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7" r:id="rId2"/>
    <p:sldId id="310" r:id="rId3"/>
    <p:sldId id="313" r:id="rId4"/>
    <p:sldId id="314" r:id="rId5"/>
    <p:sldId id="320" r:id="rId6"/>
    <p:sldId id="315" r:id="rId7"/>
    <p:sldId id="317" r:id="rId8"/>
    <p:sldId id="318" r:id="rId9"/>
    <p:sldId id="319" r:id="rId10"/>
    <p:sldId id="321" r:id="rId11"/>
    <p:sldId id="322" r:id="rId12"/>
    <p:sldId id="325" r:id="rId13"/>
    <p:sldId id="327" r:id="rId14"/>
  </p:sldIdLst>
  <p:sldSz cx="9144000" cy="5143500" type="screen16x9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719A"/>
    <a:srgbClr val="09DBE5"/>
    <a:srgbClr val="0065DD"/>
    <a:srgbClr val="C0504D"/>
    <a:srgbClr val="00B000"/>
    <a:srgbClr val="746E9E"/>
    <a:srgbClr val="AC609C"/>
    <a:srgbClr val="FF66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73" autoAdjust="0"/>
    <p:restoredTop sz="94660"/>
  </p:normalViewPr>
  <p:slideViewPr>
    <p:cSldViewPr>
      <p:cViewPr>
        <p:scale>
          <a:sx n="112" d="100"/>
          <a:sy n="112" d="100"/>
        </p:scale>
        <p:origin x="1003" y="17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 в Управлении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9053485534454881E-2"/>
          <c:y val="0.22295856264051528"/>
          <c:w val="0.38324183913352777"/>
          <c:h val="0.561013382574033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Конкурсы в Управлении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Кандидаты - 317 человек</c:v>
                </c:pt>
                <c:pt idx="1">
                  <c:v>Победители - 143 человека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317</c:v>
                </c:pt>
                <c:pt idx="1">
                  <c:v>143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7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5557192021218951"/>
          <c:y val="0.35152101350326204"/>
          <c:w val="0.48974978994662877"/>
          <c:h val="0.462360863988083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lang="ru-RU" sz="1400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квалификации впервые принятых сотрудников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158793572125146"/>
          <c:y val="1.64221872801754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57388122282263043"/>
          <c:y val="0.23390668749396559"/>
          <c:w val="0.38324183913352777"/>
          <c:h val="0.561013382574033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Повышение квалификации впервые принятых сотрудников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Всего - 23 человека</c:v>
                </c:pt>
                <c:pt idx="1">
                  <c:v>По вопросам противодействия коррупции - 6 человек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7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491701332780561"/>
          <c:y val="0.36026097915890815"/>
          <c:w val="0.54336130178128084"/>
          <c:h val="0.55215402201348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 молодых сотрудников и наставничество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204254863070813"/>
          <c:y val="2.73703121336257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5439580787319933E-2"/>
          <c:y val="0.21250204290491403"/>
          <c:w val="0.38324183913352777"/>
          <c:h val="0.561013382574033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Конкурсы в Управлении</c:v>
                </c:pt>
              </c:strCache>
            </c:strRef>
          </c:tx>
          <c:spPr>
            <a:solidFill>
              <a:srgbClr val="09DBE5"/>
            </a:solidFill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2018 год - 37 человек</c:v>
                </c:pt>
                <c:pt idx="1">
                  <c:v>2017 год - 20 человек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37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7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5557180889366194"/>
          <c:y val="0.48222559515943714"/>
          <c:w val="0.48974978994662877"/>
          <c:h val="0.462360863988083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AC482-0952-46C1-BDC0-FE4B5A17A001}" type="doc">
      <dgm:prSet loTypeId="urn:microsoft.com/office/officeart/2005/8/layout/default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3266E5A-F801-46CE-8464-45D91A37F9B6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1. ЗАКУПКИ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Планирование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Нормирование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Каталог товаров работ и услуг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Финансовый контроль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Конкурсы, аукционы, запросы котировок (предложений)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Закупки по капремонту многоквартирных домов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Учет – бюджетные, денежные обязательства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Закупки по транспортировке коммунальных отходов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Закупки 223-ФЗ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Спец. Закупки МСП и СОНО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Запросы на разъяснения по закупкам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Электронная контрактация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Электронное анкетирование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Основание для оплаты</a:t>
          </a:r>
          <a:endParaRPr lang="ru-RU" dirty="0"/>
        </a:p>
      </dgm:t>
    </dgm:pt>
    <dgm:pt modelId="{66AB0C1D-6B3D-430B-9272-B3BC9273D750}" type="parTrans" cxnId="{A7E48B0D-6577-4C39-8E7C-2E916D84B27C}">
      <dgm:prSet/>
      <dgm:spPr/>
      <dgm:t>
        <a:bodyPr/>
        <a:lstStyle/>
        <a:p>
          <a:endParaRPr lang="ru-RU"/>
        </a:p>
      </dgm:t>
    </dgm:pt>
    <dgm:pt modelId="{284EAAFC-DD64-452E-8DEE-E40311A3BB44}" type="sibTrans" cxnId="{A7E48B0D-6577-4C39-8E7C-2E916D84B27C}">
      <dgm:prSet/>
      <dgm:spPr/>
      <dgm:t>
        <a:bodyPr/>
        <a:lstStyle/>
        <a:p>
          <a:endParaRPr lang="ru-RU"/>
        </a:p>
      </dgm:t>
    </dgm:pt>
    <dgm:pt modelId="{982CFD0F-129F-4929-A7D4-6FF374DEE0D7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3. РЕЕСТРЫ 615-ФЗ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квалифицированных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подрядных организаций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договоров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недобросовестных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подрядных организаций</a:t>
          </a:r>
          <a:endParaRPr lang="ru-RU" dirty="0"/>
        </a:p>
      </dgm:t>
    </dgm:pt>
    <dgm:pt modelId="{59D71772-AEF4-4200-815F-075949C335DF}" type="parTrans" cxnId="{26A7E6F6-A5AC-471C-964F-B7D016B1F17B}">
      <dgm:prSet/>
      <dgm:spPr/>
      <dgm:t>
        <a:bodyPr/>
        <a:lstStyle/>
        <a:p>
          <a:endParaRPr lang="ru-RU"/>
        </a:p>
      </dgm:t>
    </dgm:pt>
    <dgm:pt modelId="{1FD2CC1D-F48F-46B1-BD20-1C71E0BC7F68}" type="sibTrans" cxnId="{26A7E6F6-A5AC-471C-964F-B7D016B1F17B}">
      <dgm:prSet/>
      <dgm:spPr/>
      <dgm:t>
        <a:bodyPr/>
        <a:lstStyle/>
        <a:p>
          <a:endParaRPr lang="ru-RU"/>
        </a:p>
      </dgm:t>
    </dgm:pt>
    <dgm:pt modelId="{7DF09F88-1744-4B5D-8BB0-C8DEA5E7DC54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4. АДМИНИСТРИРОВАНИЕ 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И СЕРВИСЫ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Онлайн-система управления инцидентами</a:t>
          </a:r>
        </a:p>
        <a:p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Валидация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 электронной подписи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Ролевая модель: полномочия лиц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Нормативно-справочная информация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Мобильное приложение</a:t>
          </a:r>
          <a:endParaRPr lang="ru-RU" dirty="0"/>
        </a:p>
      </dgm:t>
    </dgm:pt>
    <dgm:pt modelId="{9F498D33-744C-48B8-BBC3-39694942B0AB}" type="parTrans" cxnId="{20995E36-6BDD-4DCD-A41D-08CF997D39D0}">
      <dgm:prSet/>
      <dgm:spPr/>
      <dgm:t>
        <a:bodyPr/>
        <a:lstStyle/>
        <a:p>
          <a:endParaRPr lang="ru-RU"/>
        </a:p>
      </dgm:t>
    </dgm:pt>
    <dgm:pt modelId="{60A581D5-C092-4A41-915C-041B7589AE17}" type="sibTrans" cxnId="{20995E36-6BDD-4DCD-A41D-08CF997D39D0}">
      <dgm:prSet/>
      <dgm:spPr/>
      <dgm:t>
        <a:bodyPr/>
        <a:lstStyle/>
        <a:p>
          <a:endParaRPr lang="ru-RU"/>
        </a:p>
      </dgm:t>
    </dgm:pt>
    <dgm:pt modelId="{AE2025DA-F00F-432E-948D-C4A2DB6EED94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5. ОТЧЕТНОСТЬ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Отчеты заказчиков по контрактам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Отчеты заказчиков по договорам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Отчеты корпораций МСП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Мониторинг закупок</a:t>
          </a:r>
          <a:endParaRPr lang="ru-RU" dirty="0"/>
        </a:p>
      </dgm:t>
    </dgm:pt>
    <dgm:pt modelId="{3753C4E7-A5F5-45A3-A4EA-48B38C986114}" type="parTrans" cxnId="{F3057D5A-6B04-48EF-9B4C-8C9491C4E469}">
      <dgm:prSet/>
      <dgm:spPr/>
      <dgm:t>
        <a:bodyPr/>
        <a:lstStyle/>
        <a:p>
          <a:endParaRPr lang="ru-RU"/>
        </a:p>
      </dgm:t>
    </dgm:pt>
    <dgm:pt modelId="{AD910636-7425-4607-99A9-F19B97D8B3B9}" type="sibTrans" cxnId="{F3057D5A-6B04-48EF-9B4C-8C9491C4E469}">
      <dgm:prSet/>
      <dgm:spPr/>
      <dgm:t>
        <a:bodyPr/>
        <a:lstStyle/>
        <a:p>
          <a:endParaRPr lang="ru-RU"/>
        </a:p>
      </dgm:t>
    </dgm:pt>
    <dgm:pt modelId="{C2F18DC1-8392-4F26-A528-D1ACD13837B6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7. РЕЕСТРЫ 44-ФЗ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заказчиков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контрактов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субподрядных договоров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запросов цен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Единый реестр участников закупок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банковских гарантий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недобросовестных поставщиков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жалоб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плановых/внеплановых проверок</a:t>
          </a:r>
          <a:endParaRPr lang="ru-RU" dirty="0"/>
        </a:p>
      </dgm:t>
    </dgm:pt>
    <dgm:pt modelId="{3953AD30-E729-4354-9F91-4B1217397C27}" type="parTrans" cxnId="{C03E35C1-ED09-4679-AC3F-D888057FFE47}">
      <dgm:prSet/>
      <dgm:spPr/>
      <dgm:t>
        <a:bodyPr/>
        <a:lstStyle/>
        <a:p>
          <a:endParaRPr lang="ru-RU"/>
        </a:p>
      </dgm:t>
    </dgm:pt>
    <dgm:pt modelId="{19A9653E-5629-4CAA-9E9B-FAAF62E82D64}" type="sibTrans" cxnId="{C03E35C1-ED09-4679-AC3F-D888057FFE47}">
      <dgm:prSet/>
      <dgm:spPr/>
      <dgm:t>
        <a:bodyPr/>
        <a:lstStyle/>
        <a:p>
          <a:endParaRPr lang="ru-RU"/>
        </a:p>
      </dgm:t>
    </dgm:pt>
    <dgm:pt modelId="{7BFEEECC-079A-4BAE-B3D5-4F5C76DAF547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2. РЕЕСТРЫ 223-ФЗ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заказчиков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Реестр договоров</a:t>
          </a:r>
          <a:endParaRPr lang="ru-RU" dirty="0"/>
        </a:p>
      </dgm:t>
    </dgm:pt>
    <dgm:pt modelId="{66CED5A4-5319-456A-921C-DF7A76D6D990}" type="parTrans" cxnId="{20F2FE9A-8D77-4A01-BCBE-20204B00FA13}">
      <dgm:prSet/>
      <dgm:spPr/>
      <dgm:t>
        <a:bodyPr/>
        <a:lstStyle/>
        <a:p>
          <a:endParaRPr lang="ru-RU"/>
        </a:p>
      </dgm:t>
    </dgm:pt>
    <dgm:pt modelId="{471B9443-ED9A-4506-908B-084CF2715E78}" type="sibTrans" cxnId="{20F2FE9A-8D77-4A01-BCBE-20204B00FA13}">
      <dgm:prSet/>
      <dgm:spPr/>
      <dgm:t>
        <a:bodyPr/>
        <a:lstStyle/>
        <a:p>
          <a:endParaRPr lang="ru-RU"/>
        </a:p>
      </dgm:t>
    </dgm:pt>
    <dgm:pt modelId="{44C92794-A48E-4F27-A8C0-792CC80EC892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6. ЛИЧНЫЕ КАБИНЕТЫ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Личный кабинет Заказчика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Личный кабинет Поставщика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Личный кабинет Контролеров</a:t>
          </a: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Личный кабинет Банка</a:t>
          </a:r>
          <a:endParaRPr lang="ru-RU" dirty="0"/>
        </a:p>
      </dgm:t>
    </dgm:pt>
    <dgm:pt modelId="{28E4AC72-B8F9-4603-9661-39494384E028}" type="parTrans" cxnId="{BD577B88-0808-45E0-8874-A20B2A4832AE}">
      <dgm:prSet/>
      <dgm:spPr/>
      <dgm:t>
        <a:bodyPr/>
        <a:lstStyle/>
        <a:p>
          <a:endParaRPr lang="ru-RU"/>
        </a:p>
      </dgm:t>
    </dgm:pt>
    <dgm:pt modelId="{CDD6C920-9133-4446-B1EE-F299954D4406}" type="sibTrans" cxnId="{BD577B88-0808-45E0-8874-A20B2A4832AE}">
      <dgm:prSet/>
      <dgm:spPr/>
      <dgm:t>
        <a:bodyPr/>
        <a:lstStyle/>
        <a:p>
          <a:endParaRPr lang="ru-RU"/>
        </a:p>
      </dgm:t>
    </dgm:pt>
    <dgm:pt modelId="{ACADBC8F-5295-4A39-BC9B-5AF79041AC83}" type="pres">
      <dgm:prSet presAssocID="{D1CAC482-0952-46C1-BDC0-FE4B5A17A00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C1FF6B-ECCD-423A-8063-D8A31BBD5383}" type="pres">
      <dgm:prSet presAssocID="{F3266E5A-F801-46CE-8464-45D91A37F9B6}" presName="node" presStyleLbl="node1" presStyleIdx="0" presStyleCnt="7" custScaleX="69852" custScaleY="88499" custLinFactNeighborX="-3777" custLinFactNeighborY="-152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F0B6B0-D2CC-4813-8035-EE4584F2A7FF}" type="pres">
      <dgm:prSet presAssocID="{284EAAFC-DD64-452E-8DEE-E40311A3BB44}" presName="sibTrans" presStyleCnt="0"/>
      <dgm:spPr/>
      <dgm:t>
        <a:bodyPr/>
        <a:lstStyle/>
        <a:p>
          <a:endParaRPr lang="ru-RU"/>
        </a:p>
      </dgm:t>
    </dgm:pt>
    <dgm:pt modelId="{80E16648-B158-4CCB-92D2-81B7311C9A4E}" type="pres">
      <dgm:prSet presAssocID="{AE2025DA-F00F-432E-948D-C4A2DB6EED94}" presName="node" presStyleLbl="node1" presStyleIdx="1" presStyleCnt="7" custScaleX="51286" custScaleY="44124" custLinFactNeighborX="69963" custLinFactNeighborY="90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3D033C-D9EF-4103-8EDC-DE6D1A8C05EE}" type="pres">
      <dgm:prSet presAssocID="{AD910636-7425-4607-99A9-F19B97D8B3B9}" presName="sibTrans" presStyleCnt="0"/>
      <dgm:spPr/>
      <dgm:t>
        <a:bodyPr/>
        <a:lstStyle/>
        <a:p>
          <a:endParaRPr lang="ru-RU"/>
        </a:p>
      </dgm:t>
    </dgm:pt>
    <dgm:pt modelId="{6198F3FE-B7EE-4169-AD25-93F9811C3853}" type="pres">
      <dgm:prSet presAssocID="{C2F18DC1-8392-4F26-A528-D1ACD13837B6}" presName="node" presStyleLbl="node1" presStyleIdx="2" presStyleCnt="7" custScaleX="72620" custScaleY="74061" custLinFactNeighborX="13169" custLinFactNeighborY="-43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79DD18-A5C8-4AF9-874A-A3797FE382C1}" type="pres">
      <dgm:prSet presAssocID="{19A9653E-5629-4CAA-9E9B-FAAF62E82D64}" presName="sibTrans" presStyleCnt="0"/>
      <dgm:spPr/>
      <dgm:t>
        <a:bodyPr/>
        <a:lstStyle/>
        <a:p>
          <a:endParaRPr lang="ru-RU"/>
        </a:p>
      </dgm:t>
    </dgm:pt>
    <dgm:pt modelId="{2E12CE5C-D517-4EEC-B4ED-DF76F6BBD0C6}" type="pres">
      <dgm:prSet presAssocID="{44C92794-A48E-4F27-A8C0-792CC80EC892}" presName="node" presStyleLbl="node1" presStyleIdx="3" presStyleCnt="7" custScaleX="36877" custScaleY="41813" custLinFactX="66649" custLinFactNeighborX="100000" custLinFactNeighborY="-453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2D382-48B9-4189-A3DC-87ACA3AF3458}" type="pres">
      <dgm:prSet presAssocID="{CDD6C920-9133-4446-B1EE-F299954D4406}" presName="sibTrans" presStyleCnt="0"/>
      <dgm:spPr/>
      <dgm:t>
        <a:bodyPr/>
        <a:lstStyle/>
        <a:p>
          <a:endParaRPr lang="ru-RU"/>
        </a:p>
      </dgm:t>
    </dgm:pt>
    <dgm:pt modelId="{2785E3CA-A50E-4D58-95BB-386329491AF4}" type="pres">
      <dgm:prSet presAssocID="{7BFEEECC-079A-4BAE-B3D5-4F5C76DAF547}" presName="node" presStyleLbl="node1" presStyleIdx="4" presStyleCnt="7" custScaleX="39959" custScaleY="31446" custLinFactNeighborX="-29939" custLinFactNeighborY="-287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B1C162-B7DB-4CF4-9AC2-5E66840C55A3}" type="pres">
      <dgm:prSet presAssocID="{471B9443-ED9A-4506-908B-084CF2715E78}" presName="sibTrans" presStyleCnt="0"/>
      <dgm:spPr/>
      <dgm:t>
        <a:bodyPr/>
        <a:lstStyle/>
        <a:p>
          <a:endParaRPr lang="ru-RU"/>
        </a:p>
      </dgm:t>
    </dgm:pt>
    <dgm:pt modelId="{7EF22DB2-A21D-4178-8DDB-3B4FE4E9C0D0}" type="pres">
      <dgm:prSet presAssocID="{982CFD0F-129F-4929-A7D4-6FF374DEE0D7}" presName="node" presStyleLbl="node1" presStyleIdx="5" presStyleCnt="7" custScaleX="46470" custScaleY="37795" custLinFactNeighborX="-84554" custLinFactNeighborY="10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F7C81C-7BFA-4804-B512-CDB5B60D11FA}" type="pres">
      <dgm:prSet presAssocID="{1FD2CC1D-F48F-46B1-BD20-1C71E0BC7F68}" presName="sibTrans" presStyleCnt="0"/>
      <dgm:spPr/>
      <dgm:t>
        <a:bodyPr/>
        <a:lstStyle/>
        <a:p>
          <a:endParaRPr lang="ru-RU"/>
        </a:p>
      </dgm:t>
    </dgm:pt>
    <dgm:pt modelId="{5D479300-28EE-4BC1-9756-BC9BE43E8A01}" type="pres">
      <dgm:prSet presAssocID="{7DF09F88-1744-4B5D-8BB0-C8DEA5E7DC54}" presName="node" presStyleLbl="node1" presStyleIdx="6" presStyleCnt="7" custScaleX="64981" custScaleY="50960" custLinFactNeighborX="-78574" custLinFactNeighborY="57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F91671-ADF8-4EF9-A179-EE4E35733829}" type="presOf" srcId="{C2F18DC1-8392-4F26-A528-D1ACD13837B6}" destId="{6198F3FE-B7EE-4169-AD25-93F9811C3853}" srcOrd="0" destOrd="0" presId="urn:microsoft.com/office/officeart/2005/8/layout/default"/>
    <dgm:cxn modelId="{C03E35C1-ED09-4679-AC3F-D888057FFE47}" srcId="{D1CAC482-0952-46C1-BDC0-FE4B5A17A001}" destId="{C2F18DC1-8392-4F26-A528-D1ACD13837B6}" srcOrd="2" destOrd="0" parTransId="{3953AD30-E729-4354-9F91-4B1217397C27}" sibTransId="{19A9653E-5629-4CAA-9E9B-FAAF62E82D64}"/>
    <dgm:cxn modelId="{20995E36-6BDD-4DCD-A41D-08CF997D39D0}" srcId="{D1CAC482-0952-46C1-BDC0-FE4B5A17A001}" destId="{7DF09F88-1744-4B5D-8BB0-C8DEA5E7DC54}" srcOrd="6" destOrd="0" parTransId="{9F498D33-744C-48B8-BBC3-39694942B0AB}" sibTransId="{60A581D5-C092-4A41-915C-041B7589AE17}"/>
    <dgm:cxn modelId="{19BE2B34-2B8D-4244-8ED4-8EB2531DFA53}" type="presOf" srcId="{F3266E5A-F801-46CE-8464-45D91A37F9B6}" destId="{52C1FF6B-ECCD-423A-8063-D8A31BBD5383}" srcOrd="0" destOrd="0" presId="urn:microsoft.com/office/officeart/2005/8/layout/default"/>
    <dgm:cxn modelId="{20F2FE9A-8D77-4A01-BCBE-20204B00FA13}" srcId="{D1CAC482-0952-46C1-BDC0-FE4B5A17A001}" destId="{7BFEEECC-079A-4BAE-B3D5-4F5C76DAF547}" srcOrd="4" destOrd="0" parTransId="{66CED5A4-5319-456A-921C-DF7A76D6D990}" sibTransId="{471B9443-ED9A-4506-908B-084CF2715E78}"/>
    <dgm:cxn modelId="{4EAB3465-4509-4F0C-8700-65C75B3F04B7}" type="presOf" srcId="{D1CAC482-0952-46C1-BDC0-FE4B5A17A001}" destId="{ACADBC8F-5295-4A39-BC9B-5AF79041AC83}" srcOrd="0" destOrd="0" presId="urn:microsoft.com/office/officeart/2005/8/layout/default"/>
    <dgm:cxn modelId="{BD577B88-0808-45E0-8874-A20B2A4832AE}" srcId="{D1CAC482-0952-46C1-BDC0-FE4B5A17A001}" destId="{44C92794-A48E-4F27-A8C0-792CC80EC892}" srcOrd="3" destOrd="0" parTransId="{28E4AC72-B8F9-4603-9661-39494384E028}" sibTransId="{CDD6C920-9133-4446-B1EE-F299954D4406}"/>
    <dgm:cxn modelId="{D5CF793F-5B8E-4F0A-ACDA-12948B057BCD}" type="presOf" srcId="{982CFD0F-129F-4929-A7D4-6FF374DEE0D7}" destId="{7EF22DB2-A21D-4178-8DDB-3B4FE4E9C0D0}" srcOrd="0" destOrd="0" presId="urn:microsoft.com/office/officeart/2005/8/layout/default"/>
    <dgm:cxn modelId="{26A7E6F6-A5AC-471C-964F-B7D016B1F17B}" srcId="{D1CAC482-0952-46C1-BDC0-FE4B5A17A001}" destId="{982CFD0F-129F-4929-A7D4-6FF374DEE0D7}" srcOrd="5" destOrd="0" parTransId="{59D71772-AEF4-4200-815F-075949C335DF}" sibTransId="{1FD2CC1D-F48F-46B1-BD20-1C71E0BC7F68}"/>
    <dgm:cxn modelId="{093F4E54-97AE-403A-8D4E-FEF35F0AA856}" type="presOf" srcId="{AE2025DA-F00F-432E-948D-C4A2DB6EED94}" destId="{80E16648-B158-4CCB-92D2-81B7311C9A4E}" srcOrd="0" destOrd="0" presId="urn:microsoft.com/office/officeart/2005/8/layout/default"/>
    <dgm:cxn modelId="{31FA6EC2-AC4D-4F3F-A386-394265FC9121}" type="presOf" srcId="{44C92794-A48E-4F27-A8C0-792CC80EC892}" destId="{2E12CE5C-D517-4EEC-B4ED-DF76F6BBD0C6}" srcOrd="0" destOrd="0" presId="urn:microsoft.com/office/officeart/2005/8/layout/default"/>
    <dgm:cxn modelId="{F3057D5A-6B04-48EF-9B4C-8C9491C4E469}" srcId="{D1CAC482-0952-46C1-BDC0-FE4B5A17A001}" destId="{AE2025DA-F00F-432E-948D-C4A2DB6EED94}" srcOrd="1" destOrd="0" parTransId="{3753C4E7-A5F5-45A3-A4EA-48B38C986114}" sibTransId="{AD910636-7425-4607-99A9-F19B97D8B3B9}"/>
    <dgm:cxn modelId="{6C3B9E9F-D468-462D-A615-1F93A0E15690}" type="presOf" srcId="{7BFEEECC-079A-4BAE-B3D5-4F5C76DAF547}" destId="{2785E3CA-A50E-4D58-95BB-386329491AF4}" srcOrd="0" destOrd="0" presId="urn:microsoft.com/office/officeart/2005/8/layout/default"/>
    <dgm:cxn modelId="{3B58EE45-3631-43F3-88E7-D99738E274E4}" type="presOf" srcId="{7DF09F88-1744-4B5D-8BB0-C8DEA5E7DC54}" destId="{5D479300-28EE-4BC1-9756-BC9BE43E8A01}" srcOrd="0" destOrd="0" presId="urn:microsoft.com/office/officeart/2005/8/layout/default"/>
    <dgm:cxn modelId="{A7E48B0D-6577-4C39-8E7C-2E916D84B27C}" srcId="{D1CAC482-0952-46C1-BDC0-FE4B5A17A001}" destId="{F3266E5A-F801-46CE-8464-45D91A37F9B6}" srcOrd="0" destOrd="0" parTransId="{66AB0C1D-6B3D-430B-9272-B3BC9273D750}" sibTransId="{284EAAFC-DD64-452E-8DEE-E40311A3BB44}"/>
    <dgm:cxn modelId="{4A38E128-C675-40B7-AF00-B372A6046B3B}" type="presParOf" srcId="{ACADBC8F-5295-4A39-BC9B-5AF79041AC83}" destId="{52C1FF6B-ECCD-423A-8063-D8A31BBD5383}" srcOrd="0" destOrd="0" presId="urn:microsoft.com/office/officeart/2005/8/layout/default"/>
    <dgm:cxn modelId="{1AFC18E0-EC46-4D71-937F-20474B172D8F}" type="presParOf" srcId="{ACADBC8F-5295-4A39-BC9B-5AF79041AC83}" destId="{47F0B6B0-D2CC-4813-8035-EE4584F2A7FF}" srcOrd="1" destOrd="0" presId="urn:microsoft.com/office/officeart/2005/8/layout/default"/>
    <dgm:cxn modelId="{2909002C-5240-4D05-85D9-943BD6D7734C}" type="presParOf" srcId="{ACADBC8F-5295-4A39-BC9B-5AF79041AC83}" destId="{80E16648-B158-4CCB-92D2-81B7311C9A4E}" srcOrd="2" destOrd="0" presId="urn:microsoft.com/office/officeart/2005/8/layout/default"/>
    <dgm:cxn modelId="{3F9D40A8-946E-438A-ABB0-77603398DAF2}" type="presParOf" srcId="{ACADBC8F-5295-4A39-BC9B-5AF79041AC83}" destId="{A43D033C-D9EF-4103-8EDC-DE6D1A8C05EE}" srcOrd="3" destOrd="0" presId="urn:microsoft.com/office/officeart/2005/8/layout/default"/>
    <dgm:cxn modelId="{62D21F22-D95F-4E78-A0E1-34CDF266D9CF}" type="presParOf" srcId="{ACADBC8F-5295-4A39-BC9B-5AF79041AC83}" destId="{6198F3FE-B7EE-4169-AD25-93F9811C3853}" srcOrd="4" destOrd="0" presId="urn:microsoft.com/office/officeart/2005/8/layout/default"/>
    <dgm:cxn modelId="{387BE397-2C06-450F-B681-F11FAD35ACD0}" type="presParOf" srcId="{ACADBC8F-5295-4A39-BC9B-5AF79041AC83}" destId="{9979DD18-A5C8-4AF9-874A-A3797FE382C1}" srcOrd="5" destOrd="0" presId="urn:microsoft.com/office/officeart/2005/8/layout/default"/>
    <dgm:cxn modelId="{C781512A-0A60-4149-B624-11A3F1B14397}" type="presParOf" srcId="{ACADBC8F-5295-4A39-BC9B-5AF79041AC83}" destId="{2E12CE5C-D517-4EEC-B4ED-DF76F6BBD0C6}" srcOrd="6" destOrd="0" presId="urn:microsoft.com/office/officeart/2005/8/layout/default"/>
    <dgm:cxn modelId="{23E467C5-907C-45B9-92E8-85EF3CD90D11}" type="presParOf" srcId="{ACADBC8F-5295-4A39-BC9B-5AF79041AC83}" destId="{DF22D382-48B9-4189-A3DC-87ACA3AF3458}" srcOrd="7" destOrd="0" presId="urn:microsoft.com/office/officeart/2005/8/layout/default"/>
    <dgm:cxn modelId="{3075E864-FC7E-40EA-A52E-17D2CE56DE28}" type="presParOf" srcId="{ACADBC8F-5295-4A39-BC9B-5AF79041AC83}" destId="{2785E3CA-A50E-4D58-95BB-386329491AF4}" srcOrd="8" destOrd="0" presId="urn:microsoft.com/office/officeart/2005/8/layout/default"/>
    <dgm:cxn modelId="{C794292A-9DE8-451E-B443-E15C81ECEE83}" type="presParOf" srcId="{ACADBC8F-5295-4A39-BC9B-5AF79041AC83}" destId="{AEB1C162-B7DB-4CF4-9AC2-5E66840C55A3}" srcOrd="9" destOrd="0" presId="urn:microsoft.com/office/officeart/2005/8/layout/default"/>
    <dgm:cxn modelId="{31C67FA0-CC88-442D-A9B0-43E5C197D0EB}" type="presParOf" srcId="{ACADBC8F-5295-4A39-BC9B-5AF79041AC83}" destId="{7EF22DB2-A21D-4178-8DDB-3B4FE4E9C0D0}" srcOrd="10" destOrd="0" presId="urn:microsoft.com/office/officeart/2005/8/layout/default"/>
    <dgm:cxn modelId="{C748062C-E31C-4332-975F-8F402F79255E}" type="presParOf" srcId="{ACADBC8F-5295-4A39-BC9B-5AF79041AC83}" destId="{E7F7C81C-7BFA-4804-B512-CDB5B60D11FA}" srcOrd="11" destOrd="0" presId="urn:microsoft.com/office/officeart/2005/8/layout/default"/>
    <dgm:cxn modelId="{909BB3A1-BA6D-4754-8D10-B5CB42033D3F}" type="presParOf" srcId="{ACADBC8F-5295-4A39-BC9B-5AF79041AC83}" destId="{5D479300-28EE-4BC1-9756-BC9BE43E8A01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7F1C9D-64EB-4974-B8C1-947B8CD6A43D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006D6658-507E-4941-9B73-F1F2E3FD1240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Внедрен для замены реестров поставщиков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D835CB-E157-41C6-8F63-BE3FAD43A9D7}" type="parTrans" cxnId="{A6F37F53-8714-4F28-BD27-B894133531E7}">
      <dgm:prSet/>
      <dgm:spPr/>
      <dgm:t>
        <a:bodyPr/>
        <a:lstStyle/>
        <a:p>
          <a:endParaRPr lang="ru-RU"/>
        </a:p>
      </dgm:t>
    </dgm:pt>
    <dgm:pt modelId="{9C26EE90-271A-4F7B-B1FE-8946F53E9AF1}" type="sibTrans" cxnId="{A6F37F53-8714-4F28-BD27-B894133531E7}">
      <dgm:prSet/>
      <dgm:spPr/>
      <dgm:t>
        <a:bodyPr/>
        <a:lstStyle/>
        <a:p>
          <a:endParaRPr lang="ru-RU"/>
        </a:p>
      </dgm:t>
    </dgm:pt>
    <dgm:pt modelId="{89FBF617-7AD0-4D78-8B2C-5C3B792BF73E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Регистрация в электронной форме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864B24-2BB9-4B41-916E-C327D61F45D0}" type="parTrans" cxnId="{2DBF28A2-3DBC-4455-A4FF-E65DE9C55A65}">
      <dgm:prSet/>
      <dgm:spPr/>
      <dgm:t>
        <a:bodyPr/>
        <a:lstStyle/>
        <a:p>
          <a:endParaRPr lang="ru-RU"/>
        </a:p>
      </dgm:t>
    </dgm:pt>
    <dgm:pt modelId="{BE72CF2B-91C1-478A-A866-7D7876E50D96}" type="sibTrans" cxnId="{2DBF28A2-3DBC-4455-A4FF-E65DE9C55A65}">
      <dgm:prSet/>
      <dgm:spPr/>
      <dgm:t>
        <a:bodyPr/>
        <a:lstStyle/>
        <a:p>
          <a:endParaRPr lang="ru-RU"/>
        </a:p>
      </dgm:t>
    </dgm:pt>
    <dgm:pt modelId="{4BEB2D96-7386-4094-AF3A-C30F59F1502E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Взаимодействие с ЕГРЮЛ, ЕГРИП, МСП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CDCD73-8E8E-4607-B013-2510F49D75EA}" type="parTrans" cxnId="{FEA0BB7B-F4AC-4591-996A-72469F20FD9A}">
      <dgm:prSet/>
      <dgm:spPr/>
      <dgm:t>
        <a:bodyPr/>
        <a:lstStyle/>
        <a:p>
          <a:endParaRPr lang="ru-RU"/>
        </a:p>
      </dgm:t>
    </dgm:pt>
    <dgm:pt modelId="{92BA50E4-312D-4107-94B0-4B6451FDED67}" type="sibTrans" cxnId="{FEA0BB7B-F4AC-4591-996A-72469F20FD9A}">
      <dgm:prSet/>
      <dgm:spPr/>
      <dgm:t>
        <a:bodyPr/>
        <a:lstStyle/>
        <a:p>
          <a:endParaRPr lang="ru-RU"/>
        </a:p>
      </dgm:t>
    </dgm:pt>
    <dgm:pt modelId="{413B6FAE-70DA-4490-B131-2AEEC285C98F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возможности электронной подачи заявки на открытие лицевого счета в органах Федерального Казначейства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C086FB-A225-457C-A60B-238AE0498710}" type="parTrans" cxnId="{069A67C1-3715-4DD0-BA51-089C3F8A16C5}">
      <dgm:prSet/>
      <dgm:spPr/>
      <dgm:t>
        <a:bodyPr/>
        <a:lstStyle/>
        <a:p>
          <a:endParaRPr lang="ru-RU"/>
        </a:p>
      </dgm:t>
    </dgm:pt>
    <dgm:pt modelId="{D64FE6AC-363C-4143-9C26-64DEC945C53A}" type="sibTrans" cxnId="{069A67C1-3715-4DD0-BA51-089C3F8A16C5}">
      <dgm:prSet/>
      <dgm:spPr/>
      <dgm:t>
        <a:bodyPr/>
        <a:lstStyle/>
        <a:p>
          <a:endParaRPr lang="ru-RU"/>
        </a:p>
      </dgm:t>
    </dgm:pt>
    <dgm:pt modelId="{32B2F869-3DF9-4703-92E2-79B52D99A507}" type="pres">
      <dgm:prSet presAssocID="{B37F1C9D-64EB-4974-B8C1-947B8CD6A43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7A785A-3EC4-45D4-BB3F-74D9772EEB92}" type="pres">
      <dgm:prSet presAssocID="{006D6658-507E-4941-9B73-F1F2E3FD1240}" presName="parentLin" presStyleCnt="0"/>
      <dgm:spPr/>
    </dgm:pt>
    <dgm:pt modelId="{A7106542-C327-4F1E-8F8B-0A0CD69048BA}" type="pres">
      <dgm:prSet presAssocID="{006D6658-507E-4941-9B73-F1F2E3FD124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6C3AE5B-B8EF-456F-9382-BADE319360AC}" type="pres">
      <dgm:prSet presAssocID="{006D6658-507E-4941-9B73-F1F2E3FD1240}" presName="parentText" presStyleLbl="node1" presStyleIdx="0" presStyleCnt="4" custScaleX="1183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D40CC-2DC6-4C79-8023-EF9D129E4158}" type="pres">
      <dgm:prSet presAssocID="{006D6658-507E-4941-9B73-F1F2E3FD1240}" presName="negativeSpace" presStyleCnt="0"/>
      <dgm:spPr/>
    </dgm:pt>
    <dgm:pt modelId="{C0157124-8A17-4792-BF67-2F29C651096C}" type="pres">
      <dgm:prSet presAssocID="{006D6658-507E-4941-9B73-F1F2E3FD1240}" presName="childText" presStyleLbl="conFgAcc1" presStyleIdx="0" presStyleCnt="4">
        <dgm:presLayoutVars>
          <dgm:bulletEnabled val="1"/>
        </dgm:presLayoutVars>
      </dgm:prSet>
      <dgm:spPr/>
    </dgm:pt>
    <dgm:pt modelId="{202A91EE-2F92-4541-9258-93A1E8793116}" type="pres">
      <dgm:prSet presAssocID="{9C26EE90-271A-4F7B-B1FE-8946F53E9AF1}" presName="spaceBetweenRectangles" presStyleCnt="0"/>
      <dgm:spPr/>
    </dgm:pt>
    <dgm:pt modelId="{9755602F-C5D6-4268-9AD9-1DFC9277FE1D}" type="pres">
      <dgm:prSet presAssocID="{89FBF617-7AD0-4D78-8B2C-5C3B792BF73E}" presName="parentLin" presStyleCnt="0"/>
      <dgm:spPr/>
    </dgm:pt>
    <dgm:pt modelId="{E69C34F3-86AE-4F3E-8235-556175E6BBF4}" type="pres">
      <dgm:prSet presAssocID="{89FBF617-7AD0-4D78-8B2C-5C3B792BF73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ECED3516-1BFE-45D6-8C97-5E08756CDDD1}" type="pres">
      <dgm:prSet presAssocID="{89FBF617-7AD0-4D78-8B2C-5C3B792BF73E}" presName="parentText" presStyleLbl="node1" presStyleIdx="1" presStyleCnt="4" custScaleX="1180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B710CB-5939-447B-8965-A797B0112F04}" type="pres">
      <dgm:prSet presAssocID="{89FBF617-7AD0-4D78-8B2C-5C3B792BF73E}" presName="negativeSpace" presStyleCnt="0"/>
      <dgm:spPr/>
    </dgm:pt>
    <dgm:pt modelId="{220A52A6-EB56-468F-8834-9E14F11AA141}" type="pres">
      <dgm:prSet presAssocID="{89FBF617-7AD0-4D78-8B2C-5C3B792BF73E}" presName="childText" presStyleLbl="conFgAcc1" presStyleIdx="1" presStyleCnt="4">
        <dgm:presLayoutVars>
          <dgm:bulletEnabled val="1"/>
        </dgm:presLayoutVars>
      </dgm:prSet>
      <dgm:spPr/>
    </dgm:pt>
    <dgm:pt modelId="{9195C8C4-5225-423D-BBA7-0C44E2425DF7}" type="pres">
      <dgm:prSet presAssocID="{BE72CF2B-91C1-478A-A866-7D7876E50D96}" presName="spaceBetweenRectangles" presStyleCnt="0"/>
      <dgm:spPr/>
    </dgm:pt>
    <dgm:pt modelId="{5DB60D8D-FBE5-41CB-875B-07A2F29749EA}" type="pres">
      <dgm:prSet presAssocID="{4BEB2D96-7386-4094-AF3A-C30F59F1502E}" presName="parentLin" presStyleCnt="0"/>
      <dgm:spPr/>
    </dgm:pt>
    <dgm:pt modelId="{ABC3D148-B55E-4472-A74A-A580F59E5AC1}" type="pres">
      <dgm:prSet presAssocID="{4BEB2D96-7386-4094-AF3A-C30F59F1502E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BBECE00-7EB7-461D-B135-0AF8E743B711}" type="pres">
      <dgm:prSet presAssocID="{4BEB2D96-7386-4094-AF3A-C30F59F1502E}" presName="parentText" presStyleLbl="node1" presStyleIdx="2" presStyleCnt="4" custScaleX="1183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ACF5B7-DFD8-41FB-912F-5E9FC3D06C7F}" type="pres">
      <dgm:prSet presAssocID="{4BEB2D96-7386-4094-AF3A-C30F59F1502E}" presName="negativeSpace" presStyleCnt="0"/>
      <dgm:spPr/>
    </dgm:pt>
    <dgm:pt modelId="{439B4DBD-DD92-4878-8B98-88EF0F820A8E}" type="pres">
      <dgm:prSet presAssocID="{4BEB2D96-7386-4094-AF3A-C30F59F1502E}" presName="childText" presStyleLbl="conFgAcc1" presStyleIdx="2" presStyleCnt="4">
        <dgm:presLayoutVars>
          <dgm:bulletEnabled val="1"/>
        </dgm:presLayoutVars>
      </dgm:prSet>
      <dgm:spPr/>
    </dgm:pt>
    <dgm:pt modelId="{FE4F5471-3CFA-40D1-B1C5-955DD2A7B2ED}" type="pres">
      <dgm:prSet presAssocID="{92BA50E4-312D-4107-94B0-4B6451FDED67}" presName="spaceBetweenRectangles" presStyleCnt="0"/>
      <dgm:spPr/>
    </dgm:pt>
    <dgm:pt modelId="{98ED89C5-CA84-45CD-B594-52CFBE1AAD03}" type="pres">
      <dgm:prSet presAssocID="{413B6FAE-70DA-4490-B131-2AEEC285C98F}" presName="parentLin" presStyleCnt="0"/>
      <dgm:spPr/>
    </dgm:pt>
    <dgm:pt modelId="{2D3C21A5-712B-4B0C-80D6-17B2C8392912}" type="pres">
      <dgm:prSet presAssocID="{413B6FAE-70DA-4490-B131-2AEEC285C98F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8533CC8A-0FE0-42F5-B2D1-D75AF5589C7F}" type="pres">
      <dgm:prSet presAssocID="{413B6FAE-70DA-4490-B131-2AEEC285C98F}" presName="parentText" presStyleLbl="node1" presStyleIdx="3" presStyleCnt="4" custScaleX="1180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C9219-7E6E-4078-A4F9-F01FC56AAB09}" type="pres">
      <dgm:prSet presAssocID="{413B6FAE-70DA-4490-B131-2AEEC285C98F}" presName="negativeSpace" presStyleCnt="0"/>
      <dgm:spPr/>
    </dgm:pt>
    <dgm:pt modelId="{A89E17A6-9D46-41D9-8C7D-61495CE6AB13}" type="pres">
      <dgm:prSet presAssocID="{413B6FAE-70DA-4490-B131-2AEEC285C98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98D2AB7-A5D7-421D-A728-A15D22E35CF7}" type="presOf" srcId="{006D6658-507E-4941-9B73-F1F2E3FD1240}" destId="{D6C3AE5B-B8EF-456F-9382-BADE319360AC}" srcOrd="1" destOrd="0" presId="urn:microsoft.com/office/officeart/2005/8/layout/list1"/>
    <dgm:cxn modelId="{B6E1F0BC-C8D0-432A-AE34-6268083AED0E}" type="presOf" srcId="{413B6FAE-70DA-4490-B131-2AEEC285C98F}" destId="{2D3C21A5-712B-4B0C-80D6-17B2C8392912}" srcOrd="0" destOrd="0" presId="urn:microsoft.com/office/officeart/2005/8/layout/list1"/>
    <dgm:cxn modelId="{2DBF28A2-3DBC-4455-A4FF-E65DE9C55A65}" srcId="{B37F1C9D-64EB-4974-B8C1-947B8CD6A43D}" destId="{89FBF617-7AD0-4D78-8B2C-5C3B792BF73E}" srcOrd="1" destOrd="0" parTransId="{35864B24-2BB9-4B41-916E-C327D61F45D0}" sibTransId="{BE72CF2B-91C1-478A-A866-7D7876E50D96}"/>
    <dgm:cxn modelId="{334118FC-0A84-492D-B9C5-4FC5891FB84F}" type="presOf" srcId="{4BEB2D96-7386-4094-AF3A-C30F59F1502E}" destId="{7BBECE00-7EB7-461D-B135-0AF8E743B711}" srcOrd="1" destOrd="0" presId="urn:microsoft.com/office/officeart/2005/8/layout/list1"/>
    <dgm:cxn modelId="{718A6A6E-524B-4E54-AA28-0B5F59AD4B40}" type="presOf" srcId="{89FBF617-7AD0-4D78-8B2C-5C3B792BF73E}" destId="{ECED3516-1BFE-45D6-8C97-5E08756CDDD1}" srcOrd="1" destOrd="0" presId="urn:microsoft.com/office/officeart/2005/8/layout/list1"/>
    <dgm:cxn modelId="{188E2FD5-4342-4495-9C1E-EA32E9B1B889}" type="presOf" srcId="{006D6658-507E-4941-9B73-F1F2E3FD1240}" destId="{A7106542-C327-4F1E-8F8B-0A0CD69048BA}" srcOrd="0" destOrd="0" presId="urn:microsoft.com/office/officeart/2005/8/layout/list1"/>
    <dgm:cxn modelId="{AD837580-740C-4220-8265-439DADA91903}" type="presOf" srcId="{89FBF617-7AD0-4D78-8B2C-5C3B792BF73E}" destId="{E69C34F3-86AE-4F3E-8235-556175E6BBF4}" srcOrd="0" destOrd="0" presId="urn:microsoft.com/office/officeart/2005/8/layout/list1"/>
    <dgm:cxn modelId="{D5720BDE-7ADB-48A8-8E5F-D06AA3FE8E70}" type="presOf" srcId="{4BEB2D96-7386-4094-AF3A-C30F59F1502E}" destId="{ABC3D148-B55E-4472-A74A-A580F59E5AC1}" srcOrd="0" destOrd="0" presId="urn:microsoft.com/office/officeart/2005/8/layout/list1"/>
    <dgm:cxn modelId="{9A159C1B-FA60-4F30-A91C-A626A7DFBDB4}" type="presOf" srcId="{413B6FAE-70DA-4490-B131-2AEEC285C98F}" destId="{8533CC8A-0FE0-42F5-B2D1-D75AF5589C7F}" srcOrd="1" destOrd="0" presId="urn:microsoft.com/office/officeart/2005/8/layout/list1"/>
    <dgm:cxn modelId="{7DA24937-B786-412C-9CC2-5F90ADC51B1B}" type="presOf" srcId="{B37F1C9D-64EB-4974-B8C1-947B8CD6A43D}" destId="{32B2F869-3DF9-4703-92E2-79B52D99A507}" srcOrd="0" destOrd="0" presId="urn:microsoft.com/office/officeart/2005/8/layout/list1"/>
    <dgm:cxn modelId="{A6F37F53-8714-4F28-BD27-B894133531E7}" srcId="{B37F1C9D-64EB-4974-B8C1-947B8CD6A43D}" destId="{006D6658-507E-4941-9B73-F1F2E3FD1240}" srcOrd="0" destOrd="0" parTransId="{C2D835CB-E157-41C6-8F63-BE3FAD43A9D7}" sibTransId="{9C26EE90-271A-4F7B-B1FE-8946F53E9AF1}"/>
    <dgm:cxn modelId="{FEA0BB7B-F4AC-4591-996A-72469F20FD9A}" srcId="{B37F1C9D-64EB-4974-B8C1-947B8CD6A43D}" destId="{4BEB2D96-7386-4094-AF3A-C30F59F1502E}" srcOrd="2" destOrd="0" parTransId="{98CDCD73-8E8E-4607-B013-2510F49D75EA}" sibTransId="{92BA50E4-312D-4107-94B0-4B6451FDED67}"/>
    <dgm:cxn modelId="{069A67C1-3715-4DD0-BA51-089C3F8A16C5}" srcId="{B37F1C9D-64EB-4974-B8C1-947B8CD6A43D}" destId="{413B6FAE-70DA-4490-B131-2AEEC285C98F}" srcOrd="3" destOrd="0" parTransId="{03C086FB-A225-457C-A60B-238AE0498710}" sibTransId="{D64FE6AC-363C-4143-9C26-64DEC945C53A}"/>
    <dgm:cxn modelId="{AC918834-0D81-4D88-B952-B6B8CB46E965}" type="presParOf" srcId="{32B2F869-3DF9-4703-92E2-79B52D99A507}" destId="{2E7A785A-3EC4-45D4-BB3F-74D9772EEB92}" srcOrd="0" destOrd="0" presId="urn:microsoft.com/office/officeart/2005/8/layout/list1"/>
    <dgm:cxn modelId="{6B5B400A-B450-4A60-A062-EC2E271C5F52}" type="presParOf" srcId="{2E7A785A-3EC4-45D4-BB3F-74D9772EEB92}" destId="{A7106542-C327-4F1E-8F8B-0A0CD69048BA}" srcOrd="0" destOrd="0" presId="urn:microsoft.com/office/officeart/2005/8/layout/list1"/>
    <dgm:cxn modelId="{88BBC4CF-E438-4EAF-A960-2D1F7F8783BF}" type="presParOf" srcId="{2E7A785A-3EC4-45D4-BB3F-74D9772EEB92}" destId="{D6C3AE5B-B8EF-456F-9382-BADE319360AC}" srcOrd="1" destOrd="0" presId="urn:microsoft.com/office/officeart/2005/8/layout/list1"/>
    <dgm:cxn modelId="{038680C5-C102-4E61-8CB0-3B2E9E1AD3B8}" type="presParOf" srcId="{32B2F869-3DF9-4703-92E2-79B52D99A507}" destId="{1B0D40CC-2DC6-4C79-8023-EF9D129E4158}" srcOrd="1" destOrd="0" presId="urn:microsoft.com/office/officeart/2005/8/layout/list1"/>
    <dgm:cxn modelId="{6DD34417-59DD-4F57-BD45-7053B8EE9FA6}" type="presParOf" srcId="{32B2F869-3DF9-4703-92E2-79B52D99A507}" destId="{C0157124-8A17-4792-BF67-2F29C651096C}" srcOrd="2" destOrd="0" presId="urn:microsoft.com/office/officeart/2005/8/layout/list1"/>
    <dgm:cxn modelId="{6C7BECB8-776E-4AE5-B99B-AE9A51793862}" type="presParOf" srcId="{32B2F869-3DF9-4703-92E2-79B52D99A507}" destId="{202A91EE-2F92-4541-9258-93A1E8793116}" srcOrd="3" destOrd="0" presId="urn:microsoft.com/office/officeart/2005/8/layout/list1"/>
    <dgm:cxn modelId="{1823AE95-C6B8-444C-B7AC-6FB669FF065C}" type="presParOf" srcId="{32B2F869-3DF9-4703-92E2-79B52D99A507}" destId="{9755602F-C5D6-4268-9AD9-1DFC9277FE1D}" srcOrd="4" destOrd="0" presId="urn:microsoft.com/office/officeart/2005/8/layout/list1"/>
    <dgm:cxn modelId="{D1355AA4-9FD0-4689-8342-E41B805AFEDD}" type="presParOf" srcId="{9755602F-C5D6-4268-9AD9-1DFC9277FE1D}" destId="{E69C34F3-86AE-4F3E-8235-556175E6BBF4}" srcOrd="0" destOrd="0" presId="urn:microsoft.com/office/officeart/2005/8/layout/list1"/>
    <dgm:cxn modelId="{DF4C22FC-42B7-4011-A6A6-36CF827715D5}" type="presParOf" srcId="{9755602F-C5D6-4268-9AD9-1DFC9277FE1D}" destId="{ECED3516-1BFE-45D6-8C97-5E08756CDDD1}" srcOrd="1" destOrd="0" presId="urn:microsoft.com/office/officeart/2005/8/layout/list1"/>
    <dgm:cxn modelId="{78BB7324-6E2C-449E-AB21-988D7A6FB5CA}" type="presParOf" srcId="{32B2F869-3DF9-4703-92E2-79B52D99A507}" destId="{A5B710CB-5939-447B-8965-A797B0112F04}" srcOrd="5" destOrd="0" presId="urn:microsoft.com/office/officeart/2005/8/layout/list1"/>
    <dgm:cxn modelId="{0DF1D7C4-0782-40E2-9D2C-BCD1E106A04D}" type="presParOf" srcId="{32B2F869-3DF9-4703-92E2-79B52D99A507}" destId="{220A52A6-EB56-468F-8834-9E14F11AA141}" srcOrd="6" destOrd="0" presId="urn:microsoft.com/office/officeart/2005/8/layout/list1"/>
    <dgm:cxn modelId="{0F834AE9-4AFF-4A33-BEF5-9A552AEC904A}" type="presParOf" srcId="{32B2F869-3DF9-4703-92E2-79B52D99A507}" destId="{9195C8C4-5225-423D-BBA7-0C44E2425DF7}" srcOrd="7" destOrd="0" presId="urn:microsoft.com/office/officeart/2005/8/layout/list1"/>
    <dgm:cxn modelId="{9ADA6B3C-5A21-4FFB-B3E4-B1B5C8866792}" type="presParOf" srcId="{32B2F869-3DF9-4703-92E2-79B52D99A507}" destId="{5DB60D8D-FBE5-41CB-875B-07A2F29749EA}" srcOrd="8" destOrd="0" presId="urn:microsoft.com/office/officeart/2005/8/layout/list1"/>
    <dgm:cxn modelId="{AE1B285B-32E7-442B-8A7C-7E0ECF16B42B}" type="presParOf" srcId="{5DB60D8D-FBE5-41CB-875B-07A2F29749EA}" destId="{ABC3D148-B55E-4472-A74A-A580F59E5AC1}" srcOrd="0" destOrd="0" presId="urn:microsoft.com/office/officeart/2005/8/layout/list1"/>
    <dgm:cxn modelId="{788DC728-BB29-4671-8953-E74D8E0B4731}" type="presParOf" srcId="{5DB60D8D-FBE5-41CB-875B-07A2F29749EA}" destId="{7BBECE00-7EB7-461D-B135-0AF8E743B711}" srcOrd="1" destOrd="0" presId="urn:microsoft.com/office/officeart/2005/8/layout/list1"/>
    <dgm:cxn modelId="{F02989AF-3876-460D-947A-FD2EEEDF95A1}" type="presParOf" srcId="{32B2F869-3DF9-4703-92E2-79B52D99A507}" destId="{CCACF5B7-DFD8-41FB-912F-5E9FC3D06C7F}" srcOrd="9" destOrd="0" presId="urn:microsoft.com/office/officeart/2005/8/layout/list1"/>
    <dgm:cxn modelId="{A59EBBE4-AE1E-49C0-9271-060DEAFA61FE}" type="presParOf" srcId="{32B2F869-3DF9-4703-92E2-79B52D99A507}" destId="{439B4DBD-DD92-4878-8B98-88EF0F820A8E}" srcOrd="10" destOrd="0" presId="urn:microsoft.com/office/officeart/2005/8/layout/list1"/>
    <dgm:cxn modelId="{EEB19288-D4FA-4B23-898E-35A96BC4BC18}" type="presParOf" srcId="{32B2F869-3DF9-4703-92E2-79B52D99A507}" destId="{FE4F5471-3CFA-40D1-B1C5-955DD2A7B2ED}" srcOrd="11" destOrd="0" presId="urn:microsoft.com/office/officeart/2005/8/layout/list1"/>
    <dgm:cxn modelId="{4B415793-BE7D-4CA9-975E-646833E05BF9}" type="presParOf" srcId="{32B2F869-3DF9-4703-92E2-79B52D99A507}" destId="{98ED89C5-CA84-45CD-B594-52CFBE1AAD03}" srcOrd="12" destOrd="0" presId="urn:microsoft.com/office/officeart/2005/8/layout/list1"/>
    <dgm:cxn modelId="{337350ED-74B9-4FB6-981D-BF0CD694A848}" type="presParOf" srcId="{98ED89C5-CA84-45CD-B594-52CFBE1AAD03}" destId="{2D3C21A5-712B-4B0C-80D6-17B2C8392912}" srcOrd="0" destOrd="0" presId="urn:microsoft.com/office/officeart/2005/8/layout/list1"/>
    <dgm:cxn modelId="{A038F2F6-2557-463E-BEF8-6241C01D7919}" type="presParOf" srcId="{98ED89C5-CA84-45CD-B594-52CFBE1AAD03}" destId="{8533CC8A-0FE0-42F5-B2D1-D75AF5589C7F}" srcOrd="1" destOrd="0" presId="urn:microsoft.com/office/officeart/2005/8/layout/list1"/>
    <dgm:cxn modelId="{72CAC736-0B83-46A6-9719-D0DA4CDDDD46}" type="presParOf" srcId="{32B2F869-3DF9-4703-92E2-79B52D99A507}" destId="{C0DC9219-7E6E-4078-A4F9-F01FC56AAB09}" srcOrd="13" destOrd="0" presId="urn:microsoft.com/office/officeart/2005/8/layout/list1"/>
    <dgm:cxn modelId="{C418536E-2511-43F2-B47D-CD2F3F1836AB}" type="presParOf" srcId="{32B2F869-3DF9-4703-92E2-79B52D99A507}" destId="{A89E17A6-9D46-41D9-8C7D-61495CE6AB1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C1FF6B-ECCD-423A-8063-D8A31BBD5383}">
      <dsp:nvSpPr>
        <dsp:cNvPr id="0" name=""/>
        <dsp:cNvSpPr/>
      </dsp:nvSpPr>
      <dsp:spPr>
        <a:xfrm>
          <a:off x="0" y="0"/>
          <a:ext cx="2925418" cy="222381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1. ЗАКУПКИ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Планирование</a:t>
          </a:r>
          <a:r>
            <a:rPr lang="en-US" sz="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Нормирование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Каталог товаров работ и услуг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Финансовый контроль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Конкурсы, аукционы, запросы котировок (предложений)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Закупки по капремонту многоквартирных домов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Учет – бюджетные, денежные обязательства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Закупки по транспортировке коммунальных отходов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Закупки 223-ФЗ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Спец. Закупки МСП и СОНО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Запросы на разъяснения по закупкам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Электронная контрактация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Электронное анкетирование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Основание для оплаты</a:t>
          </a:r>
          <a:endParaRPr lang="ru-RU" sz="800" kern="1200" dirty="0"/>
        </a:p>
      </dsp:txBody>
      <dsp:txXfrm>
        <a:off x="0" y="0"/>
        <a:ext cx="2925418" cy="2223815"/>
      </dsp:txXfrm>
    </dsp:sp>
    <dsp:sp modelId="{80E16648-B158-4CCB-92D2-81B7311C9A4E}">
      <dsp:nvSpPr>
        <dsp:cNvPr id="0" name=""/>
        <dsp:cNvSpPr/>
      </dsp:nvSpPr>
      <dsp:spPr>
        <a:xfrm>
          <a:off x="6370169" y="3058390"/>
          <a:ext cx="2147869" cy="110875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5. ОТЧЕТНОСТЬ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Отчеты заказчиков по контрактам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Отчеты заказчиков по договорам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Отчеты корпораций МСП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Мониторинг закупок</a:t>
          </a:r>
          <a:endParaRPr lang="ru-RU" sz="800" kern="1200" dirty="0"/>
        </a:p>
      </dsp:txBody>
      <dsp:txXfrm>
        <a:off x="6370169" y="3058390"/>
        <a:ext cx="2147869" cy="1108754"/>
      </dsp:txXfrm>
    </dsp:sp>
    <dsp:sp modelId="{6198F3FE-B7EE-4169-AD25-93F9811C3853}">
      <dsp:nvSpPr>
        <dsp:cNvPr id="0" name=""/>
        <dsp:cNvSpPr/>
      </dsp:nvSpPr>
      <dsp:spPr>
        <a:xfrm>
          <a:off x="6102657" y="0"/>
          <a:ext cx="3041342" cy="186101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7. РЕЕСТРЫ 44-ФЗ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заказчиков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контрактов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субподрядных договоров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запросов цен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Единый реестр участников закупок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банковских гарантий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недобросовестных поставщиков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жалоб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плановых/внеплановых проверок</a:t>
          </a:r>
          <a:endParaRPr lang="ru-RU" sz="800" kern="1200" dirty="0"/>
        </a:p>
      </dsp:txBody>
      <dsp:txXfrm>
        <a:off x="6102657" y="0"/>
        <a:ext cx="3041342" cy="1861015"/>
      </dsp:txXfrm>
    </dsp:sp>
    <dsp:sp modelId="{2E12CE5C-D517-4EEC-B4ED-DF76F6BBD0C6}">
      <dsp:nvSpPr>
        <dsp:cNvPr id="0" name=""/>
        <dsp:cNvSpPr/>
      </dsp:nvSpPr>
      <dsp:spPr>
        <a:xfrm>
          <a:off x="6980343" y="1855748"/>
          <a:ext cx="1544417" cy="105068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6. ЛИЧНЫЕ КАБИНЕТЫ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Личный кабинет Заказчика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Личный кабинет Поставщика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Личный кабинет Контролеров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Личный кабинет Банка</a:t>
          </a:r>
          <a:endParaRPr lang="ru-RU" sz="800" kern="1200" dirty="0"/>
        </a:p>
      </dsp:txBody>
      <dsp:txXfrm>
        <a:off x="6980343" y="1855748"/>
        <a:ext cx="1544417" cy="1050682"/>
      </dsp:txXfrm>
    </dsp:sp>
    <dsp:sp modelId="{2785E3CA-A50E-4D58-95BB-386329491AF4}">
      <dsp:nvSpPr>
        <dsp:cNvPr id="0" name=""/>
        <dsp:cNvSpPr/>
      </dsp:nvSpPr>
      <dsp:spPr>
        <a:xfrm>
          <a:off x="710412" y="2404610"/>
          <a:ext cx="1673492" cy="79017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2. РЕЕСТРЫ 223-ФЗ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заказчиков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договоров</a:t>
          </a:r>
          <a:endParaRPr lang="ru-RU" sz="800" kern="1200" dirty="0"/>
        </a:p>
      </dsp:txBody>
      <dsp:txXfrm>
        <a:off x="710412" y="2404610"/>
        <a:ext cx="1673492" cy="790179"/>
      </dsp:txXfrm>
    </dsp:sp>
    <dsp:sp modelId="{7EF22DB2-A21D-4178-8DDB-3B4FE4E9C0D0}">
      <dsp:nvSpPr>
        <dsp:cNvPr id="0" name=""/>
        <dsp:cNvSpPr/>
      </dsp:nvSpPr>
      <dsp:spPr>
        <a:xfrm>
          <a:off x="515417" y="3318332"/>
          <a:ext cx="1946174" cy="94971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3. РЕЕСТРЫ 615-ФЗ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квалифицированных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подрядных организаций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договоров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Реестр недобросовестных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подрядных организаций</a:t>
          </a:r>
          <a:endParaRPr lang="ru-RU" sz="800" kern="1200" dirty="0"/>
        </a:p>
      </dsp:txBody>
      <dsp:txXfrm>
        <a:off x="515417" y="3318332"/>
        <a:ext cx="1946174" cy="949718"/>
      </dsp:txXfrm>
    </dsp:sp>
    <dsp:sp modelId="{5D479300-28EE-4BC1-9756-BC9BE43E8A01}">
      <dsp:nvSpPr>
        <dsp:cNvPr id="0" name=""/>
        <dsp:cNvSpPr/>
      </dsp:nvSpPr>
      <dsp:spPr>
        <a:xfrm>
          <a:off x="3130838" y="3026179"/>
          <a:ext cx="2721419" cy="128053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4. АДМИНИСТРИРОВАНИЕ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И СЕРВИСЫ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Онлайн-система управления инцидентами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err="1" smtClean="0">
              <a:latin typeface="Times New Roman" pitchFamily="18" charset="0"/>
              <a:cs typeface="Times New Roman" pitchFamily="18" charset="0"/>
            </a:rPr>
            <a:t>Валидация</a:t>
          </a: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 электронной подписи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Ролевая модель: полномочия лиц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Нормативно-справочная информация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latin typeface="Times New Roman" pitchFamily="18" charset="0"/>
              <a:cs typeface="Times New Roman" pitchFamily="18" charset="0"/>
            </a:rPr>
            <a:t>Мобильное приложение</a:t>
          </a:r>
          <a:endParaRPr lang="ru-RU" sz="800" kern="1200" dirty="0"/>
        </a:p>
      </dsp:txBody>
      <dsp:txXfrm>
        <a:off x="3130838" y="3026179"/>
        <a:ext cx="2721419" cy="12805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157124-8A17-4792-BF67-2F29C651096C}">
      <dsp:nvSpPr>
        <dsp:cNvPr id="0" name=""/>
        <dsp:cNvSpPr/>
      </dsp:nvSpPr>
      <dsp:spPr>
        <a:xfrm>
          <a:off x="0" y="370264"/>
          <a:ext cx="8928992" cy="579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C3AE5B-B8EF-456F-9382-BADE319360AC}">
      <dsp:nvSpPr>
        <dsp:cNvPr id="0" name=""/>
        <dsp:cNvSpPr/>
      </dsp:nvSpPr>
      <dsp:spPr>
        <a:xfrm>
          <a:off x="446449" y="30784"/>
          <a:ext cx="7398098" cy="678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46" tIns="0" rIns="23624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Внедрен для замены реестров поставщиков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9593" y="63928"/>
        <a:ext cx="7331810" cy="612672"/>
      </dsp:txXfrm>
    </dsp:sp>
    <dsp:sp modelId="{220A52A6-EB56-468F-8834-9E14F11AA141}">
      <dsp:nvSpPr>
        <dsp:cNvPr id="0" name=""/>
        <dsp:cNvSpPr/>
      </dsp:nvSpPr>
      <dsp:spPr>
        <a:xfrm>
          <a:off x="0" y="1413544"/>
          <a:ext cx="8928992" cy="579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D3516-1BFE-45D6-8C97-5E08756CDDD1}">
      <dsp:nvSpPr>
        <dsp:cNvPr id="0" name=""/>
        <dsp:cNvSpPr/>
      </dsp:nvSpPr>
      <dsp:spPr>
        <a:xfrm>
          <a:off x="446449" y="1074064"/>
          <a:ext cx="7379722" cy="678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46" tIns="0" rIns="23624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Регистрация в электронной форме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9593" y="1107208"/>
        <a:ext cx="7313434" cy="612672"/>
      </dsp:txXfrm>
    </dsp:sp>
    <dsp:sp modelId="{439B4DBD-DD92-4878-8B98-88EF0F820A8E}">
      <dsp:nvSpPr>
        <dsp:cNvPr id="0" name=""/>
        <dsp:cNvSpPr/>
      </dsp:nvSpPr>
      <dsp:spPr>
        <a:xfrm>
          <a:off x="0" y="2456824"/>
          <a:ext cx="8928992" cy="579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BECE00-7EB7-461D-B135-0AF8E743B711}">
      <dsp:nvSpPr>
        <dsp:cNvPr id="0" name=""/>
        <dsp:cNvSpPr/>
      </dsp:nvSpPr>
      <dsp:spPr>
        <a:xfrm>
          <a:off x="446449" y="2117344"/>
          <a:ext cx="7398160" cy="678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46" tIns="0" rIns="23624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Взаимодействие с ЕГРЮЛ, ЕГРИП, МСП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9593" y="2150488"/>
        <a:ext cx="7331872" cy="612672"/>
      </dsp:txXfrm>
    </dsp:sp>
    <dsp:sp modelId="{A89E17A6-9D46-41D9-8C7D-61495CE6AB13}">
      <dsp:nvSpPr>
        <dsp:cNvPr id="0" name=""/>
        <dsp:cNvSpPr/>
      </dsp:nvSpPr>
      <dsp:spPr>
        <a:xfrm>
          <a:off x="0" y="3500104"/>
          <a:ext cx="8928992" cy="579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33CC8A-0FE0-42F5-B2D1-D75AF5589C7F}">
      <dsp:nvSpPr>
        <dsp:cNvPr id="0" name=""/>
        <dsp:cNvSpPr/>
      </dsp:nvSpPr>
      <dsp:spPr>
        <a:xfrm>
          <a:off x="446449" y="3160624"/>
          <a:ext cx="7379722" cy="6789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46" tIns="0" rIns="23624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возможности электронной подачи заявки на открытие лицевого счета в органах Федерального Казначейства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9593" y="3193768"/>
        <a:ext cx="7313434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0.1625</cdr:x>
      <cdr:y>0.40937</cdr:y>
    </cdr:from>
    <cdr:to>
      <cdr:x>0.35961</cdr:x>
      <cdr:y>0.59063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1892" y="949757"/>
          <a:ext cx="669435" cy="4205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45%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0.67003</cdr:x>
      <cdr:y>0.40937</cdr:y>
    </cdr:from>
    <cdr:to>
      <cdr:x>0.86714</cdr:x>
      <cdr:y>0.59063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75573" y="949751"/>
          <a:ext cx="669426" cy="4205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26%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0.22019</cdr:x>
      <cdr:y>0.40937</cdr:y>
    </cdr:from>
    <cdr:to>
      <cdr:x>0.4173</cdr:x>
      <cdr:y>0.59063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56177" y="994415"/>
          <a:ext cx="766448" cy="4403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85</a:t>
          </a:r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36EE1-BCF6-40EB-ABBE-D62DD38A48C6}" type="datetimeFigureOut">
              <a:rPr lang="ru-RU" smtClean="0"/>
              <a:t>27.03.2019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102ED-AC71-4352-BB56-0DF90D850B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19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347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0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582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78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33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14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28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045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16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14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E8F54-DB4F-481F-830B-6F0F7DE12323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59FA6-1EA9-4328-ADEB-0368F16BB1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575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.pn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48" y="4178268"/>
            <a:ext cx="7416275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tx2"/>
                </a:solidFill>
                <a:latin typeface="Georgia" pitchFamily="18" charset="0"/>
              </a:rPr>
              <a:t>Заместитель руководи</a:t>
            </a:r>
            <a:r>
              <a:rPr lang="ru-RU" sz="1400" dirty="0">
                <a:solidFill>
                  <a:srgbClr val="50719A"/>
                </a:solidFill>
                <a:latin typeface="Georgia" pitchFamily="18" charset="0"/>
              </a:rPr>
              <a:t>т</a:t>
            </a:r>
            <a:r>
              <a:rPr lang="ru-RU" sz="1400" dirty="0">
                <a:solidFill>
                  <a:schemeClr val="tx2"/>
                </a:solidFill>
                <a:latin typeface="Georgia" pitchFamily="18" charset="0"/>
              </a:rPr>
              <a:t>еля </a:t>
            </a:r>
            <a:endParaRPr lang="ru-RU" sz="1400" dirty="0" smtClean="0">
              <a:solidFill>
                <a:schemeClr val="tx2"/>
              </a:solidFill>
              <a:latin typeface="Georgia" pitchFamily="18" charset="0"/>
            </a:endParaRPr>
          </a:p>
          <a:p>
            <a:pPr algn="just">
              <a:spcBef>
                <a:spcPct val="50000"/>
              </a:spcBef>
              <a:defRPr/>
            </a:pPr>
            <a:r>
              <a:rPr lang="ru-RU" sz="1400" dirty="0" smtClean="0">
                <a:solidFill>
                  <a:schemeClr val="tx2"/>
                </a:solidFill>
                <a:latin typeface="Georgia" pitchFamily="18" charset="0"/>
              </a:rPr>
              <a:t>УФК </a:t>
            </a:r>
            <a:r>
              <a:rPr lang="ru-RU" sz="1400" dirty="0">
                <a:solidFill>
                  <a:schemeClr val="tx2"/>
                </a:solidFill>
                <a:latin typeface="Georgia" pitchFamily="18" charset="0"/>
              </a:rPr>
              <a:t>по Алтайскому краю</a:t>
            </a:r>
          </a:p>
          <a:p>
            <a:pPr algn="just">
              <a:spcBef>
                <a:spcPct val="50000"/>
              </a:spcBef>
              <a:defRPr/>
            </a:pPr>
            <a:r>
              <a:rPr lang="ru-RU" sz="1400" dirty="0">
                <a:solidFill>
                  <a:schemeClr val="tx2"/>
                </a:solidFill>
                <a:latin typeface="Georgia" pitchFamily="18" charset="0"/>
              </a:rPr>
              <a:t>Н.П. </a:t>
            </a:r>
            <a:r>
              <a:rPr lang="ru-RU" sz="1400" dirty="0" smtClean="0">
                <a:solidFill>
                  <a:schemeClr val="tx2"/>
                </a:solidFill>
                <a:latin typeface="Georgia" pitchFamily="18" charset="0"/>
              </a:rPr>
              <a:t>Барковская</a:t>
            </a:r>
            <a:endParaRPr lang="ru-RU" sz="1400" dirty="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243132" y="652108"/>
            <a:ext cx="8640960" cy="25202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Georgia" pitchFamily="18" charset="0"/>
              </a:rPr>
              <a:t>Об итогах деятельности УФК по Алтайскому краю за 2018 год и основных направлениях развития Управления на 2019 год по вопросам кадровой работы и функционирования контрактной системы</a:t>
            </a:r>
            <a:endParaRPr lang="ru-RU" sz="2800" b="1" dirty="0">
              <a:solidFill>
                <a:schemeClr val="tx2"/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11746" y="4824598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50719A"/>
                </a:solidFill>
                <a:latin typeface="Georgia" panose="02040502050405020303" pitchFamily="18" charset="0"/>
              </a:rPr>
              <a:t>Барнаул, 2019 год</a:t>
            </a:r>
            <a:endParaRPr lang="ru-RU" sz="1400" dirty="0">
              <a:solidFill>
                <a:srgbClr val="50719A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88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2339752" y="2250663"/>
            <a:ext cx="1506393" cy="1329199"/>
          </a:xfrm>
          <a:prstGeom prst="line">
            <a:avLst/>
          </a:prstGeom>
          <a:ln w="38100">
            <a:solidFill>
              <a:srgbClr val="0065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2408838" y="2787775"/>
            <a:ext cx="1446005" cy="1809163"/>
          </a:xfrm>
          <a:prstGeom prst="line">
            <a:avLst/>
          </a:prstGeom>
          <a:ln w="38100">
            <a:solidFill>
              <a:srgbClr val="0065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5542913" y="2000823"/>
            <a:ext cx="757279" cy="21706"/>
          </a:xfrm>
          <a:prstGeom prst="line">
            <a:avLst/>
          </a:prstGeom>
          <a:ln w="38100">
            <a:solidFill>
              <a:srgbClr val="0065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 flipV="1">
            <a:off x="5292080" y="2787775"/>
            <a:ext cx="1944217" cy="1080120"/>
          </a:xfrm>
          <a:prstGeom prst="line">
            <a:avLst/>
          </a:prstGeom>
          <a:ln w="38100">
            <a:solidFill>
              <a:srgbClr val="0065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 flipV="1">
            <a:off x="5220072" y="2311281"/>
            <a:ext cx="1835696" cy="892502"/>
          </a:xfrm>
          <a:prstGeom prst="line">
            <a:avLst/>
          </a:prstGeom>
          <a:ln w="38100">
            <a:solidFill>
              <a:srgbClr val="0065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 flipV="1">
            <a:off x="2915816" y="2000823"/>
            <a:ext cx="556666" cy="11442"/>
          </a:xfrm>
          <a:prstGeom prst="line">
            <a:avLst/>
          </a:prstGeom>
          <a:ln w="38100">
            <a:solidFill>
              <a:srgbClr val="0065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862884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Функции ЕИС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2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30732023"/>
              </p:ext>
            </p:extLst>
          </p:nvPr>
        </p:nvGraphicFramePr>
        <p:xfrm>
          <a:off x="0" y="733657"/>
          <a:ext cx="9144000" cy="4400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079" y="921399"/>
            <a:ext cx="2198764" cy="2198764"/>
          </a:xfrm>
          <a:prstGeom prst="rect">
            <a:avLst/>
          </a:prstGeom>
        </p:spPr>
      </p:pic>
      <p:cxnSp>
        <p:nvCxnSpPr>
          <p:cNvPr id="25" name="Прямая соединительная линия 24"/>
          <p:cNvCxnSpPr>
            <a:endCxn id="8" idx="2"/>
          </p:cNvCxnSpPr>
          <p:nvPr/>
        </p:nvCxnSpPr>
        <p:spPr>
          <a:xfrm flipV="1">
            <a:off x="4573461" y="3120163"/>
            <a:ext cx="0" cy="649354"/>
          </a:xfrm>
          <a:prstGeom prst="line">
            <a:avLst/>
          </a:prstGeom>
          <a:ln w="38100">
            <a:solidFill>
              <a:srgbClr val="0065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80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862884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Осуществление закупок в электронной форме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3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046" y="1219744"/>
            <a:ext cx="2982954" cy="37040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93" y="1593157"/>
            <a:ext cx="4697304" cy="2920869"/>
          </a:xfrm>
          <a:prstGeom prst="rect">
            <a:avLst/>
          </a:prstGeom>
        </p:spPr>
      </p:pic>
      <p:sp>
        <p:nvSpPr>
          <p:cNvPr id="10" name="Стрелка вправо 9"/>
          <p:cNvSpPr/>
          <p:nvPr/>
        </p:nvSpPr>
        <p:spPr>
          <a:xfrm>
            <a:off x="4709562" y="2585295"/>
            <a:ext cx="1391390" cy="854591"/>
          </a:xfrm>
          <a:prstGeom prst="rightArrow">
            <a:avLst>
              <a:gd name="adj1" fmla="val 35185"/>
              <a:gd name="adj2" fmla="val 417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71600" y="847929"/>
            <a:ext cx="7590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01.01.2019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госзаказчики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проводят все закупки в электронной форме: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18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5297854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Создание и внедрение каталога товаров, работ и услуг (КТРУ)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4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719316"/>
            <a:ext cx="6118861" cy="30232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721625"/>
            <a:ext cx="6159006" cy="137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2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5297854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Единый реестр участников закупок (ЕРУЗ)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5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017231917"/>
              </p:ext>
            </p:extLst>
          </p:nvPr>
        </p:nvGraphicFramePr>
        <p:xfrm>
          <a:off x="66136" y="800426"/>
          <a:ext cx="8928992" cy="4110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4143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71" y="581686"/>
            <a:ext cx="8100392" cy="4554247"/>
          </a:xfrm>
          <a:prstGeom prst="rect">
            <a:avLst/>
          </a:prstGeom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862884" cy="461647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Заключение контрактов на капитальный ремонт многоквартирных домов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6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675" y="1509260"/>
            <a:ext cx="227509" cy="20390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30" y="2021995"/>
            <a:ext cx="227509" cy="20390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07" y="2294659"/>
            <a:ext cx="227509" cy="20390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356" y="1544225"/>
            <a:ext cx="227509" cy="20390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763" y="2294659"/>
            <a:ext cx="227509" cy="20390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661" y="4203335"/>
            <a:ext cx="227509" cy="20390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762" y="3628754"/>
            <a:ext cx="227509" cy="20390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763" y="3937586"/>
            <a:ext cx="227509" cy="20390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986" y="1265600"/>
            <a:ext cx="227509" cy="20390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63881"/>
            <a:ext cx="227509" cy="20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6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862884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Обращения технического характера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7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19070"/>
            <a:ext cx="6439906" cy="431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2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862884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Закупки малого объема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8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63638"/>
            <a:ext cx="4361411" cy="2160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85" y="1563638"/>
            <a:ext cx="4400915" cy="2160240"/>
          </a:xfrm>
          <a:prstGeom prst="rect">
            <a:avLst/>
          </a:prstGeom>
        </p:spPr>
      </p:pic>
      <p:sp>
        <p:nvSpPr>
          <p:cNvPr id="8" name="Круговая стрелка 7"/>
          <p:cNvSpPr/>
          <p:nvPr/>
        </p:nvSpPr>
        <p:spPr>
          <a:xfrm>
            <a:off x="3707904" y="535813"/>
            <a:ext cx="1872208" cy="2035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45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Круговая стрелка 15"/>
          <p:cNvSpPr/>
          <p:nvPr/>
        </p:nvSpPr>
        <p:spPr>
          <a:xfrm rot="10800000">
            <a:off x="3806981" y="2740025"/>
            <a:ext cx="1872208" cy="2035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45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6472" y="12212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83250" y="1213033"/>
            <a:ext cx="3191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агрегатор торговл</a:t>
            </a:r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546853" y="1231039"/>
            <a:ext cx="35661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ГИИС «Электронный бюджет»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5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862884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Глобальные направления развития ЕИС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ru-RU" altLang="ru-RU" sz="100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9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60971"/>
              </p:ext>
            </p:extLst>
          </p:nvPr>
        </p:nvGraphicFramePr>
        <p:xfrm>
          <a:off x="24811" y="915566"/>
          <a:ext cx="9119188" cy="385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9594"/>
                <a:gridCol w="45595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ПЕРСПЕКТИВА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2020-2022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Запуск независимого регистратора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Интеграция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централизованной бухгалтерией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система, обеспечивающая независимую регистрацию действий во время закупок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Существенная оптимизация процедур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инцидентами онлайн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Осуществление закупок из КТРУ ЕИС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Формирование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ЕРУЗ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Внедрение автоматизации закрытых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процедур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</a:p>
                    <a:p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Внедрение клиринга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Электронное обжалование ФАС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1" y="1264634"/>
            <a:ext cx="450814" cy="4533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5967"/>
            <a:ext cx="475625" cy="47834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405" y="1264634"/>
            <a:ext cx="450814" cy="45339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594" y="1827920"/>
            <a:ext cx="475625" cy="47834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015" y="2333456"/>
            <a:ext cx="473963" cy="4766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11" y="2830986"/>
            <a:ext cx="501002" cy="50386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939" y="3367537"/>
            <a:ext cx="463039" cy="46568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71" y="3883522"/>
            <a:ext cx="466721" cy="4693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92" y="4385849"/>
            <a:ext cx="466721" cy="46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3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75656" y="5147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5438948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Перспективная молодежь Управления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en-US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</a:t>
            </a:r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0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70117701"/>
              </p:ext>
            </p:extLst>
          </p:nvPr>
        </p:nvGraphicFramePr>
        <p:xfrm>
          <a:off x="-48344" y="743988"/>
          <a:ext cx="3396208" cy="2320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358" y="1063701"/>
            <a:ext cx="4158716" cy="3119037"/>
          </a:xfrm>
          <a:prstGeom prst="rect">
            <a:avLst/>
          </a:prstGeom>
        </p:spPr>
      </p:pic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2523680975"/>
              </p:ext>
            </p:extLst>
          </p:nvPr>
        </p:nvGraphicFramePr>
        <p:xfrm>
          <a:off x="5568280" y="699542"/>
          <a:ext cx="3396208" cy="2320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0" name="Диаграмма 29"/>
          <p:cNvGraphicFramePr/>
          <p:nvPr>
            <p:extLst>
              <p:ext uri="{D42A27DB-BD31-4B8C-83A1-F6EECF244321}">
                <p14:modId xmlns:p14="http://schemas.microsoft.com/office/powerpoint/2010/main" val="311547600"/>
              </p:ext>
            </p:extLst>
          </p:nvPr>
        </p:nvGraphicFramePr>
        <p:xfrm>
          <a:off x="2339752" y="2859782"/>
          <a:ext cx="3888432" cy="24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Стрелка вверх 26"/>
          <p:cNvSpPr/>
          <p:nvPr/>
        </p:nvSpPr>
        <p:spPr>
          <a:xfrm>
            <a:off x="3131840" y="3975517"/>
            <a:ext cx="83840" cy="153978"/>
          </a:xfrm>
          <a:prstGeom prst="up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35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968" y="1494737"/>
            <a:ext cx="2531014" cy="3579862"/>
          </a:xfrm>
          <a:prstGeom prst="rect">
            <a:avLst/>
          </a:prstGeom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25540" y="167924"/>
            <a:ext cx="4862884" cy="276981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Нововведения в кадровой работе в 2019 году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en-US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</a:t>
            </a:r>
            <a:r>
              <a:rPr lang="ru-RU" altLang="ru-RU" sz="1000" dirty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251520" y="1965211"/>
            <a:ext cx="2880320" cy="50405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01.01.2019 – 154 единицы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51520" y="3826373"/>
            <a:ext cx="2880320" cy="50405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01.06.2019 – 7 единиц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55" name="Стрелка вниз 22554"/>
          <p:cNvSpPr/>
          <p:nvPr/>
        </p:nvSpPr>
        <p:spPr>
          <a:xfrm>
            <a:off x="1403648" y="2469267"/>
            <a:ext cx="576064" cy="1357106"/>
          </a:xfrm>
          <a:prstGeom prst="down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57" name="Рисунок 225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998" y="1482344"/>
            <a:ext cx="2595210" cy="3670661"/>
          </a:xfrm>
          <a:prstGeom prst="rect">
            <a:avLst/>
          </a:prstGeom>
        </p:spPr>
      </p:pic>
      <p:graphicFrame>
        <p:nvGraphicFramePr>
          <p:cNvPr id="22558" name="Таблица 225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222585"/>
              </p:ext>
            </p:extLst>
          </p:nvPr>
        </p:nvGraphicFramePr>
        <p:xfrm>
          <a:off x="251520" y="743988"/>
          <a:ext cx="2942568" cy="96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25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должностей, подлежащих ротации в Управлении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402621"/>
              </p:ext>
            </p:extLst>
          </p:nvPr>
        </p:nvGraphicFramePr>
        <p:xfrm>
          <a:off x="3194088" y="749284"/>
          <a:ext cx="5868144" cy="960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34072"/>
                <a:gridCol w="2934072"/>
              </a:tblGrid>
              <a:tr h="936105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Действующий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должностной регламент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Новая форма должностного регламента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4" name="Прямая соединительная линия 33"/>
          <p:cNvCxnSpPr/>
          <p:nvPr/>
        </p:nvCxnSpPr>
        <p:spPr>
          <a:xfrm>
            <a:off x="3194088" y="743988"/>
            <a:ext cx="0" cy="434561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614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19872" y="167924"/>
            <a:ext cx="5724128" cy="461647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200" b="1" kern="0" dirty="0" smtClean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ndalus" panose="02020603050405020304" pitchFamily="18" charset="-78"/>
              </a:rPr>
              <a:t>Единая информационная система управления кадровым составом государственной гражданской службы Российской Федерации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8823394" y="4910915"/>
            <a:ext cx="323528" cy="22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9" rIns="68567" bIns="34289">
            <a:spAutoFit/>
          </a:bodyPr>
          <a:lstStyle/>
          <a:p>
            <a:r>
              <a:rPr lang="en-US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1</a:t>
            </a:r>
            <a:r>
              <a:rPr lang="ru-RU" altLang="ru-RU" sz="1000" dirty="0" smtClean="0">
                <a:solidFill>
                  <a:srgbClr val="1F497D">
                    <a:lumMod val="50000"/>
                  </a:srgbClr>
                </a:solidFill>
                <a:latin typeface="Lucida Sans Unicode" pitchFamily="34" charset="0"/>
                <a:cs typeface="Lucida Sans Unicode" pitchFamily="34" charset="0"/>
              </a:rPr>
              <a:t>2</a:t>
            </a:r>
            <a:endParaRPr lang="ru-RU" altLang="ru-RU" sz="1000" dirty="0" smtClean="0">
              <a:solidFill>
                <a:srgbClr val="1F497D">
                  <a:lumMod val="50000"/>
                </a:srgb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87990"/>
            <a:ext cx="7056784" cy="505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4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1403648" y="9505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0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652108"/>
            <a:ext cx="9144000" cy="449139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Georgia" pitchFamily="18" charset="0"/>
              </a:rPr>
              <a:t>Спасибо за внимание!</a:t>
            </a:r>
            <a:endParaRPr lang="ru-RU" sz="2800" b="1" dirty="0">
              <a:solidFill>
                <a:schemeClr val="tx2"/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170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3898</TotalTime>
  <Words>490</Words>
  <Application>Microsoft Office PowerPoint</Application>
  <PresentationFormat>Экран (16:9)</PresentationFormat>
  <Paragraphs>140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 Unicode MS</vt:lpstr>
      <vt:lpstr>Andalus</vt:lpstr>
      <vt:lpstr>Arial</vt:lpstr>
      <vt:lpstr>Arial Narrow</vt:lpstr>
      <vt:lpstr>Calibri</vt:lpstr>
      <vt:lpstr>Georgia</vt:lpstr>
      <vt:lpstr>Lucida Sans Unicode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Беляев Тимофей Геннадьевич</dc:creator>
  <cp:lastModifiedBy>Пользователь Windows</cp:lastModifiedBy>
  <cp:revision>423</cp:revision>
  <cp:lastPrinted>2018-10-08T02:14:55Z</cp:lastPrinted>
  <dcterms:created xsi:type="dcterms:W3CDTF">2016-03-17T03:47:45Z</dcterms:created>
  <dcterms:modified xsi:type="dcterms:W3CDTF">2019-03-27T12:09:35Z</dcterms:modified>
</cp:coreProperties>
</file>