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1"/>
    <p:sldMasterId id="2147483722" r:id="rId2"/>
    <p:sldMasterId id="2147483734" r:id="rId3"/>
  </p:sldMasterIdLst>
  <p:notesMasterIdLst>
    <p:notesMasterId r:id="rId14"/>
  </p:notesMasterIdLst>
  <p:sldIdLst>
    <p:sldId id="398" r:id="rId4"/>
    <p:sldId id="397" r:id="rId5"/>
    <p:sldId id="388" r:id="rId6"/>
    <p:sldId id="402" r:id="rId7"/>
    <p:sldId id="395" r:id="rId8"/>
    <p:sldId id="401" r:id="rId9"/>
    <p:sldId id="403" r:id="rId10"/>
    <p:sldId id="404" r:id="rId11"/>
    <p:sldId id="405" r:id="rId12"/>
    <p:sldId id="387" r:id="rId13"/>
  </p:sldIdLst>
  <p:sldSz cx="9144000" cy="6858000" type="screen4x3"/>
  <p:notesSz cx="6807200" cy="99393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03B"/>
    <a:srgbClr val="FFFFCC"/>
    <a:srgbClr val="FFFF99"/>
    <a:srgbClr val="232C12"/>
    <a:srgbClr val="F68222"/>
    <a:srgbClr val="FFFF81"/>
    <a:srgbClr val="BBECA2"/>
    <a:srgbClr val="CC3399"/>
    <a:srgbClr val="0000A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81579" autoAdjust="0"/>
  </p:normalViewPr>
  <p:slideViewPr>
    <p:cSldViewPr>
      <p:cViewPr>
        <p:scale>
          <a:sx n="100" d="100"/>
          <a:sy n="100" d="100"/>
        </p:scale>
        <p:origin x="-48" y="9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160" y="-96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529" cy="497524"/>
          </a:xfrm>
          <a:prstGeom prst="rect">
            <a:avLst/>
          </a:prstGeom>
        </p:spPr>
        <p:txBody>
          <a:bodyPr vert="horz" lIns="91822" tIns="45912" rIns="91822" bIns="4591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082" y="0"/>
            <a:ext cx="2950529" cy="497524"/>
          </a:xfrm>
          <a:prstGeom prst="rect">
            <a:avLst/>
          </a:prstGeom>
        </p:spPr>
        <p:txBody>
          <a:bodyPr vert="horz" lIns="91822" tIns="45912" rIns="91822" bIns="4591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55DC053-47CA-40B2-8385-95531DF47A7A}" type="datetimeFigureOut">
              <a:rPr lang="ru-RU"/>
              <a:pPr>
                <a:defRPr/>
              </a:pPr>
              <a:t>27.03.2019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22" tIns="45912" rIns="91822" bIns="45912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403" y="4720908"/>
            <a:ext cx="5446396" cy="4472940"/>
          </a:xfrm>
          <a:prstGeom prst="rect">
            <a:avLst/>
          </a:prstGeom>
        </p:spPr>
        <p:txBody>
          <a:bodyPr vert="horz" lIns="91822" tIns="45912" rIns="91822" bIns="45912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226"/>
            <a:ext cx="2950529" cy="497523"/>
          </a:xfrm>
          <a:prstGeom prst="rect">
            <a:avLst/>
          </a:prstGeom>
        </p:spPr>
        <p:txBody>
          <a:bodyPr vert="horz" lIns="91822" tIns="45912" rIns="91822" bIns="4591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082" y="9440226"/>
            <a:ext cx="2950529" cy="497523"/>
          </a:xfrm>
          <a:prstGeom prst="rect">
            <a:avLst/>
          </a:prstGeom>
        </p:spPr>
        <p:txBody>
          <a:bodyPr vert="horz" lIns="91822" tIns="45912" rIns="91822" bIns="4591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2DF76B4-711E-48DE-8177-8CD5E76B60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8028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5857B6-D3ED-4A6F-9B80-F81F464C7870}" type="datetime1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C41DB0-69A6-4472-B6AB-F17F6DE0DE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668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3ECC5E-2DD3-4C83-B18A-06456CD7DC51}" type="datetime1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47A3E-7837-481B-B5BC-E88FEB8B9D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472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DE12C4-A195-4287-BED2-4A1014038B32}" type="datetime1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4627D-02CF-409A-B9C4-A9DE9B203F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039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C20E35-E930-4906-8C77-495BB4B3DA3C}" type="datetime1">
              <a:rPr lang="ru-RU" smtClean="0"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F51AFA-F979-4729-A41A-029D8ED31D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273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6C1EC1-0181-4DDB-A47D-E6E584A3A1D9}" type="datetime1">
              <a:rPr lang="ru-RU" smtClean="0"/>
              <a:t>27.03.2019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168EEA-2637-4E34-AEF7-7D64EC933A1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503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B8B037-4E2A-450A-A07D-C05C55E639CB}" type="datetime1">
              <a:rPr lang="ru-RU" smtClean="0"/>
              <a:t>27.03.2019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296095-5D56-4BD8-ABCC-F1EE0E15BC7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78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39A9A-2973-4018-A596-78B83C2F963E}" type="datetime1">
              <a:rPr lang="ru-RU" smtClean="0"/>
              <a:t>27.03.2019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E8125-E131-442C-9C27-D45C6495C3F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491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CB8E22-07B6-40FD-8D84-F1BF0CC88567}" type="datetime1">
              <a:rPr lang="ru-RU" smtClean="0"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F49236-0D07-46A5-9B3E-61BF18427E8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205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1A84BC-6686-4087-9555-FDEDD27CE45F}" type="datetime1">
              <a:rPr lang="ru-RU" smtClean="0"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3BC16-E8BE-4442-B9B4-5ADB615C9E8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865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10CFCA-B06D-4026-B8C4-5ABDB662DA68}" type="datetime1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860CC-B5BC-447B-9B99-B4837F96EA7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4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8A6E66-E795-4744-A2AA-D004253C758F}" type="datetime1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D8FD85-1738-427E-B761-E09EDEB4FA2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697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5857B6-D3ED-4A6F-9B80-F81F464C787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C41DB0-69A6-4472-B6AB-F17F6DE0DE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684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3ECC5E-2DD3-4C83-B18A-06456CD7DC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47A3E-7837-481B-B5BC-E88FEB8B9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0302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DE12C4-A195-4287-BED2-4A1014038B3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4627D-02CF-409A-B9C4-A9DE9B203F5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166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C20E35-E930-4906-8C77-495BB4B3DA3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F51AFA-F979-4729-A41A-029D8ED31D7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441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6C1EC1-0181-4DDB-A47D-E6E584A3A1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168EEA-2637-4E34-AEF7-7D64EC933A1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222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B8B037-4E2A-450A-A07D-C05C55E639C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296095-5D56-4BD8-ABCC-F1EE0E15BC7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867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39A9A-2973-4018-A596-78B83C2F96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E8125-E131-442C-9C27-D45C6495C3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434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CB8E22-07B6-40FD-8D84-F1BF0CC8856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F49236-0D07-46A5-9B3E-61BF18427E8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476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1A84BC-6686-4087-9555-FDEDD27CE45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3BC16-E8BE-4442-B9B4-5ADB615C9E8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0998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10CFCA-B06D-4026-B8C4-5ABDB662DA6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860CC-B5BC-447B-9B99-B4837F96EA7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2223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8A6E66-E795-4744-A2AA-D004253C758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D8FD85-1738-427E-B761-E09EDEB4FA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2555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5857B6-D3ED-4A6F-9B80-F81F464C787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C41DB0-69A6-4472-B6AB-F17F6DE0DE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1177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3ECC5E-2DD3-4C83-B18A-06456CD7DC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47A3E-7837-481B-B5BC-E88FEB8B9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3470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DE12C4-A195-4287-BED2-4A1014038B3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4627D-02CF-409A-B9C4-A9DE9B203F5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5666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C20E35-E930-4906-8C77-495BB4B3DA3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F51AFA-F979-4729-A41A-029D8ED31D7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2315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6C1EC1-0181-4DDB-A47D-E6E584A3A1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168EEA-2637-4E34-AEF7-7D64EC933A1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8401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B8B037-4E2A-450A-A07D-C05C55E639C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296095-5D56-4BD8-ABCC-F1EE0E15BC7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6468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39A9A-2973-4018-A596-78B83C2F96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E8125-E131-442C-9C27-D45C6495C3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3129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CB8E22-07B6-40FD-8D84-F1BF0CC8856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F49236-0D07-46A5-9B3E-61BF18427E8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2419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1A84BC-6686-4087-9555-FDEDD27CE45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53BC16-E8BE-4442-B9B4-5ADB615C9E8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497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10CFCA-B06D-4026-B8C4-5ABDB662DA6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860CC-B5BC-447B-9B99-B4837F96EA7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294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8A6E66-E795-4744-A2AA-D004253C758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D8FD85-1738-427E-B761-E09EDEB4FA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18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305315-729C-44AD-ACB1-6C77A407923E}" type="datetime1">
              <a:rPr lang="ru-RU" smtClean="0"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2B07D6B-B7F6-480C-B6A3-B4287BD8BF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45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305315-729C-44AD-ACB1-6C77A40792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2B07D6B-B7F6-480C-B6A3-B4287BD8BF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612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7305315-729C-44AD-ACB1-6C77A40792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2B07D6B-B7F6-480C-B6A3-B4287BD8BFC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694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emf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E8125-E131-442C-9C27-D45C6495C3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068636" y="1059582"/>
            <a:ext cx="6912768" cy="3672408"/>
          </a:xfrm>
          <a:prstGeom prst="rect">
            <a:avLst/>
          </a:prstGeom>
          <a:solidFill>
            <a:sysClr val="window" lastClr="FFFFFF">
              <a:alpha val="66000"/>
            </a:sys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b="1" kern="0" dirty="0">
              <a:solidFill>
                <a:prstClr val="white"/>
              </a:solidFill>
              <a:latin typeface="Open Sans Condensed Light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6943725" cy="370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 descr="C:\Users\smyslova\Desktop\Презентация\карта по субъектам.png"/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9749" y="116632"/>
            <a:ext cx="914501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4111997" y="90872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32" y="1124744"/>
            <a:ext cx="936104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636" y="1124744"/>
            <a:ext cx="2697956" cy="666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1719" y="2895786"/>
            <a:ext cx="6561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rebuchet MS" panose="020B0603020202020204" pitchFamily="34" charset="0"/>
              </a:rPr>
              <a:t>Об итогах деятельности Операционного отдела за 2018 год и основных задачах на 2019 год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99992" y="5248101"/>
            <a:ext cx="42925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7903B"/>
                </a:solidFill>
                <a:latin typeface="Trebuchet MS" panose="020B0603020202020204" pitchFamily="34" charset="0"/>
              </a:rPr>
              <a:t>Заместитель руководителя</a:t>
            </a:r>
          </a:p>
          <a:p>
            <a:pPr algn="ctr"/>
            <a:r>
              <a:rPr lang="ru-RU" sz="1600" i="1" dirty="0" smtClean="0">
                <a:solidFill>
                  <a:srgbClr val="F7903B"/>
                </a:solidFill>
                <a:latin typeface="Trebuchet MS" panose="020B0603020202020204" pitchFamily="34" charset="0"/>
              </a:rPr>
              <a:t>Управления Федерального казначейства</a:t>
            </a:r>
          </a:p>
          <a:p>
            <a:pPr algn="ctr"/>
            <a:r>
              <a:rPr lang="ru-RU" sz="1600" i="1" dirty="0" smtClean="0">
                <a:solidFill>
                  <a:srgbClr val="F7903B"/>
                </a:solidFill>
                <a:latin typeface="Trebuchet MS" panose="020B0603020202020204" pitchFamily="34" charset="0"/>
              </a:rPr>
              <a:t>по Алтайскому краю</a:t>
            </a:r>
          </a:p>
          <a:p>
            <a:pPr algn="ctr"/>
            <a:r>
              <a:rPr lang="ru-RU" sz="1600" i="1" dirty="0" smtClean="0">
                <a:solidFill>
                  <a:srgbClr val="F7903B"/>
                </a:solidFill>
                <a:latin typeface="Trebuchet MS" panose="020B0603020202020204" pitchFamily="34" charset="0"/>
              </a:rPr>
              <a:t>А.А. Бурлаков</a:t>
            </a:r>
            <a:endParaRPr lang="ru-RU" sz="1600" i="1" dirty="0">
              <a:solidFill>
                <a:srgbClr val="F7903B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29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47A3E-7837-481B-B5BC-E88FEB8B9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7858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33829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9901"/>
            <a:ext cx="7072313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63888" y="176238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1F497D"/>
                </a:solidFill>
                <a:latin typeface="Trebuchet MS" panose="020B0603020202020204" pitchFamily="34" charset="0"/>
              </a:rPr>
              <a:t>Информация о счетах Управления Федерального казначейства по Алтайскому краю</a:t>
            </a:r>
            <a:endParaRPr lang="ru-RU" dirty="0">
              <a:solidFill>
                <a:srgbClr val="1F497D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633373"/>
              </p:ext>
            </p:extLst>
          </p:nvPr>
        </p:nvGraphicFramePr>
        <p:xfrm>
          <a:off x="683568" y="1052736"/>
          <a:ext cx="8136904" cy="5358119"/>
        </p:xfrm>
        <a:graphic>
          <a:graphicData uri="http://schemas.openxmlformats.org/drawingml/2006/table">
            <a:tbl>
              <a:tblPr firstRow="1" firstCol="1" bandRow="1"/>
              <a:tblGrid>
                <a:gridCol w="1080120"/>
                <a:gridCol w="864096"/>
                <a:gridCol w="720080"/>
                <a:gridCol w="1152128"/>
                <a:gridCol w="3456385"/>
                <a:gridCol w="864095"/>
              </a:tblGrid>
              <a:tr h="7247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 банка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Номер балансового счета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Кол-во </a:t>
                      </a: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счетов на </a:t>
                      </a:r>
                      <a:r>
                        <a:rPr lang="ru-RU" sz="11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01.01.2018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Информация об открытии (+)/ закрытии (-) счетов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Причины открытия/закрытия счетов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Кол-во </a:t>
                      </a: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счетов на </a:t>
                      </a:r>
                      <a:r>
                        <a:rPr lang="ru-RU" sz="11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01.01.2019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387">
                <a:tc rowSpan="1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Отделение Барнаул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40101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-1/+1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Для учета поступлений завершенного финансового года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40105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40201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40204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719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719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3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40302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582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+22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Для учета средств в качестве обеспечения заявки на участие в закупках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604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40401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40402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40404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40501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40601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3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40701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-6/+1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связи с </a:t>
                      </a:r>
                      <a:r>
                        <a:rPr lang="ru-RU" sz="11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закрытием/открытием счетов муниципальным </a:t>
                      </a:r>
                      <a:r>
                        <a:rPr lang="ru-RU" sz="110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бюджетным учреждениям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79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06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ПАО Сбербанк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40116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2011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+16/-32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Открытие: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 в </a:t>
                      </a: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связи с заключением контракта с ПАО Сбербанк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 в </a:t>
                      </a: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связи с открытием лицевых счетов федеральным бюджетным </a:t>
                      </a:r>
                      <a:r>
                        <a:rPr lang="ru-RU" sz="11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учреждениям.</a:t>
                      </a:r>
                      <a:endParaRPr lang="ru-RU" sz="1100" dirty="0" smtClean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b="1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Закрытие</a:t>
                      </a:r>
                      <a:r>
                        <a:rPr lang="ru-RU" sz="11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связи с оптимизацией счетов № 40116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1995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3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Банк Левобережный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40116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-11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связи с окончанием срока действия контракта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1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3418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3406</a:t>
                      </a:r>
                      <a:endParaRPr lang="ru-RU" sz="1100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10" marR="404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064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47A3E-7837-481B-B5BC-E88FEB8B9D7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7858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33829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9901"/>
            <a:ext cx="7072313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95936" y="260648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Преимущества ППС Банка России</a:t>
            </a:r>
          </a:p>
          <a:p>
            <a:pPr algn="ctr"/>
            <a:endParaRPr lang="ru-RU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2138"/>
            <a:ext cx="9036495" cy="586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91732" y="6021288"/>
            <a:ext cx="2800548" cy="297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291732" y="5980057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Franklin Gothic Medium Cond" panose="020B0606030402020204" pitchFamily="34" charset="0"/>
                <a:cs typeface="Times New Roman" panose="02020603050405020304" pitchFamily="18" charset="0"/>
              </a:rPr>
              <a:t>с 1:00 до 21:00 по МСК</a:t>
            </a:r>
            <a:endParaRPr lang="ru-RU" sz="1400" dirty="0">
              <a:latin typeface="Franklin Gothic Medium Cond" panose="020B06060304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73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E8125-E131-442C-9C27-D45C6495C3F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7858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33829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757" y="1139900"/>
            <a:ext cx="7072313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32668"/>
            <a:ext cx="475456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9" name="Таблица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361596"/>
              </p:ext>
            </p:extLst>
          </p:nvPr>
        </p:nvGraphicFramePr>
        <p:xfrm>
          <a:off x="1403648" y="1577239"/>
          <a:ext cx="7200801" cy="4732080"/>
        </p:xfrm>
        <a:graphic>
          <a:graphicData uri="http://schemas.openxmlformats.org/drawingml/2006/table">
            <a:tbl>
              <a:tblPr firstRow="1" firstCol="1" bandRow="1"/>
              <a:tblGrid>
                <a:gridCol w="1745975"/>
                <a:gridCol w="1745975"/>
                <a:gridCol w="1745975"/>
                <a:gridCol w="981438"/>
                <a:gridCol w="981438"/>
              </a:tblGrid>
              <a:tr h="946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Вариант защиты ЭС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Вид сообщения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Подписываемые данные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Электронная подпись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Защитный код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72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I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Пакет ЭС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Пакет ЭС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X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-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Каждое ЭС в пакете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-</a:t>
                      </a:r>
                      <a:endParaRPr lang="ru-RU" sz="140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-</a:t>
                      </a:r>
                      <a:endParaRPr lang="ru-RU" sz="140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ЭС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ЭС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X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-</a:t>
                      </a:r>
                      <a:endParaRPr lang="ru-RU" sz="140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72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II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Пакет ЭС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Пакет ЭС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X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140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Каждое ЭС в пакете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-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-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ЭС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ЭС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X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X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472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III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Пакет ЭС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Пакет ЭС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X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-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1"/>
                    </a:solidFill>
                  </a:tcPr>
                </a:tc>
              </a:tr>
              <a:tr h="630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Каждое ЭС в пакете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-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X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1"/>
                    </a:solidFill>
                  </a:tcPr>
                </a:tc>
              </a:tr>
              <a:tr h="3154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ЭС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ЭС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X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</a:rPr>
                        <a:t>X</a:t>
                      </a:r>
                      <a:endParaRPr lang="ru-RU" sz="14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8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39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47A3E-7837-481B-B5BC-E88FEB8B9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7858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33829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9901"/>
            <a:ext cx="7072313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899592" y="1268759"/>
            <a:ext cx="7632848" cy="72008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03314"/>
            <a:ext cx="7632848" cy="925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513" y="4024809"/>
            <a:ext cx="7722568" cy="72008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97571" y="1403152"/>
            <a:ext cx="7494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обширная сеть банкоматов и офисов, расположенных не только в городе Барнауле, но и за его пределами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1183" y="2532286"/>
            <a:ext cx="75712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 в офисах, расположенных рядом с местом нахождения клиента и, как следствие, возможность сокращения транспортных расходов, расходов на инкассаторские услуги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616" y="4230960"/>
            <a:ext cx="7416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расчетных карт для оплаты расходов в торговой сети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1960" y="188640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Преимущества обслуживания в ПАО Сбербанк</a:t>
            </a:r>
            <a:endParaRPr lang="ru-RU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39" y="1412776"/>
            <a:ext cx="41433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39" y="2751844"/>
            <a:ext cx="41433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48" y="4164359"/>
            <a:ext cx="41433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89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47A3E-7837-481B-B5BC-E88FEB8B9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7858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33829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9901"/>
            <a:ext cx="7072313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779912" y="248970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/>
                </a:solidFill>
                <a:latin typeface="Trebuchet MS" panose="020B0603020202020204" pitchFamily="34" charset="0"/>
              </a:rPr>
              <a:t>Среднедневные остатки на счетах № 40116 в 2017 - 2018 годах, тыс. руб.</a:t>
            </a:r>
          </a:p>
        </p:txBody>
      </p:sp>
      <p:pic>
        <p:nvPicPr>
          <p:cNvPr id="2050" name="Рисунок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39" t="36412" r="9106" b="7674"/>
          <a:stretch>
            <a:fillRect/>
          </a:stretch>
        </p:blipFill>
        <p:spPr bwMode="auto">
          <a:xfrm>
            <a:off x="578893" y="1196752"/>
            <a:ext cx="7863932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055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47A3E-7837-481B-B5BC-E88FEB8B9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7858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33829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9901"/>
            <a:ext cx="7072313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55576" y="2176324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Trebuchet MS" panose="020B0603020202020204" pitchFamily="34" charset="0"/>
              </a:rPr>
              <a:t>Доля средств, перечисляемых на счета № 40116, в общем объеме кассовых выплат в сравнении за 2016 - 2018 годы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708920"/>
            <a:ext cx="8280919" cy="356537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91580" y="125575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</a:rPr>
              <a:t>На 43,5% сократилось количество распоряжений на списание средств со счетов Управления № 40116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196752"/>
            <a:ext cx="7776864" cy="720080"/>
          </a:xfrm>
          <a:prstGeom prst="rect">
            <a:avLst/>
          </a:prstGeom>
          <a:noFill/>
          <a:ln>
            <a:solidFill>
              <a:schemeClr val="tx2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020468" y="137209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Результат работы по минимизации наличного денежного обращения</a:t>
            </a:r>
            <a:endParaRPr lang="ru-RU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25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47A3E-7837-481B-B5BC-E88FEB8B9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7858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33829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9901"/>
            <a:ext cx="7072313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211960" y="18864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Передача информации в ГИС ГМП</a:t>
            </a:r>
            <a:endParaRPr lang="ru-RU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507443"/>
              </p:ext>
            </p:extLst>
          </p:nvPr>
        </p:nvGraphicFramePr>
        <p:xfrm>
          <a:off x="740415" y="2081858"/>
          <a:ext cx="6943090" cy="1743710"/>
        </p:xfrm>
        <a:graphic>
          <a:graphicData uri="http://schemas.openxmlformats.org/drawingml/2006/table">
            <a:tbl>
              <a:tblPr firstRow="1" firstCol="1" bandRow="1"/>
              <a:tblGrid>
                <a:gridCol w="1177925"/>
                <a:gridCol w="1098550"/>
                <a:gridCol w="1178560"/>
                <a:gridCol w="1098550"/>
                <a:gridCol w="1178560"/>
                <a:gridCol w="1210945"/>
              </a:tblGrid>
              <a:tr h="223520">
                <a:tc grid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283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Кол-во извещений, направленных в ГИС ГМП, тыс.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Доля отклоненных документов,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Кол-во извещений, направленных в ГИС ГМП, тыс.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Доля отклоненных документов, 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Кол-во извещений, направленных в ГИС ГМП, тыс.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Доля отклоненных документов, 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37211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1847,8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0,008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1970,3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0,028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2118,3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F243E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0,020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65325" y="1124744"/>
            <a:ext cx="6414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</a:rPr>
              <a:t>Количество документов, отклоненных ГИС ГМП в сравнении </a:t>
            </a:r>
          </a:p>
          <a:p>
            <a:pPr algn="ctr"/>
            <a:r>
              <a:rPr lang="ru-RU" sz="1600" dirty="0">
                <a:solidFill>
                  <a:schemeClr val="tx2"/>
                </a:solidFill>
                <a:latin typeface="Trebuchet MS" panose="020B0603020202020204" pitchFamily="34" charset="0"/>
              </a:rPr>
              <a:t>за 2016 - 2018 годы, шт.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9792" y="4869160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В 2018 году из 534 извещений, отклоненных ГИС ГМП по причине некорректного указания УИН, повторно направлено в ГИС ГМП 442 извещения с уточненным УИН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6588224" y="3501008"/>
            <a:ext cx="1080120" cy="432048"/>
          </a:xfrm>
          <a:prstGeom prst="wedgeEllipseCallout">
            <a:avLst>
              <a:gd name="adj1" fmla="val -278332"/>
              <a:gd name="adj2" fmla="val 2535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29792" y="4869160"/>
            <a:ext cx="7126584" cy="923330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75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47A3E-7837-481B-B5BC-E88FEB8B9D7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7858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33829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69901"/>
            <a:ext cx="7072313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211960" y="18864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rebuchet MS" panose="020B0603020202020204" pitchFamily="34" charset="0"/>
              </a:rPr>
              <a:t>Задачи на 2019 год</a:t>
            </a:r>
            <a:endParaRPr lang="ru-RU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1196752"/>
            <a:ext cx="2088232" cy="46085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7" y="1171351"/>
            <a:ext cx="2116137" cy="463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96752"/>
            <a:ext cx="2736304" cy="463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5576" y="1340768"/>
            <a:ext cx="20882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Минимизация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наличного денежного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оборота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«зарплатных карт» сотрудников для перечисления средств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подотчет;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внесения 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наличных денежных средств без использования счетов </a:t>
            </a:r>
            <a:endParaRPr lang="ru-RU" sz="14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40116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9592" y="515719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закрытие счетов 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40116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1619672" y="4376606"/>
            <a:ext cx="360040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602038" y="1340768"/>
            <a:ext cx="205008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пула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ликвидности Федерального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пула ликвидности совместно с МОУ ФК и Банком России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Включение 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в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 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ликвидности Федерального казначейства в качестве подчиненного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 в части счета № 40105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00192" y="1241589"/>
            <a:ext cx="259228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распоряжений, имеющих признаки нарушений, допущенных кредитными организациями при их исполнении, ответственность за которые предусмотрена частью I статьи 15.15.16 Кодекса Российской Федерации об административных правонарушениях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7624" y="4869160"/>
            <a:ext cx="1259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2024 год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31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FE8125-E131-442C-9C27-D45C6495C3F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068636" y="1059582"/>
            <a:ext cx="6912768" cy="3672408"/>
          </a:xfrm>
          <a:prstGeom prst="rect">
            <a:avLst/>
          </a:prstGeom>
          <a:solidFill>
            <a:sysClr val="window" lastClr="FFFFFF">
              <a:alpha val="66000"/>
            </a:sys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ctr" defTabSz="108743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Condensed Light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6943725" cy="370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 descr="C:\Users\smyslova\Desktop\Презентация\карта по субъектам.png"/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5B9BD5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5134" y="116632"/>
            <a:ext cx="914501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4111997" y="90872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1401019" cy="1502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" y="2546102"/>
            <a:ext cx="2697956" cy="666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40571" y="3068960"/>
            <a:ext cx="6561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СПАСИБО ЗА ВНИМАНИЕ</a:t>
            </a:r>
            <a:endParaRPr lang="ru-RU" sz="40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34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14997</TotalTime>
  <Words>584</Words>
  <Application>Microsoft Office PowerPoint</Application>
  <PresentationFormat>Экран (4:3)</PresentationFormat>
  <Paragraphs>184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казначейскими рисками: необходимость организации</dc:title>
  <dc:creator>Шубкин Р.А.</dc:creator>
  <cp:lastModifiedBy>StryapyshevaEA</cp:lastModifiedBy>
  <cp:revision>1592</cp:revision>
  <dcterms:modified xsi:type="dcterms:W3CDTF">2019-03-27T01:30:50Z</dcterms:modified>
</cp:coreProperties>
</file>