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s/slide27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3.xml" ContentType="application/vnd.openxmlformats-officedocument.theme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slides/slide25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Default Extension="xlsx" ContentType="application/vnd.openxmlformats-officedocument.spreadsheetml.sheet"/>
  <Override PartName="/ppt/charts/chart3.xml" ContentType="application/vnd.openxmlformats-officedocument.drawingml.chart+xml"/>
  <Override PartName="/ppt/charts/chart4.xml" ContentType="application/vnd.openxmlformats-officedocument.drawingml.chart+xml"/>
  <Override PartName="/ppt/charts/chart5.xml" ContentType="application/vnd.openxmlformats-officedocument.drawingml.char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handoutMasters/handoutMaster1.xml" ContentType="application/vnd.openxmlformats-officedocument.presentationml.handoutMaster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charts/chart1.xml" ContentType="application/vnd.openxmlformats-officedocument.drawingml.chart+xml"/>
  <Override PartName="/ppt/charts/chart2.xml" ContentType="application/vnd.openxmlformats-officedocument.drawingml.chart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s/slide28.xml" ContentType="application/vnd.openxmlformats-officedocument.presentationml.slide+xml"/>
  <Override PartName="/ppt/slideLayouts/slideLayout7.xml" ContentType="application/vnd.openxmlformats-officedocument.presentationml.slideLayout+xml"/>
  <Default Extension="png" ContentType="image/png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s/slide26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s/slide24.xml" ContentType="application/vnd.openxmlformats-officedocument.presentationml.slide+xml"/>
  <Override PartName="/ppt/slideLayouts/slideLayout3.xml" ContentType="application/vnd.openxmlformats-officedocument.presentationml.slideLayout+xml"/>
  <Default Extension="jpeg" ContentType="image/jpeg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30"/>
  </p:notesMasterIdLst>
  <p:handoutMasterIdLst>
    <p:handoutMasterId r:id="rId31"/>
  </p:handout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72" r:id="rId15"/>
    <p:sldId id="269" r:id="rId16"/>
    <p:sldId id="270" r:id="rId17"/>
    <p:sldId id="273" r:id="rId18"/>
    <p:sldId id="274" r:id="rId19"/>
    <p:sldId id="275" r:id="rId20"/>
    <p:sldId id="276" r:id="rId21"/>
    <p:sldId id="277" r:id="rId22"/>
    <p:sldId id="285" r:id="rId23"/>
    <p:sldId id="278" r:id="rId24"/>
    <p:sldId id="284" r:id="rId25"/>
    <p:sldId id="279" r:id="rId26"/>
    <p:sldId id="280" r:id="rId27"/>
    <p:sldId id="281" r:id="rId28"/>
    <p:sldId id="282" r:id="rId29"/>
  </p:sldIdLst>
  <p:sldSz cx="9144000" cy="5143500" type="screen16x9"/>
  <p:notesSz cx="6797675" cy="9926638"/>
  <p:defaultTextStyle>
    <a:defPPr>
      <a:defRPr lang="ru-RU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CC00"/>
    <a:srgbClr val="FCF600"/>
    <a:srgbClr val="FFFF00"/>
    <a:srgbClr val="FF9966"/>
    <a:srgbClr val="FF9900"/>
    <a:srgbClr val="FFFF99"/>
    <a:srgbClr val="FFFFCC"/>
    <a:srgbClr val="000048"/>
    <a:srgbClr val="000099"/>
    <a:srgbClr val="FF0066"/>
  </p:clrMru>
</p:presentationPr>
</file>

<file path=ppt/tableStyles.xml><?xml version="1.0" encoding="utf-8"?>
<a:tblStyleLst xmlns:a="http://schemas.openxmlformats.org/drawingml/2006/main" def="{5C22544A-7EE6-4342-B048-85BDC9FD1C3A}">
  <a:tblStyle styleId="{22838BEF-8BB2-4498-84A7-C5851F593DF1}" styleName="Средний стиль 4 - акцент 5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5"/>
              </a:solidFill>
            </a:ln>
          </a:left>
          <a:right>
            <a:ln w="12700" cmpd="sng">
              <a:solidFill>
                <a:schemeClr val="accent5"/>
              </a:solidFill>
            </a:ln>
          </a:right>
          <a:top>
            <a:ln w="12700" cmpd="sng">
              <a:solidFill>
                <a:schemeClr val="accent5"/>
              </a:solidFill>
            </a:ln>
          </a:top>
          <a:bottom>
            <a:ln w="12700" cmpd="sng">
              <a:solidFill>
                <a:schemeClr val="accent5"/>
              </a:solidFill>
            </a:ln>
          </a:bottom>
          <a:insideH>
            <a:ln w="12700" cmpd="sng">
              <a:solidFill>
                <a:schemeClr val="accent5"/>
              </a:solidFill>
            </a:ln>
          </a:insideH>
          <a:insideV>
            <a:ln w="12700" cmpd="sng">
              <a:solidFill>
                <a:schemeClr val="accent5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5"/>
              </a:solidFill>
            </a:ln>
          </a:top>
        </a:tcBdr>
        <a:fill>
          <a:solidFill>
            <a:schemeClr val="accent5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5">
              <a:tint val="20000"/>
            </a:schemeClr>
          </a:solidFill>
        </a:fill>
      </a:tcStyle>
    </a:firstRow>
  </a:tblStyle>
  <a:tblStyle styleId="{2D5ABB26-0587-4C30-8999-92F81FD0307C}" styleName="Нет стиля, нет сетки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7DF18680-E054-41AD-8BC1-D1AEF772440D}" styleName="Средний стиль 2 - акцент 5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5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5"/>
          </a:solidFill>
        </a:fill>
      </a:tcStyle>
    </a:firstRow>
  </a:tblStyle>
  <a:tblStyle styleId="{69012ECD-51FC-41F1-AA8D-1B2483CD663E}" styleName="Светлый стиль 2 - акцент 1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</a:tcStyle>
    </a:band1H>
    <a:band1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1V>
    <a:band2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1"/>
        </a:fillRef>
      </a:tcStyle>
    </a:firstRow>
  </a:tblStyle>
  <a:tblStyle styleId="{073A0DAA-6AF3-43AB-8588-CEC1D06C72B9}" styleName="Средний стиль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0E3FDE45-AF77-4B5C-9715-49D594BDF05E}" styleName="Светлый стиль 1 - акцент 2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2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2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2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6195" autoAdjust="0"/>
    <p:restoredTop sz="62446" autoAdjust="0"/>
  </p:normalViewPr>
  <p:slideViewPr>
    <p:cSldViewPr>
      <p:cViewPr varScale="1">
        <p:scale>
          <a:sx n="113" d="100"/>
          <a:sy n="113" d="100"/>
        </p:scale>
        <p:origin x="-446" y="-77"/>
      </p:cViewPr>
      <p:guideLst>
        <p:guide orient="horz" pos="162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handoutMaster" Target="handoutMasters/handout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notesMaster" Target="notesMasters/notesMaster1.xml"/><Relationship Id="rId35" Type="http://schemas.openxmlformats.org/officeDocument/2006/relationships/tableStyles" Target="tableStyles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_____Microsoft_Office_Excel1.xlsx"/></Relationships>
</file>

<file path=ppt/charts/_rels/chart2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_____Microsoft_Office_Excel2.xlsx"/></Relationships>
</file>

<file path=ppt/charts/_rels/chart3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_____Microsoft_Office_Excel3.xlsx"/></Relationships>
</file>

<file path=ppt/charts/_rels/chart4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_____Microsoft_Office_Excel4.xlsx"/></Relationships>
</file>

<file path=ppt/charts/_rels/chart5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_____Microsoft_Office_Excel5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lang val="ru-RU"/>
  <c:chart>
    <c:autoTitleDeleted val="1"/>
    <c:view3D>
      <c:rotX val="30"/>
      <c:rotY val="170"/>
      <c:perspective val="30"/>
    </c:view3D>
    <c:plotArea>
      <c:layout>
        <c:manualLayout>
          <c:layoutTarget val="inner"/>
          <c:xMode val="edge"/>
          <c:yMode val="edge"/>
          <c:x val="0"/>
          <c:y val="7.1794800577713591E-2"/>
          <c:w val="0.9828813465170535"/>
          <c:h val="0.80481779802244158"/>
        </c:manualLayout>
      </c:layout>
      <c:pie3DChart>
        <c:varyColors val="1"/>
        <c:ser>
          <c:idx val="0"/>
          <c:order val="0"/>
          <c:tx>
            <c:strRef>
              <c:f>Лист1!$B$1</c:f>
              <c:strCache>
                <c:ptCount val="1"/>
                <c:pt idx="0">
                  <c:v>Продажи</c:v>
                </c:pt>
              </c:strCache>
            </c:strRef>
          </c:tx>
          <c:explosion val="3"/>
          <c:dPt>
            <c:idx val="0"/>
            <c:spPr>
              <a:solidFill>
                <a:schemeClr val="accent1">
                  <a:lumMod val="50000"/>
                </a:schemeClr>
              </a:solidFill>
              <a:ln>
                <a:noFill/>
              </a:ln>
            </c:spPr>
          </c:dPt>
          <c:dPt>
            <c:idx val="1"/>
            <c:spPr>
              <a:solidFill>
                <a:srgbClr val="FFC000"/>
              </a:solidFill>
            </c:spPr>
          </c:dPt>
          <c:dPt>
            <c:idx val="2"/>
            <c:spPr>
              <a:solidFill>
                <a:srgbClr val="00B050"/>
              </a:solidFill>
              <a:ln>
                <a:solidFill>
                  <a:srgbClr val="00B050"/>
                </a:solidFill>
              </a:ln>
            </c:spPr>
          </c:dPt>
          <c:dPt>
            <c:idx val="3"/>
            <c:spPr>
              <a:solidFill>
                <a:schemeClr val="bg1">
                  <a:lumMod val="75000"/>
                </a:schemeClr>
              </a:solidFill>
            </c:spPr>
          </c:dPt>
          <c:dPt>
            <c:idx val="4"/>
            <c:spPr>
              <a:solidFill>
                <a:srgbClr val="FF0000"/>
              </a:solidFill>
            </c:spPr>
          </c:dPt>
          <c:cat>
            <c:strRef>
              <c:f>Лист1!$A$2:$A$6</c:f>
              <c:strCache>
                <c:ptCount val="2"/>
                <c:pt idx="0">
                  <c:v>Кв. 1</c:v>
                </c:pt>
                <c:pt idx="1">
                  <c:v>Кв. 2</c:v>
                </c:pt>
              </c:strCache>
            </c:strRef>
          </c:cat>
          <c:val>
            <c:numRef>
              <c:f>Лист1!$B$2:$B$6</c:f>
              <c:numCache>
                <c:formatCode>General</c:formatCode>
                <c:ptCount val="5"/>
                <c:pt idx="0">
                  <c:v>53</c:v>
                </c:pt>
                <c:pt idx="1">
                  <c:v>23</c:v>
                </c:pt>
                <c:pt idx="2">
                  <c:v>4</c:v>
                </c:pt>
                <c:pt idx="3">
                  <c:v>19</c:v>
                </c:pt>
                <c:pt idx="4">
                  <c:v>1</c:v>
                </c:pt>
              </c:numCache>
            </c:numRef>
          </c:val>
        </c:ser>
      </c:pie3DChart>
      <c:spPr>
        <a:noFill/>
        <a:ln w="25400">
          <a:noFill/>
        </a:ln>
      </c:spPr>
    </c:plotArea>
    <c:plotVisOnly val="1"/>
  </c:chart>
  <c:txPr>
    <a:bodyPr/>
    <a:lstStyle/>
    <a:p>
      <a:pPr>
        <a:defRPr sz="1800"/>
      </a:pPr>
      <a:endParaRPr lang="ru-RU"/>
    </a:p>
  </c:txPr>
  <c:externalData r:id="rId1"/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1"/>
  <c:lang val="ru-RU"/>
  <c:chart>
    <c:autoTitleDeleted val="1"/>
    <c:view3D>
      <c:rotX val="90"/>
      <c:rotY val="10"/>
      <c:perspective val="30"/>
    </c:view3D>
    <c:plotArea>
      <c:layout>
        <c:manualLayout>
          <c:layoutTarget val="inner"/>
          <c:xMode val="edge"/>
          <c:yMode val="edge"/>
          <c:x val="4.7038754953153621E-2"/>
          <c:y val="0.10706862338419459"/>
          <c:w val="0.9017514543879197"/>
          <c:h val="0.74132503795874871"/>
        </c:manualLayout>
      </c:layout>
      <c:pie3DChart>
        <c:varyColors val="1"/>
        <c:ser>
          <c:idx val="0"/>
          <c:order val="0"/>
          <c:tx>
            <c:strRef>
              <c:f>Лист1!$B$1</c:f>
              <c:strCache>
                <c:ptCount val="1"/>
                <c:pt idx="0">
                  <c:v>Продажи</c:v>
                </c:pt>
              </c:strCache>
            </c:strRef>
          </c:tx>
          <c:explosion val="3"/>
          <c:dPt>
            <c:idx val="0"/>
            <c:spPr>
              <a:gradFill flip="none" rotWithShape="1">
                <a:gsLst>
                  <a:gs pos="0">
                    <a:srgbClr val="C00000">
                      <a:shade val="30000"/>
                      <a:satMod val="115000"/>
                    </a:srgbClr>
                  </a:gs>
                  <a:gs pos="50000">
                    <a:srgbClr val="C00000">
                      <a:shade val="67500"/>
                      <a:satMod val="115000"/>
                    </a:srgbClr>
                  </a:gs>
                  <a:gs pos="100000">
                    <a:srgbClr val="C00000">
                      <a:shade val="100000"/>
                      <a:satMod val="115000"/>
                    </a:srgbClr>
                  </a:gs>
                </a:gsLst>
                <a:lin ang="18900000" scaled="1"/>
                <a:tileRect/>
              </a:gradFill>
              <a:ln>
                <a:noFill/>
              </a:ln>
            </c:spPr>
          </c:dPt>
          <c:dPt>
            <c:idx val="1"/>
            <c:spPr>
              <a:gradFill flip="none" rotWithShape="1">
                <a:gsLst>
                  <a:gs pos="0">
                    <a:srgbClr val="4F81BD">
                      <a:lumMod val="75000"/>
                      <a:shade val="30000"/>
                      <a:satMod val="115000"/>
                    </a:srgbClr>
                  </a:gs>
                  <a:gs pos="50000">
                    <a:srgbClr val="4F81BD">
                      <a:lumMod val="75000"/>
                      <a:shade val="67500"/>
                      <a:satMod val="115000"/>
                    </a:srgbClr>
                  </a:gs>
                  <a:gs pos="100000">
                    <a:srgbClr val="4F81BD">
                      <a:lumMod val="75000"/>
                      <a:shade val="100000"/>
                      <a:satMod val="115000"/>
                    </a:srgbClr>
                  </a:gs>
                </a:gsLst>
                <a:lin ang="13500000" scaled="1"/>
                <a:tileRect/>
              </a:gradFill>
            </c:spPr>
          </c:dPt>
          <c:dPt>
            <c:idx val="2"/>
            <c:spPr>
              <a:gradFill flip="none" rotWithShape="1">
                <a:gsLst>
                  <a:gs pos="0">
                    <a:srgbClr val="FFC000">
                      <a:tint val="66000"/>
                      <a:satMod val="160000"/>
                    </a:srgbClr>
                  </a:gs>
                  <a:gs pos="50000">
                    <a:srgbClr val="FFC000">
                      <a:tint val="44500"/>
                      <a:satMod val="160000"/>
                    </a:srgbClr>
                  </a:gs>
                  <a:gs pos="100000">
                    <a:srgbClr val="FFC000">
                      <a:tint val="23500"/>
                      <a:satMod val="160000"/>
                    </a:srgbClr>
                  </a:gs>
                </a:gsLst>
                <a:lin ang="16200000" scaled="1"/>
                <a:tileRect/>
              </a:gradFill>
            </c:spPr>
          </c:dPt>
          <c:dPt>
            <c:idx val="3"/>
            <c:spPr>
              <a:solidFill>
                <a:srgbClr val="FF0000"/>
              </a:solidFill>
            </c:spPr>
          </c:dPt>
          <c:cat>
            <c:strRef>
              <c:f>Лист1!$A$2:$A$3</c:f>
              <c:strCache>
                <c:ptCount val="2"/>
                <c:pt idx="0">
                  <c:v>Кв. 1</c:v>
                </c:pt>
                <c:pt idx="1">
                  <c:v>Кв. 2</c:v>
                </c:pt>
              </c:strCache>
            </c:strRef>
          </c:cat>
          <c:val>
            <c:numRef>
              <c:f>Лист1!$B$2:$B$3</c:f>
              <c:numCache>
                <c:formatCode>General</c:formatCode>
                <c:ptCount val="2"/>
                <c:pt idx="0">
                  <c:v>43</c:v>
                </c:pt>
                <c:pt idx="1">
                  <c:v>57</c:v>
                </c:pt>
              </c:numCache>
            </c:numRef>
          </c:val>
        </c:ser>
      </c:pie3DChart>
      <c:spPr>
        <a:noFill/>
        <a:ln w="25400">
          <a:noFill/>
        </a:ln>
      </c:spPr>
    </c:plotArea>
    <c:plotVisOnly val="1"/>
  </c:chart>
  <c:txPr>
    <a:bodyPr/>
    <a:lstStyle/>
    <a:p>
      <a:pPr>
        <a:defRPr sz="1800"/>
      </a:pPr>
      <a:endParaRPr lang="ru-RU"/>
    </a:p>
  </c:txPr>
  <c:externalData r:id="rId1"/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>
  <c:lang val="ru-RU"/>
  <c:chart>
    <c:autoTitleDeleted val="1"/>
    <c:view3D>
      <c:rotX val="30"/>
      <c:rotY val="170"/>
      <c:perspective val="30"/>
    </c:view3D>
    <c:plotArea>
      <c:layout>
        <c:manualLayout>
          <c:layoutTarget val="inner"/>
          <c:xMode val="edge"/>
          <c:yMode val="edge"/>
          <c:x val="4.7038649745987822E-2"/>
          <c:y val="0.10706865903788469"/>
          <c:w val="0.9017514543879197"/>
          <c:h val="0.74132503795874916"/>
        </c:manualLayout>
      </c:layout>
      <c:pie3DChart>
        <c:varyColors val="1"/>
        <c:ser>
          <c:idx val="0"/>
          <c:order val="0"/>
          <c:tx>
            <c:strRef>
              <c:f>Лист1!$B$1</c:f>
              <c:strCache>
                <c:ptCount val="1"/>
                <c:pt idx="0">
                  <c:v>Продажи</c:v>
                </c:pt>
              </c:strCache>
            </c:strRef>
          </c:tx>
          <c:explosion val="3"/>
          <c:dPt>
            <c:idx val="0"/>
            <c:spPr>
              <a:solidFill>
                <a:srgbClr val="C00000"/>
              </a:solidFill>
              <a:ln>
                <a:noFill/>
              </a:ln>
            </c:spPr>
          </c:dPt>
          <c:dPt>
            <c:idx val="1"/>
            <c:spPr>
              <a:solidFill>
                <a:srgbClr val="FFFF00"/>
              </a:solidFill>
            </c:spPr>
          </c:dPt>
          <c:dPt>
            <c:idx val="2"/>
            <c:spPr>
              <a:solidFill>
                <a:srgbClr val="00B050"/>
              </a:solidFill>
            </c:spPr>
          </c:dPt>
          <c:dPt>
            <c:idx val="3"/>
            <c:spPr>
              <a:solidFill>
                <a:schemeClr val="accent1">
                  <a:lumMod val="50000"/>
                </a:schemeClr>
              </a:solidFill>
            </c:spPr>
          </c:dPt>
          <c:dPt>
            <c:idx val="4"/>
            <c:spPr>
              <a:solidFill>
                <a:srgbClr val="7030A0"/>
              </a:solidFill>
            </c:spPr>
          </c:dPt>
          <c:dPt>
            <c:idx val="5"/>
            <c:spPr>
              <a:solidFill>
                <a:schemeClr val="accent1">
                  <a:lumMod val="20000"/>
                  <a:lumOff val="80000"/>
                </a:schemeClr>
              </a:solidFill>
            </c:spPr>
          </c:dPt>
          <c:dPt>
            <c:idx val="6"/>
            <c:spPr>
              <a:solidFill>
                <a:srgbClr val="FFC000"/>
              </a:solidFill>
            </c:spPr>
          </c:dPt>
          <c:cat>
            <c:strRef>
              <c:f>Лист1!$A$2:$A$7</c:f>
              <c:strCache>
                <c:ptCount val="2"/>
                <c:pt idx="0">
                  <c:v>Кв. 1</c:v>
                </c:pt>
                <c:pt idx="1">
                  <c:v>Кв. 2</c:v>
                </c:pt>
              </c:strCache>
            </c:strRef>
          </c:cat>
          <c:val>
            <c:numRef>
              <c:f>Лист1!$B$2:$B$7</c:f>
              <c:numCache>
                <c:formatCode>General</c:formatCode>
                <c:ptCount val="6"/>
                <c:pt idx="0">
                  <c:v>15</c:v>
                </c:pt>
                <c:pt idx="1">
                  <c:v>8</c:v>
                </c:pt>
                <c:pt idx="2">
                  <c:v>8</c:v>
                </c:pt>
                <c:pt idx="3">
                  <c:v>59</c:v>
                </c:pt>
                <c:pt idx="4">
                  <c:v>8</c:v>
                </c:pt>
                <c:pt idx="5">
                  <c:v>2</c:v>
                </c:pt>
              </c:numCache>
            </c:numRef>
          </c:val>
        </c:ser>
      </c:pie3DChart>
      <c:spPr>
        <a:noFill/>
        <a:ln w="25400">
          <a:noFill/>
        </a:ln>
      </c:spPr>
    </c:plotArea>
    <c:plotVisOnly val="1"/>
  </c:chart>
  <c:txPr>
    <a:bodyPr/>
    <a:lstStyle/>
    <a:p>
      <a:pPr>
        <a:defRPr sz="1800"/>
      </a:pPr>
      <a:endParaRPr lang="ru-RU"/>
    </a:p>
  </c:txPr>
  <c:externalData r:id="rId1"/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>
  <c:lang val="ru-RU"/>
  <c:chart>
    <c:autoTitleDeleted val="1"/>
    <c:view3D>
      <c:rotX val="30"/>
      <c:rotY val="170"/>
      <c:perspective val="30"/>
    </c:view3D>
    <c:plotArea>
      <c:layout>
        <c:manualLayout>
          <c:layoutTarget val="inner"/>
          <c:xMode val="edge"/>
          <c:yMode val="edge"/>
          <c:x val="0"/>
          <c:y val="7.1794800577713577E-2"/>
          <c:w val="0.9828813465170535"/>
          <c:h val="0.80481779802244158"/>
        </c:manualLayout>
      </c:layout>
      <c:pie3DChart>
        <c:varyColors val="1"/>
        <c:ser>
          <c:idx val="0"/>
          <c:order val="0"/>
          <c:tx>
            <c:strRef>
              <c:f>Лист1!$B$1</c:f>
              <c:strCache>
                <c:ptCount val="1"/>
                <c:pt idx="0">
                  <c:v>Продажи</c:v>
                </c:pt>
              </c:strCache>
            </c:strRef>
          </c:tx>
          <c:explosion val="3"/>
          <c:dPt>
            <c:idx val="0"/>
            <c:spPr>
              <a:solidFill>
                <a:srgbClr val="C00000"/>
              </a:solidFill>
              <a:ln>
                <a:noFill/>
              </a:ln>
            </c:spPr>
          </c:dPt>
          <c:dPt>
            <c:idx val="1"/>
            <c:spPr>
              <a:solidFill>
                <a:srgbClr val="FFCC00"/>
              </a:solidFill>
            </c:spPr>
          </c:dPt>
          <c:dPt>
            <c:idx val="2"/>
            <c:spPr>
              <a:solidFill>
                <a:schemeClr val="accent1">
                  <a:lumMod val="50000"/>
                </a:schemeClr>
              </a:solidFill>
              <a:ln>
                <a:solidFill>
                  <a:schemeClr val="accent1">
                    <a:lumMod val="50000"/>
                  </a:schemeClr>
                </a:solidFill>
              </a:ln>
            </c:spPr>
          </c:dPt>
          <c:dPt>
            <c:idx val="3"/>
            <c:spPr>
              <a:solidFill>
                <a:srgbClr val="FFC000"/>
              </a:solidFill>
            </c:spPr>
          </c:dPt>
          <c:dPt>
            <c:idx val="4"/>
            <c:spPr>
              <a:solidFill>
                <a:srgbClr val="FFC000"/>
              </a:solidFill>
            </c:spPr>
          </c:dPt>
          <c:cat>
            <c:strRef>
              <c:f>Лист1!$A$2:$A$5</c:f>
              <c:strCache>
                <c:ptCount val="2"/>
                <c:pt idx="0">
                  <c:v>Кв. 1</c:v>
                </c:pt>
                <c:pt idx="1">
                  <c:v>Кв. 2</c:v>
                </c:pt>
              </c:strCache>
            </c:strRef>
          </c:cat>
          <c:val>
            <c:numRef>
              <c:f>Лист1!$B$2:$B$5</c:f>
              <c:numCache>
                <c:formatCode>General</c:formatCode>
                <c:ptCount val="4"/>
                <c:pt idx="0">
                  <c:v>8</c:v>
                </c:pt>
                <c:pt idx="1">
                  <c:v>4</c:v>
                </c:pt>
                <c:pt idx="2">
                  <c:v>88</c:v>
                </c:pt>
              </c:numCache>
            </c:numRef>
          </c:val>
        </c:ser>
      </c:pie3DChart>
      <c:spPr>
        <a:noFill/>
        <a:ln w="25400">
          <a:noFill/>
        </a:ln>
      </c:spPr>
    </c:plotArea>
    <c:plotVisOnly val="1"/>
  </c:chart>
  <c:txPr>
    <a:bodyPr/>
    <a:lstStyle/>
    <a:p>
      <a:pPr>
        <a:defRPr sz="1800"/>
      </a:pPr>
      <a:endParaRPr lang="ru-RU"/>
    </a:p>
  </c:txPr>
  <c:externalData r:id="rId1"/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1"/>
  <c:lang val="ru-RU"/>
  <c:chart>
    <c:autoTitleDeleted val="1"/>
    <c:view3D>
      <c:rotX val="30"/>
      <c:rotY val="190"/>
      <c:perspective val="0"/>
    </c:view3D>
    <c:plotArea>
      <c:layout/>
      <c:pie3DChart>
        <c:varyColors val="1"/>
        <c:ser>
          <c:idx val="0"/>
          <c:order val="0"/>
          <c:tx>
            <c:strRef>
              <c:f>Лист1!$B$1</c:f>
              <c:strCache>
                <c:ptCount val="1"/>
                <c:pt idx="0">
                  <c:v>Продажи</c:v>
                </c:pt>
              </c:strCache>
            </c:strRef>
          </c:tx>
          <c:explosion val="4"/>
          <c:dPt>
            <c:idx val="0"/>
            <c:spPr>
              <a:solidFill>
                <a:srgbClr val="7030A0"/>
              </a:solidFill>
              <a:ln>
                <a:noFill/>
              </a:ln>
            </c:spPr>
          </c:dPt>
          <c:dPt>
            <c:idx val="1"/>
            <c:spPr>
              <a:solidFill>
                <a:srgbClr val="00B050"/>
              </a:solidFill>
            </c:spPr>
          </c:dPt>
          <c:dPt>
            <c:idx val="2"/>
            <c:spPr>
              <a:solidFill>
                <a:srgbClr val="FFC000"/>
              </a:solidFill>
            </c:spPr>
          </c:dPt>
          <c:dPt>
            <c:idx val="3"/>
            <c:spPr>
              <a:solidFill>
                <a:srgbClr val="C00000"/>
              </a:solidFill>
            </c:spPr>
          </c:dPt>
          <c:dPt>
            <c:idx val="4"/>
            <c:spPr>
              <a:solidFill>
                <a:schemeClr val="accent1">
                  <a:lumMod val="50000"/>
                </a:schemeClr>
              </a:solidFill>
            </c:spPr>
          </c:dPt>
          <c:cat>
            <c:strRef>
              <c:f>Лист1!$A$2:$A$6</c:f>
              <c:strCache>
                <c:ptCount val="3"/>
                <c:pt idx="0">
                  <c:v>Кв. 1</c:v>
                </c:pt>
                <c:pt idx="1">
                  <c:v>Кв. 2</c:v>
                </c:pt>
                <c:pt idx="2">
                  <c:v>Кв. 3</c:v>
                </c:pt>
              </c:strCache>
            </c:strRef>
          </c:cat>
          <c:val>
            <c:numRef>
              <c:f>Лист1!$B$2:$B$6</c:f>
              <c:numCache>
                <c:formatCode>General</c:formatCode>
                <c:ptCount val="5"/>
                <c:pt idx="0">
                  <c:v>13</c:v>
                </c:pt>
                <c:pt idx="1">
                  <c:v>18</c:v>
                </c:pt>
                <c:pt idx="2">
                  <c:v>17</c:v>
                </c:pt>
                <c:pt idx="3">
                  <c:v>5</c:v>
                </c:pt>
                <c:pt idx="4">
                  <c:v>47</c:v>
                </c:pt>
              </c:numCache>
            </c:numRef>
          </c:val>
        </c:ser>
      </c:pie3DChart>
      <c:spPr>
        <a:noFill/>
        <a:ln w="25400">
          <a:noFill/>
        </a:ln>
      </c:spPr>
    </c:plotArea>
    <c:plotVisOnly val="1"/>
  </c:chart>
  <c:txPr>
    <a:bodyPr/>
    <a:lstStyle/>
    <a:p>
      <a:pPr>
        <a:defRPr sz="1800"/>
      </a:pPr>
      <a:endParaRPr lang="ru-RU"/>
    </a:p>
  </c:txPr>
  <c:externalData r:id="rId1"/>
</c:chartSpace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6400" cy="4968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quarter" idx="1"/>
          </p:nvPr>
        </p:nvSpPr>
        <p:spPr>
          <a:xfrm>
            <a:off x="3849688" y="0"/>
            <a:ext cx="2946400" cy="4968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28F9EC6-0E39-4C8C-9A78-EB568657E479}" type="datetimeFigureOut">
              <a:rPr lang="ru-RU" smtClean="0"/>
              <a:pPr/>
              <a:t>28.03.2019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2"/>
          </p:nvPr>
        </p:nvSpPr>
        <p:spPr>
          <a:xfrm>
            <a:off x="0" y="9428163"/>
            <a:ext cx="2946400" cy="4968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3"/>
          </p:nvPr>
        </p:nvSpPr>
        <p:spPr>
          <a:xfrm>
            <a:off x="3849688" y="9428163"/>
            <a:ext cx="2946400" cy="4968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D9CF751-2167-45EF-B0B8-1279CD437264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6400" cy="4968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49688" y="0"/>
            <a:ext cx="2946400" cy="4968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</a:defRPr>
            </a:lvl1pPr>
          </a:lstStyle>
          <a:p>
            <a:pPr>
              <a:defRPr/>
            </a:pPr>
            <a:fld id="{11629D88-16AF-472D-8461-129D70B0E2B4}" type="datetimeFigureOut">
              <a:rPr lang="ru-RU"/>
              <a:pPr>
                <a:defRPr/>
              </a:pPr>
              <a:t>28.03.2019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90488" y="744538"/>
            <a:ext cx="6616700" cy="37226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ru-RU" noProof="0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79450" y="4714875"/>
            <a:ext cx="5438775" cy="4467225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noProof="0" smtClean="0"/>
              <a:t>Образец текста</a:t>
            </a:r>
          </a:p>
          <a:p>
            <a:pPr lvl="1"/>
            <a:r>
              <a:rPr lang="ru-RU" noProof="0" smtClean="0"/>
              <a:t>Второй уровень</a:t>
            </a:r>
          </a:p>
          <a:p>
            <a:pPr lvl="2"/>
            <a:r>
              <a:rPr lang="ru-RU" noProof="0" smtClean="0"/>
              <a:t>Третий уровень</a:t>
            </a:r>
          </a:p>
          <a:p>
            <a:pPr lvl="3"/>
            <a:r>
              <a:rPr lang="ru-RU" noProof="0" smtClean="0"/>
              <a:t>Четвертый уровень</a:t>
            </a:r>
          </a:p>
          <a:p>
            <a:pPr lvl="4"/>
            <a:r>
              <a:rPr lang="ru-RU" noProof="0" smtClean="0"/>
              <a:t>Пятый уровень</a:t>
            </a:r>
            <a:endParaRPr lang="ru-RU" noProof="0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9428163"/>
            <a:ext cx="2946400" cy="4968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49688" y="9428163"/>
            <a:ext cx="2946400" cy="4968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</a:defRPr>
            </a:lvl1pPr>
          </a:lstStyle>
          <a:p>
            <a:pPr>
              <a:defRPr/>
            </a:pPr>
            <a:fld id="{EE7F5886-6D63-4113-A2E6-C6325E371F3C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1597819"/>
            <a:ext cx="7772400" cy="1102519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2914650"/>
            <a:ext cx="6400800" cy="131445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63ECCCC-4284-4477-9230-9401F4374832}" type="datetimeFigureOut">
              <a:rPr lang="ru-RU"/>
              <a:pPr>
                <a:defRPr/>
              </a:pPr>
              <a:t>28.03.2019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75F4AD3-4F83-485F-A56B-5D71F3429B03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733DCC9-8D5F-48F9-A3FA-68066D1E6EA7}" type="datetimeFigureOut">
              <a:rPr lang="ru-RU"/>
              <a:pPr>
                <a:defRPr/>
              </a:pPr>
              <a:t>28.03.2019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022908F-4BCB-40D4-9D3C-90C1DBFA9846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3305176"/>
            <a:ext cx="7772400" cy="1021556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180035"/>
            <a:ext cx="7772400" cy="1125140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828E66D-48A7-4398-B2C8-3985D6263201}" type="datetimeFigureOut">
              <a:rPr lang="ru-RU"/>
              <a:pPr>
                <a:defRPr/>
              </a:pPr>
              <a:t>28.03.2019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DBA7D04-D60B-4AC5-9D5F-2F4705F8D850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200151"/>
            <a:ext cx="4038600" cy="3394472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200151"/>
            <a:ext cx="4038600" cy="3394472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F4CE028-2C6F-4C24-87AC-3607B020859D}" type="datetimeFigureOut">
              <a:rPr lang="ru-RU"/>
              <a:pPr>
                <a:defRPr/>
              </a:pPr>
              <a:t>28.03.2019</a:t>
            </a:fld>
            <a:endParaRPr lang="ru-RU"/>
          </a:p>
        </p:txBody>
      </p:sp>
      <p:sp>
        <p:nvSpPr>
          <p:cNvPr id="6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EA03484-619F-48D2-AD94-D0BDFDB699BF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151335"/>
            <a:ext cx="4040188" cy="47982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1631156"/>
            <a:ext cx="4040188" cy="296346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6" y="1151335"/>
            <a:ext cx="4041775" cy="47982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6" y="1631156"/>
            <a:ext cx="4041775" cy="296346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B5E3219-9583-4294-A3E2-5360AEB66B86}" type="datetimeFigureOut">
              <a:rPr lang="ru-RU"/>
              <a:pPr>
                <a:defRPr/>
              </a:pPr>
              <a:t>28.03.2019</a:t>
            </a:fld>
            <a:endParaRPr lang="ru-RU"/>
          </a:p>
        </p:txBody>
      </p:sp>
      <p:sp>
        <p:nvSpPr>
          <p:cNvPr id="8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9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2170E45-91E0-4C41-9410-456B8D4DEC4D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23DDE3C-4BF7-4938-AB36-C453DD84CF7D}" type="datetimeFigureOut">
              <a:rPr lang="ru-RU"/>
              <a:pPr>
                <a:defRPr/>
              </a:pPr>
              <a:t>28.03.2019</a:t>
            </a:fld>
            <a:endParaRPr lang="ru-RU"/>
          </a:p>
        </p:txBody>
      </p:sp>
      <p:sp>
        <p:nvSpPr>
          <p:cNvPr id="4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E9A2E3E-E2FA-444E-8B16-4E6C656D6DDC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4E2935C-8793-462F-A54C-B8D125D57F19}" type="datetimeFigureOut">
              <a:rPr lang="ru-RU"/>
              <a:pPr>
                <a:defRPr/>
              </a:pPr>
              <a:t>28.03.2019</a:t>
            </a:fld>
            <a:endParaRPr lang="ru-RU"/>
          </a:p>
        </p:txBody>
      </p:sp>
      <p:sp>
        <p:nvSpPr>
          <p:cNvPr id="3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4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5D70FA4-A262-4D85-839E-9232EE523716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1" y="204787"/>
            <a:ext cx="3008313" cy="8715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04788"/>
            <a:ext cx="5111750" cy="438983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1" y="1076326"/>
            <a:ext cx="3008313" cy="351829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3B0A9A9-A806-4F61-B210-1F625B108801}" type="datetimeFigureOut">
              <a:rPr lang="ru-RU"/>
              <a:pPr>
                <a:defRPr/>
              </a:pPr>
              <a:t>28.03.2019</a:t>
            </a:fld>
            <a:endParaRPr lang="ru-RU"/>
          </a:p>
        </p:txBody>
      </p:sp>
      <p:sp>
        <p:nvSpPr>
          <p:cNvPr id="6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188731F-391D-4554-8D00-8C22E1663993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3600450"/>
            <a:ext cx="5486400" cy="425054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459581"/>
            <a:ext cx="5486400" cy="30861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ru-RU" noProof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4025503"/>
            <a:ext cx="5486400" cy="60364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168DC86-1BD7-4922-964A-A73D1FD25555}" type="datetimeFigureOut">
              <a:rPr lang="ru-RU"/>
              <a:pPr>
                <a:defRPr/>
              </a:pPr>
              <a:t>28.03.2019</a:t>
            </a:fld>
            <a:endParaRPr lang="ru-RU"/>
          </a:p>
        </p:txBody>
      </p:sp>
      <p:sp>
        <p:nvSpPr>
          <p:cNvPr id="6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B9AEFDC-E804-49F7-8D20-E5FE57534023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0C92963-53AD-4541-85EC-7FD30E9A0038}" type="datetimeFigureOut">
              <a:rPr lang="ru-RU"/>
              <a:pPr>
                <a:defRPr/>
              </a:pPr>
              <a:t>28.03.2019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B936FEC-BCE8-483C-BA73-1AB19A606A8E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05979"/>
            <a:ext cx="2057400" cy="4388644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05979"/>
            <a:ext cx="6019800" cy="4388644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61D0438-8299-4049-9BFD-52200BEC2924}" type="datetimeFigureOut">
              <a:rPr lang="ru-RU"/>
              <a:pPr>
                <a:defRPr/>
              </a:pPr>
              <a:t>28.03.2019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1D90772-9320-4176-80DC-FCD7DA1E1693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Заголовок 1"/>
          <p:cNvSpPr>
            <a:spLocks noGrp="1"/>
          </p:cNvSpPr>
          <p:nvPr>
            <p:ph type="title"/>
          </p:nvPr>
        </p:nvSpPr>
        <p:spPr bwMode="auto">
          <a:xfrm>
            <a:off x="457200" y="206375"/>
            <a:ext cx="8229600" cy="857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заголовка</a:t>
            </a:r>
          </a:p>
        </p:txBody>
      </p:sp>
      <p:sp>
        <p:nvSpPr>
          <p:cNvPr id="1027" name="Текст 2"/>
          <p:cNvSpPr>
            <a:spLocks noGrp="1"/>
          </p:cNvSpPr>
          <p:nvPr>
            <p:ph type="body" idx="1"/>
          </p:nvPr>
        </p:nvSpPr>
        <p:spPr bwMode="auto">
          <a:xfrm>
            <a:off x="457200" y="1200150"/>
            <a:ext cx="8229600" cy="3394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4767263"/>
            <a:ext cx="2133600" cy="27463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fld id="{38811997-0744-4705-8B02-F5AA7F846756}" type="datetimeFigureOut">
              <a:rPr lang="ru-RU"/>
              <a:pPr>
                <a:defRPr/>
              </a:pPr>
              <a:t>28.03.2019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4767263"/>
            <a:ext cx="2895600" cy="27463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4767263"/>
            <a:ext cx="2133600" cy="27463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fld id="{97997879-BE36-49B8-A2DC-695E8D6264F8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7" Type="http://schemas.openxmlformats.org/officeDocument/2006/relationships/image" Target="../media/image6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jpeg"/><Relationship Id="rId5" Type="http://schemas.openxmlformats.org/officeDocument/2006/relationships/image" Target="../media/image4.jpeg"/><Relationship Id="rId4" Type="http://schemas.openxmlformats.org/officeDocument/2006/relationships/image" Target="../media/image3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5.jpeg"/><Relationship Id="rId4" Type="http://schemas.openxmlformats.org/officeDocument/2006/relationships/image" Target="../media/image2.png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png"/><Relationship Id="rId3" Type="http://schemas.openxmlformats.org/officeDocument/2006/relationships/image" Target="../media/image7.png"/><Relationship Id="rId7" Type="http://schemas.openxmlformats.org/officeDocument/2006/relationships/image" Target="../media/image8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6.png"/><Relationship Id="rId5" Type="http://schemas.openxmlformats.org/officeDocument/2006/relationships/image" Target="../media/image2.png"/><Relationship Id="rId4" Type="http://schemas.openxmlformats.org/officeDocument/2006/relationships/image" Target="../media/image1.jpeg"/><Relationship Id="rId9" Type="http://schemas.openxmlformats.org/officeDocument/2006/relationships/image" Target="../media/image10.png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png"/><Relationship Id="rId3" Type="http://schemas.openxmlformats.org/officeDocument/2006/relationships/image" Target="../media/image1.jpeg"/><Relationship Id="rId7" Type="http://schemas.openxmlformats.org/officeDocument/2006/relationships/image" Target="../media/image13.jpe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2.png"/><Relationship Id="rId5" Type="http://schemas.openxmlformats.org/officeDocument/2006/relationships/image" Target="../media/image11.png"/><Relationship Id="rId10" Type="http://schemas.openxmlformats.org/officeDocument/2006/relationships/image" Target="../media/image15.jpeg"/><Relationship Id="rId4" Type="http://schemas.openxmlformats.org/officeDocument/2006/relationships/image" Target="../media/image2.png"/><Relationship Id="rId9" Type="http://schemas.openxmlformats.org/officeDocument/2006/relationships/image" Target="../media/image14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7" Type="http://schemas.openxmlformats.org/officeDocument/2006/relationships/image" Target="../media/image16.jpe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4.png"/><Relationship Id="rId5" Type="http://schemas.openxmlformats.org/officeDocument/2006/relationships/image" Target="../media/image6.png"/><Relationship Id="rId4" Type="http://schemas.openxmlformats.org/officeDocument/2006/relationships/image" Target="../media/image2.png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5.jpeg"/><Relationship Id="rId3" Type="http://schemas.openxmlformats.org/officeDocument/2006/relationships/image" Target="../media/image1.jpeg"/><Relationship Id="rId7" Type="http://schemas.openxmlformats.org/officeDocument/2006/relationships/image" Target="../media/image1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Relationship Id="rId6" Type="http://schemas.openxmlformats.org/officeDocument/2006/relationships/chart" Target="../charts/chart1.xml"/><Relationship Id="rId5" Type="http://schemas.openxmlformats.org/officeDocument/2006/relationships/image" Target="../media/image17.png"/><Relationship Id="rId4" Type="http://schemas.openxmlformats.org/officeDocument/2006/relationships/image" Target="../media/image2.png"/><Relationship Id="rId9" Type="http://schemas.openxmlformats.org/officeDocument/2006/relationships/image" Target="../media/image6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jpeg"/><Relationship Id="rId5" Type="http://schemas.openxmlformats.org/officeDocument/2006/relationships/image" Target="../media/image18.png"/><Relationship Id="rId4" Type="http://schemas.openxmlformats.org/officeDocument/2006/relationships/image" Target="../media/image2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7" Type="http://schemas.openxmlformats.org/officeDocument/2006/relationships/image" Target="../media/image19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3.jpeg"/><Relationship Id="rId5" Type="http://schemas.openxmlformats.org/officeDocument/2006/relationships/image" Target="../media/image14.png"/><Relationship Id="rId4" Type="http://schemas.openxmlformats.org/officeDocument/2006/relationships/image" Target="../media/image2.png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image" Target="../media/image5.jpeg"/><Relationship Id="rId3" Type="http://schemas.openxmlformats.org/officeDocument/2006/relationships/image" Target="../media/image1.jpeg"/><Relationship Id="rId7" Type="http://schemas.openxmlformats.org/officeDocument/2006/relationships/image" Target="../media/image1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Relationship Id="rId6" Type="http://schemas.openxmlformats.org/officeDocument/2006/relationships/chart" Target="../charts/chart2.xml"/><Relationship Id="rId5" Type="http://schemas.openxmlformats.org/officeDocument/2006/relationships/image" Target="../media/image20.png"/><Relationship Id="rId4" Type="http://schemas.openxmlformats.org/officeDocument/2006/relationships/image" Target="../media/image2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7" Type="http://schemas.openxmlformats.org/officeDocument/2006/relationships/image" Target="../media/image1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9.png"/><Relationship Id="rId5" Type="http://schemas.openxmlformats.org/officeDocument/2006/relationships/image" Target="../media/image21.png"/><Relationship Id="rId4" Type="http://schemas.openxmlformats.org/officeDocument/2006/relationships/image" Target="../media/image2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7" Type="http://schemas.openxmlformats.org/officeDocument/2006/relationships/image" Target="../media/image6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4.png"/><Relationship Id="rId5" Type="http://schemas.openxmlformats.org/officeDocument/2006/relationships/image" Target="../media/image19.png"/><Relationship Id="rId4" Type="http://schemas.openxmlformats.org/officeDocument/2006/relationships/image" Target="../media/image2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4.png"/><Relationship Id="rId5" Type="http://schemas.openxmlformats.org/officeDocument/2006/relationships/image" Target="../media/image22.png"/><Relationship Id="rId4" Type="http://schemas.openxmlformats.org/officeDocument/2006/relationships/image" Target="../media/image2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Relationship Id="rId5" Type="http://schemas.openxmlformats.org/officeDocument/2006/relationships/chart" Target="../charts/chart3.xml"/><Relationship Id="rId4" Type="http://schemas.openxmlformats.org/officeDocument/2006/relationships/image" Target="../media/image2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3.png"/><Relationship Id="rId5" Type="http://schemas.openxmlformats.org/officeDocument/2006/relationships/image" Target="../media/image23.png"/><Relationship Id="rId4" Type="http://schemas.openxmlformats.org/officeDocument/2006/relationships/image" Target="../media/image19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4.png"/><Relationship Id="rId5" Type="http://schemas.openxmlformats.org/officeDocument/2006/relationships/image" Target="../media/image2.png"/><Relationship Id="rId4" Type="http://schemas.openxmlformats.org/officeDocument/2006/relationships/image" Target="../media/image1.jpe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3.png"/><Relationship Id="rId4" Type="http://schemas.openxmlformats.org/officeDocument/2006/relationships/chart" Target="../charts/chart4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7" Type="http://schemas.openxmlformats.org/officeDocument/2006/relationships/image" Target="../media/image1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9.png"/><Relationship Id="rId5" Type="http://schemas.openxmlformats.org/officeDocument/2006/relationships/image" Target="../media/image25.jpeg"/><Relationship Id="rId4" Type="http://schemas.openxmlformats.org/officeDocument/2006/relationships/image" Target="../media/image2.pn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6.png"/><Relationship Id="rId5" Type="http://schemas.openxmlformats.org/officeDocument/2006/relationships/image" Target="../media/image19.png"/><Relationship Id="rId4" Type="http://schemas.openxmlformats.org/officeDocument/2006/relationships/image" Target="../media/image2.pn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7" Type="http://schemas.openxmlformats.org/officeDocument/2006/relationships/chart" Target="../charts/chart5.xml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9.png"/><Relationship Id="rId5" Type="http://schemas.openxmlformats.org/officeDocument/2006/relationships/image" Target="../media/image14.png"/><Relationship Id="rId4" Type="http://schemas.openxmlformats.org/officeDocument/2006/relationships/image" Target="../media/image2.pn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7" Type="http://schemas.openxmlformats.org/officeDocument/2006/relationships/image" Target="../media/image29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8.png"/><Relationship Id="rId5" Type="http://schemas.openxmlformats.org/officeDocument/2006/relationships/image" Target="../media/image27.png"/><Relationship Id="rId4" Type="http://schemas.openxmlformats.org/officeDocument/2006/relationships/image" Target="../media/image2.pn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7" Type="http://schemas.openxmlformats.org/officeDocument/2006/relationships/image" Target="../media/image3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30.png"/><Relationship Id="rId5" Type="http://schemas.openxmlformats.org/officeDocument/2006/relationships/image" Target="../media/image6.png"/><Relationship Id="rId4" Type="http://schemas.openxmlformats.org/officeDocument/2006/relationships/image" Target="../media/image14.pn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7" Type="http://schemas.openxmlformats.org/officeDocument/2006/relationships/image" Target="../media/image3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9.png"/><Relationship Id="rId5" Type="http://schemas.openxmlformats.org/officeDocument/2006/relationships/image" Target="../media/image31.png"/><Relationship Id="rId4" Type="http://schemas.openxmlformats.org/officeDocument/2006/relationships/image" Target="../media/image2.png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png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2.png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 Box 6"/>
          <p:cNvSpPr txBox="1">
            <a:spLocks noChangeArrowheads="1"/>
          </p:cNvSpPr>
          <p:nvPr/>
        </p:nvSpPr>
        <p:spPr bwMode="auto">
          <a:xfrm>
            <a:off x="199331" y="4011910"/>
            <a:ext cx="3004517" cy="830997"/>
          </a:xfrm>
          <a:prstGeom prst="rect">
            <a:avLst/>
          </a:prstGeom>
          <a:noFill/>
          <a:ln>
            <a:noFill/>
          </a:ln>
          <a:extLst>
            <a:ext uri="{909E8E84-426E-40DD-AFC4-6F175D3DCCD1}"/>
            <a:ext uri="{91240B29-F687-4F45-9708-019B960494DF}"/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600" b="1" dirty="0">
                <a:solidFill>
                  <a:schemeClr val="accent1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mbria" pitchFamily="18" charset="0"/>
                <a:ea typeface="Open Sans Condensed Light" pitchFamily="34" charset="0"/>
                <a:cs typeface="Open Sans Condensed Light" pitchFamily="34" charset="0"/>
              </a:rPr>
              <a:t>Руководитель </a:t>
            </a:r>
            <a:r>
              <a:rPr lang="en-US" sz="1600" b="1" dirty="0">
                <a:solidFill>
                  <a:schemeClr val="accent1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mbria" pitchFamily="18" charset="0"/>
                <a:ea typeface="Open Sans Condensed Light" pitchFamily="34" charset="0"/>
                <a:cs typeface="Open Sans Condensed Light" pitchFamily="34" charset="0"/>
              </a:rPr>
              <a:t/>
            </a:r>
            <a:br>
              <a:rPr lang="en-US" sz="1600" b="1" dirty="0">
                <a:solidFill>
                  <a:schemeClr val="accent1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mbria" pitchFamily="18" charset="0"/>
                <a:ea typeface="Open Sans Condensed Light" pitchFamily="34" charset="0"/>
                <a:cs typeface="Open Sans Condensed Light" pitchFamily="34" charset="0"/>
              </a:rPr>
            </a:br>
            <a:r>
              <a:rPr lang="ru-RU" sz="1600" b="1" dirty="0" smtClean="0">
                <a:solidFill>
                  <a:schemeClr val="accent1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mbria" pitchFamily="18" charset="0"/>
                <a:ea typeface="Open Sans Condensed Light" pitchFamily="34" charset="0"/>
                <a:cs typeface="Open Sans Condensed Light" pitchFamily="34" charset="0"/>
              </a:rPr>
              <a:t>УФК по Алтайскому краю</a:t>
            </a:r>
          </a:p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600" b="1" dirty="0" smtClean="0">
                <a:solidFill>
                  <a:schemeClr val="accent1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mbria" pitchFamily="18" charset="0"/>
                <a:ea typeface="Open Sans Condensed Light" pitchFamily="34" charset="0"/>
                <a:cs typeface="Open Sans Condensed Light" pitchFamily="34" charset="0"/>
              </a:rPr>
              <a:t>В.М. Костина</a:t>
            </a:r>
            <a:endParaRPr lang="ru-RU" sz="1600" b="1" dirty="0">
              <a:solidFill>
                <a:schemeClr val="accent1">
                  <a:lumMod val="5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mbria" pitchFamily="18" charset="0"/>
              <a:ea typeface="Open Sans Condensed Light" pitchFamily="34" charset="0"/>
              <a:cs typeface="Open Sans Condensed Light" pitchFamily="34" charset="0"/>
            </a:endParaRPr>
          </a:p>
        </p:txBody>
      </p:sp>
      <p:sp>
        <p:nvSpPr>
          <p:cNvPr id="9" name="Line"/>
          <p:cNvSpPr/>
          <p:nvPr/>
        </p:nvSpPr>
        <p:spPr>
          <a:xfrm flipV="1">
            <a:off x="-1" y="915566"/>
            <a:ext cx="7092281" cy="1"/>
          </a:xfrm>
          <a:prstGeom prst="line">
            <a:avLst/>
          </a:prstGeom>
          <a:ln>
            <a:solidFill>
              <a:schemeClr val="bg1">
                <a:lumMod val="95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lIns="0" tIns="0" rIns="0" bIns="0" anchor="ctr"/>
          <a:lstStyle/>
          <a:p>
            <a:pPr>
              <a:defRPr sz="3200" b="0">
                <a:solidFill>
                  <a:srgbClr val="FFFFFF"/>
                </a:solidFill>
                <a:latin typeface="+mn-lt"/>
                <a:ea typeface="+mn-ea"/>
                <a:cs typeface="+mn-cs"/>
                <a:sym typeface="Helvetica Neue Medium"/>
              </a:defRPr>
            </a:pPr>
            <a:endParaRPr>
              <a:ln w="12700">
                <a:solidFill>
                  <a:schemeClr val="tx1"/>
                </a:solidFill>
              </a:ln>
            </a:endParaRPr>
          </a:p>
        </p:txBody>
      </p:sp>
      <p:grpSp>
        <p:nvGrpSpPr>
          <p:cNvPr id="10" name="Group"/>
          <p:cNvGrpSpPr/>
          <p:nvPr/>
        </p:nvGrpSpPr>
        <p:grpSpPr>
          <a:xfrm>
            <a:off x="0" y="-1"/>
            <a:ext cx="899592" cy="843559"/>
            <a:chOff x="0" y="0"/>
            <a:chExt cx="1409276" cy="1337589"/>
          </a:xfrm>
        </p:grpSpPr>
        <p:pic>
          <p:nvPicPr>
            <p:cNvPr id="11" name="Снимок экрана 2018-06-05 в 12.52.22.jpg" descr="Снимок экрана 2018-06-05 в 12.52.22.jpg"/>
            <p:cNvPicPr>
              <a:picLocks noChangeAspect="1"/>
            </p:cNvPicPr>
            <p:nvPr/>
          </p:nvPicPr>
          <p:blipFill>
            <a:blip r:embed="rId2" cstate="print">
              <a:extLst/>
            </a:blip>
            <a:stretch>
              <a:fillRect/>
            </a:stretch>
          </p:blipFill>
          <p:spPr>
            <a:xfrm>
              <a:off x="0" y="0"/>
              <a:ext cx="1409277" cy="1337590"/>
            </a:xfrm>
            <a:prstGeom prst="rect">
              <a:avLst/>
            </a:prstGeom>
            <a:ln w="12700" cap="flat">
              <a:noFill/>
              <a:miter lim="400000"/>
            </a:ln>
            <a:effectLst/>
          </p:spPr>
        </p:pic>
        <p:grpSp>
          <p:nvGrpSpPr>
            <p:cNvPr id="12" name="Group"/>
            <p:cNvGrpSpPr/>
            <p:nvPr/>
          </p:nvGrpSpPr>
          <p:grpSpPr>
            <a:xfrm>
              <a:off x="194622" y="150347"/>
              <a:ext cx="1019890" cy="1138346"/>
              <a:chOff x="-134" y="0"/>
              <a:chExt cx="1019888" cy="1138344"/>
            </a:xfrm>
          </p:grpSpPr>
          <p:sp>
            <p:nvSpPr>
              <p:cNvPr id="14" name="Circle"/>
              <p:cNvSpPr/>
              <p:nvPr/>
            </p:nvSpPr>
            <p:spPr>
              <a:xfrm>
                <a:off x="314787" y="450342"/>
                <a:ext cx="390199" cy="390199"/>
              </a:xfrm>
              <a:prstGeom prst="ellipse">
                <a:avLst/>
              </a:prstGeom>
              <a:solidFill>
                <a:srgbClr val="013B5E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0" tIns="0" rIns="0" bIns="0" numCol="1" anchor="ctr">
                <a:noAutofit/>
              </a:bodyPr>
              <a:lstStyle/>
              <a:p>
                <a:pPr>
                  <a:defRPr sz="3200" b="0">
                    <a:solidFill>
                      <a:srgbClr val="FFFFFF"/>
                    </a:solidFill>
                    <a:latin typeface="+mn-lt"/>
                    <a:ea typeface="+mn-ea"/>
                    <a:cs typeface="+mn-cs"/>
                    <a:sym typeface="Helvetica Neue Medium"/>
                  </a:defRPr>
                </a:pPr>
                <a:endParaRPr/>
              </a:p>
            </p:txBody>
          </p:sp>
          <p:pic>
            <p:nvPicPr>
              <p:cNvPr id="15" name="30688_html_m284ef2b5.png" descr="30688_html_m284ef2b5.png"/>
              <p:cNvPicPr>
                <a:picLocks noChangeAspect="1"/>
              </p:cNvPicPr>
              <p:nvPr/>
            </p:nvPicPr>
            <p:blipFill>
              <a:blip r:embed="rId3" cstate="print">
                <a:extLst/>
              </a:blip>
              <a:srcRect l="824" t="717" r="564" b="407"/>
              <a:stretch>
                <a:fillRect/>
              </a:stretch>
            </p:blipFill>
            <p:spPr>
              <a:xfrm>
                <a:off x="-135" y="0"/>
                <a:ext cx="1019889" cy="1138345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535" h="21581" extrusionOk="0">
                    <a:moveTo>
                      <a:pt x="10788" y="0"/>
                    </a:moveTo>
                    <a:cubicBezTo>
                      <a:pt x="10759" y="0"/>
                      <a:pt x="10737" y="39"/>
                      <a:pt x="10737" y="83"/>
                    </a:cubicBezTo>
                    <a:cubicBezTo>
                      <a:pt x="10737" y="127"/>
                      <a:pt x="10684" y="185"/>
                      <a:pt x="10612" y="211"/>
                    </a:cubicBezTo>
                    <a:cubicBezTo>
                      <a:pt x="10509" y="248"/>
                      <a:pt x="10497" y="253"/>
                      <a:pt x="10578" y="256"/>
                    </a:cubicBezTo>
                    <a:cubicBezTo>
                      <a:pt x="10728" y="261"/>
                      <a:pt x="10764" y="390"/>
                      <a:pt x="10654" y="542"/>
                    </a:cubicBezTo>
                    <a:cubicBezTo>
                      <a:pt x="10576" y="649"/>
                      <a:pt x="10572" y="695"/>
                      <a:pt x="10629" y="790"/>
                    </a:cubicBezTo>
                    <a:cubicBezTo>
                      <a:pt x="10687" y="889"/>
                      <a:pt x="10679" y="914"/>
                      <a:pt x="10587" y="971"/>
                    </a:cubicBezTo>
                    <a:cubicBezTo>
                      <a:pt x="10527" y="1007"/>
                      <a:pt x="10432" y="1081"/>
                      <a:pt x="10377" y="1129"/>
                    </a:cubicBezTo>
                    <a:cubicBezTo>
                      <a:pt x="10306" y="1191"/>
                      <a:pt x="10234" y="1200"/>
                      <a:pt x="10117" y="1174"/>
                    </a:cubicBezTo>
                    <a:cubicBezTo>
                      <a:pt x="9832" y="1108"/>
                      <a:pt x="9308" y="1139"/>
                      <a:pt x="9120" y="1226"/>
                    </a:cubicBezTo>
                    <a:cubicBezTo>
                      <a:pt x="8900" y="1329"/>
                      <a:pt x="8818" y="1448"/>
                      <a:pt x="8818" y="1693"/>
                    </a:cubicBezTo>
                    <a:cubicBezTo>
                      <a:pt x="8818" y="1964"/>
                      <a:pt x="8952" y="2208"/>
                      <a:pt x="9254" y="2498"/>
                    </a:cubicBezTo>
                    <a:cubicBezTo>
                      <a:pt x="9482" y="2717"/>
                      <a:pt x="9518" y="2774"/>
                      <a:pt x="9497" y="2927"/>
                    </a:cubicBezTo>
                    <a:cubicBezTo>
                      <a:pt x="9451" y="3270"/>
                      <a:pt x="9508" y="3386"/>
                      <a:pt x="9757" y="3424"/>
                    </a:cubicBezTo>
                    <a:cubicBezTo>
                      <a:pt x="9881" y="3442"/>
                      <a:pt x="9994" y="3471"/>
                      <a:pt x="10008" y="3491"/>
                    </a:cubicBezTo>
                    <a:cubicBezTo>
                      <a:pt x="10064" y="3572"/>
                      <a:pt x="9813" y="3950"/>
                      <a:pt x="9581" y="4138"/>
                    </a:cubicBezTo>
                    <a:cubicBezTo>
                      <a:pt x="9313" y="4356"/>
                      <a:pt x="9209" y="4370"/>
                      <a:pt x="9179" y="4176"/>
                    </a:cubicBezTo>
                    <a:cubicBezTo>
                      <a:pt x="9150" y="3995"/>
                      <a:pt x="9012" y="3868"/>
                      <a:pt x="8785" y="3830"/>
                    </a:cubicBezTo>
                    <a:cubicBezTo>
                      <a:pt x="8677" y="3812"/>
                      <a:pt x="8561" y="3764"/>
                      <a:pt x="8533" y="3717"/>
                    </a:cubicBezTo>
                    <a:cubicBezTo>
                      <a:pt x="8478" y="3621"/>
                      <a:pt x="8490" y="3418"/>
                      <a:pt x="8550" y="3363"/>
                    </a:cubicBezTo>
                    <a:cubicBezTo>
                      <a:pt x="8609" y="3310"/>
                      <a:pt x="8600" y="3235"/>
                      <a:pt x="8533" y="3235"/>
                    </a:cubicBezTo>
                    <a:cubicBezTo>
                      <a:pt x="8502" y="3235"/>
                      <a:pt x="8478" y="3251"/>
                      <a:pt x="8483" y="3273"/>
                    </a:cubicBezTo>
                    <a:cubicBezTo>
                      <a:pt x="8488" y="3295"/>
                      <a:pt x="8460" y="3377"/>
                      <a:pt x="8425" y="3454"/>
                    </a:cubicBezTo>
                    <a:cubicBezTo>
                      <a:pt x="8354" y="3607"/>
                      <a:pt x="8157" y="3689"/>
                      <a:pt x="8047" y="3612"/>
                    </a:cubicBezTo>
                    <a:cubicBezTo>
                      <a:pt x="7924" y="3525"/>
                      <a:pt x="7663" y="3494"/>
                      <a:pt x="7545" y="3551"/>
                    </a:cubicBezTo>
                    <a:cubicBezTo>
                      <a:pt x="7460" y="3592"/>
                      <a:pt x="7427" y="3657"/>
                      <a:pt x="7427" y="3807"/>
                    </a:cubicBezTo>
                    <a:cubicBezTo>
                      <a:pt x="7427" y="3919"/>
                      <a:pt x="7400" y="4030"/>
                      <a:pt x="7369" y="4048"/>
                    </a:cubicBezTo>
                    <a:cubicBezTo>
                      <a:pt x="7264" y="4106"/>
                      <a:pt x="6974" y="3598"/>
                      <a:pt x="6874" y="3190"/>
                    </a:cubicBezTo>
                    <a:cubicBezTo>
                      <a:pt x="6758" y="2715"/>
                      <a:pt x="6663" y="2535"/>
                      <a:pt x="6472" y="2423"/>
                    </a:cubicBezTo>
                    <a:cubicBezTo>
                      <a:pt x="5949" y="2115"/>
                      <a:pt x="5145" y="2336"/>
                      <a:pt x="5248" y="2761"/>
                    </a:cubicBezTo>
                    <a:cubicBezTo>
                      <a:pt x="5283" y="2905"/>
                      <a:pt x="5264" y="2936"/>
                      <a:pt x="5098" y="3017"/>
                    </a:cubicBezTo>
                    <a:cubicBezTo>
                      <a:pt x="4995" y="3067"/>
                      <a:pt x="4852" y="3153"/>
                      <a:pt x="4771" y="3213"/>
                    </a:cubicBezTo>
                    <a:lnTo>
                      <a:pt x="4620" y="3326"/>
                    </a:lnTo>
                    <a:lnTo>
                      <a:pt x="4762" y="3318"/>
                    </a:lnTo>
                    <a:cubicBezTo>
                      <a:pt x="4910" y="3313"/>
                      <a:pt x="4913" y="3329"/>
                      <a:pt x="4838" y="3627"/>
                    </a:cubicBezTo>
                    <a:cubicBezTo>
                      <a:pt x="4800" y="3779"/>
                      <a:pt x="4801" y="3783"/>
                      <a:pt x="4913" y="3694"/>
                    </a:cubicBezTo>
                    <a:cubicBezTo>
                      <a:pt x="4982" y="3640"/>
                      <a:pt x="5119" y="3604"/>
                      <a:pt x="5257" y="3604"/>
                    </a:cubicBezTo>
                    <a:cubicBezTo>
                      <a:pt x="5592" y="3604"/>
                      <a:pt x="5681" y="3520"/>
                      <a:pt x="5701" y="3183"/>
                    </a:cubicBezTo>
                    <a:cubicBezTo>
                      <a:pt x="5715" y="2936"/>
                      <a:pt x="5730" y="2895"/>
                      <a:pt x="5835" y="2882"/>
                    </a:cubicBezTo>
                    <a:cubicBezTo>
                      <a:pt x="5903" y="2873"/>
                      <a:pt x="6041" y="2922"/>
                      <a:pt x="6137" y="2995"/>
                    </a:cubicBezTo>
                    <a:cubicBezTo>
                      <a:pt x="6285" y="3107"/>
                      <a:pt x="6311" y="3175"/>
                      <a:pt x="6338" y="3446"/>
                    </a:cubicBezTo>
                    <a:cubicBezTo>
                      <a:pt x="6381" y="3870"/>
                      <a:pt x="6545" y="4098"/>
                      <a:pt x="7075" y="4477"/>
                    </a:cubicBezTo>
                    <a:lnTo>
                      <a:pt x="7218" y="4582"/>
                    </a:lnTo>
                    <a:lnTo>
                      <a:pt x="7033" y="4665"/>
                    </a:lnTo>
                    <a:cubicBezTo>
                      <a:pt x="6933" y="4712"/>
                      <a:pt x="6809" y="4736"/>
                      <a:pt x="6757" y="4718"/>
                    </a:cubicBezTo>
                    <a:cubicBezTo>
                      <a:pt x="6705" y="4700"/>
                      <a:pt x="6609" y="4711"/>
                      <a:pt x="6539" y="4740"/>
                    </a:cubicBezTo>
                    <a:cubicBezTo>
                      <a:pt x="6469" y="4770"/>
                      <a:pt x="6326" y="4825"/>
                      <a:pt x="6221" y="4861"/>
                    </a:cubicBezTo>
                    <a:cubicBezTo>
                      <a:pt x="6016" y="4930"/>
                      <a:pt x="5860" y="5089"/>
                      <a:pt x="5860" y="5229"/>
                    </a:cubicBezTo>
                    <a:cubicBezTo>
                      <a:pt x="5860" y="5296"/>
                      <a:pt x="5909" y="5309"/>
                      <a:pt x="6086" y="5305"/>
                    </a:cubicBezTo>
                    <a:cubicBezTo>
                      <a:pt x="6272" y="5300"/>
                      <a:pt x="6358" y="5334"/>
                      <a:pt x="6514" y="5470"/>
                    </a:cubicBezTo>
                    <a:cubicBezTo>
                      <a:pt x="6620" y="5563"/>
                      <a:pt x="6761" y="5643"/>
                      <a:pt x="6824" y="5643"/>
                    </a:cubicBezTo>
                    <a:cubicBezTo>
                      <a:pt x="6975" y="5643"/>
                      <a:pt x="7205" y="5787"/>
                      <a:pt x="7159" y="5854"/>
                    </a:cubicBezTo>
                    <a:cubicBezTo>
                      <a:pt x="7139" y="5883"/>
                      <a:pt x="7086" y="5889"/>
                      <a:pt x="7033" y="5869"/>
                    </a:cubicBezTo>
                    <a:cubicBezTo>
                      <a:pt x="6981" y="5849"/>
                      <a:pt x="6703" y="5816"/>
                      <a:pt x="6422" y="5794"/>
                    </a:cubicBezTo>
                    <a:cubicBezTo>
                      <a:pt x="6016" y="5761"/>
                      <a:pt x="5866" y="5729"/>
                      <a:pt x="5684" y="5621"/>
                    </a:cubicBezTo>
                    <a:cubicBezTo>
                      <a:pt x="5537" y="5533"/>
                      <a:pt x="5450" y="5502"/>
                      <a:pt x="5450" y="5545"/>
                    </a:cubicBezTo>
                    <a:cubicBezTo>
                      <a:pt x="5450" y="5731"/>
                      <a:pt x="5828" y="6004"/>
                      <a:pt x="6086" y="6004"/>
                    </a:cubicBezTo>
                    <a:cubicBezTo>
                      <a:pt x="6152" y="6004"/>
                      <a:pt x="6254" y="6049"/>
                      <a:pt x="6313" y="6102"/>
                    </a:cubicBezTo>
                    <a:cubicBezTo>
                      <a:pt x="6372" y="6155"/>
                      <a:pt x="6537" y="6214"/>
                      <a:pt x="6673" y="6230"/>
                    </a:cubicBezTo>
                    <a:cubicBezTo>
                      <a:pt x="6826" y="6248"/>
                      <a:pt x="7005" y="6319"/>
                      <a:pt x="7142" y="6418"/>
                    </a:cubicBezTo>
                    <a:cubicBezTo>
                      <a:pt x="7265" y="6507"/>
                      <a:pt x="7388" y="6576"/>
                      <a:pt x="7419" y="6576"/>
                    </a:cubicBezTo>
                    <a:cubicBezTo>
                      <a:pt x="7450" y="6576"/>
                      <a:pt x="7603" y="6637"/>
                      <a:pt x="7763" y="6712"/>
                    </a:cubicBezTo>
                    <a:cubicBezTo>
                      <a:pt x="7984" y="6815"/>
                      <a:pt x="8093" y="6910"/>
                      <a:pt x="8215" y="7110"/>
                    </a:cubicBezTo>
                    <a:cubicBezTo>
                      <a:pt x="8400" y="7416"/>
                      <a:pt x="8472" y="7949"/>
                      <a:pt x="8357" y="8141"/>
                    </a:cubicBezTo>
                    <a:cubicBezTo>
                      <a:pt x="8309" y="8223"/>
                      <a:pt x="8307" y="8277"/>
                      <a:pt x="8349" y="8314"/>
                    </a:cubicBezTo>
                    <a:cubicBezTo>
                      <a:pt x="8442" y="8398"/>
                      <a:pt x="8212" y="8750"/>
                      <a:pt x="7905" y="8999"/>
                    </a:cubicBezTo>
                    <a:cubicBezTo>
                      <a:pt x="7759" y="9117"/>
                      <a:pt x="7519" y="9325"/>
                      <a:pt x="7369" y="9458"/>
                    </a:cubicBezTo>
                    <a:lnTo>
                      <a:pt x="7092" y="9699"/>
                    </a:lnTo>
                    <a:lnTo>
                      <a:pt x="6866" y="9631"/>
                    </a:lnTo>
                    <a:cubicBezTo>
                      <a:pt x="6728" y="9589"/>
                      <a:pt x="6539" y="9461"/>
                      <a:pt x="6380" y="9300"/>
                    </a:cubicBezTo>
                    <a:cubicBezTo>
                      <a:pt x="6216" y="9135"/>
                      <a:pt x="6039" y="9005"/>
                      <a:pt x="5894" y="8961"/>
                    </a:cubicBezTo>
                    <a:cubicBezTo>
                      <a:pt x="5670" y="8893"/>
                      <a:pt x="5657" y="8883"/>
                      <a:pt x="5600" y="8585"/>
                    </a:cubicBezTo>
                    <a:lnTo>
                      <a:pt x="5542" y="8277"/>
                    </a:lnTo>
                    <a:lnTo>
                      <a:pt x="5760" y="8089"/>
                    </a:lnTo>
                    <a:cubicBezTo>
                      <a:pt x="5948" y="7927"/>
                      <a:pt x="5979" y="7873"/>
                      <a:pt x="5978" y="7675"/>
                    </a:cubicBezTo>
                    <a:cubicBezTo>
                      <a:pt x="5976" y="7384"/>
                      <a:pt x="5842" y="7139"/>
                      <a:pt x="5374" y="6569"/>
                    </a:cubicBezTo>
                    <a:cubicBezTo>
                      <a:pt x="5169" y="6318"/>
                      <a:pt x="4986" y="6086"/>
                      <a:pt x="4972" y="6049"/>
                    </a:cubicBezTo>
                    <a:cubicBezTo>
                      <a:pt x="4952" y="5995"/>
                      <a:pt x="4937" y="5995"/>
                      <a:pt x="4863" y="6049"/>
                    </a:cubicBezTo>
                    <a:cubicBezTo>
                      <a:pt x="4784" y="6108"/>
                      <a:pt x="4722" y="6036"/>
                      <a:pt x="4419" y="5523"/>
                    </a:cubicBezTo>
                    <a:cubicBezTo>
                      <a:pt x="4056" y="4909"/>
                      <a:pt x="3942" y="4630"/>
                      <a:pt x="3941" y="4349"/>
                    </a:cubicBezTo>
                    <a:cubicBezTo>
                      <a:pt x="3941" y="4257"/>
                      <a:pt x="3918" y="4168"/>
                      <a:pt x="3891" y="4153"/>
                    </a:cubicBezTo>
                    <a:cubicBezTo>
                      <a:pt x="3864" y="4138"/>
                      <a:pt x="3826" y="3978"/>
                      <a:pt x="3807" y="3792"/>
                    </a:cubicBezTo>
                    <a:cubicBezTo>
                      <a:pt x="3788" y="3607"/>
                      <a:pt x="3717" y="3190"/>
                      <a:pt x="3648" y="2867"/>
                    </a:cubicBezTo>
                    <a:cubicBezTo>
                      <a:pt x="3571" y="2504"/>
                      <a:pt x="3535" y="2193"/>
                      <a:pt x="3556" y="2054"/>
                    </a:cubicBezTo>
                    <a:cubicBezTo>
                      <a:pt x="3597" y="1785"/>
                      <a:pt x="3543" y="1767"/>
                      <a:pt x="3329" y="1994"/>
                    </a:cubicBezTo>
                    <a:cubicBezTo>
                      <a:pt x="3045" y="2296"/>
                      <a:pt x="2785" y="2972"/>
                      <a:pt x="2785" y="3393"/>
                    </a:cubicBezTo>
                    <a:cubicBezTo>
                      <a:pt x="2785" y="3476"/>
                      <a:pt x="2762" y="3559"/>
                      <a:pt x="2734" y="3574"/>
                    </a:cubicBezTo>
                    <a:cubicBezTo>
                      <a:pt x="2682" y="3603"/>
                      <a:pt x="2198" y="3060"/>
                      <a:pt x="2198" y="2972"/>
                    </a:cubicBezTo>
                    <a:cubicBezTo>
                      <a:pt x="2198" y="2945"/>
                      <a:pt x="2175" y="2927"/>
                      <a:pt x="2148" y="2927"/>
                    </a:cubicBezTo>
                    <a:cubicBezTo>
                      <a:pt x="2059" y="2927"/>
                      <a:pt x="1972" y="3505"/>
                      <a:pt x="1972" y="4056"/>
                    </a:cubicBezTo>
                    <a:cubicBezTo>
                      <a:pt x="1972" y="4351"/>
                      <a:pt x="1946" y="4599"/>
                      <a:pt x="1922" y="4612"/>
                    </a:cubicBezTo>
                    <a:cubicBezTo>
                      <a:pt x="1897" y="4626"/>
                      <a:pt x="1727" y="4496"/>
                      <a:pt x="1536" y="4326"/>
                    </a:cubicBezTo>
                    <a:cubicBezTo>
                      <a:pt x="1345" y="4157"/>
                      <a:pt x="1163" y="4018"/>
                      <a:pt x="1134" y="4018"/>
                    </a:cubicBezTo>
                    <a:cubicBezTo>
                      <a:pt x="1055" y="4018"/>
                      <a:pt x="1134" y="5248"/>
                      <a:pt x="1234" y="5583"/>
                    </a:cubicBezTo>
                    <a:cubicBezTo>
                      <a:pt x="1282" y="5740"/>
                      <a:pt x="1309" y="5891"/>
                      <a:pt x="1293" y="5914"/>
                    </a:cubicBezTo>
                    <a:cubicBezTo>
                      <a:pt x="1277" y="5937"/>
                      <a:pt x="1173" y="5889"/>
                      <a:pt x="1067" y="5809"/>
                    </a:cubicBezTo>
                    <a:cubicBezTo>
                      <a:pt x="414" y="5317"/>
                      <a:pt x="404" y="5309"/>
                      <a:pt x="405" y="5440"/>
                    </a:cubicBezTo>
                    <a:cubicBezTo>
                      <a:pt x="406" y="5898"/>
                      <a:pt x="655" y="6708"/>
                      <a:pt x="908" y="7065"/>
                    </a:cubicBezTo>
                    <a:cubicBezTo>
                      <a:pt x="999" y="7195"/>
                      <a:pt x="1066" y="7376"/>
                      <a:pt x="1075" y="7509"/>
                    </a:cubicBezTo>
                    <a:cubicBezTo>
                      <a:pt x="1084" y="7633"/>
                      <a:pt x="1143" y="7811"/>
                      <a:pt x="1209" y="7908"/>
                    </a:cubicBezTo>
                    <a:cubicBezTo>
                      <a:pt x="1342" y="8102"/>
                      <a:pt x="1296" y="8190"/>
                      <a:pt x="1100" y="8096"/>
                    </a:cubicBezTo>
                    <a:cubicBezTo>
                      <a:pt x="1035" y="8064"/>
                      <a:pt x="804" y="7981"/>
                      <a:pt x="589" y="7915"/>
                    </a:cubicBezTo>
                    <a:cubicBezTo>
                      <a:pt x="375" y="7850"/>
                      <a:pt x="146" y="7781"/>
                      <a:pt x="86" y="7757"/>
                    </a:cubicBezTo>
                    <a:cubicBezTo>
                      <a:pt x="-7" y="7721"/>
                      <a:pt x="-17" y="7732"/>
                      <a:pt x="19" y="7840"/>
                    </a:cubicBezTo>
                    <a:cubicBezTo>
                      <a:pt x="106" y="8100"/>
                      <a:pt x="412" y="8599"/>
                      <a:pt x="631" y="8848"/>
                    </a:cubicBezTo>
                    <a:cubicBezTo>
                      <a:pt x="756" y="8991"/>
                      <a:pt x="848" y="9127"/>
                      <a:pt x="832" y="9149"/>
                    </a:cubicBezTo>
                    <a:cubicBezTo>
                      <a:pt x="816" y="9172"/>
                      <a:pt x="674" y="9187"/>
                      <a:pt x="522" y="9187"/>
                    </a:cubicBezTo>
                    <a:cubicBezTo>
                      <a:pt x="370" y="9187"/>
                      <a:pt x="201" y="9218"/>
                      <a:pt x="145" y="9255"/>
                    </a:cubicBezTo>
                    <a:cubicBezTo>
                      <a:pt x="52" y="9316"/>
                      <a:pt x="79" y="9357"/>
                      <a:pt x="405" y="9676"/>
                    </a:cubicBezTo>
                    <a:cubicBezTo>
                      <a:pt x="601" y="9869"/>
                      <a:pt x="921" y="10121"/>
                      <a:pt x="1125" y="10240"/>
                    </a:cubicBezTo>
                    <a:cubicBezTo>
                      <a:pt x="1330" y="10359"/>
                      <a:pt x="1489" y="10483"/>
                      <a:pt x="1469" y="10511"/>
                    </a:cubicBezTo>
                    <a:cubicBezTo>
                      <a:pt x="1449" y="10541"/>
                      <a:pt x="1286" y="10548"/>
                      <a:pt x="1100" y="10534"/>
                    </a:cubicBezTo>
                    <a:cubicBezTo>
                      <a:pt x="921" y="10521"/>
                      <a:pt x="721" y="10524"/>
                      <a:pt x="648" y="10541"/>
                    </a:cubicBezTo>
                    <a:lnTo>
                      <a:pt x="522" y="10572"/>
                    </a:lnTo>
                    <a:cubicBezTo>
                      <a:pt x="521" y="10573"/>
                      <a:pt x="522" y="10577"/>
                      <a:pt x="522" y="10579"/>
                    </a:cubicBezTo>
                    <a:cubicBezTo>
                      <a:pt x="522" y="10581"/>
                      <a:pt x="522" y="10584"/>
                      <a:pt x="522" y="10587"/>
                    </a:cubicBezTo>
                    <a:lnTo>
                      <a:pt x="665" y="10752"/>
                    </a:lnTo>
                    <a:cubicBezTo>
                      <a:pt x="986" y="11143"/>
                      <a:pt x="1619" y="11405"/>
                      <a:pt x="2491" y="11505"/>
                    </a:cubicBezTo>
                    <a:cubicBezTo>
                      <a:pt x="2795" y="11539"/>
                      <a:pt x="3046" y="11590"/>
                      <a:pt x="3044" y="11617"/>
                    </a:cubicBezTo>
                    <a:cubicBezTo>
                      <a:pt x="3043" y="11645"/>
                      <a:pt x="2976" y="11844"/>
                      <a:pt x="2902" y="12054"/>
                    </a:cubicBezTo>
                    <a:cubicBezTo>
                      <a:pt x="2774" y="12417"/>
                      <a:pt x="2754" y="12936"/>
                      <a:pt x="2860" y="13032"/>
                    </a:cubicBezTo>
                    <a:cubicBezTo>
                      <a:pt x="2880" y="13050"/>
                      <a:pt x="3064" y="12962"/>
                      <a:pt x="3271" y="12829"/>
                    </a:cubicBezTo>
                    <a:cubicBezTo>
                      <a:pt x="3478" y="12696"/>
                      <a:pt x="3663" y="12607"/>
                      <a:pt x="3681" y="12633"/>
                    </a:cubicBezTo>
                    <a:cubicBezTo>
                      <a:pt x="3700" y="12660"/>
                      <a:pt x="3687" y="12837"/>
                      <a:pt x="3656" y="13032"/>
                    </a:cubicBezTo>
                    <a:cubicBezTo>
                      <a:pt x="3626" y="13227"/>
                      <a:pt x="3611" y="13398"/>
                      <a:pt x="3623" y="13408"/>
                    </a:cubicBezTo>
                    <a:cubicBezTo>
                      <a:pt x="3653" y="13435"/>
                      <a:pt x="3936" y="13293"/>
                      <a:pt x="4167" y="13137"/>
                    </a:cubicBezTo>
                    <a:cubicBezTo>
                      <a:pt x="4276" y="13064"/>
                      <a:pt x="4392" y="13017"/>
                      <a:pt x="4419" y="13032"/>
                    </a:cubicBezTo>
                    <a:cubicBezTo>
                      <a:pt x="4446" y="13047"/>
                      <a:pt x="4469" y="13200"/>
                      <a:pt x="4469" y="13371"/>
                    </a:cubicBezTo>
                    <a:cubicBezTo>
                      <a:pt x="4469" y="13538"/>
                      <a:pt x="4475" y="13674"/>
                      <a:pt x="4486" y="13679"/>
                    </a:cubicBezTo>
                    <a:cubicBezTo>
                      <a:pt x="4572" y="13677"/>
                      <a:pt x="4935" y="13542"/>
                      <a:pt x="5064" y="13461"/>
                    </a:cubicBezTo>
                    <a:cubicBezTo>
                      <a:pt x="5152" y="13406"/>
                      <a:pt x="5227" y="13377"/>
                      <a:pt x="5232" y="13401"/>
                    </a:cubicBezTo>
                    <a:cubicBezTo>
                      <a:pt x="5237" y="13424"/>
                      <a:pt x="5241" y="13470"/>
                      <a:pt x="5248" y="13498"/>
                    </a:cubicBezTo>
                    <a:cubicBezTo>
                      <a:pt x="5256" y="13527"/>
                      <a:pt x="5269" y="13599"/>
                      <a:pt x="5274" y="13656"/>
                    </a:cubicBezTo>
                    <a:cubicBezTo>
                      <a:pt x="5291" y="13892"/>
                      <a:pt x="5368" y="13914"/>
                      <a:pt x="5642" y="13769"/>
                    </a:cubicBezTo>
                    <a:cubicBezTo>
                      <a:pt x="5784" y="13695"/>
                      <a:pt x="5928" y="13596"/>
                      <a:pt x="5969" y="13551"/>
                    </a:cubicBezTo>
                    <a:cubicBezTo>
                      <a:pt x="6070" y="13442"/>
                      <a:pt x="6154" y="13498"/>
                      <a:pt x="6154" y="13679"/>
                    </a:cubicBezTo>
                    <a:cubicBezTo>
                      <a:pt x="6154" y="14037"/>
                      <a:pt x="6337" y="14089"/>
                      <a:pt x="6723" y="13837"/>
                    </a:cubicBezTo>
                    <a:cubicBezTo>
                      <a:pt x="6856" y="13751"/>
                      <a:pt x="6970" y="13679"/>
                      <a:pt x="6983" y="13679"/>
                    </a:cubicBezTo>
                    <a:cubicBezTo>
                      <a:pt x="6992" y="13679"/>
                      <a:pt x="7029" y="13718"/>
                      <a:pt x="7067" y="13769"/>
                    </a:cubicBezTo>
                    <a:cubicBezTo>
                      <a:pt x="6830" y="13318"/>
                      <a:pt x="6740" y="12846"/>
                      <a:pt x="6740" y="12189"/>
                    </a:cubicBezTo>
                    <a:cubicBezTo>
                      <a:pt x="6740" y="11457"/>
                      <a:pt x="6793" y="11169"/>
                      <a:pt x="6992" y="10782"/>
                    </a:cubicBezTo>
                    <a:cubicBezTo>
                      <a:pt x="7341" y="10103"/>
                      <a:pt x="8304" y="9223"/>
                      <a:pt x="9070" y="8886"/>
                    </a:cubicBezTo>
                    <a:cubicBezTo>
                      <a:pt x="9620" y="8644"/>
                      <a:pt x="9846" y="8605"/>
                      <a:pt x="10679" y="8608"/>
                    </a:cubicBezTo>
                    <a:cubicBezTo>
                      <a:pt x="11795" y="8611"/>
                      <a:pt x="11956" y="8642"/>
                      <a:pt x="12749" y="9029"/>
                    </a:cubicBezTo>
                    <a:cubicBezTo>
                      <a:pt x="14546" y="9906"/>
                      <a:pt x="15346" y="11990"/>
                      <a:pt x="14517" y="13641"/>
                    </a:cubicBezTo>
                    <a:cubicBezTo>
                      <a:pt x="14166" y="14341"/>
                      <a:pt x="13752" y="14761"/>
                      <a:pt x="13495" y="14672"/>
                    </a:cubicBezTo>
                    <a:cubicBezTo>
                      <a:pt x="13402" y="14640"/>
                      <a:pt x="13297" y="14683"/>
                      <a:pt x="13260" y="14770"/>
                    </a:cubicBezTo>
                    <a:cubicBezTo>
                      <a:pt x="13223" y="14857"/>
                      <a:pt x="13121" y="14906"/>
                      <a:pt x="13034" y="14875"/>
                    </a:cubicBezTo>
                    <a:cubicBezTo>
                      <a:pt x="12937" y="14842"/>
                      <a:pt x="12853" y="14906"/>
                      <a:pt x="12816" y="15033"/>
                    </a:cubicBezTo>
                    <a:cubicBezTo>
                      <a:pt x="12771" y="15185"/>
                      <a:pt x="12687" y="15230"/>
                      <a:pt x="12522" y="15191"/>
                    </a:cubicBezTo>
                    <a:cubicBezTo>
                      <a:pt x="12352" y="15151"/>
                      <a:pt x="12289" y="15187"/>
                      <a:pt x="12263" y="15349"/>
                    </a:cubicBezTo>
                    <a:cubicBezTo>
                      <a:pt x="12243" y="15470"/>
                      <a:pt x="12093" y="15628"/>
                      <a:pt x="11936" y="15696"/>
                    </a:cubicBezTo>
                    <a:cubicBezTo>
                      <a:pt x="11486" y="15888"/>
                      <a:pt x="10569" y="15935"/>
                      <a:pt x="9883" y="15801"/>
                    </a:cubicBezTo>
                    <a:cubicBezTo>
                      <a:pt x="9315" y="15690"/>
                      <a:pt x="9250" y="15650"/>
                      <a:pt x="9196" y="15372"/>
                    </a:cubicBezTo>
                    <a:cubicBezTo>
                      <a:pt x="9155" y="15167"/>
                      <a:pt x="9106" y="15105"/>
                      <a:pt x="9045" y="15191"/>
                    </a:cubicBezTo>
                    <a:cubicBezTo>
                      <a:pt x="8921" y="15368"/>
                      <a:pt x="8735" y="15253"/>
                      <a:pt x="8735" y="14996"/>
                    </a:cubicBezTo>
                    <a:cubicBezTo>
                      <a:pt x="8735" y="14846"/>
                      <a:pt x="8689" y="14801"/>
                      <a:pt x="8559" y="14845"/>
                    </a:cubicBezTo>
                    <a:cubicBezTo>
                      <a:pt x="8436" y="14887"/>
                      <a:pt x="8357" y="14835"/>
                      <a:pt x="8316" y="14695"/>
                    </a:cubicBezTo>
                    <a:cubicBezTo>
                      <a:pt x="8259" y="14501"/>
                      <a:pt x="8235" y="14505"/>
                      <a:pt x="8047" y="14657"/>
                    </a:cubicBezTo>
                    <a:cubicBezTo>
                      <a:pt x="7859" y="14810"/>
                      <a:pt x="7826" y="14790"/>
                      <a:pt x="7553" y="14469"/>
                    </a:cubicBezTo>
                    <a:cubicBezTo>
                      <a:pt x="7423" y="14316"/>
                      <a:pt x="7313" y="14171"/>
                      <a:pt x="7218" y="14025"/>
                    </a:cubicBezTo>
                    <a:cubicBezTo>
                      <a:pt x="7219" y="14054"/>
                      <a:pt x="7195" y="14072"/>
                      <a:pt x="7151" y="14093"/>
                    </a:cubicBezTo>
                    <a:cubicBezTo>
                      <a:pt x="7096" y="14119"/>
                      <a:pt x="6964" y="14155"/>
                      <a:pt x="6857" y="14176"/>
                    </a:cubicBezTo>
                    <a:cubicBezTo>
                      <a:pt x="6604" y="14225"/>
                      <a:pt x="6277" y="14486"/>
                      <a:pt x="6145" y="14747"/>
                    </a:cubicBezTo>
                    <a:cubicBezTo>
                      <a:pt x="5977" y="15080"/>
                      <a:pt x="5999" y="15574"/>
                      <a:pt x="6204" y="15944"/>
                    </a:cubicBezTo>
                    <a:lnTo>
                      <a:pt x="6371" y="16245"/>
                    </a:lnTo>
                    <a:lnTo>
                      <a:pt x="6547" y="16109"/>
                    </a:lnTo>
                    <a:cubicBezTo>
                      <a:pt x="6735" y="15968"/>
                      <a:pt x="6792" y="15989"/>
                      <a:pt x="6874" y="16230"/>
                    </a:cubicBezTo>
                    <a:cubicBezTo>
                      <a:pt x="6897" y="16297"/>
                      <a:pt x="7040" y="16477"/>
                      <a:pt x="7193" y="16629"/>
                    </a:cubicBezTo>
                    <a:cubicBezTo>
                      <a:pt x="7345" y="16780"/>
                      <a:pt x="7480" y="16937"/>
                      <a:pt x="7494" y="16975"/>
                    </a:cubicBezTo>
                    <a:cubicBezTo>
                      <a:pt x="7531" y="17074"/>
                      <a:pt x="7635" y="16996"/>
                      <a:pt x="7746" y="16787"/>
                    </a:cubicBezTo>
                    <a:cubicBezTo>
                      <a:pt x="7799" y="16686"/>
                      <a:pt x="7861" y="16606"/>
                      <a:pt x="7888" y="16606"/>
                    </a:cubicBezTo>
                    <a:cubicBezTo>
                      <a:pt x="7916" y="16606"/>
                      <a:pt x="7990" y="16686"/>
                      <a:pt x="8056" y="16787"/>
                    </a:cubicBezTo>
                    <a:cubicBezTo>
                      <a:pt x="8185" y="16983"/>
                      <a:pt x="8301" y="17016"/>
                      <a:pt x="8416" y="16892"/>
                    </a:cubicBezTo>
                    <a:cubicBezTo>
                      <a:pt x="8617" y="16674"/>
                      <a:pt x="8646" y="17071"/>
                      <a:pt x="8475" y="17674"/>
                    </a:cubicBezTo>
                    <a:cubicBezTo>
                      <a:pt x="8260" y="18431"/>
                      <a:pt x="7782" y="19223"/>
                      <a:pt x="7126" y="19909"/>
                    </a:cubicBezTo>
                    <a:lnTo>
                      <a:pt x="6832" y="20210"/>
                    </a:lnTo>
                    <a:lnTo>
                      <a:pt x="7126" y="20210"/>
                    </a:lnTo>
                    <a:cubicBezTo>
                      <a:pt x="7312" y="20210"/>
                      <a:pt x="7502" y="20163"/>
                      <a:pt x="7679" y="20082"/>
                    </a:cubicBezTo>
                    <a:cubicBezTo>
                      <a:pt x="7828" y="20014"/>
                      <a:pt x="7965" y="19977"/>
                      <a:pt x="7980" y="19999"/>
                    </a:cubicBezTo>
                    <a:cubicBezTo>
                      <a:pt x="7996" y="20022"/>
                      <a:pt x="7976" y="20162"/>
                      <a:pt x="7938" y="20308"/>
                    </a:cubicBezTo>
                    <a:cubicBezTo>
                      <a:pt x="7901" y="20454"/>
                      <a:pt x="7892" y="20590"/>
                      <a:pt x="7913" y="20609"/>
                    </a:cubicBezTo>
                    <a:cubicBezTo>
                      <a:pt x="7934" y="20628"/>
                      <a:pt x="8108" y="20569"/>
                      <a:pt x="8307" y="20481"/>
                    </a:cubicBezTo>
                    <a:cubicBezTo>
                      <a:pt x="8506" y="20392"/>
                      <a:pt x="8695" y="20333"/>
                      <a:pt x="8718" y="20345"/>
                    </a:cubicBezTo>
                    <a:cubicBezTo>
                      <a:pt x="8741" y="20358"/>
                      <a:pt x="8744" y="20496"/>
                      <a:pt x="8726" y="20654"/>
                    </a:cubicBezTo>
                    <a:cubicBezTo>
                      <a:pt x="8697" y="20911"/>
                      <a:pt x="8703" y="20940"/>
                      <a:pt x="8802" y="20940"/>
                    </a:cubicBezTo>
                    <a:cubicBezTo>
                      <a:pt x="9008" y="20939"/>
                      <a:pt x="9317" y="20839"/>
                      <a:pt x="9589" y="20684"/>
                    </a:cubicBezTo>
                    <a:cubicBezTo>
                      <a:pt x="9739" y="20599"/>
                      <a:pt x="9871" y="20543"/>
                      <a:pt x="9883" y="20564"/>
                    </a:cubicBezTo>
                    <a:cubicBezTo>
                      <a:pt x="9895" y="20584"/>
                      <a:pt x="9943" y="20709"/>
                      <a:pt x="9983" y="20842"/>
                    </a:cubicBezTo>
                    <a:cubicBezTo>
                      <a:pt x="10070" y="21132"/>
                      <a:pt x="10341" y="21449"/>
                      <a:pt x="10587" y="21542"/>
                    </a:cubicBezTo>
                    <a:cubicBezTo>
                      <a:pt x="10740" y="21600"/>
                      <a:pt x="10793" y="21598"/>
                      <a:pt x="10980" y="21512"/>
                    </a:cubicBezTo>
                    <a:cubicBezTo>
                      <a:pt x="11239" y="21393"/>
                      <a:pt x="11455" y="21149"/>
                      <a:pt x="11550" y="20865"/>
                    </a:cubicBezTo>
                    <a:cubicBezTo>
                      <a:pt x="11589" y="20750"/>
                      <a:pt x="11629" y="20624"/>
                      <a:pt x="11643" y="20586"/>
                    </a:cubicBezTo>
                    <a:cubicBezTo>
                      <a:pt x="11660" y="20537"/>
                      <a:pt x="11721" y="20551"/>
                      <a:pt x="11860" y="20646"/>
                    </a:cubicBezTo>
                    <a:cubicBezTo>
                      <a:pt x="12078" y="20795"/>
                      <a:pt x="12482" y="20940"/>
                      <a:pt x="12690" y="20940"/>
                    </a:cubicBezTo>
                    <a:cubicBezTo>
                      <a:pt x="12804" y="20940"/>
                      <a:pt x="12832" y="20916"/>
                      <a:pt x="12832" y="20789"/>
                    </a:cubicBezTo>
                    <a:cubicBezTo>
                      <a:pt x="12832" y="20705"/>
                      <a:pt x="12806" y="20572"/>
                      <a:pt x="12774" y="20496"/>
                    </a:cubicBezTo>
                    <a:cubicBezTo>
                      <a:pt x="12742" y="20420"/>
                      <a:pt x="12724" y="20339"/>
                      <a:pt x="12740" y="20315"/>
                    </a:cubicBezTo>
                    <a:cubicBezTo>
                      <a:pt x="12757" y="20291"/>
                      <a:pt x="12947" y="20351"/>
                      <a:pt x="13159" y="20451"/>
                    </a:cubicBezTo>
                    <a:cubicBezTo>
                      <a:pt x="13383" y="20556"/>
                      <a:pt x="13565" y="20613"/>
                      <a:pt x="13595" y="20586"/>
                    </a:cubicBezTo>
                    <a:cubicBezTo>
                      <a:pt x="13625" y="20559"/>
                      <a:pt x="13620" y="20441"/>
                      <a:pt x="13587" y="20308"/>
                    </a:cubicBezTo>
                    <a:cubicBezTo>
                      <a:pt x="13555" y="20181"/>
                      <a:pt x="13553" y="20059"/>
                      <a:pt x="13578" y="20037"/>
                    </a:cubicBezTo>
                    <a:cubicBezTo>
                      <a:pt x="13603" y="20015"/>
                      <a:pt x="13739" y="20047"/>
                      <a:pt x="13880" y="20105"/>
                    </a:cubicBezTo>
                    <a:cubicBezTo>
                      <a:pt x="14021" y="20162"/>
                      <a:pt x="14261" y="20209"/>
                      <a:pt x="14416" y="20210"/>
                    </a:cubicBezTo>
                    <a:lnTo>
                      <a:pt x="14693" y="20210"/>
                    </a:lnTo>
                    <a:lnTo>
                      <a:pt x="14425" y="19932"/>
                    </a:lnTo>
                    <a:cubicBezTo>
                      <a:pt x="13686" y="19193"/>
                      <a:pt x="13089" y="18119"/>
                      <a:pt x="12967" y="17291"/>
                    </a:cubicBezTo>
                    <a:cubicBezTo>
                      <a:pt x="12936" y="17081"/>
                      <a:pt x="12938" y="16964"/>
                      <a:pt x="12983" y="16922"/>
                    </a:cubicBezTo>
                    <a:cubicBezTo>
                      <a:pt x="12984" y="16920"/>
                      <a:pt x="12983" y="16916"/>
                      <a:pt x="12983" y="16914"/>
                    </a:cubicBezTo>
                    <a:cubicBezTo>
                      <a:pt x="12986" y="16907"/>
                      <a:pt x="12996" y="16904"/>
                      <a:pt x="13000" y="16899"/>
                    </a:cubicBezTo>
                    <a:cubicBezTo>
                      <a:pt x="13012" y="16885"/>
                      <a:pt x="13022" y="16877"/>
                      <a:pt x="13042" y="16884"/>
                    </a:cubicBezTo>
                    <a:cubicBezTo>
                      <a:pt x="13049" y="16887"/>
                      <a:pt x="13059" y="16894"/>
                      <a:pt x="13067" y="16899"/>
                    </a:cubicBezTo>
                    <a:cubicBezTo>
                      <a:pt x="13070" y="16901"/>
                      <a:pt x="13072" y="16905"/>
                      <a:pt x="13076" y="16907"/>
                    </a:cubicBezTo>
                    <a:cubicBezTo>
                      <a:pt x="13098" y="16911"/>
                      <a:pt x="13121" y="16917"/>
                      <a:pt x="13151" y="16929"/>
                    </a:cubicBezTo>
                    <a:cubicBezTo>
                      <a:pt x="13312" y="16996"/>
                      <a:pt x="13377" y="16962"/>
                      <a:pt x="13562" y="16681"/>
                    </a:cubicBezTo>
                    <a:cubicBezTo>
                      <a:pt x="13619" y="16594"/>
                      <a:pt x="13638" y="16600"/>
                      <a:pt x="13779" y="16802"/>
                    </a:cubicBezTo>
                    <a:lnTo>
                      <a:pt x="13939" y="17027"/>
                    </a:lnTo>
                    <a:lnTo>
                      <a:pt x="14232" y="16749"/>
                    </a:lnTo>
                    <a:cubicBezTo>
                      <a:pt x="14392" y="16597"/>
                      <a:pt x="14571" y="16374"/>
                      <a:pt x="14634" y="16252"/>
                    </a:cubicBezTo>
                    <a:cubicBezTo>
                      <a:pt x="14698" y="16130"/>
                      <a:pt x="14763" y="16034"/>
                      <a:pt x="14777" y="16034"/>
                    </a:cubicBezTo>
                    <a:cubicBezTo>
                      <a:pt x="14790" y="16034"/>
                      <a:pt x="14885" y="16076"/>
                      <a:pt x="14986" y="16132"/>
                    </a:cubicBezTo>
                    <a:lnTo>
                      <a:pt x="15171" y="16230"/>
                    </a:lnTo>
                    <a:lnTo>
                      <a:pt x="15338" y="15921"/>
                    </a:lnTo>
                    <a:cubicBezTo>
                      <a:pt x="15597" y="15429"/>
                      <a:pt x="15535" y="14804"/>
                      <a:pt x="15196" y="14477"/>
                    </a:cubicBezTo>
                    <a:cubicBezTo>
                      <a:pt x="15043" y="14330"/>
                      <a:pt x="14676" y="14153"/>
                      <a:pt x="14525" y="14153"/>
                    </a:cubicBezTo>
                    <a:cubicBezTo>
                      <a:pt x="14322" y="14153"/>
                      <a:pt x="14283" y="14051"/>
                      <a:pt x="14408" y="13860"/>
                    </a:cubicBezTo>
                    <a:cubicBezTo>
                      <a:pt x="14544" y="13652"/>
                      <a:pt x="14579" y="13643"/>
                      <a:pt x="14726" y="13792"/>
                    </a:cubicBezTo>
                    <a:cubicBezTo>
                      <a:pt x="14837" y="13903"/>
                      <a:pt x="15028" y="13999"/>
                      <a:pt x="15162" y="14018"/>
                    </a:cubicBezTo>
                    <a:cubicBezTo>
                      <a:pt x="15196" y="14018"/>
                      <a:pt x="15231" y="14012"/>
                      <a:pt x="15254" y="14010"/>
                    </a:cubicBezTo>
                    <a:cubicBezTo>
                      <a:pt x="15268" y="14007"/>
                      <a:pt x="15280" y="14003"/>
                      <a:pt x="15288" y="13995"/>
                    </a:cubicBezTo>
                    <a:cubicBezTo>
                      <a:pt x="15322" y="13964"/>
                      <a:pt x="15350" y="13839"/>
                      <a:pt x="15355" y="13717"/>
                    </a:cubicBezTo>
                    <a:cubicBezTo>
                      <a:pt x="15359" y="13595"/>
                      <a:pt x="15375" y="13478"/>
                      <a:pt x="15380" y="13453"/>
                    </a:cubicBezTo>
                    <a:cubicBezTo>
                      <a:pt x="15385" y="13428"/>
                      <a:pt x="15494" y="13491"/>
                      <a:pt x="15623" y="13596"/>
                    </a:cubicBezTo>
                    <a:cubicBezTo>
                      <a:pt x="15940" y="13853"/>
                      <a:pt x="16131" y="13937"/>
                      <a:pt x="16201" y="13837"/>
                    </a:cubicBezTo>
                    <a:cubicBezTo>
                      <a:pt x="16230" y="13796"/>
                      <a:pt x="16259" y="13688"/>
                      <a:pt x="16260" y="13596"/>
                    </a:cubicBezTo>
                    <a:cubicBezTo>
                      <a:pt x="16261" y="13420"/>
                      <a:pt x="16335" y="13325"/>
                      <a:pt x="16402" y="13423"/>
                    </a:cubicBezTo>
                    <a:cubicBezTo>
                      <a:pt x="16448" y="13489"/>
                      <a:pt x="16886" y="13677"/>
                      <a:pt x="16997" y="13679"/>
                    </a:cubicBezTo>
                    <a:cubicBezTo>
                      <a:pt x="17047" y="13680"/>
                      <a:pt x="17073" y="13588"/>
                      <a:pt x="17073" y="13378"/>
                    </a:cubicBezTo>
                    <a:cubicBezTo>
                      <a:pt x="17073" y="13211"/>
                      <a:pt x="17086" y="13057"/>
                      <a:pt x="17106" y="13039"/>
                    </a:cubicBezTo>
                    <a:cubicBezTo>
                      <a:pt x="17126" y="13022"/>
                      <a:pt x="17224" y="13063"/>
                      <a:pt x="17324" y="13130"/>
                    </a:cubicBezTo>
                    <a:cubicBezTo>
                      <a:pt x="17424" y="13197"/>
                      <a:pt x="17589" y="13293"/>
                      <a:pt x="17693" y="13340"/>
                    </a:cubicBezTo>
                    <a:lnTo>
                      <a:pt x="17886" y="13423"/>
                    </a:lnTo>
                    <a:lnTo>
                      <a:pt x="17886" y="13197"/>
                    </a:lnTo>
                    <a:cubicBezTo>
                      <a:pt x="17886" y="13074"/>
                      <a:pt x="17857" y="12899"/>
                      <a:pt x="17827" y="12806"/>
                    </a:cubicBezTo>
                    <a:cubicBezTo>
                      <a:pt x="17796" y="12710"/>
                      <a:pt x="17798" y="12627"/>
                      <a:pt x="17827" y="12611"/>
                    </a:cubicBezTo>
                    <a:cubicBezTo>
                      <a:pt x="17855" y="12595"/>
                      <a:pt x="18041" y="12691"/>
                      <a:pt x="18238" y="12821"/>
                    </a:cubicBezTo>
                    <a:cubicBezTo>
                      <a:pt x="18434" y="12951"/>
                      <a:pt x="18614" y="13055"/>
                      <a:pt x="18640" y="13055"/>
                    </a:cubicBezTo>
                    <a:cubicBezTo>
                      <a:pt x="18716" y="13055"/>
                      <a:pt x="18767" y="12643"/>
                      <a:pt x="18724" y="12385"/>
                    </a:cubicBezTo>
                    <a:cubicBezTo>
                      <a:pt x="18702" y="12252"/>
                      <a:pt x="18634" y="12028"/>
                      <a:pt x="18573" y="11888"/>
                    </a:cubicBezTo>
                    <a:cubicBezTo>
                      <a:pt x="18511" y="11748"/>
                      <a:pt x="18479" y="11614"/>
                      <a:pt x="18497" y="11587"/>
                    </a:cubicBezTo>
                    <a:cubicBezTo>
                      <a:pt x="18516" y="11561"/>
                      <a:pt x="18630" y="11542"/>
                      <a:pt x="18757" y="11542"/>
                    </a:cubicBezTo>
                    <a:cubicBezTo>
                      <a:pt x="19140" y="11542"/>
                      <a:pt x="19856" y="11386"/>
                      <a:pt x="20207" y="11226"/>
                    </a:cubicBezTo>
                    <a:cubicBezTo>
                      <a:pt x="20484" y="11101"/>
                      <a:pt x="20991" y="10684"/>
                      <a:pt x="21003" y="10579"/>
                    </a:cubicBezTo>
                    <a:cubicBezTo>
                      <a:pt x="20998" y="10572"/>
                      <a:pt x="20985" y="10563"/>
                      <a:pt x="20970" y="10556"/>
                    </a:cubicBezTo>
                    <a:cubicBezTo>
                      <a:pt x="20964" y="10554"/>
                      <a:pt x="20951" y="10551"/>
                      <a:pt x="20944" y="10549"/>
                    </a:cubicBezTo>
                    <a:cubicBezTo>
                      <a:pt x="20868" y="10541"/>
                      <a:pt x="20712" y="10539"/>
                      <a:pt x="20534" y="10541"/>
                    </a:cubicBezTo>
                    <a:cubicBezTo>
                      <a:pt x="20294" y="10545"/>
                      <a:pt x="20082" y="10529"/>
                      <a:pt x="20065" y="10504"/>
                    </a:cubicBezTo>
                    <a:cubicBezTo>
                      <a:pt x="20047" y="10479"/>
                      <a:pt x="20197" y="10359"/>
                      <a:pt x="20400" y="10240"/>
                    </a:cubicBezTo>
                    <a:cubicBezTo>
                      <a:pt x="20783" y="10018"/>
                      <a:pt x="21422" y="9444"/>
                      <a:pt x="21422" y="9323"/>
                    </a:cubicBezTo>
                    <a:cubicBezTo>
                      <a:pt x="21422" y="9241"/>
                      <a:pt x="21250" y="9196"/>
                      <a:pt x="20953" y="9195"/>
                    </a:cubicBezTo>
                    <a:cubicBezTo>
                      <a:pt x="20836" y="9194"/>
                      <a:pt x="20721" y="9167"/>
                      <a:pt x="20701" y="9142"/>
                    </a:cubicBezTo>
                    <a:cubicBezTo>
                      <a:pt x="20699" y="9142"/>
                      <a:pt x="20677" y="9142"/>
                      <a:pt x="20676" y="9142"/>
                    </a:cubicBezTo>
                    <a:cubicBezTo>
                      <a:pt x="20672" y="9141"/>
                      <a:pt x="20695" y="9125"/>
                      <a:pt x="20718" y="9097"/>
                    </a:cubicBezTo>
                    <a:cubicBezTo>
                      <a:pt x="20743" y="9044"/>
                      <a:pt x="20804" y="8958"/>
                      <a:pt x="20886" y="8871"/>
                    </a:cubicBezTo>
                    <a:cubicBezTo>
                      <a:pt x="21095" y="8647"/>
                      <a:pt x="21583" y="7797"/>
                      <a:pt x="21531" y="7750"/>
                    </a:cubicBezTo>
                    <a:cubicBezTo>
                      <a:pt x="21516" y="7737"/>
                      <a:pt x="21370" y="7776"/>
                      <a:pt x="21204" y="7833"/>
                    </a:cubicBezTo>
                    <a:cubicBezTo>
                      <a:pt x="21039" y="7890"/>
                      <a:pt x="20765" y="7987"/>
                      <a:pt x="20601" y="8043"/>
                    </a:cubicBezTo>
                    <a:cubicBezTo>
                      <a:pt x="20437" y="8100"/>
                      <a:pt x="20285" y="8134"/>
                      <a:pt x="20257" y="8119"/>
                    </a:cubicBezTo>
                    <a:cubicBezTo>
                      <a:pt x="20230" y="8103"/>
                      <a:pt x="20261" y="7998"/>
                      <a:pt x="20324" y="7885"/>
                    </a:cubicBezTo>
                    <a:cubicBezTo>
                      <a:pt x="20388" y="7773"/>
                      <a:pt x="20442" y="7612"/>
                      <a:pt x="20442" y="7532"/>
                    </a:cubicBezTo>
                    <a:cubicBezTo>
                      <a:pt x="20442" y="7452"/>
                      <a:pt x="20540" y="7205"/>
                      <a:pt x="20668" y="6975"/>
                    </a:cubicBezTo>
                    <a:cubicBezTo>
                      <a:pt x="20911" y="6539"/>
                      <a:pt x="21038" y="6140"/>
                      <a:pt x="21104" y="5621"/>
                    </a:cubicBezTo>
                    <a:lnTo>
                      <a:pt x="21146" y="5312"/>
                    </a:lnTo>
                    <a:lnTo>
                      <a:pt x="20861" y="5515"/>
                    </a:lnTo>
                    <a:cubicBezTo>
                      <a:pt x="20706" y="5625"/>
                      <a:pt x="20518" y="5770"/>
                      <a:pt x="20433" y="5839"/>
                    </a:cubicBezTo>
                    <a:cubicBezTo>
                      <a:pt x="20229" y="6005"/>
                      <a:pt x="20186" y="5923"/>
                      <a:pt x="20291" y="5560"/>
                    </a:cubicBezTo>
                    <a:cubicBezTo>
                      <a:pt x="20356" y="5336"/>
                      <a:pt x="20407" y="4954"/>
                      <a:pt x="20425" y="4635"/>
                    </a:cubicBezTo>
                    <a:lnTo>
                      <a:pt x="20433" y="4432"/>
                    </a:lnTo>
                    <a:cubicBezTo>
                      <a:pt x="20434" y="4320"/>
                      <a:pt x="20429" y="4229"/>
                      <a:pt x="20416" y="4168"/>
                    </a:cubicBezTo>
                    <a:lnTo>
                      <a:pt x="20375" y="3988"/>
                    </a:lnTo>
                    <a:lnTo>
                      <a:pt x="20006" y="4311"/>
                    </a:lnTo>
                    <a:cubicBezTo>
                      <a:pt x="19802" y="4492"/>
                      <a:pt x="19623" y="4630"/>
                      <a:pt x="19604" y="4612"/>
                    </a:cubicBezTo>
                    <a:cubicBezTo>
                      <a:pt x="19584" y="4595"/>
                      <a:pt x="19570" y="4363"/>
                      <a:pt x="19570" y="4101"/>
                    </a:cubicBezTo>
                    <a:cubicBezTo>
                      <a:pt x="19570" y="3666"/>
                      <a:pt x="19486" y="3066"/>
                      <a:pt x="19411" y="2957"/>
                    </a:cubicBezTo>
                    <a:cubicBezTo>
                      <a:pt x="19394" y="2933"/>
                      <a:pt x="19338" y="2969"/>
                      <a:pt x="19285" y="3040"/>
                    </a:cubicBezTo>
                    <a:cubicBezTo>
                      <a:pt x="19233" y="3110"/>
                      <a:pt x="19116" y="3271"/>
                      <a:pt x="19025" y="3393"/>
                    </a:cubicBezTo>
                    <a:cubicBezTo>
                      <a:pt x="18935" y="3515"/>
                      <a:pt x="18841" y="3591"/>
                      <a:pt x="18816" y="3566"/>
                    </a:cubicBezTo>
                    <a:cubicBezTo>
                      <a:pt x="18808" y="3559"/>
                      <a:pt x="18794" y="3536"/>
                      <a:pt x="18782" y="3499"/>
                    </a:cubicBezTo>
                    <a:cubicBezTo>
                      <a:pt x="18782" y="3497"/>
                      <a:pt x="18783" y="3493"/>
                      <a:pt x="18782" y="3491"/>
                    </a:cubicBezTo>
                    <a:cubicBezTo>
                      <a:pt x="18780" y="3485"/>
                      <a:pt x="18776" y="3476"/>
                      <a:pt x="18774" y="3469"/>
                    </a:cubicBezTo>
                    <a:cubicBezTo>
                      <a:pt x="18750" y="3386"/>
                      <a:pt x="18722" y="3262"/>
                      <a:pt x="18699" y="3130"/>
                    </a:cubicBezTo>
                    <a:cubicBezTo>
                      <a:pt x="18605" y="2596"/>
                      <a:pt x="18350" y="2119"/>
                      <a:pt x="18020" y="1866"/>
                    </a:cubicBezTo>
                    <a:lnTo>
                      <a:pt x="17894" y="1768"/>
                    </a:lnTo>
                    <a:lnTo>
                      <a:pt x="17944" y="1986"/>
                    </a:lnTo>
                    <a:cubicBezTo>
                      <a:pt x="18001" y="2214"/>
                      <a:pt x="17999" y="2249"/>
                      <a:pt x="17819" y="3123"/>
                    </a:cubicBezTo>
                    <a:cubicBezTo>
                      <a:pt x="17757" y="3418"/>
                      <a:pt x="17710" y="3754"/>
                      <a:pt x="17710" y="3867"/>
                    </a:cubicBezTo>
                    <a:cubicBezTo>
                      <a:pt x="17710" y="3981"/>
                      <a:pt x="17688" y="4119"/>
                      <a:pt x="17659" y="4168"/>
                    </a:cubicBezTo>
                    <a:cubicBezTo>
                      <a:pt x="17631" y="4218"/>
                      <a:pt x="17578" y="4395"/>
                      <a:pt x="17542" y="4567"/>
                    </a:cubicBezTo>
                    <a:cubicBezTo>
                      <a:pt x="17507" y="4740"/>
                      <a:pt x="17416" y="4987"/>
                      <a:pt x="17341" y="5116"/>
                    </a:cubicBezTo>
                    <a:cubicBezTo>
                      <a:pt x="17266" y="5246"/>
                      <a:pt x="17109" y="5525"/>
                      <a:pt x="16989" y="5733"/>
                    </a:cubicBezTo>
                    <a:cubicBezTo>
                      <a:pt x="16775" y="6106"/>
                      <a:pt x="16703" y="6165"/>
                      <a:pt x="16629" y="6057"/>
                    </a:cubicBezTo>
                    <a:cubicBezTo>
                      <a:pt x="16608" y="6027"/>
                      <a:pt x="16480" y="6163"/>
                      <a:pt x="16335" y="6358"/>
                    </a:cubicBezTo>
                    <a:cubicBezTo>
                      <a:pt x="16191" y="6553"/>
                      <a:pt x="15982" y="6811"/>
                      <a:pt x="15874" y="6930"/>
                    </a:cubicBezTo>
                    <a:cubicBezTo>
                      <a:pt x="15635" y="7195"/>
                      <a:pt x="15556" y="7357"/>
                      <a:pt x="15556" y="7630"/>
                    </a:cubicBezTo>
                    <a:cubicBezTo>
                      <a:pt x="15556" y="7873"/>
                      <a:pt x="15638" y="8026"/>
                      <a:pt x="15833" y="8171"/>
                    </a:cubicBezTo>
                    <a:cubicBezTo>
                      <a:pt x="15962" y="8268"/>
                      <a:pt x="15970" y="8304"/>
                      <a:pt x="15933" y="8585"/>
                    </a:cubicBezTo>
                    <a:cubicBezTo>
                      <a:pt x="15905" y="8798"/>
                      <a:pt x="15864" y="8892"/>
                      <a:pt x="15799" y="8909"/>
                    </a:cubicBezTo>
                    <a:cubicBezTo>
                      <a:pt x="15537" y="8977"/>
                      <a:pt x="15224" y="9159"/>
                      <a:pt x="15120" y="9307"/>
                    </a:cubicBezTo>
                    <a:cubicBezTo>
                      <a:pt x="15056" y="9401"/>
                      <a:pt x="14883" y="9531"/>
                      <a:pt x="14726" y="9601"/>
                    </a:cubicBezTo>
                    <a:lnTo>
                      <a:pt x="14441" y="9729"/>
                    </a:lnTo>
                    <a:lnTo>
                      <a:pt x="14232" y="9518"/>
                    </a:lnTo>
                    <a:cubicBezTo>
                      <a:pt x="14115" y="9403"/>
                      <a:pt x="13902" y="9223"/>
                      <a:pt x="13754" y="9119"/>
                    </a:cubicBezTo>
                    <a:cubicBezTo>
                      <a:pt x="13426" y="8889"/>
                      <a:pt x="13084" y="8439"/>
                      <a:pt x="13168" y="8344"/>
                    </a:cubicBezTo>
                    <a:cubicBezTo>
                      <a:pt x="13200" y="8308"/>
                      <a:pt x="13203" y="8231"/>
                      <a:pt x="13176" y="8171"/>
                    </a:cubicBezTo>
                    <a:cubicBezTo>
                      <a:pt x="13069" y="7933"/>
                      <a:pt x="13116" y="7500"/>
                      <a:pt x="13285" y="7178"/>
                    </a:cubicBezTo>
                    <a:cubicBezTo>
                      <a:pt x="13428" y="6906"/>
                      <a:pt x="13492" y="6841"/>
                      <a:pt x="13754" y="6719"/>
                    </a:cubicBezTo>
                    <a:cubicBezTo>
                      <a:pt x="13922" y="6641"/>
                      <a:pt x="14084" y="6576"/>
                      <a:pt x="14115" y="6576"/>
                    </a:cubicBezTo>
                    <a:cubicBezTo>
                      <a:pt x="14146" y="6576"/>
                      <a:pt x="14276" y="6508"/>
                      <a:pt x="14400" y="6418"/>
                    </a:cubicBezTo>
                    <a:cubicBezTo>
                      <a:pt x="14551" y="6309"/>
                      <a:pt x="14709" y="6248"/>
                      <a:pt x="14886" y="6230"/>
                    </a:cubicBezTo>
                    <a:cubicBezTo>
                      <a:pt x="15030" y="6215"/>
                      <a:pt x="15144" y="6178"/>
                      <a:pt x="15137" y="6147"/>
                    </a:cubicBezTo>
                    <a:cubicBezTo>
                      <a:pt x="15130" y="6116"/>
                      <a:pt x="15251" y="6062"/>
                      <a:pt x="15405" y="6027"/>
                    </a:cubicBezTo>
                    <a:cubicBezTo>
                      <a:pt x="15760" y="5945"/>
                      <a:pt x="15954" y="5826"/>
                      <a:pt x="16025" y="5658"/>
                    </a:cubicBezTo>
                    <a:cubicBezTo>
                      <a:pt x="16106" y="5467"/>
                      <a:pt x="16108" y="5467"/>
                      <a:pt x="15849" y="5621"/>
                    </a:cubicBezTo>
                    <a:cubicBezTo>
                      <a:pt x="15657" y="5735"/>
                      <a:pt x="15512" y="5772"/>
                      <a:pt x="15103" y="5801"/>
                    </a:cubicBezTo>
                    <a:cubicBezTo>
                      <a:pt x="14826" y="5821"/>
                      <a:pt x="14561" y="5849"/>
                      <a:pt x="14509" y="5869"/>
                    </a:cubicBezTo>
                    <a:cubicBezTo>
                      <a:pt x="14456" y="5889"/>
                      <a:pt x="14394" y="5883"/>
                      <a:pt x="14374" y="5854"/>
                    </a:cubicBezTo>
                    <a:cubicBezTo>
                      <a:pt x="14328" y="5786"/>
                      <a:pt x="14562" y="5643"/>
                      <a:pt x="14718" y="5643"/>
                    </a:cubicBezTo>
                    <a:cubicBezTo>
                      <a:pt x="14785" y="5643"/>
                      <a:pt x="14914" y="5569"/>
                      <a:pt x="15003" y="5485"/>
                    </a:cubicBezTo>
                    <a:cubicBezTo>
                      <a:pt x="15193" y="5307"/>
                      <a:pt x="15403" y="5250"/>
                      <a:pt x="15564" y="5327"/>
                    </a:cubicBezTo>
                    <a:cubicBezTo>
                      <a:pt x="15655" y="5371"/>
                      <a:pt x="15673" y="5365"/>
                      <a:pt x="15673" y="5305"/>
                    </a:cubicBezTo>
                    <a:cubicBezTo>
                      <a:pt x="15673" y="5112"/>
                      <a:pt x="15546" y="4950"/>
                      <a:pt x="15338" y="4876"/>
                    </a:cubicBezTo>
                    <a:cubicBezTo>
                      <a:pt x="15218" y="4833"/>
                      <a:pt x="15071" y="4778"/>
                      <a:pt x="15003" y="4748"/>
                    </a:cubicBezTo>
                    <a:cubicBezTo>
                      <a:pt x="14935" y="4718"/>
                      <a:pt x="14828" y="4698"/>
                      <a:pt x="14768" y="4710"/>
                    </a:cubicBezTo>
                    <a:cubicBezTo>
                      <a:pt x="14708" y="4722"/>
                      <a:pt x="14584" y="4698"/>
                      <a:pt x="14492" y="4657"/>
                    </a:cubicBezTo>
                    <a:lnTo>
                      <a:pt x="14324" y="4582"/>
                    </a:lnTo>
                    <a:lnTo>
                      <a:pt x="14626" y="4349"/>
                    </a:lnTo>
                    <a:cubicBezTo>
                      <a:pt x="14986" y="4066"/>
                      <a:pt x="15136" y="3816"/>
                      <a:pt x="15187" y="3424"/>
                    </a:cubicBezTo>
                    <a:cubicBezTo>
                      <a:pt x="15218" y="3185"/>
                      <a:pt x="15263" y="3102"/>
                      <a:pt x="15405" y="2995"/>
                    </a:cubicBezTo>
                    <a:cubicBezTo>
                      <a:pt x="15409" y="2991"/>
                      <a:pt x="15409" y="2990"/>
                      <a:pt x="15414" y="2987"/>
                    </a:cubicBezTo>
                    <a:cubicBezTo>
                      <a:pt x="15425" y="2979"/>
                      <a:pt x="15435" y="2971"/>
                      <a:pt x="15447" y="2965"/>
                    </a:cubicBezTo>
                    <a:cubicBezTo>
                      <a:pt x="15538" y="2909"/>
                      <a:pt x="15642" y="2875"/>
                      <a:pt x="15698" y="2882"/>
                    </a:cubicBezTo>
                    <a:cubicBezTo>
                      <a:pt x="15805" y="2895"/>
                      <a:pt x="15825" y="2941"/>
                      <a:pt x="15841" y="3213"/>
                    </a:cubicBezTo>
                    <a:cubicBezTo>
                      <a:pt x="15851" y="3384"/>
                      <a:pt x="15887" y="3537"/>
                      <a:pt x="15925" y="3559"/>
                    </a:cubicBezTo>
                    <a:cubicBezTo>
                      <a:pt x="15963" y="3581"/>
                      <a:pt x="16110" y="3604"/>
                      <a:pt x="16252" y="3604"/>
                    </a:cubicBezTo>
                    <a:cubicBezTo>
                      <a:pt x="16412" y="3605"/>
                      <a:pt x="16548" y="3637"/>
                      <a:pt x="16620" y="3694"/>
                    </a:cubicBezTo>
                    <a:cubicBezTo>
                      <a:pt x="16732" y="3783"/>
                      <a:pt x="16738" y="3783"/>
                      <a:pt x="16696" y="3657"/>
                    </a:cubicBezTo>
                    <a:cubicBezTo>
                      <a:pt x="16609" y="3394"/>
                      <a:pt x="16623" y="3312"/>
                      <a:pt x="16763" y="3326"/>
                    </a:cubicBezTo>
                    <a:cubicBezTo>
                      <a:pt x="16959" y="3344"/>
                      <a:pt x="16931" y="3310"/>
                      <a:pt x="16578" y="3108"/>
                    </a:cubicBezTo>
                    <a:cubicBezTo>
                      <a:pt x="16279" y="2935"/>
                      <a:pt x="16255" y="2905"/>
                      <a:pt x="16268" y="2731"/>
                    </a:cubicBezTo>
                    <a:cubicBezTo>
                      <a:pt x="16289" y="2454"/>
                      <a:pt x="16066" y="2295"/>
                      <a:pt x="15648" y="2295"/>
                    </a:cubicBezTo>
                    <a:cubicBezTo>
                      <a:pt x="15250" y="2295"/>
                      <a:pt x="14950" y="2425"/>
                      <a:pt x="14835" y="2641"/>
                    </a:cubicBezTo>
                    <a:cubicBezTo>
                      <a:pt x="14787" y="2733"/>
                      <a:pt x="14709" y="2980"/>
                      <a:pt x="14659" y="3190"/>
                    </a:cubicBezTo>
                    <a:cubicBezTo>
                      <a:pt x="14526" y="3762"/>
                      <a:pt x="14302" y="4052"/>
                      <a:pt x="14224" y="3755"/>
                    </a:cubicBezTo>
                    <a:cubicBezTo>
                      <a:pt x="14174" y="3566"/>
                      <a:pt x="14030" y="3517"/>
                      <a:pt x="13729" y="3589"/>
                    </a:cubicBezTo>
                    <a:cubicBezTo>
                      <a:pt x="13357" y="3678"/>
                      <a:pt x="13297" y="3669"/>
                      <a:pt x="13235" y="3521"/>
                    </a:cubicBezTo>
                    <a:cubicBezTo>
                      <a:pt x="13161" y="3347"/>
                      <a:pt x="13118" y="3358"/>
                      <a:pt x="13134" y="3544"/>
                    </a:cubicBezTo>
                    <a:cubicBezTo>
                      <a:pt x="13151" y="3748"/>
                      <a:pt x="13050" y="3843"/>
                      <a:pt x="12774" y="3882"/>
                    </a:cubicBezTo>
                    <a:cubicBezTo>
                      <a:pt x="12592" y="3909"/>
                      <a:pt x="12534" y="3945"/>
                      <a:pt x="12506" y="4048"/>
                    </a:cubicBezTo>
                    <a:cubicBezTo>
                      <a:pt x="12486" y="4120"/>
                      <a:pt x="12486" y="4213"/>
                      <a:pt x="12506" y="4259"/>
                    </a:cubicBezTo>
                    <a:cubicBezTo>
                      <a:pt x="12605" y="4491"/>
                      <a:pt x="12291" y="4434"/>
                      <a:pt x="11969" y="4161"/>
                    </a:cubicBezTo>
                    <a:cubicBezTo>
                      <a:pt x="11765" y="3988"/>
                      <a:pt x="11517" y="3566"/>
                      <a:pt x="11584" y="3506"/>
                    </a:cubicBezTo>
                    <a:cubicBezTo>
                      <a:pt x="11605" y="3487"/>
                      <a:pt x="11727" y="3452"/>
                      <a:pt x="11860" y="3424"/>
                    </a:cubicBezTo>
                    <a:lnTo>
                      <a:pt x="12103" y="3371"/>
                    </a:lnTo>
                    <a:lnTo>
                      <a:pt x="12103" y="3040"/>
                    </a:lnTo>
                    <a:cubicBezTo>
                      <a:pt x="12103" y="2729"/>
                      <a:pt x="12113" y="2700"/>
                      <a:pt x="12296" y="2566"/>
                    </a:cubicBezTo>
                    <a:cubicBezTo>
                      <a:pt x="12529" y="2395"/>
                      <a:pt x="12773" y="1970"/>
                      <a:pt x="12774" y="1731"/>
                    </a:cubicBezTo>
                    <a:cubicBezTo>
                      <a:pt x="12775" y="1469"/>
                      <a:pt x="12629" y="1273"/>
                      <a:pt x="12380" y="1189"/>
                    </a:cubicBezTo>
                    <a:cubicBezTo>
                      <a:pt x="12154" y="1113"/>
                      <a:pt x="11736" y="1102"/>
                      <a:pt x="11517" y="1166"/>
                    </a:cubicBezTo>
                    <a:cubicBezTo>
                      <a:pt x="11432" y="1191"/>
                      <a:pt x="11318" y="1164"/>
                      <a:pt x="11156" y="1068"/>
                    </a:cubicBezTo>
                    <a:cubicBezTo>
                      <a:pt x="10945" y="944"/>
                      <a:pt x="10928" y="913"/>
                      <a:pt x="10955" y="760"/>
                    </a:cubicBezTo>
                    <a:cubicBezTo>
                      <a:pt x="10973" y="662"/>
                      <a:pt x="10959" y="570"/>
                      <a:pt x="10922" y="549"/>
                    </a:cubicBezTo>
                    <a:cubicBezTo>
                      <a:pt x="10806" y="485"/>
                      <a:pt x="10850" y="304"/>
                      <a:pt x="10989" y="271"/>
                    </a:cubicBezTo>
                    <a:cubicBezTo>
                      <a:pt x="11119" y="240"/>
                      <a:pt x="11117" y="243"/>
                      <a:pt x="10972" y="211"/>
                    </a:cubicBezTo>
                    <a:cubicBezTo>
                      <a:pt x="10884" y="191"/>
                      <a:pt x="10833" y="144"/>
                      <a:pt x="10838" y="90"/>
                    </a:cubicBezTo>
                    <a:cubicBezTo>
                      <a:pt x="10842" y="42"/>
                      <a:pt x="10816" y="0"/>
                      <a:pt x="10788" y="0"/>
                    </a:cubicBezTo>
                    <a:close/>
                    <a:moveTo>
                      <a:pt x="10813" y="3604"/>
                    </a:moveTo>
                    <a:cubicBezTo>
                      <a:pt x="10819" y="3600"/>
                      <a:pt x="10826" y="3604"/>
                      <a:pt x="10830" y="3604"/>
                    </a:cubicBezTo>
                    <a:cubicBezTo>
                      <a:pt x="10862" y="3609"/>
                      <a:pt x="10923" y="3724"/>
                      <a:pt x="10972" y="3860"/>
                    </a:cubicBezTo>
                    <a:cubicBezTo>
                      <a:pt x="10987" y="3900"/>
                      <a:pt x="11002" y="3939"/>
                      <a:pt x="11022" y="3980"/>
                    </a:cubicBezTo>
                    <a:cubicBezTo>
                      <a:pt x="11082" y="4104"/>
                      <a:pt x="11171" y="4232"/>
                      <a:pt x="11265" y="4349"/>
                    </a:cubicBezTo>
                    <a:cubicBezTo>
                      <a:pt x="11297" y="4388"/>
                      <a:pt x="11324" y="4426"/>
                      <a:pt x="11358" y="4462"/>
                    </a:cubicBezTo>
                    <a:cubicBezTo>
                      <a:pt x="11391" y="4498"/>
                      <a:pt x="11432" y="4535"/>
                      <a:pt x="11467" y="4567"/>
                    </a:cubicBezTo>
                    <a:cubicBezTo>
                      <a:pt x="11501" y="4600"/>
                      <a:pt x="11532" y="4630"/>
                      <a:pt x="11567" y="4657"/>
                    </a:cubicBezTo>
                    <a:cubicBezTo>
                      <a:pt x="11603" y="4685"/>
                      <a:pt x="11641" y="4711"/>
                      <a:pt x="11676" y="4733"/>
                    </a:cubicBezTo>
                    <a:cubicBezTo>
                      <a:pt x="11798" y="4809"/>
                      <a:pt x="11963" y="4945"/>
                      <a:pt x="12045" y="5041"/>
                    </a:cubicBezTo>
                    <a:cubicBezTo>
                      <a:pt x="12082" y="5085"/>
                      <a:pt x="12120" y="5124"/>
                      <a:pt x="12162" y="5154"/>
                    </a:cubicBezTo>
                    <a:cubicBezTo>
                      <a:pt x="12190" y="5175"/>
                      <a:pt x="12224" y="5192"/>
                      <a:pt x="12254" y="5207"/>
                    </a:cubicBezTo>
                    <a:cubicBezTo>
                      <a:pt x="12285" y="5221"/>
                      <a:pt x="12314" y="5236"/>
                      <a:pt x="12346" y="5244"/>
                    </a:cubicBezTo>
                    <a:cubicBezTo>
                      <a:pt x="12363" y="5249"/>
                      <a:pt x="12380" y="5249"/>
                      <a:pt x="12397" y="5252"/>
                    </a:cubicBezTo>
                    <a:cubicBezTo>
                      <a:pt x="12431" y="5258"/>
                      <a:pt x="12463" y="5261"/>
                      <a:pt x="12489" y="5267"/>
                    </a:cubicBezTo>
                    <a:cubicBezTo>
                      <a:pt x="12515" y="5273"/>
                      <a:pt x="12537" y="5283"/>
                      <a:pt x="12556" y="5290"/>
                    </a:cubicBezTo>
                    <a:cubicBezTo>
                      <a:pt x="12584" y="5300"/>
                      <a:pt x="12603" y="5308"/>
                      <a:pt x="12615" y="5320"/>
                    </a:cubicBezTo>
                    <a:cubicBezTo>
                      <a:pt x="12618" y="5324"/>
                      <a:pt x="12621" y="5331"/>
                      <a:pt x="12623" y="5335"/>
                    </a:cubicBezTo>
                    <a:cubicBezTo>
                      <a:pt x="12639" y="5367"/>
                      <a:pt x="12592" y="5407"/>
                      <a:pt x="12489" y="5455"/>
                    </a:cubicBezTo>
                    <a:cubicBezTo>
                      <a:pt x="12465" y="5466"/>
                      <a:pt x="12440" y="5476"/>
                      <a:pt x="12413" y="5493"/>
                    </a:cubicBezTo>
                    <a:cubicBezTo>
                      <a:pt x="12387" y="5509"/>
                      <a:pt x="12359" y="5531"/>
                      <a:pt x="12330" y="5553"/>
                    </a:cubicBezTo>
                    <a:cubicBezTo>
                      <a:pt x="12271" y="5596"/>
                      <a:pt x="12203" y="5651"/>
                      <a:pt x="12137" y="5711"/>
                    </a:cubicBezTo>
                    <a:cubicBezTo>
                      <a:pt x="12071" y="5771"/>
                      <a:pt x="12005" y="5835"/>
                      <a:pt x="11936" y="5907"/>
                    </a:cubicBezTo>
                    <a:cubicBezTo>
                      <a:pt x="11798" y="6049"/>
                      <a:pt x="11660" y="6211"/>
                      <a:pt x="11534" y="6373"/>
                    </a:cubicBezTo>
                    <a:cubicBezTo>
                      <a:pt x="11471" y="6454"/>
                      <a:pt x="11412" y="6535"/>
                      <a:pt x="11358" y="6614"/>
                    </a:cubicBezTo>
                    <a:cubicBezTo>
                      <a:pt x="11277" y="6732"/>
                      <a:pt x="11206" y="6845"/>
                      <a:pt x="11156" y="6945"/>
                    </a:cubicBezTo>
                    <a:cubicBezTo>
                      <a:pt x="11140" y="6978"/>
                      <a:pt x="11126" y="7013"/>
                      <a:pt x="11115" y="7043"/>
                    </a:cubicBezTo>
                    <a:cubicBezTo>
                      <a:pt x="11062" y="7177"/>
                      <a:pt x="10972" y="7379"/>
                      <a:pt x="10922" y="7494"/>
                    </a:cubicBezTo>
                    <a:cubicBezTo>
                      <a:pt x="10871" y="7609"/>
                      <a:pt x="10818" y="7719"/>
                      <a:pt x="10796" y="7742"/>
                    </a:cubicBezTo>
                    <a:cubicBezTo>
                      <a:pt x="10784" y="7755"/>
                      <a:pt x="10764" y="7743"/>
                      <a:pt x="10737" y="7712"/>
                    </a:cubicBezTo>
                    <a:cubicBezTo>
                      <a:pt x="10724" y="7697"/>
                      <a:pt x="10711" y="7677"/>
                      <a:pt x="10696" y="7652"/>
                    </a:cubicBezTo>
                    <a:cubicBezTo>
                      <a:pt x="10664" y="7603"/>
                      <a:pt x="10623" y="7540"/>
                      <a:pt x="10587" y="7464"/>
                    </a:cubicBezTo>
                    <a:cubicBezTo>
                      <a:pt x="10531" y="7350"/>
                      <a:pt x="10479" y="7217"/>
                      <a:pt x="10427" y="7073"/>
                    </a:cubicBezTo>
                    <a:cubicBezTo>
                      <a:pt x="10414" y="7036"/>
                      <a:pt x="10397" y="6989"/>
                      <a:pt x="10377" y="6945"/>
                    </a:cubicBezTo>
                    <a:cubicBezTo>
                      <a:pt x="10338" y="6858"/>
                      <a:pt x="10283" y="6764"/>
                      <a:pt x="10235" y="6682"/>
                    </a:cubicBezTo>
                    <a:cubicBezTo>
                      <a:pt x="10210" y="6640"/>
                      <a:pt x="10190" y="6601"/>
                      <a:pt x="10168" y="6569"/>
                    </a:cubicBezTo>
                    <a:cubicBezTo>
                      <a:pt x="9915" y="6210"/>
                      <a:pt x="9316" y="5613"/>
                      <a:pt x="9087" y="5485"/>
                    </a:cubicBezTo>
                    <a:cubicBezTo>
                      <a:pt x="9057" y="5469"/>
                      <a:pt x="9033" y="5454"/>
                      <a:pt x="9011" y="5440"/>
                    </a:cubicBezTo>
                    <a:cubicBezTo>
                      <a:pt x="8989" y="5426"/>
                      <a:pt x="8967" y="5414"/>
                      <a:pt x="8952" y="5402"/>
                    </a:cubicBezTo>
                    <a:cubicBezTo>
                      <a:pt x="8938" y="5390"/>
                      <a:pt x="8934" y="5375"/>
                      <a:pt x="8927" y="5365"/>
                    </a:cubicBezTo>
                    <a:cubicBezTo>
                      <a:pt x="8921" y="5355"/>
                      <a:pt x="8918" y="5343"/>
                      <a:pt x="8919" y="5335"/>
                    </a:cubicBezTo>
                    <a:cubicBezTo>
                      <a:pt x="8919" y="5330"/>
                      <a:pt x="8917" y="5331"/>
                      <a:pt x="8919" y="5327"/>
                    </a:cubicBezTo>
                    <a:cubicBezTo>
                      <a:pt x="8921" y="5323"/>
                      <a:pt x="8923" y="5316"/>
                      <a:pt x="8927" y="5312"/>
                    </a:cubicBezTo>
                    <a:cubicBezTo>
                      <a:pt x="8936" y="5304"/>
                      <a:pt x="8953" y="5296"/>
                      <a:pt x="8969" y="5290"/>
                    </a:cubicBezTo>
                    <a:cubicBezTo>
                      <a:pt x="9002" y="5276"/>
                      <a:pt x="9048" y="5271"/>
                      <a:pt x="9112" y="5259"/>
                    </a:cubicBezTo>
                    <a:cubicBezTo>
                      <a:pt x="9136" y="5255"/>
                      <a:pt x="9170" y="5244"/>
                      <a:pt x="9204" y="5229"/>
                    </a:cubicBezTo>
                    <a:cubicBezTo>
                      <a:pt x="9306" y="5184"/>
                      <a:pt x="9435" y="5096"/>
                      <a:pt x="9539" y="5004"/>
                    </a:cubicBezTo>
                    <a:cubicBezTo>
                      <a:pt x="9678" y="4881"/>
                      <a:pt x="9925" y="4671"/>
                      <a:pt x="10084" y="4537"/>
                    </a:cubicBezTo>
                    <a:cubicBezTo>
                      <a:pt x="10211" y="4430"/>
                      <a:pt x="10356" y="4263"/>
                      <a:pt x="10469" y="4101"/>
                    </a:cubicBezTo>
                    <a:cubicBezTo>
                      <a:pt x="10488" y="4074"/>
                      <a:pt x="10511" y="4045"/>
                      <a:pt x="10528" y="4018"/>
                    </a:cubicBezTo>
                    <a:cubicBezTo>
                      <a:pt x="10545" y="3991"/>
                      <a:pt x="10555" y="3968"/>
                      <a:pt x="10570" y="3943"/>
                    </a:cubicBezTo>
                    <a:cubicBezTo>
                      <a:pt x="10624" y="3846"/>
                      <a:pt x="10683" y="3756"/>
                      <a:pt x="10729" y="3694"/>
                    </a:cubicBezTo>
                    <a:cubicBezTo>
                      <a:pt x="10752" y="3663"/>
                      <a:pt x="10771" y="3643"/>
                      <a:pt x="10788" y="3627"/>
                    </a:cubicBezTo>
                    <a:cubicBezTo>
                      <a:pt x="10796" y="3618"/>
                      <a:pt x="10807" y="3608"/>
                      <a:pt x="10813" y="3604"/>
                    </a:cubicBezTo>
                    <a:close/>
                    <a:moveTo>
                      <a:pt x="10771" y="8096"/>
                    </a:moveTo>
                    <a:cubicBezTo>
                      <a:pt x="10816" y="8096"/>
                      <a:pt x="10971" y="8473"/>
                      <a:pt x="10939" y="8502"/>
                    </a:cubicBezTo>
                    <a:cubicBezTo>
                      <a:pt x="10893" y="8544"/>
                      <a:pt x="10614" y="8543"/>
                      <a:pt x="10587" y="8502"/>
                    </a:cubicBezTo>
                    <a:cubicBezTo>
                      <a:pt x="10581" y="8494"/>
                      <a:pt x="10587" y="8474"/>
                      <a:pt x="10595" y="8442"/>
                    </a:cubicBezTo>
                    <a:cubicBezTo>
                      <a:pt x="10597" y="8419"/>
                      <a:pt x="10604" y="8389"/>
                      <a:pt x="10620" y="8359"/>
                    </a:cubicBezTo>
                    <a:cubicBezTo>
                      <a:pt x="10630" y="8330"/>
                      <a:pt x="10644" y="8293"/>
                      <a:pt x="10662" y="8254"/>
                    </a:cubicBezTo>
                    <a:cubicBezTo>
                      <a:pt x="10674" y="8229"/>
                      <a:pt x="10684" y="8212"/>
                      <a:pt x="10696" y="8194"/>
                    </a:cubicBezTo>
                    <a:cubicBezTo>
                      <a:pt x="10724" y="8139"/>
                      <a:pt x="10757" y="8096"/>
                      <a:pt x="10771" y="8096"/>
                    </a:cubicBezTo>
                    <a:close/>
                    <a:moveTo>
                      <a:pt x="10796" y="8864"/>
                    </a:moveTo>
                    <a:cubicBezTo>
                      <a:pt x="10728" y="8864"/>
                      <a:pt x="10660" y="8888"/>
                      <a:pt x="10570" y="8939"/>
                    </a:cubicBezTo>
                    <a:cubicBezTo>
                      <a:pt x="10445" y="9009"/>
                      <a:pt x="10202" y="9067"/>
                      <a:pt x="10034" y="9067"/>
                    </a:cubicBezTo>
                    <a:cubicBezTo>
                      <a:pt x="9410" y="9067"/>
                      <a:pt x="9043" y="9747"/>
                      <a:pt x="9539" y="9985"/>
                    </a:cubicBezTo>
                    <a:cubicBezTo>
                      <a:pt x="9871" y="10144"/>
                      <a:pt x="9821" y="10283"/>
                      <a:pt x="9371" y="10451"/>
                    </a:cubicBezTo>
                    <a:cubicBezTo>
                      <a:pt x="9064" y="10566"/>
                      <a:pt x="8912" y="10578"/>
                      <a:pt x="8693" y="10489"/>
                    </a:cubicBezTo>
                    <a:cubicBezTo>
                      <a:pt x="8537" y="10425"/>
                      <a:pt x="8330" y="10402"/>
                      <a:pt x="8232" y="10436"/>
                    </a:cubicBezTo>
                    <a:cubicBezTo>
                      <a:pt x="7973" y="10525"/>
                      <a:pt x="8015" y="10776"/>
                      <a:pt x="8299" y="10842"/>
                    </a:cubicBezTo>
                    <a:cubicBezTo>
                      <a:pt x="8438" y="10875"/>
                      <a:pt x="8516" y="10954"/>
                      <a:pt x="8483" y="11031"/>
                    </a:cubicBezTo>
                    <a:cubicBezTo>
                      <a:pt x="8452" y="11104"/>
                      <a:pt x="8340" y="11626"/>
                      <a:pt x="8232" y="12189"/>
                    </a:cubicBezTo>
                    <a:cubicBezTo>
                      <a:pt x="8075" y="13002"/>
                      <a:pt x="7971" y="13260"/>
                      <a:pt x="7754" y="13438"/>
                    </a:cubicBezTo>
                    <a:lnTo>
                      <a:pt x="7486" y="13664"/>
                    </a:lnTo>
                    <a:lnTo>
                      <a:pt x="7779" y="13875"/>
                    </a:lnTo>
                    <a:cubicBezTo>
                      <a:pt x="8183" y="14159"/>
                      <a:pt x="8950" y="14160"/>
                      <a:pt x="9355" y="13875"/>
                    </a:cubicBezTo>
                    <a:cubicBezTo>
                      <a:pt x="9656" y="13663"/>
                      <a:pt x="9651" y="13661"/>
                      <a:pt x="9422" y="13491"/>
                    </a:cubicBezTo>
                    <a:cubicBezTo>
                      <a:pt x="9252" y="13365"/>
                      <a:pt x="9122" y="13003"/>
                      <a:pt x="8927" y="12114"/>
                    </a:cubicBezTo>
                    <a:cubicBezTo>
                      <a:pt x="8782" y="11451"/>
                      <a:pt x="8687" y="10885"/>
                      <a:pt x="8718" y="10857"/>
                    </a:cubicBezTo>
                    <a:cubicBezTo>
                      <a:pt x="8821" y="10765"/>
                      <a:pt x="10209" y="10805"/>
                      <a:pt x="10277" y="10903"/>
                    </a:cubicBezTo>
                    <a:cubicBezTo>
                      <a:pt x="10313" y="10956"/>
                      <a:pt x="10195" y="11103"/>
                      <a:pt x="10008" y="11226"/>
                    </a:cubicBezTo>
                    <a:cubicBezTo>
                      <a:pt x="9705" y="11427"/>
                      <a:pt x="9575" y="11621"/>
                      <a:pt x="9388" y="12152"/>
                    </a:cubicBezTo>
                    <a:cubicBezTo>
                      <a:pt x="9284" y="12447"/>
                      <a:pt x="9716" y="13121"/>
                      <a:pt x="10159" y="13355"/>
                    </a:cubicBezTo>
                    <a:cubicBezTo>
                      <a:pt x="10552" y="13563"/>
                      <a:pt x="10578" y="13604"/>
                      <a:pt x="10545" y="14010"/>
                    </a:cubicBezTo>
                    <a:cubicBezTo>
                      <a:pt x="10510" y="14436"/>
                      <a:pt x="10502" y="14442"/>
                      <a:pt x="10134" y="14409"/>
                    </a:cubicBezTo>
                    <a:cubicBezTo>
                      <a:pt x="9760" y="14375"/>
                      <a:pt x="9755" y="14377"/>
                      <a:pt x="9782" y="14793"/>
                    </a:cubicBezTo>
                    <a:cubicBezTo>
                      <a:pt x="9805" y="15137"/>
                      <a:pt x="9857" y="15219"/>
                      <a:pt x="10050" y="15221"/>
                    </a:cubicBezTo>
                    <a:cubicBezTo>
                      <a:pt x="10179" y="15223"/>
                      <a:pt x="10376" y="15284"/>
                      <a:pt x="10494" y="15364"/>
                    </a:cubicBezTo>
                    <a:cubicBezTo>
                      <a:pt x="10681" y="15491"/>
                      <a:pt x="10752" y="15494"/>
                      <a:pt x="11031" y="15364"/>
                    </a:cubicBezTo>
                    <a:cubicBezTo>
                      <a:pt x="11208" y="15282"/>
                      <a:pt x="11450" y="15214"/>
                      <a:pt x="11567" y="15214"/>
                    </a:cubicBezTo>
                    <a:cubicBezTo>
                      <a:pt x="11738" y="15214"/>
                      <a:pt x="11786" y="15135"/>
                      <a:pt x="11793" y="14800"/>
                    </a:cubicBezTo>
                    <a:cubicBezTo>
                      <a:pt x="11802" y="14394"/>
                      <a:pt x="11791" y="14385"/>
                      <a:pt x="11441" y="14416"/>
                    </a:cubicBezTo>
                    <a:cubicBezTo>
                      <a:pt x="11095" y="14447"/>
                      <a:pt x="11081" y="14433"/>
                      <a:pt x="11048" y="14018"/>
                    </a:cubicBezTo>
                    <a:cubicBezTo>
                      <a:pt x="11015" y="13614"/>
                      <a:pt x="11042" y="13565"/>
                      <a:pt x="11467" y="13325"/>
                    </a:cubicBezTo>
                    <a:cubicBezTo>
                      <a:pt x="12294" y="12857"/>
                      <a:pt x="12377" y="11922"/>
                      <a:pt x="11651" y="11309"/>
                    </a:cubicBezTo>
                    <a:cubicBezTo>
                      <a:pt x="11436" y="11127"/>
                      <a:pt x="11292" y="10942"/>
                      <a:pt x="11324" y="10895"/>
                    </a:cubicBezTo>
                    <a:cubicBezTo>
                      <a:pt x="11418" y="10759"/>
                      <a:pt x="12582" y="10796"/>
                      <a:pt x="12715" y="10940"/>
                    </a:cubicBezTo>
                    <a:cubicBezTo>
                      <a:pt x="12917" y="11158"/>
                      <a:pt x="12430" y="13277"/>
                      <a:pt x="12129" y="13491"/>
                    </a:cubicBezTo>
                    <a:cubicBezTo>
                      <a:pt x="11995" y="13586"/>
                      <a:pt x="11914" y="13679"/>
                      <a:pt x="11944" y="13702"/>
                    </a:cubicBezTo>
                    <a:cubicBezTo>
                      <a:pt x="12545" y="14146"/>
                      <a:pt x="13223" y="14212"/>
                      <a:pt x="13712" y="13867"/>
                    </a:cubicBezTo>
                    <a:cubicBezTo>
                      <a:pt x="14024" y="13648"/>
                      <a:pt x="14017" y="13645"/>
                      <a:pt x="13788" y="13483"/>
                    </a:cubicBezTo>
                    <a:cubicBezTo>
                      <a:pt x="13614" y="13361"/>
                      <a:pt x="13495" y="13025"/>
                      <a:pt x="13310" y="12144"/>
                    </a:cubicBezTo>
                    <a:lnTo>
                      <a:pt x="13067" y="10970"/>
                    </a:lnTo>
                    <a:lnTo>
                      <a:pt x="13335" y="10790"/>
                    </a:lnTo>
                    <a:cubicBezTo>
                      <a:pt x="13561" y="10633"/>
                      <a:pt x="13574" y="10590"/>
                      <a:pt x="13427" y="10504"/>
                    </a:cubicBezTo>
                    <a:cubicBezTo>
                      <a:pt x="13219" y="10380"/>
                      <a:pt x="12964" y="10376"/>
                      <a:pt x="12765" y="10489"/>
                    </a:cubicBezTo>
                    <a:cubicBezTo>
                      <a:pt x="12621" y="10571"/>
                      <a:pt x="11682" y="10403"/>
                      <a:pt x="11534" y="10271"/>
                    </a:cubicBezTo>
                    <a:cubicBezTo>
                      <a:pt x="11492" y="10234"/>
                      <a:pt x="11642" y="10137"/>
                      <a:pt x="11869" y="10052"/>
                    </a:cubicBezTo>
                    <a:cubicBezTo>
                      <a:pt x="12167" y="9941"/>
                      <a:pt x="12279" y="9833"/>
                      <a:pt x="12279" y="9669"/>
                    </a:cubicBezTo>
                    <a:cubicBezTo>
                      <a:pt x="12279" y="9343"/>
                      <a:pt x="11956" y="9067"/>
                      <a:pt x="11575" y="9067"/>
                    </a:cubicBezTo>
                    <a:cubicBezTo>
                      <a:pt x="11396" y="9067"/>
                      <a:pt x="11147" y="9009"/>
                      <a:pt x="11022" y="8939"/>
                    </a:cubicBezTo>
                    <a:cubicBezTo>
                      <a:pt x="10932" y="8888"/>
                      <a:pt x="10864" y="8864"/>
                      <a:pt x="10796" y="8864"/>
                    </a:cubicBezTo>
                    <a:close/>
                    <a:moveTo>
                      <a:pt x="11425" y="9172"/>
                    </a:moveTo>
                    <a:cubicBezTo>
                      <a:pt x="11444" y="9171"/>
                      <a:pt x="11456" y="9171"/>
                      <a:pt x="11475" y="9172"/>
                    </a:cubicBezTo>
                    <a:cubicBezTo>
                      <a:pt x="11729" y="9185"/>
                      <a:pt x="11936" y="9363"/>
                      <a:pt x="11936" y="9654"/>
                    </a:cubicBezTo>
                    <a:cubicBezTo>
                      <a:pt x="11936" y="10005"/>
                      <a:pt x="11470" y="10173"/>
                      <a:pt x="11098" y="9955"/>
                    </a:cubicBezTo>
                    <a:cubicBezTo>
                      <a:pt x="10846" y="9807"/>
                      <a:pt x="10773" y="9805"/>
                      <a:pt x="10486" y="9939"/>
                    </a:cubicBezTo>
                    <a:cubicBezTo>
                      <a:pt x="10069" y="10134"/>
                      <a:pt x="10039" y="10132"/>
                      <a:pt x="9757" y="9879"/>
                    </a:cubicBezTo>
                    <a:cubicBezTo>
                      <a:pt x="9544" y="9688"/>
                      <a:pt x="9542" y="9643"/>
                      <a:pt x="9690" y="9443"/>
                    </a:cubicBezTo>
                    <a:cubicBezTo>
                      <a:pt x="9902" y="9155"/>
                      <a:pt x="10300" y="9104"/>
                      <a:pt x="10578" y="9330"/>
                    </a:cubicBezTo>
                    <a:cubicBezTo>
                      <a:pt x="10782" y="9496"/>
                      <a:pt x="10811" y="9496"/>
                      <a:pt x="11006" y="9338"/>
                    </a:cubicBezTo>
                    <a:cubicBezTo>
                      <a:pt x="11139" y="9230"/>
                      <a:pt x="11288" y="9179"/>
                      <a:pt x="11425" y="9172"/>
                    </a:cubicBezTo>
                    <a:close/>
                    <a:moveTo>
                      <a:pt x="8316" y="12460"/>
                    </a:moveTo>
                    <a:cubicBezTo>
                      <a:pt x="8320" y="12459"/>
                      <a:pt x="8328" y="12460"/>
                      <a:pt x="8332" y="12460"/>
                    </a:cubicBezTo>
                    <a:cubicBezTo>
                      <a:pt x="8401" y="12466"/>
                      <a:pt x="8450" y="12624"/>
                      <a:pt x="8450" y="12927"/>
                    </a:cubicBezTo>
                    <a:cubicBezTo>
                      <a:pt x="8450" y="13218"/>
                      <a:pt x="8394" y="13420"/>
                      <a:pt x="8307" y="13446"/>
                    </a:cubicBezTo>
                    <a:cubicBezTo>
                      <a:pt x="8100" y="13508"/>
                      <a:pt x="8029" y="13260"/>
                      <a:pt x="8131" y="12821"/>
                    </a:cubicBezTo>
                    <a:cubicBezTo>
                      <a:pt x="8185" y="12587"/>
                      <a:pt x="8257" y="12473"/>
                      <a:pt x="8316" y="12460"/>
                    </a:cubicBezTo>
                    <a:close/>
                    <a:moveTo>
                      <a:pt x="8785" y="12483"/>
                    </a:moveTo>
                    <a:cubicBezTo>
                      <a:pt x="8893" y="12469"/>
                      <a:pt x="8959" y="12647"/>
                      <a:pt x="8994" y="13055"/>
                    </a:cubicBezTo>
                    <a:cubicBezTo>
                      <a:pt x="9023" y="13383"/>
                      <a:pt x="8873" y="13562"/>
                      <a:pt x="8701" y="13408"/>
                    </a:cubicBezTo>
                    <a:cubicBezTo>
                      <a:pt x="8579" y="13299"/>
                      <a:pt x="8605" y="12569"/>
                      <a:pt x="8735" y="12498"/>
                    </a:cubicBezTo>
                    <a:cubicBezTo>
                      <a:pt x="8752" y="12488"/>
                      <a:pt x="8769" y="12485"/>
                      <a:pt x="8785" y="12483"/>
                    </a:cubicBezTo>
                    <a:close/>
                    <a:moveTo>
                      <a:pt x="12682" y="12754"/>
                    </a:moveTo>
                    <a:cubicBezTo>
                      <a:pt x="12745" y="12756"/>
                      <a:pt x="12799" y="12899"/>
                      <a:pt x="12799" y="13077"/>
                    </a:cubicBezTo>
                    <a:cubicBezTo>
                      <a:pt x="12799" y="13377"/>
                      <a:pt x="12638" y="13557"/>
                      <a:pt x="12489" y="13423"/>
                    </a:cubicBezTo>
                    <a:cubicBezTo>
                      <a:pt x="12387" y="13332"/>
                      <a:pt x="12556" y="12748"/>
                      <a:pt x="12682" y="12754"/>
                    </a:cubicBezTo>
                    <a:close/>
                    <a:moveTo>
                      <a:pt x="13251" y="12829"/>
                    </a:moveTo>
                    <a:cubicBezTo>
                      <a:pt x="13314" y="12818"/>
                      <a:pt x="13390" y="12914"/>
                      <a:pt x="13411" y="13047"/>
                    </a:cubicBezTo>
                    <a:cubicBezTo>
                      <a:pt x="13458" y="13348"/>
                      <a:pt x="13237" y="13582"/>
                      <a:pt x="13134" y="13340"/>
                    </a:cubicBezTo>
                    <a:cubicBezTo>
                      <a:pt x="13043" y="13128"/>
                      <a:pt x="13105" y="12855"/>
                      <a:pt x="13251" y="12829"/>
                    </a:cubicBezTo>
                    <a:close/>
                  </a:path>
                </a:pathLst>
              </a:custGeom>
              <a:ln w="12700" cap="flat">
                <a:noFill/>
                <a:miter lim="400000"/>
              </a:ln>
              <a:effectLst/>
            </p:spPr>
          </p:pic>
        </p:grpSp>
      </p:grpSp>
      <p:sp>
        <p:nvSpPr>
          <p:cNvPr id="17" name="Итоги деятельности Казначейства России за 2018 год…"/>
          <p:cNvSpPr/>
          <p:nvPr/>
        </p:nvSpPr>
        <p:spPr>
          <a:xfrm>
            <a:off x="72008" y="1275606"/>
            <a:ext cx="6732240" cy="2232248"/>
          </a:xfrm>
          <a:prstGeom prst="roundRect">
            <a:avLst>
              <a:gd name="adj" fmla="val 11676"/>
            </a:avLst>
          </a:prstGeom>
          <a:solidFill>
            <a:srgbClr val="003859"/>
          </a:solidFill>
          <a:ln w="12700">
            <a:noFill/>
            <a:miter lim="400000"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0" tIns="0" rIns="0" bIns="0" anchor="ctr"/>
          <a:lstStyle/>
          <a:p>
            <a:pPr algn="ctr" defTabSz="336947">
              <a:defRPr/>
            </a:pPr>
            <a:r>
              <a:rPr lang="ru-RU" sz="2200" b="1" cap="all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mbria" pitchFamily="18" charset="0"/>
                <a:ea typeface="Open Sans Condensed Light" pitchFamily="34" charset="0"/>
                <a:cs typeface="Open Sans Condensed Light" pitchFamily="34" charset="0"/>
              </a:rPr>
              <a:t>Итоги деятельности за 2018 год и основные направления развития Управления Федерального казначейства по Алтайскому краю на 2019 год и среднесрочную перспективу</a:t>
            </a:r>
          </a:p>
        </p:txBody>
      </p:sp>
      <p:sp>
        <p:nvSpPr>
          <p:cNvPr id="20" name="www.roskazna.ru"/>
          <p:cNvSpPr txBox="1"/>
          <p:nvPr/>
        </p:nvSpPr>
        <p:spPr>
          <a:xfrm>
            <a:off x="899592" y="515893"/>
            <a:ext cx="1800200" cy="28725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square" lIns="50800" tIns="50800" rIns="50800" bIns="50800" anchor="ctr">
            <a:spAutoFit/>
          </a:bodyPr>
          <a:lstStyle/>
          <a:p>
            <a:pPr marL="92075" lvl="2" algn="l">
              <a:defRPr b="0">
                <a:solidFill>
                  <a:srgbClr val="212121"/>
                </a:solidFill>
                <a:latin typeface="Helvetica"/>
                <a:ea typeface="Helvetica"/>
                <a:cs typeface="Helvetica"/>
                <a:sym typeface="Helvetica"/>
              </a:defRPr>
            </a:pPr>
            <a:r>
              <a:rPr sz="1200" dirty="0" smtClean="0">
                <a:solidFill>
                  <a:schemeClr val="accent1">
                    <a:lumMod val="50000"/>
                  </a:schemeClr>
                </a:solidFill>
                <a:latin typeface="Cambria" pitchFamily="18" charset="0"/>
              </a:rPr>
              <a:t>www.</a:t>
            </a:r>
            <a:r>
              <a:rPr lang="en-US" sz="1200" dirty="0" smtClean="0">
                <a:solidFill>
                  <a:schemeClr val="accent1">
                    <a:lumMod val="50000"/>
                  </a:schemeClr>
                </a:solidFill>
                <a:latin typeface="Cambria" pitchFamily="18" charset="0"/>
              </a:rPr>
              <a:t>altay</a:t>
            </a:r>
            <a:r>
              <a:rPr lang="ru-RU" sz="1200" dirty="0" smtClean="0">
                <a:solidFill>
                  <a:schemeClr val="accent1">
                    <a:lumMod val="50000"/>
                  </a:schemeClr>
                </a:solidFill>
                <a:latin typeface="Cambria" pitchFamily="18" charset="0"/>
              </a:rPr>
              <a:t>.</a:t>
            </a:r>
            <a:r>
              <a:rPr sz="1200" dirty="0" smtClean="0">
                <a:solidFill>
                  <a:schemeClr val="accent1">
                    <a:lumMod val="50000"/>
                  </a:schemeClr>
                </a:solidFill>
                <a:latin typeface="Cambria" pitchFamily="18" charset="0"/>
              </a:rPr>
              <a:t>roskazna.ru</a:t>
            </a:r>
            <a:endParaRPr sz="1200" dirty="0">
              <a:solidFill>
                <a:schemeClr val="accent1">
                  <a:lumMod val="50000"/>
                </a:schemeClr>
              </a:solidFill>
              <a:latin typeface="Cambria" pitchFamily="18" charset="0"/>
            </a:endParaRPr>
          </a:p>
        </p:txBody>
      </p:sp>
      <p:pic>
        <p:nvPicPr>
          <p:cNvPr id="25" name="Курица контур.png" descr="Курица контур.png"/>
          <p:cNvPicPr>
            <a:picLocks noChangeAspect="1"/>
          </p:cNvPicPr>
          <p:nvPr/>
        </p:nvPicPr>
        <p:blipFill>
          <a:blip r:embed="rId4" cstate="print">
            <a:alphaModFix amt="17535"/>
            <a:extLst/>
          </a:blip>
          <a:srcRect r="50591"/>
          <a:stretch>
            <a:fillRect/>
          </a:stretch>
        </p:blipFill>
        <p:spPr>
          <a:xfrm>
            <a:off x="6928242" y="51470"/>
            <a:ext cx="2215758" cy="5040560"/>
          </a:xfrm>
          <a:prstGeom prst="rect">
            <a:avLst/>
          </a:prstGeom>
          <a:ln w="12700">
            <a:miter lim="400000"/>
          </a:ln>
        </p:spPr>
      </p:pic>
      <p:sp>
        <p:nvSpPr>
          <p:cNvPr id="26" name="TextBox 3"/>
          <p:cNvSpPr txBox="1">
            <a:spLocks noChangeArrowheads="1"/>
          </p:cNvSpPr>
          <p:nvPr/>
        </p:nvSpPr>
        <p:spPr bwMode="auto">
          <a:xfrm>
            <a:off x="971600" y="195486"/>
            <a:ext cx="3600400" cy="34624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txBody>
          <a:bodyPr wrap="square" lIns="68580" tIns="34290" rIns="68580" bIns="34290">
            <a:spAutoFit/>
          </a:bodyPr>
          <a:lstStyle/>
          <a:p>
            <a:r>
              <a:rPr lang="ru-RU" altLang="ru-RU" b="1" dirty="0" smtClean="0">
                <a:solidFill>
                  <a:schemeClr val="tx2">
                    <a:lumMod val="50000"/>
                  </a:schemeClr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Cambria" pitchFamily="18" charset="0"/>
                <a:cs typeface="Arial" pitchFamily="34" charset="0"/>
              </a:rPr>
              <a:t>УФК ПО АЛТАЙСКОМУ КРАЮ</a:t>
            </a:r>
            <a:endParaRPr lang="ru-RU" altLang="ru-RU" b="1" dirty="0">
              <a:solidFill>
                <a:schemeClr val="tx2">
                  <a:lumMod val="50000"/>
                </a:schemeClr>
              </a:solidFill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  <a:latin typeface="Cambria" pitchFamily="18" charset="0"/>
              <a:cs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Итоги деятельности Казначейства России за 2018 год…"/>
          <p:cNvSpPr/>
          <p:nvPr/>
        </p:nvSpPr>
        <p:spPr>
          <a:xfrm>
            <a:off x="3347864" y="51470"/>
            <a:ext cx="5796136" cy="648072"/>
          </a:xfrm>
          <a:prstGeom prst="roundRect">
            <a:avLst>
              <a:gd name="adj" fmla="val 11676"/>
            </a:avLst>
          </a:prstGeom>
          <a:solidFill>
            <a:srgbClr val="003859"/>
          </a:solidFill>
          <a:ln w="12700">
            <a:noFill/>
            <a:miter lim="400000"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0" tIns="0" rIns="0" bIns="0" anchor="ctr"/>
          <a:lstStyle/>
          <a:p>
            <a:pPr algn="ctr" defTabSz="336947">
              <a:defRPr/>
            </a:pPr>
            <a:endParaRPr lang="ru-RU" sz="2200" b="1" cap="all" dirty="0" smtClean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mbria" pitchFamily="18" charset="0"/>
              <a:ea typeface="Open Sans Condensed Light" pitchFamily="34" charset="0"/>
              <a:cs typeface="Open Sans Condensed Light" pitchFamily="34" charset="0"/>
            </a:endParaRPr>
          </a:p>
        </p:txBody>
      </p:sp>
      <p:sp>
        <p:nvSpPr>
          <p:cNvPr id="9" name="Line"/>
          <p:cNvSpPr/>
          <p:nvPr/>
        </p:nvSpPr>
        <p:spPr>
          <a:xfrm flipV="1">
            <a:off x="-1" y="771550"/>
            <a:ext cx="9144001" cy="1"/>
          </a:xfrm>
          <a:prstGeom prst="line">
            <a:avLst/>
          </a:prstGeom>
          <a:ln>
            <a:solidFill>
              <a:schemeClr val="bg1">
                <a:lumMod val="95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lIns="0" tIns="0" rIns="0" bIns="0" anchor="ctr"/>
          <a:lstStyle/>
          <a:p>
            <a:pPr>
              <a:defRPr sz="3200" b="0">
                <a:solidFill>
                  <a:srgbClr val="FFFFFF"/>
                </a:solidFill>
                <a:latin typeface="+mn-lt"/>
                <a:ea typeface="+mn-ea"/>
                <a:cs typeface="+mn-cs"/>
                <a:sym typeface="Helvetica Neue Medium"/>
              </a:defRPr>
            </a:pPr>
            <a:endParaRPr>
              <a:ln w="12700">
                <a:solidFill>
                  <a:schemeClr val="tx1"/>
                </a:solidFill>
              </a:ln>
            </a:endParaRPr>
          </a:p>
        </p:txBody>
      </p:sp>
      <p:grpSp>
        <p:nvGrpSpPr>
          <p:cNvPr id="2" name="Group"/>
          <p:cNvGrpSpPr/>
          <p:nvPr/>
        </p:nvGrpSpPr>
        <p:grpSpPr>
          <a:xfrm>
            <a:off x="0" y="1"/>
            <a:ext cx="755576" cy="699541"/>
            <a:chOff x="0" y="0"/>
            <a:chExt cx="1409276" cy="1337589"/>
          </a:xfrm>
        </p:grpSpPr>
        <p:pic>
          <p:nvPicPr>
            <p:cNvPr id="11" name="Снимок экрана 2018-06-05 в 12.52.22.jpg" descr="Снимок экрана 2018-06-05 в 12.52.22.jpg"/>
            <p:cNvPicPr>
              <a:picLocks noChangeAspect="1"/>
            </p:cNvPicPr>
            <p:nvPr/>
          </p:nvPicPr>
          <p:blipFill>
            <a:blip r:embed="rId2" cstate="print">
              <a:extLst/>
            </a:blip>
            <a:stretch>
              <a:fillRect/>
            </a:stretch>
          </p:blipFill>
          <p:spPr>
            <a:xfrm>
              <a:off x="0" y="0"/>
              <a:ext cx="1409277" cy="1337590"/>
            </a:xfrm>
            <a:prstGeom prst="rect">
              <a:avLst/>
            </a:prstGeom>
            <a:ln w="12700" cap="flat">
              <a:noFill/>
              <a:miter lim="400000"/>
            </a:ln>
            <a:effectLst/>
          </p:spPr>
        </p:pic>
        <p:grpSp>
          <p:nvGrpSpPr>
            <p:cNvPr id="3" name="Group"/>
            <p:cNvGrpSpPr/>
            <p:nvPr/>
          </p:nvGrpSpPr>
          <p:grpSpPr>
            <a:xfrm>
              <a:off x="194622" y="150347"/>
              <a:ext cx="1019890" cy="1138346"/>
              <a:chOff x="-134" y="0"/>
              <a:chExt cx="1019888" cy="1138344"/>
            </a:xfrm>
          </p:grpSpPr>
          <p:sp>
            <p:nvSpPr>
              <p:cNvPr id="14" name="Circle"/>
              <p:cNvSpPr/>
              <p:nvPr/>
            </p:nvSpPr>
            <p:spPr>
              <a:xfrm>
                <a:off x="314787" y="450342"/>
                <a:ext cx="390199" cy="390199"/>
              </a:xfrm>
              <a:prstGeom prst="ellipse">
                <a:avLst/>
              </a:prstGeom>
              <a:solidFill>
                <a:srgbClr val="013B5E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0" tIns="0" rIns="0" bIns="0" numCol="1" anchor="ctr">
                <a:noAutofit/>
              </a:bodyPr>
              <a:lstStyle/>
              <a:p>
                <a:pPr>
                  <a:defRPr sz="3200" b="0">
                    <a:solidFill>
                      <a:srgbClr val="FFFFFF"/>
                    </a:solidFill>
                    <a:latin typeface="+mn-lt"/>
                    <a:ea typeface="+mn-ea"/>
                    <a:cs typeface="+mn-cs"/>
                    <a:sym typeface="Helvetica Neue Medium"/>
                  </a:defRPr>
                </a:pPr>
                <a:endParaRPr/>
              </a:p>
            </p:txBody>
          </p:sp>
          <p:pic>
            <p:nvPicPr>
              <p:cNvPr id="15" name="30688_html_m284ef2b5.png" descr="30688_html_m284ef2b5.png"/>
              <p:cNvPicPr>
                <a:picLocks noChangeAspect="1"/>
              </p:cNvPicPr>
              <p:nvPr/>
            </p:nvPicPr>
            <p:blipFill>
              <a:blip r:embed="rId3" cstate="print">
                <a:extLst/>
              </a:blip>
              <a:srcRect l="824" t="717" r="564" b="407"/>
              <a:stretch>
                <a:fillRect/>
              </a:stretch>
            </p:blipFill>
            <p:spPr>
              <a:xfrm>
                <a:off x="-135" y="0"/>
                <a:ext cx="1019889" cy="1138345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535" h="21581" extrusionOk="0">
                    <a:moveTo>
                      <a:pt x="10788" y="0"/>
                    </a:moveTo>
                    <a:cubicBezTo>
                      <a:pt x="10759" y="0"/>
                      <a:pt x="10737" y="39"/>
                      <a:pt x="10737" y="83"/>
                    </a:cubicBezTo>
                    <a:cubicBezTo>
                      <a:pt x="10737" y="127"/>
                      <a:pt x="10684" y="185"/>
                      <a:pt x="10612" y="211"/>
                    </a:cubicBezTo>
                    <a:cubicBezTo>
                      <a:pt x="10509" y="248"/>
                      <a:pt x="10497" y="253"/>
                      <a:pt x="10578" y="256"/>
                    </a:cubicBezTo>
                    <a:cubicBezTo>
                      <a:pt x="10728" y="261"/>
                      <a:pt x="10764" y="390"/>
                      <a:pt x="10654" y="542"/>
                    </a:cubicBezTo>
                    <a:cubicBezTo>
                      <a:pt x="10576" y="649"/>
                      <a:pt x="10572" y="695"/>
                      <a:pt x="10629" y="790"/>
                    </a:cubicBezTo>
                    <a:cubicBezTo>
                      <a:pt x="10687" y="889"/>
                      <a:pt x="10679" y="914"/>
                      <a:pt x="10587" y="971"/>
                    </a:cubicBezTo>
                    <a:cubicBezTo>
                      <a:pt x="10527" y="1007"/>
                      <a:pt x="10432" y="1081"/>
                      <a:pt x="10377" y="1129"/>
                    </a:cubicBezTo>
                    <a:cubicBezTo>
                      <a:pt x="10306" y="1191"/>
                      <a:pt x="10234" y="1200"/>
                      <a:pt x="10117" y="1174"/>
                    </a:cubicBezTo>
                    <a:cubicBezTo>
                      <a:pt x="9832" y="1108"/>
                      <a:pt x="9308" y="1139"/>
                      <a:pt x="9120" y="1226"/>
                    </a:cubicBezTo>
                    <a:cubicBezTo>
                      <a:pt x="8900" y="1329"/>
                      <a:pt x="8818" y="1448"/>
                      <a:pt x="8818" y="1693"/>
                    </a:cubicBezTo>
                    <a:cubicBezTo>
                      <a:pt x="8818" y="1964"/>
                      <a:pt x="8952" y="2208"/>
                      <a:pt x="9254" y="2498"/>
                    </a:cubicBezTo>
                    <a:cubicBezTo>
                      <a:pt x="9482" y="2717"/>
                      <a:pt x="9518" y="2774"/>
                      <a:pt x="9497" y="2927"/>
                    </a:cubicBezTo>
                    <a:cubicBezTo>
                      <a:pt x="9451" y="3270"/>
                      <a:pt x="9508" y="3386"/>
                      <a:pt x="9757" y="3424"/>
                    </a:cubicBezTo>
                    <a:cubicBezTo>
                      <a:pt x="9881" y="3442"/>
                      <a:pt x="9994" y="3471"/>
                      <a:pt x="10008" y="3491"/>
                    </a:cubicBezTo>
                    <a:cubicBezTo>
                      <a:pt x="10064" y="3572"/>
                      <a:pt x="9813" y="3950"/>
                      <a:pt x="9581" y="4138"/>
                    </a:cubicBezTo>
                    <a:cubicBezTo>
                      <a:pt x="9313" y="4356"/>
                      <a:pt x="9209" y="4370"/>
                      <a:pt x="9179" y="4176"/>
                    </a:cubicBezTo>
                    <a:cubicBezTo>
                      <a:pt x="9150" y="3995"/>
                      <a:pt x="9012" y="3868"/>
                      <a:pt x="8785" y="3830"/>
                    </a:cubicBezTo>
                    <a:cubicBezTo>
                      <a:pt x="8677" y="3812"/>
                      <a:pt x="8561" y="3764"/>
                      <a:pt x="8533" y="3717"/>
                    </a:cubicBezTo>
                    <a:cubicBezTo>
                      <a:pt x="8478" y="3621"/>
                      <a:pt x="8490" y="3418"/>
                      <a:pt x="8550" y="3363"/>
                    </a:cubicBezTo>
                    <a:cubicBezTo>
                      <a:pt x="8609" y="3310"/>
                      <a:pt x="8600" y="3235"/>
                      <a:pt x="8533" y="3235"/>
                    </a:cubicBezTo>
                    <a:cubicBezTo>
                      <a:pt x="8502" y="3235"/>
                      <a:pt x="8478" y="3251"/>
                      <a:pt x="8483" y="3273"/>
                    </a:cubicBezTo>
                    <a:cubicBezTo>
                      <a:pt x="8488" y="3295"/>
                      <a:pt x="8460" y="3377"/>
                      <a:pt x="8425" y="3454"/>
                    </a:cubicBezTo>
                    <a:cubicBezTo>
                      <a:pt x="8354" y="3607"/>
                      <a:pt x="8157" y="3689"/>
                      <a:pt x="8047" y="3612"/>
                    </a:cubicBezTo>
                    <a:cubicBezTo>
                      <a:pt x="7924" y="3525"/>
                      <a:pt x="7663" y="3494"/>
                      <a:pt x="7545" y="3551"/>
                    </a:cubicBezTo>
                    <a:cubicBezTo>
                      <a:pt x="7460" y="3592"/>
                      <a:pt x="7427" y="3657"/>
                      <a:pt x="7427" y="3807"/>
                    </a:cubicBezTo>
                    <a:cubicBezTo>
                      <a:pt x="7427" y="3919"/>
                      <a:pt x="7400" y="4030"/>
                      <a:pt x="7369" y="4048"/>
                    </a:cubicBezTo>
                    <a:cubicBezTo>
                      <a:pt x="7264" y="4106"/>
                      <a:pt x="6974" y="3598"/>
                      <a:pt x="6874" y="3190"/>
                    </a:cubicBezTo>
                    <a:cubicBezTo>
                      <a:pt x="6758" y="2715"/>
                      <a:pt x="6663" y="2535"/>
                      <a:pt x="6472" y="2423"/>
                    </a:cubicBezTo>
                    <a:cubicBezTo>
                      <a:pt x="5949" y="2115"/>
                      <a:pt x="5145" y="2336"/>
                      <a:pt x="5248" y="2761"/>
                    </a:cubicBezTo>
                    <a:cubicBezTo>
                      <a:pt x="5283" y="2905"/>
                      <a:pt x="5264" y="2936"/>
                      <a:pt x="5098" y="3017"/>
                    </a:cubicBezTo>
                    <a:cubicBezTo>
                      <a:pt x="4995" y="3067"/>
                      <a:pt x="4852" y="3153"/>
                      <a:pt x="4771" y="3213"/>
                    </a:cubicBezTo>
                    <a:lnTo>
                      <a:pt x="4620" y="3326"/>
                    </a:lnTo>
                    <a:lnTo>
                      <a:pt x="4762" y="3318"/>
                    </a:lnTo>
                    <a:cubicBezTo>
                      <a:pt x="4910" y="3313"/>
                      <a:pt x="4913" y="3329"/>
                      <a:pt x="4838" y="3627"/>
                    </a:cubicBezTo>
                    <a:cubicBezTo>
                      <a:pt x="4800" y="3779"/>
                      <a:pt x="4801" y="3783"/>
                      <a:pt x="4913" y="3694"/>
                    </a:cubicBezTo>
                    <a:cubicBezTo>
                      <a:pt x="4982" y="3640"/>
                      <a:pt x="5119" y="3604"/>
                      <a:pt x="5257" y="3604"/>
                    </a:cubicBezTo>
                    <a:cubicBezTo>
                      <a:pt x="5592" y="3604"/>
                      <a:pt x="5681" y="3520"/>
                      <a:pt x="5701" y="3183"/>
                    </a:cubicBezTo>
                    <a:cubicBezTo>
                      <a:pt x="5715" y="2936"/>
                      <a:pt x="5730" y="2895"/>
                      <a:pt x="5835" y="2882"/>
                    </a:cubicBezTo>
                    <a:cubicBezTo>
                      <a:pt x="5903" y="2873"/>
                      <a:pt x="6041" y="2922"/>
                      <a:pt x="6137" y="2995"/>
                    </a:cubicBezTo>
                    <a:cubicBezTo>
                      <a:pt x="6285" y="3107"/>
                      <a:pt x="6311" y="3175"/>
                      <a:pt x="6338" y="3446"/>
                    </a:cubicBezTo>
                    <a:cubicBezTo>
                      <a:pt x="6381" y="3870"/>
                      <a:pt x="6545" y="4098"/>
                      <a:pt x="7075" y="4477"/>
                    </a:cubicBezTo>
                    <a:lnTo>
                      <a:pt x="7218" y="4582"/>
                    </a:lnTo>
                    <a:lnTo>
                      <a:pt x="7033" y="4665"/>
                    </a:lnTo>
                    <a:cubicBezTo>
                      <a:pt x="6933" y="4712"/>
                      <a:pt x="6809" y="4736"/>
                      <a:pt x="6757" y="4718"/>
                    </a:cubicBezTo>
                    <a:cubicBezTo>
                      <a:pt x="6705" y="4700"/>
                      <a:pt x="6609" y="4711"/>
                      <a:pt x="6539" y="4740"/>
                    </a:cubicBezTo>
                    <a:cubicBezTo>
                      <a:pt x="6469" y="4770"/>
                      <a:pt x="6326" y="4825"/>
                      <a:pt x="6221" y="4861"/>
                    </a:cubicBezTo>
                    <a:cubicBezTo>
                      <a:pt x="6016" y="4930"/>
                      <a:pt x="5860" y="5089"/>
                      <a:pt x="5860" y="5229"/>
                    </a:cubicBezTo>
                    <a:cubicBezTo>
                      <a:pt x="5860" y="5296"/>
                      <a:pt x="5909" y="5309"/>
                      <a:pt x="6086" y="5305"/>
                    </a:cubicBezTo>
                    <a:cubicBezTo>
                      <a:pt x="6272" y="5300"/>
                      <a:pt x="6358" y="5334"/>
                      <a:pt x="6514" y="5470"/>
                    </a:cubicBezTo>
                    <a:cubicBezTo>
                      <a:pt x="6620" y="5563"/>
                      <a:pt x="6761" y="5643"/>
                      <a:pt x="6824" y="5643"/>
                    </a:cubicBezTo>
                    <a:cubicBezTo>
                      <a:pt x="6975" y="5643"/>
                      <a:pt x="7205" y="5787"/>
                      <a:pt x="7159" y="5854"/>
                    </a:cubicBezTo>
                    <a:cubicBezTo>
                      <a:pt x="7139" y="5883"/>
                      <a:pt x="7086" y="5889"/>
                      <a:pt x="7033" y="5869"/>
                    </a:cubicBezTo>
                    <a:cubicBezTo>
                      <a:pt x="6981" y="5849"/>
                      <a:pt x="6703" y="5816"/>
                      <a:pt x="6422" y="5794"/>
                    </a:cubicBezTo>
                    <a:cubicBezTo>
                      <a:pt x="6016" y="5761"/>
                      <a:pt x="5866" y="5729"/>
                      <a:pt x="5684" y="5621"/>
                    </a:cubicBezTo>
                    <a:cubicBezTo>
                      <a:pt x="5537" y="5533"/>
                      <a:pt x="5450" y="5502"/>
                      <a:pt x="5450" y="5545"/>
                    </a:cubicBezTo>
                    <a:cubicBezTo>
                      <a:pt x="5450" y="5731"/>
                      <a:pt x="5828" y="6004"/>
                      <a:pt x="6086" y="6004"/>
                    </a:cubicBezTo>
                    <a:cubicBezTo>
                      <a:pt x="6152" y="6004"/>
                      <a:pt x="6254" y="6049"/>
                      <a:pt x="6313" y="6102"/>
                    </a:cubicBezTo>
                    <a:cubicBezTo>
                      <a:pt x="6372" y="6155"/>
                      <a:pt x="6537" y="6214"/>
                      <a:pt x="6673" y="6230"/>
                    </a:cubicBezTo>
                    <a:cubicBezTo>
                      <a:pt x="6826" y="6248"/>
                      <a:pt x="7005" y="6319"/>
                      <a:pt x="7142" y="6418"/>
                    </a:cubicBezTo>
                    <a:cubicBezTo>
                      <a:pt x="7265" y="6507"/>
                      <a:pt x="7388" y="6576"/>
                      <a:pt x="7419" y="6576"/>
                    </a:cubicBezTo>
                    <a:cubicBezTo>
                      <a:pt x="7450" y="6576"/>
                      <a:pt x="7603" y="6637"/>
                      <a:pt x="7763" y="6712"/>
                    </a:cubicBezTo>
                    <a:cubicBezTo>
                      <a:pt x="7984" y="6815"/>
                      <a:pt x="8093" y="6910"/>
                      <a:pt x="8215" y="7110"/>
                    </a:cubicBezTo>
                    <a:cubicBezTo>
                      <a:pt x="8400" y="7416"/>
                      <a:pt x="8472" y="7949"/>
                      <a:pt x="8357" y="8141"/>
                    </a:cubicBezTo>
                    <a:cubicBezTo>
                      <a:pt x="8309" y="8223"/>
                      <a:pt x="8307" y="8277"/>
                      <a:pt x="8349" y="8314"/>
                    </a:cubicBezTo>
                    <a:cubicBezTo>
                      <a:pt x="8442" y="8398"/>
                      <a:pt x="8212" y="8750"/>
                      <a:pt x="7905" y="8999"/>
                    </a:cubicBezTo>
                    <a:cubicBezTo>
                      <a:pt x="7759" y="9117"/>
                      <a:pt x="7519" y="9325"/>
                      <a:pt x="7369" y="9458"/>
                    </a:cubicBezTo>
                    <a:lnTo>
                      <a:pt x="7092" y="9699"/>
                    </a:lnTo>
                    <a:lnTo>
                      <a:pt x="6866" y="9631"/>
                    </a:lnTo>
                    <a:cubicBezTo>
                      <a:pt x="6728" y="9589"/>
                      <a:pt x="6539" y="9461"/>
                      <a:pt x="6380" y="9300"/>
                    </a:cubicBezTo>
                    <a:cubicBezTo>
                      <a:pt x="6216" y="9135"/>
                      <a:pt x="6039" y="9005"/>
                      <a:pt x="5894" y="8961"/>
                    </a:cubicBezTo>
                    <a:cubicBezTo>
                      <a:pt x="5670" y="8893"/>
                      <a:pt x="5657" y="8883"/>
                      <a:pt x="5600" y="8585"/>
                    </a:cubicBezTo>
                    <a:lnTo>
                      <a:pt x="5542" y="8277"/>
                    </a:lnTo>
                    <a:lnTo>
                      <a:pt x="5760" y="8089"/>
                    </a:lnTo>
                    <a:cubicBezTo>
                      <a:pt x="5948" y="7927"/>
                      <a:pt x="5979" y="7873"/>
                      <a:pt x="5978" y="7675"/>
                    </a:cubicBezTo>
                    <a:cubicBezTo>
                      <a:pt x="5976" y="7384"/>
                      <a:pt x="5842" y="7139"/>
                      <a:pt x="5374" y="6569"/>
                    </a:cubicBezTo>
                    <a:cubicBezTo>
                      <a:pt x="5169" y="6318"/>
                      <a:pt x="4986" y="6086"/>
                      <a:pt x="4972" y="6049"/>
                    </a:cubicBezTo>
                    <a:cubicBezTo>
                      <a:pt x="4952" y="5995"/>
                      <a:pt x="4937" y="5995"/>
                      <a:pt x="4863" y="6049"/>
                    </a:cubicBezTo>
                    <a:cubicBezTo>
                      <a:pt x="4784" y="6108"/>
                      <a:pt x="4722" y="6036"/>
                      <a:pt x="4419" y="5523"/>
                    </a:cubicBezTo>
                    <a:cubicBezTo>
                      <a:pt x="4056" y="4909"/>
                      <a:pt x="3942" y="4630"/>
                      <a:pt x="3941" y="4349"/>
                    </a:cubicBezTo>
                    <a:cubicBezTo>
                      <a:pt x="3941" y="4257"/>
                      <a:pt x="3918" y="4168"/>
                      <a:pt x="3891" y="4153"/>
                    </a:cubicBezTo>
                    <a:cubicBezTo>
                      <a:pt x="3864" y="4138"/>
                      <a:pt x="3826" y="3978"/>
                      <a:pt x="3807" y="3792"/>
                    </a:cubicBezTo>
                    <a:cubicBezTo>
                      <a:pt x="3788" y="3607"/>
                      <a:pt x="3717" y="3190"/>
                      <a:pt x="3648" y="2867"/>
                    </a:cubicBezTo>
                    <a:cubicBezTo>
                      <a:pt x="3571" y="2504"/>
                      <a:pt x="3535" y="2193"/>
                      <a:pt x="3556" y="2054"/>
                    </a:cubicBezTo>
                    <a:cubicBezTo>
                      <a:pt x="3597" y="1785"/>
                      <a:pt x="3543" y="1767"/>
                      <a:pt x="3329" y="1994"/>
                    </a:cubicBezTo>
                    <a:cubicBezTo>
                      <a:pt x="3045" y="2296"/>
                      <a:pt x="2785" y="2972"/>
                      <a:pt x="2785" y="3393"/>
                    </a:cubicBezTo>
                    <a:cubicBezTo>
                      <a:pt x="2785" y="3476"/>
                      <a:pt x="2762" y="3559"/>
                      <a:pt x="2734" y="3574"/>
                    </a:cubicBezTo>
                    <a:cubicBezTo>
                      <a:pt x="2682" y="3603"/>
                      <a:pt x="2198" y="3060"/>
                      <a:pt x="2198" y="2972"/>
                    </a:cubicBezTo>
                    <a:cubicBezTo>
                      <a:pt x="2198" y="2945"/>
                      <a:pt x="2175" y="2927"/>
                      <a:pt x="2148" y="2927"/>
                    </a:cubicBezTo>
                    <a:cubicBezTo>
                      <a:pt x="2059" y="2927"/>
                      <a:pt x="1972" y="3505"/>
                      <a:pt x="1972" y="4056"/>
                    </a:cubicBezTo>
                    <a:cubicBezTo>
                      <a:pt x="1972" y="4351"/>
                      <a:pt x="1946" y="4599"/>
                      <a:pt x="1922" y="4612"/>
                    </a:cubicBezTo>
                    <a:cubicBezTo>
                      <a:pt x="1897" y="4626"/>
                      <a:pt x="1727" y="4496"/>
                      <a:pt x="1536" y="4326"/>
                    </a:cubicBezTo>
                    <a:cubicBezTo>
                      <a:pt x="1345" y="4157"/>
                      <a:pt x="1163" y="4018"/>
                      <a:pt x="1134" y="4018"/>
                    </a:cubicBezTo>
                    <a:cubicBezTo>
                      <a:pt x="1055" y="4018"/>
                      <a:pt x="1134" y="5248"/>
                      <a:pt x="1234" y="5583"/>
                    </a:cubicBezTo>
                    <a:cubicBezTo>
                      <a:pt x="1282" y="5740"/>
                      <a:pt x="1309" y="5891"/>
                      <a:pt x="1293" y="5914"/>
                    </a:cubicBezTo>
                    <a:cubicBezTo>
                      <a:pt x="1277" y="5937"/>
                      <a:pt x="1173" y="5889"/>
                      <a:pt x="1067" y="5809"/>
                    </a:cubicBezTo>
                    <a:cubicBezTo>
                      <a:pt x="414" y="5317"/>
                      <a:pt x="404" y="5309"/>
                      <a:pt x="405" y="5440"/>
                    </a:cubicBezTo>
                    <a:cubicBezTo>
                      <a:pt x="406" y="5898"/>
                      <a:pt x="655" y="6708"/>
                      <a:pt x="908" y="7065"/>
                    </a:cubicBezTo>
                    <a:cubicBezTo>
                      <a:pt x="999" y="7195"/>
                      <a:pt x="1066" y="7376"/>
                      <a:pt x="1075" y="7509"/>
                    </a:cubicBezTo>
                    <a:cubicBezTo>
                      <a:pt x="1084" y="7633"/>
                      <a:pt x="1143" y="7811"/>
                      <a:pt x="1209" y="7908"/>
                    </a:cubicBezTo>
                    <a:cubicBezTo>
                      <a:pt x="1342" y="8102"/>
                      <a:pt x="1296" y="8190"/>
                      <a:pt x="1100" y="8096"/>
                    </a:cubicBezTo>
                    <a:cubicBezTo>
                      <a:pt x="1035" y="8064"/>
                      <a:pt x="804" y="7981"/>
                      <a:pt x="589" y="7915"/>
                    </a:cubicBezTo>
                    <a:cubicBezTo>
                      <a:pt x="375" y="7850"/>
                      <a:pt x="146" y="7781"/>
                      <a:pt x="86" y="7757"/>
                    </a:cubicBezTo>
                    <a:cubicBezTo>
                      <a:pt x="-7" y="7721"/>
                      <a:pt x="-17" y="7732"/>
                      <a:pt x="19" y="7840"/>
                    </a:cubicBezTo>
                    <a:cubicBezTo>
                      <a:pt x="106" y="8100"/>
                      <a:pt x="412" y="8599"/>
                      <a:pt x="631" y="8848"/>
                    </a:cubicBezTo>
                    <a:cubicBezTo>
                      <a:pt x="756" y="8991"/>
                      <a:pt x="848" y="9127"/>
                      <a:pt x="832" y="9149"/>
                    </a:cubicBezTo>
                    <a:cubicBezTo>
                      <a:pt x="816" y="9172"/>
                      <a:pt x="674" y="9187"/>
                      <a:pt x="522" y="9187"/>
                    </a:cubicBezTo>
                    <a:cubicBezTo>
                      <a:pt x="370" y="9187"/>
                      <a:pt x="201" y="9218"/>
                      <a:pt x="145" y="9255"/>
                    </a:cubicBezTo>
                    <a:cubicBezTo>
                      <a:pt x="52" y="9316"/>
                      <a:pt x="79" y="9357"/>
                      <a:pt x="405" y="9676"/>
                    </a:cubicBezTo>
                    <a:cubicBezTo>
                      <a:pt x="601" y="9869"/>
                      <a:pt x="921" y="10121"/>
                      <a:pt x="1125" y="10240"/>
                    </a:cubicBezTo>
                    <a:cubicBezTo>
                      <a:pt x="1330" y="10359"/>
                      <a:pt x="1489" y="10483"/>
                      <a:pt x="1469" y="10511"/>
                    </a:cubicBezTo>
                    <a:cubicBezTo>
                      <a:pt x="1449" y="10541"/>
                      <a:pt x="1286" y="10548"/>
                      <a:pt x="1100" y="10534"/>
                    </a:cubicBezTo>
                    <a:cubicBezTo>
                      <a:pt x="921" y="10521"/>
                      <a:pt x="721" y="10524"/>
                      <a:pt x="648" y="10541"/>
                    </a:cubicBezTo>
                    <a:lnTo>
                      <a:pt x="522" y="10572"/>
                    </a:lnTo>
                    <a:cubicBezTo>
                      <a:pt x="521" y="10573"/>
                      <a:pt x="522" y="10577"/>
                      <a:pt x="522" y="10579"/>
                    </a:cubicBezTo>
                    <a:cubicBezTo>
                      <a:pt x="522" y="10581"/>
                      <a:pt x="522" y="10584"/>
                      <a:pt x="522" y="10587"/>
                    </a:cubicBezTo>
                    <a:lnTo>
                      <a:pt x="665" y="10752"/>
                    </a:lnTo>
                    <a:cubicBezTo>
                      <a:pt x="986" y="11143"/>
                      <a:pt x="1619" y="11405"/>
                      <a:pt x="2491" y="11505"/>
                    </a:cubicBezTo>
                    <a:cubicBezTo>
                      <a:pt x="2795" y="11539"/>
                      <a:pt x="3046" y="11590"/>
                      <a:pt x="3044" y="11617"/>
                    </a:cubicBezTo>
                    <a:cubicBezTo>
                      <a:pt x="3043" y="11645"/>
                      <a:pt x="2976" y="11844"/>
                      <a:pt x="2902" y="12054"/>
                    </a:cubicBezTo>
                    <a:cubicBezTo>
                      <a:pt x="2774" y="12417"/>
                      <a:pt x="2754" y="12936"/>
                      <a:pt x="2860" y="13032"/>
                    </a:cubicBezTo>
                    <a:cubicBezTo>
                      <a:pt x="2880" y="13050"/>
                      <a:pt x="3064" y="12962"/>
                      <a:pt x="3271" y="12829"/>
                    </a:cubicBezTo>
                    <a:cubicBezTo>
                      <a:pt x="3478" y="12696"/>
                      <a:pt x="3663" y="12607"/>
                      <a:pt x="3681" y="12633"/>
                    </a:cubicBezTo>
                    <a:cubicBezTo>
                      <a:pt x="3700" y="12660"/>
                      <a:pt x="3687" y="12837"/>
                      <a:pt x="3656" y="13032"/>
                    </a:cubicBezTo>
                    <a:cubicBezTo>
                      <a:pt x="3626" y="13227"/>
                      <a:pt x="3611" y="13398"/>
                      <a:pt x="3623" y="13408"/>
                    </a:cubicBezTo>
                    <a:cubicBezTo>
                      <a:pt x="3653" y="13435"/>
                      <a:pt x="3936" y="13293"/>
                      <a:pt x="4167" y="13137"/>
                    </a:cubicBezTo>
                    <a:cubicBezTo>
                      <a:pt x="4276" y="13064"/>
                      <a:pt x="4392" y="13017"/>
                      <a:pt x="4419" y="13032"/>
                    </a:cubicBezTo>
                    <a:cubicBezTo>
                      <a:pt x="4446" y="13047"/>
                      <a:pt x="4469" y="13200"/>
                      <a:pt x="4469" y="13371"/>
                    </a:cubicBezTo>
                    <a:cubicBezTo>
                      <a:pt x="4469" y="13538"/>
                      <a:pt x="4475" y="13674"/>
                      <a:pt x="4486" y="13679"/>
                    </a:cubicBezTo>
                    <a:cubicBezTo>
                      <a:pt x="4572" y="13677"/>
                      <a:pt x="4935" y="13542"/>
                      <a:pt x="5064" y="13461"/>
                    </a:cubicBezTo>
                    <a:cubicBezTo>
                      <a:pt x="5152" y="13406"/>
                      <a:pt x="5227" y="13377"/>
                      <a:pt x="5232" y="13401"/>
                    </a:cubicBezTo>
                    <a:cubicBezTo>
                      <a:pt x="5237" y="13424"/>
                      <a:pt x="5241" y="13470"/>
                      <a:pt x="5248" y="13498"/>
                    </a:cubicBezTo>
                    <a:cubicBezTo>
                      <a:pt x="5256" y="13527"/>
                      <a:pt x="5269" y="13599"/>
                      <a:pt x="5274" y="13656"/>
                    </a:cubicBezTo>
                    <a:cubicBezTo>
                      <a:pt x="5291" y="13892"/>
                      <a:pt x="5368" y="13914"/>
                      <a:pt x="5642" y="13769"/>
                    </a:cubicBezTo>
                    <a:cubicBezTo>
                      <a:pt x="5784" y="13695"/>
                      <a:pt x="5928" y="13596"/>
                      <a:pt x="5969" y="13551"/>
                    </a:cubicBezTo>
                    <a:cubicBezTo>
                      <a:pt x="6070" y="13442"/>
                      <a:pt x="6154" y="13498"/>
                      <a:pt x="6154" y="13679"/>
                    </a:cubicBezTo>
                    <a:cubicBezTo>
                      <a:pt x="6154" y="14037"/>
                      <a:pt x="6337" y="14089"/>
                      <a:pt x="6723" y="13837"/>
                    </a:cubicBezTo>
                    <a:cubicBezTo>
                      <a:pt x="6856" y="13751"/>
                      <a:pt x="6970" y="13679"/>
                      <a:pt x="6983" y="13679"/>
                    </a:cubicBezTo>
                    <a:cubicBezTo>
                      <a:pt x="6992" y="13679"/>
                      <a:pt x="7029" y="13718"/>
                      <a:pt x="7067" y="13769"/>
                    </a:cubicBezTo>
                    <a:cubicBezTo>
                      <a:pt x="6830" y="13318"/>
                      <a:pt x="6740" y="12846"/>
                      <a:pt x="6740" y="12189"/>
                    </a:cubicBezTo>
                    <a:cubicBezTo>
                      <a:pt x="6740" y="11457"/>
                      <a:pt x="6793" y="11169"/>
                      <a:pt x="6992" y="10782"/>
                    </a:cubicBezTo>
                    <a:cubicBezTo>
                      <a:pt x="7341" y="10103"/>
                      <a:pt x="8304" y="9223"/>
                      <a:pt x="9070" y="8886"/>
                    </a:cubicBezTo>
                    <a:cubicBezTo>
                      <a:pt x="9620" y="8644"/>
                      <a:pt x="9846" y="8605"/>
                      <a:pt x="10679" y="8608"/>
                    </a:cubicBezTo>
                    <a:cubicBezTo>
                      <a:pt x="11795" y="8611"/>
                      <a:pt x="11956" y="8642"/>
                      <a:pt x="12749" y="9029"/>
                    </a:cubicBezTo>
                    <a:cubicBezTo>
                      <a:pt x="14546" y="9906"/>
                      <a:pt x="15346" y="11990"/>
                      <a:pt x="14517" y="13641"/>
                    </a:cubicBezTo>
                    <a:cubicBezTo>
                      <a:pt x="14166" y="14341"/>
                      <a:pt x="13752" y="14761"/>
                      <a:pt x="13495" y="14672"/>
                    </a:cubicBezTo>
                    <a:cubicBezTo>
                      <a:pt x="13402" y="14640"/>
                      <a:pt x="13297" y="14683"/>
                      <a:pt x="13260" y="14770"/>
                    </a:cubicBezTo>
                    <a:cubicBezTo>
                      <a:pt x="13223" y="14857"/>
                      <a:pt x="13121" y="14906"/>
                      <a:pt x="13034" y="14875"/>
                    </a:cubicBezTo>
                    <a:cubicBezTo>
                      <a:pt x="12937" y="14842"/>
                      <a:pt x="12853" y="14906"/>
                      <a:pt x="12816" y="15033"/>
                    </a:cubicBezTo>
                    <a:cubicBezTo>
                      <a:pt x="12771" y="15185"/>
                      <a:pt x="12687" y="15230"/>
                      <a:pt x="12522" y="15191"/>
                    </a:cubicBezTo>
                    <a:cubicBezTo>
                      <a:pt x="12352" y="15151"/>
                      <a:pt x="12289" y="15187"/>
                      <a:pt x="12263" y="15349"/>
                    </a:cubicBezTo>
                    <a:cubicBezTo>
                      <a:pt x="12243" y="15470"/>
                      <a:pt x="12093" y="15628"/>
                      <a:pt x="11936" y="15696"/>
                    </a:cubicBezTo>
                    <a:cubicBezTo>
                      <a:pt x="11486" y="15888"/>
                      <a:pt x="10569" y="15935"/>
                      <a:pt x="9883" y="15801"/>
                    </a:cubicBezTo>
                    <a:cubicBezTo>
                      <a:pt x="9315" y="15690"/>
                      <a:pt x="9250" y="15650"/>
                      <a:pt x="9196" y="15372"/>
                    </a:cubicBezTo>
                    <a:cubicBezTo>
                      <a:pt x="9155" y="15167"/>
                      <a:pt x="9106" y="15105"/>
                      <a:pt x="9045" y="15191"/>
                    </a:cubicBezTo>
                    <a:cubicBezTo>
                      <a:pt x="8921" y="15368"/>
                      <a:pt x="8735" y="15253"/>
                      <a:pt x="8735" y="14996"/>
                    </a:cubicBezTo>
                    <a:cubicBezTo>
                      <a:pt x="8735" y="14846"/>
                      <a:pt x="8689" y="14801"/>
                      <a:pt x="8559" y="14845"/>
                    </a:cubicBezTo>
                    <a:cubicBezTo>
                      <a:pt x="8436" y="14887"/>
                      <a:pt x="8357" y="14835"/>
                      <a:pt x="8316" y="14695"/>
                    </a:cubicBezTo>
                    <a:cubicBezTo>
                      <a:pt x="8259" y="14501"/>
                      <a:pt x="8235" y="14505"/>
                      <a:pt x="8047" y="14657"/>
                    </a:cubicBezTo>
                    <a:cubicBezTo>
                      <a:pt x="7859" y="14810"/>
                      <a:pt x="7826" y="14790"/>
                      <a:pt x="7553" y="14469"/>
                    </a:cubicBezTo>
                    <a:cubicBezTo>
                      <a:pt x="7423" y="14316"/>
                      <a:pt x="7313" y="14171"/>
                      <a:pt x="7218" y="14025"/>
                    </a:cubicBezTo>
                    <a:cubicBezTo>
                      <a:pt x="7219" y="14054"/>
                      <a:pt x="7195" y="14072"/>
                      <a:pt x="7151" y="14093"/>
                    </a:cubicBezTo>
                    <a:cubicBezTo>
                      <a:pt x="7096" y="14119"/>
                      <a:pt x="6964" y="14155"/>
                      <a:pt x="6857" y="14176"/>
                    </a:cubicBezTo>
                    <a:cubicBezTo>
                      <a:pt x="6604" y="14225"/>
                      <a:pt x="6277" y="14486"/>
                      <a:pt x="6145" y="14747"/>
                    </a:cubicBezTo>
                    <a:cubicBezTo>
                      <a:pt x="5977" y="15080"/>
                      <a:pt x="5999" y="15574"/>
                      <a:pt x="6204" y="15944"/>
                    </a:cubicBezTo>
                    <a:lnTo>
                      <a:pt x="6371" y="16245"/>
                    </a:lnTo>
                    <a:lnTo>
                      <a:pt x="6547" y="16109"/>
                    </a:lnTo>
                    <a:cubicBezTo>
                      <a:pt x="6735" y="15968"/>
                      <a:pt x="6792" y="15989"/>
                      <a:pt x="6874" y="16230"/>
                    </a:cubicBezTo>
                    <a:cubicBezTo>
                      <a:pt x="6897" y="16297"/>
                      <a:pt x="7040" y="16477"/>
                      <a:pt x="7193" y="16629"/>
                    </a:cubicBezTo>
                    <a:cubicBezTo>
                      <a:pt x="7345" y="16780"/>
                      <a:pt x="7480" y="16937"/>
                      <a:pt x="7494" y="16975"/>
                    </a:cubicBezTo>
                    <a:cubicBezTo>
                      <a:pt x="7531" y="17074"/>
                      <a:pt x="7635" y="16996"/>
                      <a:pt x="7746" y="16787"/>
                    </a:cubicBezTo>
                    <a:cubicBezTo>
                      <a:pt x="7799" y="16686"/>
                      <a:pt x="7861" y="16606"/>
                      <a:pt x="7888" y="16606"/>
                    </a:cubicBezTo>
                    <a:cubicBezTo>
                      <a:pt x="7916" y="16606"/>
                      <a:pt x="7990" y="16686"/>
                      <a:pt x="8056" y="16787"/>
                    </a:cubicBezTo>
                    <a:cubicBezTo>
                      <a:pt x="8185" y="16983"/>
                      <a:pt x="8301" y="17016"/>
                      <a:pt x="8416" y="16892"/>
                    </a:cubicBezTo>
                    <a:cubicBezTo>
                      <a:pt x="8617" y="16674"/>
                      <a:pt x="8646" y="17071"/>
                      <a:pt x="8475" y="17674"/>
                    </a:cubicBezTo>
                    <a:cubicBezTo>
                      <a:pt x="8260" y="18431"/>
                      <a:pt x="7782" y="19223"/>
                      <a:pt x="7126" y="19909"/>
                    </a:cubicBezTo>
                    <a:lnTo>
                      <a:pt x="6832" y="20210"/>
                    </a:lnTo>
                    <a:lnTo>
                      <a:pt x="7126" y="20210"/>
                    </a:lnTo>
                    <a:cubicBezTo>
                      <a:pt x="7312" y="20210"/>
                      <a:pt x="7502" y="20163"/>
                      <a:pt x="7679" y="20082"/>
                    </a:cubicBezTo>
                    <a:cubicBezTo>
                      <a:pt x="7828" y="20014"/>
                      <a:pt x="7965" y="19977"/>
                      <a:pt x="7980" y="19999"/>
                    </a:cubicBezTo>
                    <a:cubicBezTo>
                      <a:pt x="7996" y="20022"/>
                      <a:pt x="7976" y="20162"/>
                      <a:pt x="7938" y="20308"/>
                    </a:cubicBezTo>
                    <a:cubicBezTo>
                      <a:pt x="7901" y="20454"/>
                      <a:pt x="7892" y="20590"/>
                      <a:pt x="7913" y="20609"/>
                    </a:cubicBezTo>
                    <a:cubicBezTo>
                      <a:pt x="7934" y="20628"/>
                      <a:pt x="8108" y="20569"/>
                      <a:pt x="8307" y="20481"/>
                    </a:cubicBezTo>
                    <a:cubicBezTo>
                      <a:pt x="8506" y="20392"/>
                      <a:pt x="8695" y="20333"/>
                      <a:pt x="8718" y="20345"/>
                    </a:cubicBezTo>
                    <a:cubicBezTo>
                      <a:pt x="8741" y="20358"/>
                      <a:pt x="8744" y="20496"/>
                      <a:pt x="8726" y="20654"/>
                    </a:cubicBezTo>
                    <a:cubicBezTo>
                      <a:pt x="8697" y="20911"/>
                      <a:pt x="8703" y="20940"/>
                      <a:pt x="8802" y="20940"/>
                    </a:cubicBezTo>
                    <a:cubicBezTo>
                      <a:pt x="9008" y="20939"/>
                      <a:pt x="9317" y="20839"/>
                      <a:pt x="9589" y="20684"/>
                    </a:cubicBezTo>
                    <a:cubicBezTo>
                      <a:pt x="9739" y="20599"/>
                      <a:pt x="9871" y="20543"/>
                      <a:pt x="9883" y="20564"/>
                    </a:cubicBezTo>
                    <a:cubicBezTo>
                      <a:pt x="9895" y="20584"/>
                      <a:pt x="9943" y="20709"/>
                      <a:pt x="9983" y="20842"/>
                    </a:cubicBezTo>
                    <a:cubicBezTo>
                      <a:pt x="10070" y="21132"/>
                      <a:pt x="10341" y="21449"/>
                      <a:pt x="10587" y="21542"/>
                    </a:cubicBezTo>
                    <a:cubicBezTo>
                      <a:pt x="10740" y="21600"/>
                      <a:pt x="10793" y="21598"/>
                      <a:pt x="10980" y="21512"/>
                    </a:cubicBezTo>
                    <a:cubicBezTo>
                      <a:pt x="11239" y="21393"/>
                      <a:pt x="11455" y="21149"/>
                      <a:pt x="11550" y="20865"/>
                    </a:cubicBezTo>
                    <a:cubicBezTo>
                      <a:pt x="11589" y="20750"/>
                      <a:pt x="11629" y="20624"/>
                      <a:pt x="11643" y="20586"/>
                    </a:cubicBezTo>
                    <a:cubicBezTo>
                      <a:pt x="11660" y="20537"/>
                      <a:pt x="11721" y="20551"/>
                      <a:pt x="11860" y="20646"/>
                    </a:cubicBezTo>
                    <a:cubicBezTo>
                      <a:pt x="12078" y="20795"/>
                      <a:pt x="12482" y="20940"/>
                      <a:pt x="12690" y="20940"/>
                    </a:cubicBezTo>
                    <a:cubicBezTo>
                      <a:pt x="12804" y="20940"/>
                      <a:pt x="12832" y="20916"/>
                      <a:pt x="12832" y="20789"/>
                    </a:cubicBezTo>
                    <a:cubicBezTo>
                      <a:pt x="12832" y="20705"/>
                      <a:pt x="12806" y="20572"/>
                      <a:pt x="12774" y="20496"/>
                    </a:cubicBezTo>
                    <a:cubicBezTo>
                      <a:pt x="12742" y="20420"/>
                      <a:pt x="12724" y="20339"/>
                      <a:pt x="12740" y="20315"/>
                    </a:cubicBezTo>
                    <a:cubicBezTo>
                      <a:pt x="12757" y="20291"/>
                      <a:pt x="12947" y="20351"/>
                      <a:pt x="13159" y="20451"/>
                    </a:cubicBezTo>
                    <a:cubicBezTo>
                      <a:pt x="13383" y="20556"/>
                      <a:pt x="13565" y="20613"/>
                      <a:pt x="13595" y="20586"/>
                    </a:cubicBezTo>
                    <a:cubicBezTo>
                      <a:pt x="13625" y="20559"/>
                      <a:pt x="13620" y="20441"/>
                      <a:pt x="13587" y="20308"/>
                    </a:cubicBezTo>
                    <a:cubicBezTo>
                      <a:pt x="13555" y="20181"/>
                      <a:pt x="13553" y="20059"/>
                      <a:pt x="13578" y="20037"/>
                    </a:cubicBezTo>
                    <a:cubicBezTo>
                      <a:pt x="13603" y="20015"/>
                      <a:pt x="13739" y="20047"/>
                      <a:pt x="13880" y="20105"/>
                    </a:cubicBezTo>
                    <a:cubicBezTo>
                      <a:pt x="14021" y="20162"/>
                      <a:pt x="14261" y="20209"/>
                      <a:pt x="14416" y="20210"/>
                    </a:cubicBezTo>
                    <a:lnTo>
                      <a:pt x="14693" y="20210"/>
                    </a:lnTo>
                    <a:lnTo>
                      <a:pt x="14425" y="19932"/>
                    </a:lnTo>
                    <a:cubicBezTo>
                      <a:pt x="13686" y="19193"/>
                      <a:pt x="13089" y="18119"/>
                      <a:pt x="12967" y="17291"/>
                    </a:cubicBezTo>
                    <a:cubicBezTo>
                      <a:pt x="12936" y="17081"/>
                      <a:pt x="12938" y="16964"/>
                      <a:pt x="12983" y="16922"/>
                    </a:cubicBezTo>
                    <a:cubicBezTo>
                      <a:pt x="12984" y="16920"/>
                      <a:pt x="12983" y="16916"/>
                      <a:pt x="12983" y="16914"/>
                    </a:cubicBezTo>
                    <a:cubicBezTo>
                      <a:pt x="12986" y="16907"/>
                      <a:pt x="12996" y="16904"/>
                      <a:pt x="13000" y="16899"/>
                    </a:cubicBezTo>
                    <a:cubicBezTo>
                      <a:pt x="13012" y="16885"/>
                      <a:pt x="13022" y="16877"/>
                      <a:pt x="13042" y="16884"/>
                    </a:cubicBezTo>
                    <a:cubicBezTo>
                      <a:pt x="13049" y="16887"/>
                      <a:pt x="13059" y="16894"/>
                      <a:pt x="13067" y="16899"/>
                    </a:cubicBezTo>
                    <a:cubicBezTo>
                      <a:pt x="13070" y="16901"/>
                      <a:pt x="13072" y="16905"/>
                      <a:pt x="13076" y="16907"/>
                    </a:cubicBezTo>
                    <a:cubicBezTo>
                      <a:pt x="13098" y="16911"/>
                      <a:pt x="13121" y="16917"/>
                      <a:pt x="13151" y="16929"/>
                    </a:cubicBezTo>
                    <a:cubicBezTo>
                      <a:pt x="13312" y="16996"/>
                      <a:pt x="13377" y="16962"/>
                      <a:pt x="13562" y="16681"/>
                    </a:cubicBezTo>
                    <a:cubicBezTo>
                      <a:pt x="13619" y="16594"/>
                      <a:pt x="13638" y="16600"/>
                      <a:pt x="13779" y="16802"/>
                    </a:cubicBezTo>
                    <a:lnTo>
                      <a:pt x="13939" y="17027"/>
                    </a:lnTo>
                    <a:lnTo>
                      <a:pt x="14232" y="16749"/>
                    </a:lnTo>
                    <a:cubicBezTo>
                      <a:pt x="14392" y="16597"/>
                      <a:pt x="14571" y="16374"/>
                      <a:pt x="14634" y="16252"/>
                    </a:cubicBezTo>
                    <a:cubicBezTo>
                      <a:pt x="14698" y="16130"/>
                      <a:pt x="14763" y="16034"/>
                      <a:pt x="14777" y="16034"/>
                    </a:cubicBezTo>
                    <a:cubicBezTo>
                      <a:pt x="14790" y="16034"/>
                      <a:pt x="14885" y="16076"/>
                      <a:pt x="14986" y="16132"/>
                    </a:cubicBezTo>
                    <a:lnTo>
                      <a:pt x="15171" y="16230"/>
                    </a:lnTo>
                    <a:lnTo>
                      <a:pt x="15338" y="15921"/>
                    </a:lnTo>
                    <a:cubicBezTo>
                      <a:pt x="15597" y="15429"/>
                      <a:pt x="15535" y="14804"/>
                      <a:pt x="15196" y="14477"/>
                    </a:cubicBezTo>
                    <a:cubicBezTo>
                      <a:pt x="15043" y="14330"/>
                      <a:pt x="14676" y="14153"/>
                      <a:pt x="14525" y="14153"/>
                    </a:cubicBezTo>
                    <a:cubicBezTo>
                      <a:pt x="14322" y="14153"/>
                      <a:pt x="14283" y="14051"/>
                      <a:pt x="14408" y="13860"/>
                    </a:cubicBezTo>
                    <a:cubicBezTo>
                      <a:pt x="14544" y="13652"/>
                      <a:pt x="14579" y="13643"/>
                      <a:pt x="14726" y="13792"/>
                    </a:cubicBezTo>
                    <a:cubicBezTo>
                      <a:pt x="14837" y="13903"/>
                      <a:pt x="15028" y="13999"/>
                      <a:pt x="15162" y="14018"/>
                    </a:cubicBezTo>
                    <a:cubicBezTo>
                      <a:pt x="15196" y="14018"/>
                      <a:pt x="15231" y="14012"/>
                      <a:pt x="15254" y="14010"/>
                    </a:cubicBezTo>
                    <a:cubicBezTo>
                      <a:pt x="15268" y="14007"/>
                      <a:pt x="15280" y="14003"/>
                      <a:pt x="15288" y="13995"/>
                    </a:cubicBezTo>
                    <a:cubicBezTo>
                      <a:pt x="15322" y="13964"/>
                      <a:pt x="15350" y="13839"/>
                      <a:pt x="15355" y="13717"/>
                    </a:cubicBezTo>
                    <a:cubicBezTo>
                      <a:pt x="15359" y="13595"/>
                      <a:pt x="15375" y="13478"/>
                      <a:pt x="15380" y="13453"/>
                    </a:cubicBezTo>
                    <a:cubicBezTo>
                      <a:pt x="15385" y="13428"/>
                      <a:pt x="15494" y="13491"/>
                      <a:pt x="15623" y="13596"/>
                    </a:cubicBezTo>
                    <a:cubicBezTo>
                      <a:pt x="15940" y="13853"/>
                      <a:pt x="16131" y="13937"/>
                      <a:pt x="16201" y="13837"/>
                    </a:cubicBezTo>
                    <a:cubicBezTo>
                      <a:pt x="16230" y="13796"/>
                      <a:pt x="16259" y="13688"/>
                      <a:pt x="16260" y="13596"/>
                    </a:cubicBezTo>
                    <a:cubicBezTo>
                      <a:pt x="16261" y="13420"/>
                      <a:pt x="16335" y="13325"/>
                      <a:pt x="16402" y="13423"/>
                    </a:cubicBezTo>
                    <a:cubicBezTo>
                      <a:pt x="16448" y="13489"/>
                      <a:pt x="16886" y="13677"/>
                      <a:pt x="16997" y="13679"/>
                    </a:cubicBezTo>
                    <a:cubicBezTo>
                      <a:pt x="17047" y="13680"/>
                      <a:pt x="17073" y="13588"/>
                      <a:pt x="17073" y="13378"/>
                    </a:cubicBezTo>
                    <a:cubicBezTo>
                      <a:pt x="17073" y="13211"/>
                      <a:pt x="17086" y="13057"/>
                      <a:pt x="17106" y="13039"/>
                    </a:cubicBezTo>
                    <a:cubicBezTo>
                      <a:pt x="17126" y="13022"/>
                      <a:pt x="17224" y="13063"/>
                      <a:pt x="17324" y="13130"/>
                    </a:cubicBezTo>
                    <a:cubicBezTo>
                      <a:pt x="17424" y="13197"/>
                      <a:pt x="17589" y="13293"/>
                      <a:pt x="17693" y="13340"/>
                    </a:cubicBezTo>
                    <a:lnTo>
                      <a:pt x="17886" y="13423"/>
                    </a:lnTo>
                    <a:lnTo>
                      <a:pt x="17886" y="13197"/>
                    </a:lnTo>
                    <a:cubicBezTo>
                      <a:pt x="17886" y="13074"/>
                      <a:pt x="17857" y="12899"/>
                      <a:pt x="17827" y="12806"/>
                    </a:cubicBezTo>
                    <a:cubicBezTo>
                      <a:pt x="17796" y="12710"/>
                      <a:pt x="17798" y="12627"/>
                      <a:pt x="17827" y="12611"/>
                    </a:cubicBezTo>
                    <a:cubicBezTo>
                      <a:pt x="17855" y="12595"/>
                      <a:pt x="18041" y="12691"/>
                      <a:pt x="18238" y="12821"/>
                    </a:cubicBezTo>
                    <a:cubicBezTo>
                      <a:pt x="18434" y="12951"/>
                      <a:pt x="18614" y="13055"/>
                      <a:pt x="18640" y="13055"/>
                    </a:cubicBezTo>
                    <a:cubicBezTo>
                      <a:pt x="18716" y="13055"/>
                      <a:pt x="18767" y="12643"/>
                      <a:pt x="18724" y="12385"/>
                    </a:cubicBezTo>
                    <a:cubicBezTo>
                      <a:pt x="18702" y="12252"/>
                      <a:pt x="18634" y="12028"/>
                      <a:pt x="18573" y="11888"/>
                    </a:cubicBezTo>
                    <a:cubicBezTo>
                      <a:pt x="18511" y="11748"/>
                      <a:pt x="18479" y="11614"/>
                      <a:pt x="18497" y="11587"/>
                    </a:cubicBezTo>
                    <a:cubicBezTo>
                      <a:pt x="18516" y="11561"/>
                      <a:pt x="18630" y="11542"/>
                      <a:pt x="18757" y="11542"/>
                    </a:cubicBezTo>
                    <a:cubicBezTo>
                      <a:pt x="19140" y="11542"/>
                      <a:pt x="19856" y="11386"/>
                      <a:pt x="20207" y="11226"/>
                    </a:cubicBezTo>
                    <a:cubicBezTo>
                      <a:pt x="20484" y="11101"/>
                      <a:pt x="20991" y="10684"/>
                      <a:pt x="21003" y="10579"/>
                    </a:cubicBezTo>
                    <a:cubicBezTo>
                      <a:pt x="20998" y="10572"/>
                      <a:pt x="20985" y="10563"/>
                      <a:pt x="20970" y="10556"/>
                    </a:cubicBezTo>
                    <a:cubicBezTo>
                      <a:pt x="20964" y="10554"/>
                      <a:pt x="20951" y="10551"/>
                      <a:pt x="20944" y="10549"/>
                    </a:cubicBezTo>
                    <a:cubicBezTo>
                      <a:pt x="20868" y="10541"/>
                      <a:pt x="20712" y="10539"/>
                      <a:pt x="20534" y="10541"/>
                    </a:cubicBezTo>
                    <a:cubicBezTo>
                      <a:pt x="20294" y="10545"/>
                      <a:pt x="20082" y="10529"/>
                      <a:pt x="20065" y="10504"/>
                    </a:cubicBezTo>
                    <a:cubicBezTo>
                      <a:pt x="20047" y="10479"/>
                      <a:pt x="20197" y="10359"/>
                      <a:pt x="20400" y="10240"/>
                    </a:cubicBezTo>
                    <a:cubicBezTo>
                      <a:pt x="20783" y="10018"/>
                      <a:pt x="21422" y="9444"/>
                      <a:pt x="21422" y="9323"/>
                    </a:cubicBezTo>
                    <a:cubicBezTo>
                      <a:pt x="21422" y="9241"/>
                      <a:pt x="21250" y="9196"/>
                      <a:pt x="20953" y="9195"/>
                    </a:cubicBezTo>
                    <a:cubicBezTo>
                      <a:pt x="20836" y="9194"/>
                      <a:pt x="20721" y="9167"/>
                      <a:pt x="20701" y="9142"/>
                    </a:cubicBezTo>
                    <a:cubicBezTo>
                      <a:pt x="20699" y="9142"/>
                      <a:pt x="20677" y="9142"/>
                      <a:pt x="20676" y="9142"/>
                    </a:cubicBezTo>
                    <a:cubicBezTo>
                      <a:pt x="20672" y="9141"/>
                      <a:pt x="20695" y="9125"/>
                      <a:pt x="20718" y="9097"/>
                    </a:cubicBezTo>
                    <a:cubicBezTo>
                      <a:pt x="20743" y="9044"/>
                      <a:pt x="20804" y="8958"/>
                      <a:pt x="20886" y="8871"/>
                    </a:cubicBezTo>
                    <a:cubicBezTo>
                      <a:pt x="21095" y="8647"/>
                      <a:pt x="21583" y="7797"/>
                      <a:pt x="21531" y="7750"/>
                    </a:cubicBezTo>
                    <a:cubicBezTo>
                      <a:pt x="21516" y="7737"/>
                      <a:pt x="21370" y="7776"/>
                      <a:pt x="21204" y="7833"/>
                    </a:cubicBezTo>
                    <a:cubicBezTo>
                      <a:pt x="21039" y="7890"/>
                      <a:pt x="20765" y="7987"/>
                      <a:pt x="20601" y="8043"/>
                    </a:cubicBezTo>
                    <a:cubicBezTo>
                      <a:pt x="20437" y="8100"/>
                      <a:pt x="20285" y="8134"/>
                      <a:pt x="20257" y="8119"/>
                    </a:cubicBezTo>
                    <a:cubicBezTo>
                      <a:pt x="20230" y="8103"/>
                      <a:pt x="20261" y="7998"/>
                      <a:pt x="20324" y="7885"/>
                    </a:cubicBezTo>
                    <a:cubicBezTo>
                      <a:pt x="20388" y="7773"/>
                      <a:pt x="20442" y="7612"/>
                      <a:pt x="20442" y="7532"/>
                    </a:cubicBezTo>
                    <a:cubicBezTo>
                      <a:pt x="20442" y="7452"/>
                      <a:pt x="20540" y="7205"/>
                      <a:pt x="20668" y="6975"/>
                    </a:cubicBezTo>
                    <a:cubicBezTo>
                      <a:pt x="20911" y="6539"/>
                      <a:pt x="21038" y="6140"/>
                      <a:pt x="21104" y="5621"/>
                    </a:cubicBezTo>
                    <a:lnTo>
                      <a:pt x="21146" y="5312"/>
                    </a:lnTo>
                    <a:lnTo>
                      <a:pt x="20861" y="5515"/>
                    </a:lnTo>
                    <a:cubicBezTo>
                      <a:pt x="20706" y="5625"/>
                      <a:pt x="20518" y="5770"/>
                      <a:pt x="20433" y="5839"/>
                    </a:cubicBezTo>
                    <a:cubicBezTo>
                      <a:pt x="20229" y="6005"/>
                      <a:pt x="20186" y="5923"/>
                      <a:pt x="20291" y="5560"/>
                    </a:cubicBezTo>
                    <a:cubicBezTo>
                      <a:pt x="20356" y="5336"/>
                      <a:pt x="20407" y="4954"/>
                      <a:pt x="20425" y="4635"/>
                    </a:cubicBezTo>
                    <a:lnTo>
                      <a:pt x="20433" y="4432"/>
                    </a:lnTo>
                    <a:cubicBezTo>
                      <a:pt x="20434" y="4320"/>
                      <a:pt x="20429" y="4229"/>
                      <a:pt x="20416" y="4168"/>
                    </a:cubicBezTo>
                    <a:lnTo>
                      <a:pt x="20375" y="3988"/>
                    </a:lnTo>
                    <a:lnTo>
                      <a:pt x="20006" y="4311"/>
                    </a:lnTo>
                    <a:cubicBezTo>
                      <a:pt x="19802" y="4492"/>
                      <a:pt x="19623" y="4630"/>
                      <a:pt x="19604" y="4612"/>
                    </a:cubicBezTo>
                    <a:cubicBezTo>
                      <a:pt x="19584" y="4595"/>
                      <a:pt x="19570" y="4363"/>
                      <a:pt x="19570" y="4101"/>
                    </a:cubicBezTo>
                    <a:cubicBezTo>
                      <a:pt x="19570" y="3666"/>
                      <a:pt x="19486" y="3066"/>
                      <a:pt x="19411" y="2957"/>
                    </a:cubicBezTo>
                    <a:cubicBezTo>
                      <a:pt x="19394" y="2933"/>
                      <a:pt x="19338" y="2969"/>
                      <a:pt x="19285" y="3040"/>
                    </a:cubicBezTo>
                    <a:cubicBezTo>
                      <a:pt x="19233" y="3110"/>
                      <a:pt x="19116" y="3271"/>
                      <a:pt x="19025" y="3393"/>
                    </a:cubicBezTo>
                    <a:cubicBezTo>
                      <a:pt x="18935" y="3515"/>
                      <a:pt x="18841" y="3591"/>
                      <a:pt x="18816" y="3566"/>
                    </a:cubicBezTo>
                    <a:cubicBezTo>
                      <a:pt x="18808" y="3559"/>
                      <a:pt x="18794" y="3536"/>
                      <a:pt x="18782" y="3499"/>
                    </a:cubicBezTo>
                    <a:cubicBezTo>
                      <a:pt x="18782" y="3497"/>
                      <a:pt x="18783" y="3493"/>
                      <a:pt x="18782" y="3491"/>
                    </a:cubicBezTo>
                    <a:cubicBezTo>
                      <a:pt x="18780" y="3485"/>
                      <a:pt x="18776" y="3476"/>
                      <a:pt x="18774" y="3469"/>
                    </a:cubicBezTo>
                    <a:cubicBezTo>
                      <a:pt x="18750" y="3386"/>
                      <a:pt x="18722" y="3262"/>
                      <a:pt x="18699" y="3130"/>
                    </a:cubicBezTo>
                    <a:cubicBezTo>
                      <a:pt x="18605" y="2596"/>
                      <a:pt x="18350" y="2119"/>
                      <a:pt x="18020" y="1866"/>
                    </a:cubicBezTo>
                    <a:lnTo>
                      <a:pt x="17894" y="1768"/>
                    </a:lnTo>
                    <a:lnTo>
                      <a:pt x="17944" y="1986"/>
                    </a:lnTo>
                    <a:cubicBezTo>
                      <a:pt x="18001" y="2214"/>
                      <a:pt x="17999" y="2249"/>
                      <a:pt x="17819" y="3123"/>
                    </a:cubicBezTo>
                    <a:cubicBezTo>
                      <a:pt x="17757" y="3418"/>
                      <a:pt x="17710" y="3754"/>
                      <a:pt x="17710" y="3867"/>
                    </a:cubicBezTo>
                    <a:cubicBezTo>
                      <a:pt x="17710" y="3981"/>
                      <a:pt x="17688" y="4119"/>
                      <a:pt x="17659" y="4168"/>
                    </a:cubicBezTo>
                    <a:cubicBezTo>
                      <a:pt x="17631" y="4218"/>
                      <a:pt x="17578" y="4395"/>
                      <a:pt x="17542" y="4567"/>
                    </a:cubicBezTo>
                    <a:cubicBezTo>
                      <a:pt x="17507" y="4740"/>
                      <a:pt x="17416" y="4987"/>
                      <a:pt x="17341" y="5116"/>
                    </a:cubicBezTo>
                    <a:cubicBezTo>
                      <a:pt x="17266" y="5246"/>
                      <a:pt x="17109" y="5525"/>
                      <a:pt x="16989" y="5733"/>
                    </a:cubicBezTo>
                    <a:cubicBezTo>
                      <a:pt x="16775" y="6106"/>
                      <a:pt x="16703" y="6165"/>
                      <a:pt x="16629" y="6057"/>
                    </a:cubicBezTo>
                    <a:cubicBezTo>
                      <a:pt x="16608" y="6027"/>
                      <a:pt x="16480" y="6163"/>
                      <a:pt x="16335" y="6358"/>
                    </a:cubicBezTo>
                    <a:cubicBezTo>
                      <a:pt x="16191" y="6553"/>
                      <a:pt x="15982" y="6811"/>
                      <a:pt x="15874" y="6930"/>
                    </a:cubicBezTo>
                    <a:cubicBezTo>
                      <a:pt x="15635" y="7195"/>
                      <a:pt x="15556" y="7357"/>
                      <a:pt x="15556" y="7630"/>
                    </a:cubicBezTo>
                    <a:cubicBezTo>
                      <a:pt x="15556" y="7873"/>
                      <a:pt x="15638" y="8026"/>
                      <a:pt x="15833" y="8171"/>
                    </a:cubicBezTo>
                    <a:cubicBezTo>
                      <a:pt x="15962" y="8268"/>
                      <a:pt x="15970" y="8304"/>
                      <a:pt x="15933" y="8585"/>
                    </a:cubicBezTo>
                    <a:cubicBezTo>
                      <a:pt x="15905" y="8798"/>
                      <a:pt x="15864" y="8892"/>
                      <a:pt x="15799" y="8909"/>
                    </a:cubicBezTo>
                    <a:cubicBezTo>
                      <a:pt x="15537" y="8977"/>
                      <a:pt x="15224" y="9159"/>
                      <a:pt x="15120" y="9307"/>
                    </a:cubicBezTo>
                    <a:cubicBezTo>
                      <a:pt x="15056" y="9401"/>
                      <a:pt x="14883" y="9531"/>
                      <a:pt x="14726" y="9601"/>
                    </a:cubicBezTo>
                    <a:lnTo>
                      <a:pt x="14441" y="9729"/>
                    </a:lnTo>
                    <a:lnTo>
                      <a:pt x="14232" y="9518"/>
                    </a:lnTo>
                    <a:cubicBezTo>
                      <a:pt x="14115" y="9403"/>
                      <a:pt x="13902" y="9223"/>
                      <a:pt x="13754" y="9119"/>
                    </a:cubicBezTo>
                    <a:cubicBezTo>
                      <a:pt x="13426" y="8889"/>
                      <a:pt x="13084" y="8439"/>
                      <a:pt x="13168" y="8344"/>
                    </a:cubicBezTo>
                    <a:cubicBezTo>
                      <a:pt x="13200" y="8308"/>
                      <a:pt x="13203" y="8231"/>
                      <a:pt x="13176" y="8171"/>
                    </a:cubicBezTo>
                    <a:cubicBezTo>
                      <a:pt x="13069" y="7933"/>
                      <a:pt x="13116" y="7500"/>
                      <a:pt x="13285" y="7178"/>
                    </a:cubicBezTo>
                    <a:cubicBezTo>
                      <a:pt x="13428" y="6906"/>
                      <a:pt x="13492" y="6841"/>
                      <a:pt x="13754" y="6719"/>
                    </a:cubicBezTo>
                    <a:cubicBezTo>
                      <a:pt x="13922" y="6641"/>
                      <a:pt x="14084" y="6576"/>
                      <a:pt x="14115" y="6576"/>
                    </a:cubicBezTo>
                    <a:cubicBezTo>
                      <a:pt x="14146" y="6576"/>
                      <a:pt x="14276" y="6508"/>
                      <a:pt x="14400" y="6418"/>
                    </a:cubicBezTo>
                    <a:cubicBezTo>
                      <a:pt x="14551" y="6309"/>
                      <a:pt x="14709" y="6248"/>
                      <a:pt x="14886" y="6230"/>
                    </a:cubicBezTo>
                    <a:cubicBezTo>
                      <a:pt x="15030" y="6215"/>
                      <a:pt x="15144" y="6178"/>
                      <a:pt x="15137" y="6147"/>
                    </a:cubicBezTo>
                    <a:cubicBezTo>
                      <a:pt x="15130" y="6116"/>
                      <a:pt x="15251" y="6062"/>
                      <a:pt x="15405" y="6027"/>
                    </a:cubicBezTo>
                    <a:cubicBezTo>
                      <a:pt x="15760" y="5945"/>
                      <a:pt x="15954" y="5826"/>
                      <a:pt x="16025" y="5658"/>
                    </a:cubicBezTo>
                    <a:cubicBezTo>
                      <a:pt x="16106" y="5467"/>
                      <a:pt x="16108" y="5467"/>
                      <a:pt x="15849" y="5621"/>
                    </a:cubicBezTo>
                    <a:cubicBezTo>
                      <a:pt x="15657" y="5735"/>
                      <a:pt x="15512" y="5772"/>
                      <a:pt x="15103" y="5801"/>
                    </a:cubicBezTo>
                    <a:cubicBezTo>
                      <a:pt x="14826" y="5821"/>
                      <a:pt x="14561" y="5849"/>
                      <a:pt x="14509" y="5869"/>
                    </a:cubicBezTo>
                    <a:cubicBezTo>
                      <a:pt x="14456" y="5889"/>
                      <a:pt x="14394" y="5883"/>
                      <a:pt x="14374" y="5854"/>
                    </a:cubicBezTo>
                    <a:cubicBezTo>
                      <a:pt x="14328" y="5786"/>
                      <a:pt x="14562" y="5643"/>
                      <a:pt x="14718" y="5643"/>
                    </a:cubicBezTo>
                    <a:cubicBezTo>
                      <a:pt x="14785" y="5643"/>
                      <a:pt x="14914" y="5569"/>
                      <a:pt x="15003" y="5485"/>
                    </a:cubicBezTo>
                    <a:cubicBezTo>
                      <a:pt x="15193" y="5307"/>
                      <a:pt x="15403" y="5250"/>
                      <a:pt x="15564" y="5327"/>
                    </a:cubicBezTo>
                    <a:cubicBezTo>
                      <a:pt x="15655" y="5371"/>
                      <a:pt x="15673" y="5365"/>
                      <a:pt x="15673" y="5305"/>
                    </a:cubicBezTo>
                    <a:cubicBezTo>
                      <a:pt x="15673" y="5112"/>
                      <a:pt x="15546" y="4950"/>
                      <a:pt x="15338" y="4876"/>
                    </a:cubicBezTo>
                    <a:cubicBezTo>
                      <a:pt x="15218" y="4833"/>
                      <a:pt x="15071" y="4778"/>
                      <a:pt x="15003" y="4748"/>
                    </a:cubicBezTo>
                    <a:cubicBezTo>
                      <a:pt x="14935" y="4718"/>
                      <a:pt x="14828" y="4698"/>
                      <a:pt x="14768" y="4710"/>
                    </a:cubicBezTo>
                    <a:cubicBezTo>
                      <a:pt x="14708" y="4722"/>
                      <a:pt x="14584" y="4698"/>
                      <a:pt x="14492" y="4657"/>
                    </a:cubicBezTo>
                    <a:lnTo>
                      <a:pt x="14324" y="4582"/>
                    </a:lnTo>
                    <a:lnTo>
                      <a:pt x="14626" y="4349"/>
                    </a:lnTo>
                    <a:cubicBezTo>
                      <a:pt x="14986" y="4066"/>
                      <a:pt x="15136" y="3816"/>
                      <a:pt x="15187" y="3424"/>
                    </a:cubicBezTo>
                    <a:cubicBezTo>
                      <a:pt x="15218" y="3185"/>
                      <a:pt x="15263" y="3102"/>
                      <a:pt x="15405" y="2995"/>
                    </a:cubicBezTo>
                    <a:cubicBezTo>
                      <a:pt x="15409" y="2991"/>
                      <a:pt x="15409" y="2990"/>
                      <a:pt x="15414" y="2987"/>
                    </a:cubicBezTo>
                    <a:cubicBezTo>
                      <a:pt x="15425" y="2979"/>
                      <a:pt x="15435" y="2971"/>
                      <a:pt x="15447" y="2965"/>
                    </a:cubicBezTo>
                    <a:cubicBezTo>
                      <a:pt x="15538" y="2909"/>
                      <a:pt x="15642" y="2875"/>
                      <a:pt x="15698" y="2882"/>
                    </a:cubicBezTo>
                    <a:cubicBezTo>
                      <a:pt x="15805" y="2895"/>
                      <a:pt x="15825" y="2941"/>
                      <a:pt x="15841" y="3213"/>
                    </a:cubicBezTo>
                    <a:cubicBezTo>
                      <a:pt x="15851" y="3384"/>
                      <a:pt x="15887" y="3537"/>
                      <a:pt x="15925" y="3559"/>
                    </a:cubicBezTo>
                    <a:cubicBezTo>
                      <a:pt x="15963" y="3581"/>
                      <a:pt x="16110" y="3604"/>
                      <a:pt x="16252" y="3604"/>
                    </a:cubicBezTo>
                    <a:cubicBezTo>
                      <a:pt x="16412" y="3605"/>
                      <a:pt x="16548" y="3637"/>
                      <a:pt x="16620" y="3694"/>
                    </a:cubicBezTo>
                    <a:cubicBezTo>
                      <a:pt x="16732" y="3783"/>
                      <a:pt x="16738" y="3783"/>
                      <a:pt x="16696" y="3657"/>
                    </a:cubicBezTo>
                    <a:cubicBezTo>
                      <a:pt x="16609" y="3394"/>
                      <a:pt x="16623" y="3312"/>
                      <a:pt x="16763" y="3326"/>
                    </a:cubicBezTo>
                    <a:cubicBezTo>
                      <a:pt x="16959" y="3344"/>
                      <a:pt x="16931" y="3310"/>
                      <a:pt x="16578" y="3108"/>
                    </a:cubicBezTo>
                    <a:cubicBezTo>
                      <a:pt x="16279" y="2935"/>
                      <a:pt x="16255" y="2905"/>
                      <a:pt x="16268" y="2731"/>
                    </a:cubicBezTo>
                    <a:cubicBezTo>
                      <a:pt x="16289" y="2454"/>
                      <a:pt x="16066" y="2295"/>
                      <a:pt x="15648" y="2295"/>
                    </a:cubicBezTo>
                    <a:cubicBezTo>
                      <a:pt x="15250" y="2295"/>
                      <a:pt x="14950" y="2425"/>
                      <a:pt x="14835" y="2641"/>
                    </a:cubicBezTo>
                    <a:cubicBezTo>
                      <a:pt x="14787" y="2733"/>
                      <a:pt x="14709" y="2980"/>
                      <a:pt x="14659" y="3190"/>
                    </a:cubicBezTo>
                    <a:cubicBezTo>
                      <a:pt x="14526" y="3762"/>
                      <a:pt x="14302" y="4052"/>
                      <a:pt x="14224" y="3755"/>
                    </a:cubicBezTo>
                    <a:cubicBezTo>
                      <a:pt x="14174" y="3566"/>
                      <a:pt x="14030" y="3517"/>
                      <a:pt x="13729" y="3589"/>
                    </a:cubicBezTo>
                    <a:cubicBezTo>
                      <a:pt x="13357" y="3678"/>
                      <a:pt x="13297" y="3669"/>
                      <a:pt x="13235" y="3521"/>
                    </a:cubicBezTo>
                    <a:cubicBezTo>
                      <a:pt x="13161" y="3347"/>
                      <a:pt x="13118" y="3358"/>
                      <a:pt x="13134" y="3544"/>
                    </a:cubicBezTo>
                    <a:cubicBezTo>
                      <a:pt x="13151" y="3748"/>
                      <a:pt x="13050" y="3843"/>
                      <a:pt x="12774" y="3882"/>
                    </a:cubicBezTo>
                    <a:cubicBezTo>
                      <a:pt x="12592" y="3909"/>
                      <a:pt x="12534" y="3945"/>
                      <a:pt x="12506" y="4048"/>
                    </a:cubicBezTo>
                    <a:cubicBezTo>
                      <a:pt x="12486" y="4120"/>
                      <a:pt x="12486" y="4213"/>
                      <a:pt x="12506" y="4259"/>
                    </a:cubicBezTo>
                    <a:cubicBezTo>
                      <a:pt x="12605" y="4491"/>
                      <a:pt x="12291" y="4434"/>
                      <a:pt x="11969" y="4161"/>
                    </a:cubicBezTo>
                    <a:cubicBezTo>
                      <a:pt x="11765" y="3988"/>
                      <a:pt x="11517" y="3566"/>
                      <a:pt x="11584" y="3506"/>
                    </a:cubicBezTo>
                    <a:cubicBezTo>
                      <a:pt x="11605" y="3487"/>
                      <a:pt x="11727" y="3452"/>
                      <a:pt x="11860" y="3424"/>
                    </a:cubicBezTo>
                    <a:lnTo>
                      <a:pt x="12103" y="3371"/>
                    </a:lnTo>
                    <a:lnTo>
                      <a:pt x="12103" y="3040"/>
                    </a:lnTo>
                    <a:cubicBezTo>
                      <a:pt x="12103" y="2729"/>
                      <a:pt x="12113" y="2700"/>
                      <a:pt x="12296" y="2566"/>
                    </a:cubicBezTo>
                    <a:cubicBezTo>
                      <a:pt x="12529" y="2395"/>
                      <a:pt x="12773" y="1970"/>
                      <a:pt x="12774" y="1731"/>
                    </a:cubicBezTo>
                    <a:cubicBezTo>
                      <a:pt x="12775" y="1469"/>
                      <a:pt x="12629" y="1273"/>
                      <a:pt x="12380" y="1189"/>
                    </a:cubicBezTo>
                    <a:cubicBezTo>
                      <a:pt x="12154" y="1113"/>
                      <a:pt x="11736" y="1102"/>
                      <a:pt x="11517" y="1166"/>
                    </a:cubicBezTo>
                    <a:cubicBezTo>
                      <a:pt x="11432" y="1191"/>
                      <a:pt x="11318" y="1164"/>
                      <a:pt x="11156" y="1068"/>
                    </a:cubicBezTo>
                    <a:cubicBezTo>
                      <a:pt x="10945" y="944"/>
                      <a:pt x="10928" y="913"/>
                      <a:pt x="10955" y="760"/>
                    </a:cubicBezTo>
                    <a:cubicBezTo>
                      <a:pt x="10973" y="662"/>
                      <a:pt x="10959" y="570"/>
                      <a:pt x="10922" y="549"/>
                    </a:cubicBezTo>
                    <a:cubicBezTo>
                      <a:pt x="10806" y="485"/>
                      <a:pt x="10850" y="304"/>
                      <a:pt x="10989" y="271"/>
                    </a:cubicBezTo>
                    <a:cubicBezTo>
                      <a:pt x="11119" y="240"/>
                      <a:pt x="11117" y="243"/>
                      <a:pt x="10972" y="211"/>
                    </a:cubicBezTo>
                    <a:cubicBezTo>
                      <a:pt x="10884" y="191"/>
                      <a:pt x="10833" y="144"/>
                      <a:pt x="10838" y="90"/>
                    </a:cubicBezTo>
                    <a:cubicBezTo>
                      <a:pt x="10842" y="42"/>
                      <a:pt x="10816" y="0"/>
                      <a:pt x="10788" y="0"/>
                    </a:cubicBezTo>
                    <a:close/>
                    <a:moveTo>
                      <a:pt x="10813" y="3604"/>
                    </a:moveTo>
                    <a:cubicBezTo>
                      <a:pt x="10819" y="3600"/>
                      <a:pt x="10826" y="3604"/>
                      <a:pt x="10830" y="3604"/>
                    </a:cubicBezTo>
                    <a:cubicBezTo>
                      <a:pt x="10862" y="3609"/>
                      <a:pt x="10923" y="3724"/>
                      <a:pt x="10972" y="3860"/>
                    </a:cubicBezTo>
                    <a:cubicBezTo>
                      <a:pt x="10987" y="3900"/>
                      <a:pt x="11002" y="3939"/>
                      <a:pt x="11022" y="3980"/>
                    </a:cubicBezTo>
                    <a:cubicBezTo>
                      <a:pt x="11082" y="4104"/>
                      <a:pt x="11171" y="4232"/>
                      <a:pt x="11265" y="4349"/>
                    </a:cubicBezTo>
                    <a:cubicBezTo>
                      <a:pt x="11297" y="4388"/>
                      <a:pt x="11324" y="4426"/>
                      <a:pt x="11358" y="4462"/>
                    </a:cubicBezTo>
                    <a:cubicBezTo>
                      <a:pt x="11391" y="4498"/>
                      <a:pt x="11432" y="4535"/>
                      <a:pt x="11467" y="4567"/>
                    </a:cubicBezTo>
                    <a:cubicBezTo>
                      <a:pt x="11501" y="4600"/>
                      <a:pt x="11532" y="4630"/>
                      <a:pt x="11567" y="4657"/>
                    </a:cubicBezTo>
                    <a:cubicBezTo>
                      <a:pt x="11603" y="4685"/>
                      <a:pt x="11641" y="4711"/>
                      <a:pt x="11676" y="4733"/>
                    </a:cubicBezTo>
                    <a:cubicBezTo>
                      <a:pt x="11798" y="4809"/>
                      <a:pt x="11963" y="4945"/>
                      <a:pt x="12045" y="5041"/>
                    </a:cubicBezTo>
                    <a:cubicBezTo>
                      <a:pt x="12082" y="5085"/>
                      <a:pt x="12120" y="5124"/>
                      <a:pt x="12162" y="5154"/>
                    </a:cubicBezTo>
                    <a:cubicBezTo>
                      <a:pt x="12190" y="5175"/>
                      <a:pt x="12224" y="5192"/>
                      <a:pt x="12254" y="5207"/>
                    </a:cubicBezTo>
                    <a:cubicBezTo>
                      <a:pt x="12285" y="5221"/>
                      <a:pt x="12314" y="5236"/>
                      <a:pt x="12346" y="5244"/>
                    </a:cubicBezTo>
                    <a:cubicBezTo>
                      <a:pt x="12363" y="5249"/>
                      <a:pt x="12380" y="5249"/>
                      <a:pt x="12397" y="5252"/>
                    </a:cubicBezTo>
                    <a:cubicBezTo>
                      <a:pt x="12431" y="5258"/>
                      <a:pt x="12463" y="5261"/>
                      <a:pt x="12489" y="5267"/>
                    </a:cubicBezTo>
                    <a:cubicBezTo>
                      <a:pt x="12515" y="5273"/>
                      <a:pt x="12537" y="5283"/>
                      <a:pt x="12556" y="5290"/>
                    </a:cubicBezTo>
                    <a:cubicBezTo>
                      <a:pt x="12584" y="5300"/>
                      <a:pt x="12603" y="5308"/>
                      <a:pt x="12615" y="5320"/>
                    </a:cubicBezTo>
                    <a:cubicBezTo>
                      <a:pt x="12618" y="5324"/>
                      <a:pt x="12621" y="5331"/>
                      <a:pt x="12623" y="5335"/>
                    </a:cubicBezTo>
                    <a:cubicBezTo>
                      <a:pt x="12639" y="5367"/>
                      <a:pt x="12592" y="5407"/>
                      <a:pt x="12489" y="5455"/>
                    </a:cubicBezTo>
                    <a:cubicBezTo>
                      <a:pt x="12465" y="5466"/>
                      <a:pt x="12440" y="5476"/>
                      <a:pt x="12413" y="5493"/>
                    </a:cubicBezTo>
                    <a:cubicBezTo>
                      <a:pt x="12387" y="5509"/>
                      <a:pt x="12359" y="5531"/>
                      <a:pt x="12330" y="5553"/>
                    </a:cubicBezTo>
                    <a:cubicBezTo>
                      <a:pt x="12271" y="5596"/>
                      <a:pt x="12203" y="5651"/>
                      <a:pt x="12137" y="5711"/>
                    </a:cubicBezTo>
                    <a:cubicBezTo>
                      <a:pt x="12071" y="5771"/>
                      <a:pt x="12005" y="5835"/>
                      <a:pt x="11936" y="5907"/>
                    </a:cubicBezTo>
                    <a:cubicBezTo>
                      <a:pt x="11798" y="6049"/>
                      <a:pt x="11660" y="6211"/>
                      <a:pt x="11534" y="6373"/>
                    </a:cubicBezTo>
                    <a:cubicBezTo>
                      <a:pt x="11471" y="6454"/>
                      <a:pt x="11412" y="6535"/>
                      <a:pt x="11358" y="6614"/>
                    </a:cubicBezTo>
                    <a:cubicBezTo>
                      <a:pt x="11277" y="6732"/>
                      <a:pt x="11206" y="6845"/>
                      <a:pt x="11156" y="6945"/>
                    </a:cubicBezTo>
                    <a:cubicBezTo>
                      <a:pt x="11140" y="6978"/>
                      <a:pt x="11126" y="7013"/>
                      <a:pt x="11115" y="7043"/>
                    </a:cubicBezTo>
                    <a:cubicBezTo>
                      <a:pt x="11062" y="7177"/>
                      <a:pt x="10972" y="7379"/>
                      <a:pt x="10922" y="7494"/>
                    </a:cubicBezTo>
                    <a:cubicBezTo>
                      <a:pt x="10871" y="7609"/>
                      <a:pt x="10818" y="7719"/>
                      <a:pt x="10796" y="7742"/>
                    </a:cubicBezTo>
                    <a:cubicBezTo>
                      <a:pt x="10784" y="7755"/>
                      <a:pt x="10764" y="7743"/>
                      <a:pt x="10737" y="7712"/>
                    </a:cubicBezTo>
                    <a:cubicBezTo>
                      <a:pt x="10724" y="7697"/>
                      <a:pt x="10711" y="7677"/>
                      <a:pt x="10696" y="7652"/>
                    </a:cubicBezTo>
                    <a:cubicBezTo>
                      <a:pt x="10664" y="7603"/>
                      <a:pt x="10623" y="7540"/>
                      <a:pt x="10587" y="7464"/>
                    </a:cubicBezTo>
                    <a:cubicBezTo>
                      <a:pt x="10531" y="7350"/>
                      <a:pt x="10479" y="7217"/>
                      <a:pt x="10427" y="7073"/>
                    </a:cubicBezTo>
                    <a:cubicBezTo>
                      <a:pt x="10414" y="7036"/>
                      <a:pt x="10397" y="6989"/>
                      <a:pt x="10377" y="6945"/>
                    </a:cubicBezTo>
                    <a:cubicBezTo>
                      <a:pt x="10338" y="6858"/>
                      <a:pt x="10283" y="6764"/>
                      <a:pt x="10235" y="6682"/>
                    </a:cubicBezTo>
                    <a:cubicBezTo>
                      <a:pt x="10210" y="6640"/>
                      <a:pt x="10190" y="6601"/>
                      <a:pt x="10168" y="6569"/>
                    </a:cubicBezTo>
                    <a:cubicBezTo>
                      <a:pt x="9915" y="6210"/>
                      <a:pt x="9316" y="5613"/>
                      <a:pt x="9087" y="5485"/>
                    </a:cubicBezTo>
                    <a:cubicBezTo>
                      <a:pt x="9057" y="5469"/>
                      <a:pt x="9033" y="5454"/>
                      <a:pt x="9011" y="5440"/>
                    </a:cubicBezTo>
                    <a:cubicBezTo>
                      <a:pt x="8989" y="5426"/>
                      <a:pt x="8967" y="5414"/>
                      <a:pt x="8952" y="5402"/>
                    </a:cubicBezTo>
                    <a:cubicBezTo>
                      <a:pt x="8938" y="5390"/>
                      <a:pt x="8934" y="5375"/>
                      <a:pt x="8927" y="5365"/>
                    </a:cubicBezTo>
                    <a:cubicBezTo>
                      <a:pt x="8921" y="5355"/>
                      <a:pt x="8918" y="5343"/>
                      <a:pt x="8919" y="5335"/>
                    </a:cubicBezTo>
                    <a:cubicBezTo>
                      <a:pt x="8919" y="5330"/>
                      <a:pt x="8917" y="5331"/>
                      <a:pt x="8919" y="5327"/>
                    </a:cubicBezTo>
                    <a:cubicBezTo>
                      <a:pt x="8921" y="5323"/>
                      <a:pt x="8923" y="5316"/>
                      <a:pt x="8927" y="5312"/>
                    </a:cubicBezTo>
                    <a:cubicBezTo>
                      <a:pt x="8936" y="5304"/>
                      <a:pt x="8953" y="5296"/>
                      <a:pt x="8969" y="5290"/>
                    </a:cubicBezTo>
                    <a:cubicBezTo>
                      <a:pt x="9002" y="5276"/>
                      <a:pt x="9048" y="5271"/>
                      <a:pt x="9112" y="5259"/>
                    </a:cubicBezTo>
                    <a:cubicBezTo>
                      <a:pt x="9136" y="5255"/>
                      <a:pt x="9170" y="5244"/>
                      <a:pt x="9204" y="5229"/>
                    </a:cubicBezTo>
                    <a:cubicBezTo>
                      <a:pt x="9306" y="5184"/>
                      <a:pt x="9435" y="5096"/>
                      <a:pt x="9539" y="5004"/>
                    </a:cubicBezTo>
                    <a:cubicBezTo>
                      <a:pt x="9678" y="4881"/>
                      <a:pt x="9925" y="4671"/>
                      <a:pt x="10084" y="4537"/>
                    </a:cubicBezTo>
                    <a:cubicBezTo>
                      <a:pt x="10211" y="4430"/>
                      <a:pt x="10356" y="4263"/>
                      <a:pt x="10469" y="4101"/>
                    </a:cubicBezTo>
                    <a:cubicBezTo>
                      <a:pt x="10488" y="4074"/>
                      <a:pt x="10511" y="4045"/>
                      <a:pt x="10528" y="4018"/>
                    </a:cubicBezTo>
                    <a:cubicBezTo>
                      <a:pt x="10545" y="3991"/>
                      <a:pt x="10555" y="3968"/>
                      <a:pt x="10570" y="3943"/>
                    </a:cubicBezTo>
                    <a:cubicBezTo>
                      <a:pt x="10624" y="3846"/>
                      <a:pt x="10683" y="3756"/>
                      <a:pt x="10729" y="3694"/>
                    </a:cubicBezTo>
                    <a:cubicBezTo>
                      <a:pt x="10752" y="3663"/>
                      <a:pt x="10771" y="3643"/>
                      <a:pt x="10788" y="3627"/>
                    </a:cubicBezTo>
                    <a:cubicBezTo>
                      <a:pt x="10796" y="3618"/>
                      <a:pt x="10807" y="3608"/>
                      <a:pt x="10813" y="3604"/>
                    </a:cubicBezTo>
                    <a:close/>
                    <a:moveTo>
                      <a:pt x="10771" y="8096"/>
                    </a:moveTo>
                    <a:cubicBezTo>
                      <a:pt x="10816" y="8096"/>
                      <a:pt x="10971" y="8473"/>
                      <a:pt x="10939" y="8502"/>
                    </a:cubicBezTo>
                    <a:cubicBezTo>
                      <a:pt x="10893" y="8544"/>
                      <a:pt x="10614" y="8543"/>
                      <a:pt x="10587" y="8502"/>
                    </a:cubicBezTo>
                    <a:cubicBezTo>
                      <a:pt x="10581" y="8494"/>
                      <a:pt x="10587" y="8474"/>
                      <a:pt x="10595" y="8442"/>
                    </a:cubicBezTo>
                    <a:cubicBezTo>
                      <a:pt x="10597" y="8419"/>
                      <a:pt x="10604" y="8389"/>
                      <a:pt x="10620" y="8359"/>
                    </a:cubicBezTo>
                    <a:cubicBezTo>
                      <a:pt x="10630" y="8330"/>
                      <a:pt x="10644" y="8293"/>
                      <a:pt x="10662" y="8254"/>
                    </a:cubicBezTo>
                    <a:cubicBezTo>
                      <a:pt x="10674" y="8229"/>
                      <a:pt x="10684" y="8212"/>
                      <a:pt x="10696" y="8194"/>
                    </a:cubicBezTo>
                    <a:cubicBezTo>
                      <a:pt x="10724" y="8139"/>
                      <a:pt x="10757" y="8096"/>
                      <a:pt x="10771" y="8096"/>
                    </a:cubicBezTo>
                    <a:close/>
                    <a:moveTo>
                      <a:pt x="10796" y="8864"/>
                    </a:moveTo>
                    <a:cubicBezTo>
                      <a:pt x="10728" y="8864"/>
                      <a:pt x="10660" y="8888"/>
                      <a:pt x="10570" y="8939"/>
                    </a:cubicBezTo>
                    <a:cubicBezTo>
                      <a:pt x="10445" y="9009"/>
                      <a:pt x="10202" y="9067"/>
                      <a:pt x="10034" y="9067"/>
                    </a:cubicBezTo>
                    <a:cubicBezTo>
                      <a:pt x="9410" y="9067"/>
                      <a:pt x="9043" y="9747"/>
                      <a:pt x="9539" y="9985"/>
                    </a:cubicBezTo>
                    <a:cubicBezTo>
                      <a:pt x="9871" y="10144"/>
                      <a:pt x="9821" y="10283"/>
                      <a:pt x="9371" y="10451"/>
                    </a:cubicBezTo>
                    <a:cubicBezTo>
                      <a:pt x="9064" y="10566"/>
                      <a:pt x="8912" y="10578"/>
                      <a:pt x="8693" y="10489"/>
                    </a:cubicBezTo>
                    <a:cubicBezTo>
                      <a:pt x="8537" y="10425"/>
                      <a:pt x="8330" y="10402"/>
                      <a:pt x="8232" y="10436"/>
                    </a:cubicBezTo>
                    <a:cubicBezTo>
                      <a:pt x="7973" y="10525"/>
                      <a:pt x="8015" y="10776"/>
                      <a:pt x="8299" y="10842"/>
                    </a:cubicBezTo>
                    <a:cubicBezTo>
                      <a:pt x="8438" y="10875"/>
                      <a:pt x="8516" y="10954"/>
                      <a:pt x="8483" y="11031"/>
                    </a:cubicBezTo>
                    <a:cubicBezTo>
                      <a:pt x="8452" y="11104"/>
                      <a:pt x="8340" y="11626"/>
                      <a:pt x="8232" y="12189"/>
                    </a:cubicBezTo>
                    <a:cubicBezTo>
                      <a:pt x="8075" y="13002"/>
                      <a:pt x="7971" y="13260"/>
                      <a:pt x="7754" y="13438"/>
                    </a:cubicBezTo>
                    <a:lnTo>
                      <a:pt x="7486" y="13664"/>
                    </a:lnTo>
                    <a:lnTo>
                      <a:pt x="7779" y="13875"/>
                    </a:lnTo>
                    <a:cubicBezTo>
                      <a:pt x="8183" y="14159"/>
                      <a:pt x="8950" y="14160"/>
                      <a:pt x="9355" y="13875"/>
                    </a:cubicBezTo>
                    <a:cubicBezTo>
                      <a:pt x="9656" y="13663"/>
                      <a:pt x="9651" y="13661"/>
                      <a:pt x="9422" y="13491"/>
                    </a:cubicBezTo>
                    <a:cubicBezTo>
                      <a:pt x="9252" y="13365"/>
                      <a:pt x="9122" y="13003"/>
                      <a:pt x="8927" y="12114"/>
                    </a:cubicBezTo>
                    <a:cubicBezTo>
                      <a:pt x="8782" y="11451"/>
                      <a:pt x="8687" y="10885"/>
                      <a:pt x="8718" y="10857"/>
                    </a:cubicBezTo>
                    <a:cubicBezTo>
                      <a:pt x="8821" y="10765"/>
                      <a:pt x="10209" y="10805"/>
                      <a:pt x="10277" y="10903"/>
                    </a:cubicBezTo>
                    <a:cubicBezTo>
                      <a:pt x="10313" y="10956"/>
                      <a:pt x="10195" y="11103"/>
                      <a:pt x="10008" y="11226"/>
                    </a:cubicBezTo>
                    <a:cubicBezTo>
                      <a:pt x="9705" y="11427"/>
                      <a:pt x="9575" y="11621"/>
                      <a:pt x="9388" y="12152"/>
                    </a:cubicBezTo>
                    <a:cubicBezTo>
                      <a:pt x="9284" y="12447"/>
                      <a:pt x="9716" y="13121"/>
                      <a:pt x="10159" y="13355"/>
                    </a:cubicBezTo>
                    <a:cubicBezTo>
                      <a:pt x="10552" y="13563"/>
                      <a:pt x="10578" y="13604"/>
                      <a:pt x="10545" y="14010"/>
                    </a:cubicBezTo>
                    <a:cubicBezTo>
                      <a:pt x="10510" y="14436"/>
                      <a:pt x="10502" y="14442"/>
                      <a:pt x="10134" y="14409"/>
                    </a:cubicBezTo>
                    <a:cubicBezTo>
                      <a:pt x="9760" y="14375"/>
                      <a:pt x="9755" y="14377"/>
                      <a:pt x="9782" y="14793"/>
                    </a:cubicBezTo>
                    <a:cubicBezTo>
                      <a:pt x="9805" y="15137"/>
                      <a:pt x="9857" y="15219"/>
                      <a:pt x="10050" y="15221"/>
                    </a:cubicBezTo>
                    <a:cubicBezTo>
                      <a:pt x="10179" y="15223"/>
                      <a:pt x="10376" y="15284"/>
                      <a:pt x="10494" y="15364"/>
                    </a:cubicBezTo>
                    <a:cubicBezTo>
                      <a:pt x="10681" y="15491"/>
                      <a:pt x="10752" y="15494"/>
                      <a:pt x="11031" y="15364"/>
                    </a:cubicBezTo>
                    <a:cubicBezTo>
                      <a:pt x="11208" y="15282"/>
                      <a:pt x="11450" y="15214"/>
                      <a:pt x="11567" y="15214"/>
                    </a:cubicBezTo>
                    <a:cubicBezTo>
                      <a:pt x="11738" y="15214"/>
                      <a:pt x="11786" y="15135"/>
                      <a:pt x="11793" y="14800"/>
                    </a:cubicBezTo>
                    <a:cubicBezTo>
                      <a:pt x="11802" y="14394"/>
                      <a:pt x="11791" y="14385"/>
                      <a:pt x="11441" y="14416"/>
                    </a:cubicBezTo>
                    <a:cubicBezTo>
                      <a:pt x="11095" y="14447"/>
                      <a:pt x="11081" y="14433"/>
                      <a:pt x="11048" y="14018"/>
                    </a:cubicBezTo>
                    <a:cubicBezTo>
                      <a:pt x="11015" y="13614"/>
                      <a:pt x="11042" y="13565"/>
                      <a:pt x="11467" y="13325"/>
                    </a:cubicBezTo>
                    <a:cubicBezTo>
                      <a:pt x="12294" y="12857"/>
                      <a:pt x="12377" y="11922"/>
                      <a:pt x="11651" y="11309"/>
                    </a:cubicBezTo>
                    <a:cubicBezTo>
                      <a:pt x="11436" y="11127"/>
                      <a:pt x="11292" y="10942"/>
                      <a:pt x="11324" y="10895"/>
                    </a:cubicBezTo>
                    <a:cubicBezTo>
                      <a:pt x="11418" y="10759"/>
                      <a:pt x="12582" y="10796"/>
                      <a:pt x="12715" y="10940"/>
                    </a:cubicBezTo>
                    <a:cubicBezTo>
                      <a:pt x="12917" y="11158"/>
                      <a:pt x="12430" y="13277"/>
                      <a:pt x="12129" y="13491"/>
                    </a:cubicBezTo>
                    <a:cubicBezTo>
                      <a:pt x="11995" y="13586"/>
                      <a:pt x="11914" y="13679"/>
                      <a:pt x="11944" y="13702"/>
                    </a:cubicBezTo>
                    <a:cubicBezTo>
                      <a:pt x="12545" y="14146"/>
                      <a:pt x="13223" y="14212"/>
                      <a:pt x="13712" y="13867"/>
                    </a:cubicBezTo>
                    <a:cubicBezTo>
                      <a:pt x="14024" y="13648"/>
                      <a:pt x="14017" y="13645"/>
                      <a:pt x="13788" y="13483"/>
                    </a:cubicBezTo>
                    <a:cubicBezTo>
                      <a:pt x="13614" y="13361"/>
                      <a:pt x="13495" y="13025"/>
                      <a:pt x="13310" y="12144"/>
                    </a:cubicBezTo>
                    <a:lnTo>
                      <a:pt x="13067" y="10970"/>
                    </a:lnTo>
                    <a:lnTo>
                      <a:pt x="13335" y="10790"/>
                    </a:lnTo>
                    <a:cubicBezTo>
                      <a:pt x="13561" y="10633"/>
                      <a:pt x="13574" y="10590"/>
                      <a:pt x="13427" y="10504"/>
                    </a:cubicBezTo>
                    <a:cubicBezTo>
                      <a:pt x="13219" y="10380"/>
                      <a:pt x="12964" y="10376"/>
                      <a:pt x="12765" y="10489"/>
                    </a:cubicBezTo>
                    <a:cubicBezTo>
                      <a:pt x="12621" y="10571"/>
                      <a:pt x="11682" y="10403"/>
                      <a:pt x="11534" y="10271"/>
                    </a:cubicBezTo>
                    <a:cubicBezTo>
                      <a:pt x="11492" y="10234"/>
                      <a:pt x="11642" y="10137"/>
                      <a:pt x="11869" y="10052"/>
                    </a:cubicBezTo>
                    <a:cubicBezTo>
                      <a:pt x="12167" y="9941"/>
                      <a:pt x="12279" y="9833"/>
                      <a:pt x="12279" y="9669"/>
                    </a:cubicBezTo>
                    <a:cubicBezTo>
                      <a:pt x="12279" y="9343"/>
                      <a:pt x="11956" y="9067"/>
                      <a:pt x="11575" y="9067"/>
                    </a:cubicBezTo>
                    <a:cubicBezTo>
                      <a:pt x="11396" y="9067"/>
                      <a:pt x="11147" y="9009"/>
                      <a:pt x="11022" y="8939"/>
                    </a:cubicBezTo>
                    <a:cubicBezTo>
                      <a:pt x="10932" y="8888"/>
                      <a:pt x="10864" y="8864"/>
                      <a:pt x="10796" y="8864"/>
                    </a:cubicBezTo>
                    <a:close/>
                    <a:moveTo>
                      <a:pt x="11425" y="9172"/>
                    </a:moveTo>
                    <a:cubicBezTo>
                      <a:pt x="11444" y="9171"/>
                      <a:pt x="11456" y="9171"/>
                      <a:pt x="11475" y="9172"/>
                    </a:cubicBezTo>
                    <a:cubicBezTo>
                      <a:pt x="11729" y="9185"/>
                      <a:pt x="11936" y="9363"/>
                      <a:pt x="11936" y="9654"/>
                    </a:cubicBezTo>
                    <a:cubicBezTo>
                      <a:pt x="11936" y="10005"/>
                      <a:pt x="11470" y="10173"/>
                      <a:pt x="11098" y="9955"/>
                    </a:cubicBezTo>
                    <a:cubicBezTo>
                      <a:pt x="10846" y="9807"/>
                      <a:pt x="10773" y="9805"/>
                      <a:pt x="10486" y="9939"/>
                    </a:cubicBezTo>
                    <a:cubicBezTo>
                      <a:pt x="10069" y="10134"/>
                      <a:pt x="10039" y="10132"/>
                      <a:pt x="9757" y="9879"/>
                    </a:cubicBezTo>
                    <a:cubicBezTo>
                      <a:pt x="9544" y="9688"/>
                      <a:pt x="9542" y="9643"/>
                      <a:pt x="9690" y="9443"/>
                    </a:cubicBezTo>
                    <a:cubicBezTo>
                      <a:pt x="9902" y="9155"/>
                      <a:pt x="10300" y="9104"/>
                      <a:pt x="10578" y="9330"/>
                    </a:cubicBezTo>
                    <a:cubicBezTo>
                      <a:pt x="10782" y="9496"/>
                      <a:pt x="10811" y="9496"/>
                      <a:pt x="11006" y="9338"/>
                    </a:cubicBezTo>
                    <a:cubicBezTo>
                      <a:pt x="11139" y="9230"/>
                      <a:pt x="11288" y="9179"/>
                      <a:pt x="11425" y="9172"/>
                    </a:cubicBezTo>
                    <a:close/>
                    <a:moveTo>
                      <a:pt x="8316" y="12460"/>
                    </a:moveTo>
                    <a:cubicBezTo>
                      <a:pt x="8320" y="12459"/>
                      <a:pt x="8328" y="12460"/>
                      <a:pt x="8332" y="12460"/>
                    </a:cubicBezTo>
                    <a:cubicBezTo>
                      <a:pt x="8401" y="12466"/>
                      <a:pt x="8450" y="12624"/>
                      <a:pt x="8450" y="12927"/>
                    </a:cubicBezTo>
                    <a:cubicBezTo>
                      <a:pt x="8450" y="13218"/>
                      <a:pt x="8394" y="13420"/>
                      <a:pt x="8307" y="13446"/>
                    </a:cubicBezTo>
                    <a:cubicBezTo>
                      <a:pt x="8100" y="13508"/>
                      <a:pt x="8029" y="13260"/>
                      <a:pt x="8131" y="12821"/>
                    </a:cubicBezTo>
                    <a:cubicBezTo>
                      <a:pt x="8185" y="12587"/>
                      <a:pt x="8257" y="12473"/>
                      <a:pt x="8316" y="12460"/>
                    </a:cubicBezTo>
                    <a:close/>
                    <a:moveTo>
                      <a:pt x="8785" y="12483"/>
                    </a:moveTo>
                    <a:cubicBezTo>
                      <a:pt x="8893" y="12469"/>
                      <a:pt x="8959" y="12647"/>
                      <a:pt x="8994" y="13055"/>
                    </a:cubicBezTo>
                    <a:cubicBezTo>
                      <a:pt x="9023" y="13383"/>
                      <a:pt x="8873" y="13562"/>
                      <a:pt x="8701" y="13408"/>
                    </a:cubicBezTo>
                    <a:cubicBezTo>
                      <a:pt x="8579" y="13299"/>
                      <a:pt x="8605" y="12569"/>
                      <a:pt x="8735" y="12498"/>
                    </a:cubicBezTo>
                    <a:cubicBezTo>
                      <a:pt x="8752" y="12488"/>
                      <a:pt x="8769" y="12485"/>
                      <a:pt x="8785" y="12483"/>
                    </a:cubicBezTo>
                    <a:close/>
                    <a:moveTo>
                      <a:pt x="12682" y="12754"/>
                    </a:moveTo>
                    <a:cubicBezTo>
                      <a:pt x="12745" y="12756"/>
                      <a:pt x="12799" y="12899"/>
                      <a:pt x="12799" y="13077"/>
                    </a:cubicBezTo>
                    <a:cubicBezTo>
                      <a:pt x="12799" y="13377"/>
                      <a:pt x="12638" y="13557"/>
                      <a:pt x="12489" y="13423"/>
                    </a:cubicBezTo>
                    <a:cubicBezTo>
                      <a:pt x="12387" y="13332"/>
                      <a:pt x="12556" y="12748"/>
                      <a:pt x="12682" y="12754"/>
                    </a:cubicBezTo>
                    <a:close/>
                    <a:moveTo>
                      <a:pt x="13251" y="12829"/>
                    </a:moveTo>
                    <a:cubicBezTo>
                      <a:pt x="13314" y="12818"/>
                      <a:pt x="13390" y="12914"/>
                      <a:pt x="13411" y="13047"/>
                    </a:cubicBezTo>
                    <a:cubicBezTo>
                      <a:pt x="13458" y="13348"/>
                      <a:pt x="13237" y="13582"/>
                      <a:pt x="13134" y="13340"/>
                    </a:cubicBezTo>
                    <a:cubicBezTo>
                      <a:pt x="13043" y="13128"/>
                      <a:pt x="13105" y="12855"/>
                      <a:pt x="13251" y="12829"/>
                    </a:cubicBezTo>
                    <a:close/>
                  </a:path>
                </a:pathLst>
              </a:custGeom>
              <a:ln w="12700" cap="flat">
                <a:noFill/>
                <a:miter lim="400000"/>
              </a:ln>
              <a:effectLst/>
            </p:spPr>
          </p:pic>
        </p:grpSp>
      </p:grpSp>
      <p:sp>
        <p:nvSpPr>
          <p:cNvPr id="20" name="www.roskazna.ru"/>
          <p:cNvSpPr txBox="1"/>
          <p:nvPr/>
        </p:nvSpPr>
        <p:spPr>
          <a:xfrm>
            <a:off x="683568" y="339502"/>
            <a:ext cx="1800200" cy="24109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square" lIns="50800" tIns="50800" rIns="50800" bIns="50800" anchor="ctr">
            <a:spAutoFit/>
          </a:bodyPr>
          <a:lstStyle/>
          <a:p>
            <a:pPr marL="92075" lvl="2" algn="l">
              <a:defRPr b="0">
                <a:solidFill>
                  <a:srgbClr val="212121"/>
                </a:solidFill>
                <a:latin typeface="Helvetica"/>
                <a:ea typeface="Helvetica"/>
                <a:cs typeface="Helvetica"/>
                <a:sym typeface="Helvetica"/>
              </a:defRPr>
            </a:pPr>
            <a:r>
              <a:rPr sz="900" dirty="0" smtClean="0">
                <a:solidFill>
                  <a:schemeClr val="accent1">
                    <a:lumMod val="50000"/>
                  </a:schemeClr>
                </a:solidFill>
                <a:latin typeface="Cambria" pitchFamily="18" charset="0"/>
              </a:rPr>
              <a:t>www.</a:t>
            </a:r>
            <a:r>
              <a:rPr lang="en-US" sz="900" dirty="0" smtClean="0">
                <a:solidFill>
                  <a:schemeClr val="accent1">
                    <a:lumMod val="50000"/>
                  </a:schemeClr>
                </a:solidFill>
                <a:latin typeface="Cambria" pitchFamily="18" charset="0"/>
              </a:rPr>
              <a:t>altay</a:t>
            </a:r>
            <a:r>
              <a:rPr lang="ru-RU" sz="900" dirty="0" smtClean="0">
                <a:solidFill>
                  <a:schemeClr val="accent1">
                    <a:lumMod val="50000"/>
                  </a:schemeClr>
                </a:solidFill>
                <a:latin typeface="Cambria" pitchFamily="18" charset="0"/>
              </a:rPr>
              <a:t>.</a:t>
            </a:r>
            <a:r>
              <a:rPr sz="900" dirty="0" smtClean="0">
                <a:solidFill>
                  <a:schemeClr val="accent1">
                    <a:lumMod val="50000"/>
                  </a:schemeClr>
                </a:solidFill>
                <a:latin typeface="Cambria" pitchFamily="18" charset="0"/>
              </a:rPr>
              <a:t>roskazna.ru</a:t>
            </a:r>
            <a:endParaRPr sz="900" dirty="0">
              <a:solidFill>
                <a:schemeClr val="accent1">
                  <a:lumMod val="50000"/>
                </a:schemeClr>
              </a:solidFill>
              <a:latin typeface="Cambria" pitchFamily="18" charset="0"/>
            </a:endParaRPr>
          </a:p>
        </p:txBody>
      </p:sp>
      <p:pic>
        <p:nvPicPr>
          <p:cNvPr id="25" name="Курица контур.png" descr="Курица контур.png"/>
          <p:cNvPicPr>
            <a:picLocks noChangeAspect="1"/>
          </p:cNvPicPr>
          <p:nvPr/>
        </p:nvPicPr>
        <p:blipFill>
          <a:blip r:embed="rId4" cstate="print">
            <a:alphaModFix amt="17535"/>
            <a:extLst/>
          </a:blip>
          <a:srcRect r="50591"/>
          <a:stretch>
            <a:fillRect/>
          </a:stretch>
        </p:blipFill>
        <p:spPr>
          <a:xfrm>
            <a:off x="7308085" y="915566"/>
            <a:ext cx="1835914" cy="4176464"/>
          </a:xfrm>
          <a:prstGeom prst="rect">
            <a:avLst/>
          </a:prstGeom>
          <a:ln w="12700">
            <a:miter lim="400000"/>
          </a:ln>
        </p:spPr>
      </p:pic>
      <p:sp>
        <p:nvSpPr>
          <p:cNvPr id="26" name="TextBox 3"/>
          <p:cNvSpPr txBox="1">
            <a:spLocks noChangeArrowheads="1"/>
          </p:cNvSpPr>
          <p:nvPr/>
        </p:nvSpPr>
        <p:spPr bwMode="auto">
          <a:xfrm>
            <a:off x="755576" y="126817"/>
            <a:ext cx="2736304" cy="28469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txBody>
          <a:bodyPr wrap="square" lIns="68580" tIns="34290" rIns="68580" bIns="34290">
            <a:spAutoFit/>
          </a:bodyPr>
          <a:lstStyle/>
          <a:p>
            <a:r>
              <a:rPr lang="ru-RU" altLang="ru-RU" sz="1400" b="1" dirty="0" smtClean="0">
                <a:solidFill>
                  <a:schemeClr val="tx2">
                    <a:lumMod val="50000"/>
                  </a:schemeClr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Cambria" pitchFamily="18" charset="0"/>
                <a:cs typeface="Arial" pitchFamily="34" charset="0"/>
              </a:rPr>
              <a:t>УФК ПО АЛТАЙСКОМУ КРАЮ</a:t>
            </a:r>
            <a:endParaRPr lang="ru-RU" altLang="ru-RU" sz="1400" b="1" dirty="0">
              <a:solidFill>
                <a:schemeClr val="tx2">
                  <a:lumMod val="50000"/>
                </a:schemeClr>
              </a:solidFill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  <a:latin typeface="Cambria" pitchFamily="18" charset="0"/>
              <a:cs typeface="Arial" pitchFamily="34" charset="0"/>
            </a:endParaRPr>
          </a:p>
        </p:txBody>
      </p:sp>
      <p:sp>
        <p:nvSpPr>
          <p:cNvPr id="13" name="TextBox 15"/>
          <p:cNvSpPr txBox="1">
            <a:spLocks noChangeArrowheads="1"/>
          </p:cNvSpPr>
          <p:nvPr/>
        </p:nvSpPr>
        <p:spPr bwMode="auto">
          <a:xfrm>
            <a:off x="3347864" y="160353"/>
            <a:ext cx="5796136" cy="33855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/>
            <a:r>
              <a:rPr lang="ru-RU" altLang="ru-RU" sz="16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mbria" pitchFamily="18" charset="0"/>
              </a:rPr>
              <a:t>Реализация национальных проектов</a:t>
            </a:r>
          </a:p>
        </p:txBody>
      </p:sp>
      <p:sp>
        <p:nvSpPr>
          <p:cNvPr id="17" name="Блок-схема: процесс 16"/>
          <p:cNvSpPr/>
          <p:nvPr/>
        </p:nvSpPr>
        <p:spPr>
          <a:xfrm>
            <a:off x="1860742" y="915566"/>
            <a:ext cx="6912768" cy="1224136"/>
          </a:xfrm>
          <a:prstGeom prst="flowChartProcess">
            <a:avLst/>
          </a:prstGeom>
          <a:ln w="6350">
            <a:solidFill>
              <a:schemeClr val="accent1">
                <a:lumMod val="75000"/>
              </a:schemeClr>
            </a:solidFill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anchor="ctr"/>
          <a:lstStyle/>
          <a:p>
            <a:pPr algn="just">
              <a:tabLst>
                <a:tab pos="4930775" algn="l"/>
                <a:tab pos="6637338" algn="l"/>
              </a:tabLst>
            </a:pPr>
            <a:r>
              <a:rPr lang="ru-RU" sz="1300" b="1" dirty="0" smtClean="0">
                <a:solidFill>
                  <a:schemeClr val="accent1">
                    <a:lumMod val="50000"/>
                  </a:schemeClr>
                </a:solidFill>
                <a:latin typeface="Cambria" pitchFamily="18" charset="0"/>
              </a:rPr>
              <a:t>«…Национальные проекты построены вокруг человека, ради достижения нового качества жизни для всех поколений, которое может быть обеспечено только при динамичном развитии России...» </a:t>
            </a:r>
          </a:p>
          <a:p>
            <a:pPr algn="r"/>
            <a:r>
              <a:rPr lang="ru-RU" sz="1100" i="1" dirty="0" smtClean="0">
                <a:solidFill>
                  <a:schemeClr val="accent1">
                    <a:lumMod val="50000"/>
                  </a:schemeClr>
                </a:solidFill>
                <a:latin typeface="Cambria" pitchFamily="18" charset="0"/>
              </a:rPr>
              <a:t>Послание Президента России В.В. Путина </a:t>
            </a:r>
          </a:p>
          <a:p>
            <a:pPr algn="r"/>
            <a:r>
              <a:rPr lang="ru-RU" sz="1100" i="1" dirty="0" smtClean="0">
                <a:solidFill>
                  <a:schemeClr val="accent1">
                    <a:lumMod val="50000"/>
                  </a:schemeClr>
                </a:solidFill>
                <a:latin typeface="Cambria" pitchFamily="18" charset="0"/>
              </a:rPr>
              <a:t>Федеральному собранию</a:t>
            </a:r>
            <a:br>
              <a:rPr lang="ru-RU" sz="1100" i="1" dirty="0" smtClean="0">
                <a:solidFill>
                  <a:schemeClr val="accent1">
                    <a:lumMod val="50000"/>
                  </a:schemeClr>
                </a:solidFill>
                <a:latin typeface="Cambria" pitchFamily="18" charset="0"/>
              </a:rPr>
            </a:br>
            <a:r>
              <a:rPr lang="ru-RU" sz="1100" i="1" dirty="0" smtClean="0">
                <a:solidFill>
                  <a:schemeClr val="accent1">
                    <a:lumMod val="50000"/>
                  </a:schemeClr>
                </a:solidFill>
                <a:latin typeface="Cambria" pitchFamily="18" charset="0"/>
              </a:rPr>
              <a:t> 20 февраля 2019 года</a:t>
            </a:r>
          </a:p>
        </p:txBody>
      </p:sp>
      <p:pic>
        <p:nvPicPr>
          <p:cNvPr id="18" name="Picture 3" descr="http://greenparty.ru/media/uploads/%D0%BF%D0%BE%D1%81%D0%BB%D0%B0%D0%BD%D0%B8%D0%B5_%D0%BF%D1%80%D0%B5%D0%B7%D0%B8%D0%B4%D0%B5%D0%BD%D1%82%D0%B0_%D1%84%D1%81%D1%80%D1%84.jpg"/>
          <p:cNvPicPr>
            <a:picLocks noChangeAspect="1" noChangeArrowheads="1"/>
          </p:cNvPicPr>
          <p:nvPr/>
        </p:nvPicPr>
        <p:blipFill>
          <a:blip r:embed="rId5" cstate="print"/>
          <a:srcRect l="26064" r="21807"/>
          <a:stretch>
            <a:fillRect/>
          </a:stretch>
        </p:blipFill>
        <p:spPr bwMode="auto">
          <a:xfrm>
            <a:off x="599036" y="915566"/>
            <a:ext cx="1117689" cy="1224136"/>
          </a:xfrm>
          <a:prstGeom prst="rect">
            <a:avLst/>
          </a:prstGeom>
          <a:noFill/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  <a:scene3d>
            <a:camera prst="orthographicFront"/>
            <a:lightRig rig="threePt" dir="t"/>
          </a:scene3d>
          <a:sp3d>
            <a:bevelT/>
          </a:sp3d>
        </p:spPr>
      </p:pic>
      <p:graphicFrame>
        <p:nvGraphicFramePr>
          <p:cNvPr id="21" name="Таблица 2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xmlns="" val="1978472021"/>
              </p:ext>
            </p:extLst>
          </p:nvPr>
        </p:nvGraphicFramePr>
        <p:xfrm>
          <a:off x="4824536" y="2427734"/>
          <a:ext cx="4104456" cy="2366249"/>
        </p:xfrm>
        <a:graphic>
          <a:graphicData uri="http://schemas.openxmlformats.org/drawingml/2006/table">
            <a:tbl>
              <a:tblPr>
                <a:tableStyleId>{0E3FDE45-AF77-4B5C-9715-49D594BDF05E}</a:tableStyleId>
              </a:tblPr>
              <a:tblGrid>
                <a:gridCol w="264804"/>
                <a:gridCol w="3839652"/>
              </a:tblGrid>
              <a:tr h="141525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 dirty="0" smtClean="0">
                          <a:solidFill>
                            <a:schemeClr val="accent1">
                              <a:lumMod val="50000"/>
                            </a:schemeClr>
                          </a:solidFill>
                          <a:effectLst/>
                          <a:latin typeface="Cambria" pitchFamily="18" charset="0"/>
                          <a:cs typeface="Times New Roman" pitchFamily="18" charset="0"/>
                        </a:rPr>
                        <a:t>1.</a:t>
                      </a:r>
                      <a:endParaRPr lang="ru-RU" sz="1000" b="0" i="0" u="none" strike="noStrike" dirty="0">
                        <a:solidFill>
                          <a:schemeClr val="accent1">
                            <a:lumMod val="50000"/>
                          </a:schemeClr>
                        </a:solidFill>
                        <a:effectLst/>
                        <a:latin typeface="Cambria" pitchFamily="18" charset="0"/>
                        <a:cs typeface="Times New Roman" pitchFamily="18" charset="0"/>
                      </a:endParaRPr>
                    </a:p>
                  </a:txBody>
                  <a:tcPr marL="6173" marR="6173" marT="6173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000" b="0" i="0" u="none" strike="noStrike" dirty="0" smtClean="0">
                          <a:solidFill>
                            <a:schemeClr val="accent1">
                              <a:lumMod val="50000"/>
                            </a:schemeClr>
                          </a:solidFill>
                          <a:effectLst/>
                          <a:latin typeface="Cambria" pitchFamily="18" charset="0"/>
                          <a:cs typeface="Times New Roman" pitchFamily="18" charset="0"/>
                        </a:rPr>
                        <a:t>«Культура»</a:t>
                      </a:r>
                      <a:endParaRPr lang="ru-RU" sz="1000" b="0" i="0" u="none" strike="noStrike" dirty="0">
                        <a:solidFill>
                          <a:schemeClr val="accent1">
                            <a:lumMod val="50000"/>
                          </a:schemeClr>
                        </a:solidFill>
                        <a:effectLst/>
                        <a:latin typeface="Cambria" pitchFamily="18" charset="0"/>
                        <a:cs typeface="Times New Roman" pitchFamily="18" charset="0"/>
                      </a:endParaRPr>
                    </a:p>
                  </a:txBody>
                  <a:tcPr marL="6173" marR="6173" marT="6173" marB="0" anchor="ctr"/>
                </a:tc>
              </a:tr>
              <a:tr h="141525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 dirty="0" smtClean="0">
                          <a:solidFill>
                            <a:schemeClr val="accent1">
                              <a:lumMod val="50000"/>
                            </a:schemeClr>
                          </a:solidFill>
                          <a:effectLst/>
                          <a:latin typeface="Cambria" pitchFamily="18" charset="0"/>
                          <a:cs typeface="Times New Roman" pitchFamily="18" charset="0"/>
                        </a:rPr>
                        <a:t>2.</a:t>
                      </a:r>
                      <a:endParaRPr lang="ru-RU" sz="1000" b="0" i="0" u="none" strike="noStrike" dirty="0">
                        <a:solidFill>
                          <a:schemeClr val="accent1">
                            <a:lumMod val="50000"/>
                          </a:schemeClr>
                        </a:solidFill>
                        <a:effectLst/>
                        <a:latin typeface="Cambria" pitchFamily="18" charset="0"/>
                        <a:cs typeface="Times New Roman" pitchFamily="18" charset="0"/>
                      </a:endParaRPr>
                    </a:p>
                  </a:txBody>
                  <a:tcPr marL="6173" marR="6173" marT="6173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000" b="0" i="0" u="none" strike="noStrike" dirty="0" smtClean="0">
                          <a:solidFill>
                            <a:schemeClr val="accent1">
                              <a:lumMod val="50000"/>
                            </a:schemeClr>
                          </a:solidFill>
                          <a:effectLst/>
                          <a:latin typeface="Cambria" pitchFamily="18" charset="0"/>
                          <a:cs typeface="Times New Roman" pitchFamily="18" charset="0"/>
                        </a:rPr>
                        <a:t>«Цифровая экономика»</a:t>
                      </a:r>
                      <a:endParaRPr lang="ru-RU" sz="1000" b="0" i="0" u="none" strike="noStrike" dirty="0">
                        <a:solidFill>
                          <a:schemeClr val="accent1">
                            <a:lumMod val="50000"/>
                          </a:schemeClr>
                        </a:solidFill>
                        <a:effectLst/>
                        <a:latin typeface="Cambria" pitchFamily="18" charset="0"/>
                        <a:cs typeface="Times New Roman" pitchFamily="18" charset="0"/>
                      </a:endParaRPr>
                    </a:p>
                  </a:txBody>
                  <a:tcPr marL="6173" marR="6173" marT="6173" marB="0" anchor="ctr"/>
                </a:tc>
              </a:tr>
              <a:tr h="141525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1" i="0" u="none" strike="noStrike" dirty="0" smtClean="0">
                          <a:solidFill>
                            <a:srgbClr val="C00000"/>
                          </a:solidFill>
                          <a:effectLst/>
                          <a:latin typeface="Cambria" pitchFamily="18" charset="0"/>
                          <a:cs typeface="Times New Roman" pitchFamily="18" charset="0"/>
                        </a:rPr>
                        <a:t>3.</a:t>
                      </a:r>
                      <a:endParaRPr lang="ru-RU" sz="1000" b="1" i="0" u="none" strike="noStrike" dirty="0">
                        <a:solidFill>
                          <a:srgbClr val="C00000"/>
                        </a:solidFill>
                        <a:effectLst/>
                        <a:latin typeface="Cambria" pitchFamily="18" charset="0"/>
                        <a:cs typeface="Times New Roman" pitchFamily="18" charset="0"/>
                      </a:endParaRPr>
                    </a:p>
                  </a:txBody>
                  <a:tcPr marL="6173" marR="6173" marT="6173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000" b="1" u="none" strike="noStrike" dirty="0" smtClean="0">
                          <a:solidFill>
                            <a:srgbClr val="C00000"/>
                          </a:solidFill>
                          <a:effectLst/>
                          <a:latin typeface="Cambria" pitchFamily="18" charset="0"/>
                        </a:rPr>
                        <a:t>«Образование»*</a:t>
                      </a:r>
                      <a:endParaRPr lang="ru-RU" sz="1000" b="1" i="0" u="none" strike="noStrike" dirty="0">
                        <a:solidFill>
                          <a:srgbClr val="C00000"/>
                        </a:solidFill>
                        <a:effectLst/>
                        <a:latin typeface="Cambria" pitchFamily="18" charset="0"/>
                        <a:cs typeface="Times New Roman" pitchFamily="18" charset="0"/>
                      </a:endParaRPr>
                    </a:p>
                  </a:txBody>
                  <a:tcPr marL="6173" marR="6173" marT="6173" marB="0" anchor="ctr"/>
                </a:tc>
              </a:tr>
              <a:tr h="141525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1" i="0" u="none" strike="noStrike" dirty="0" smtClean="0">
                          <a:solidFill>
                            <a:srgbClr val="C00000"/>
                          </a:solidFill>
                          <a:effectLst/>
                          <a:latin typeface="Cambria" pitchFamily="18" charset="0"/>
                          <a:cs typeface="Times New Roman" pitchFamily="18" charset="0"/>
                        </a:rPr>
                        <a:t>4.</a:t>
                      </a:r>
                      <a:endParaRPr lang="ru-RU" sz="1000" b="1" i="0" u="none" strike="noStrike" dirty="0">
                        <a:solidFill>
                          <a:srgbClr val="C00000"/>
                        </a:solidFill>
                        <a:effectLst/>
                        <a:latin typeface="Cambria" pitchFamily="18" charset="0"/>
                        <a:cs typeface="Times New Roman" pitchFamily="18" charset="0"/>
                      </a:endParaRPr>
                    </a:p>
                  </a:txBody>
                  <a:tcPr marL="6173" marR="6173" marT="6173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000" b="1" u="none" strike="noStrike" dirty="0" smtClean="0">
                          <a:solidFill>
                            <a:srgbClr val="C00000"/>
                          </a:solidFill>
                          <a:effectLst/>
                          <a:latin typeface="Cambria" pitchFamily="18" charset="0"/>
                        </a:rPr>
                        <a:t>«Жилье и городская среда»*</a:t>
                      </a:r>
                      <a:endParaRPr lang="ru-RU" sz="1000" b="1" i="0" u="none" strike="noStrike" dirty="0">
                        <a:solidFill>
                          <a:srgbClr val="C00000"/>
                        </a:solidFill>
                        <a:effectLst/>
                        <a:latin typeface="Cambria" pitchFamily="18" charset="0"/>
                        <a:cs typeface="Times New Roman" pitchFamily="18" charset="0"/>
                      </a:endParaRPr>
                    </a:p>
                  </a:txBody>
                  <a:tcPr marL="6173" marR="6173" marT="6173" marB="0" anchor="ctr"/>
                </a:tc>
              </a:tr>
              <a:tr h="144016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1" i="0" u="none" strike="noStrike" dirty="0" smtClean="0">
                          <a:solidFill>
                            <a:srgbClr val="C00000"/>
                          </a:solidFill>
                          <a:effectLst/>
                          <a:latin typeface="Cambria" pitchFamily="18" charset="0"/>
                          <a:cs typeface="Times New Roman" pitchFamily="18" charset="0"/>
                        </a:rPr>
                        <a:t>5.</a:t>
                      </a:r>
                      <a:endParaRPr lang="ru-RU" sz="1000" b="1" i="0" u="none" strike="noStrike" dirty="0">
                        <a:solidFill>
                          <a:srgbClr val="C00000"/>
                        </a:solidFill>
                        <a:effectLst/>
                        <a:latin typeface="Cambria" pitchFamily="18" charset="0"/>
                        <a:cs typeface="Times New Roman" pitchFamily="18" charset="0"/>
                      </a:endParaRPr>
                    </a:p>
                  </a:txBody>
                  <a:tcPr marL="6173" marR="6173" marT="6173" marB="0" anchor="ctr"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000" b="1" u="none" strike="noStrike" dirty="0" smtClean="0">
                          <a:solidFill>
                            <a:srgbClr val="C00000"/>
                          </a:solidFill>
                          <a:effectLst/>
                          <a:latin typeface="Cambria" pitchFamily="18" charset="0"/>
                        </a:rPr>
                        <a:t>«Экология»*</a:t>
                      </a:r>
                      <a:endParaRPr lang="en-US" sz="1000" b="1" i="0" u="none" strike="noStrike" dirty="0">
                        <a:solidFill>
                          <a:srgbClr val="C00000"/>
                        </a:solidFill>
                        <a:effectLst/>
                        <a:latin typeface="Cambria" pitchFamily="18" charset="0"/>
                        <a:cs typeface="Times New Roman" pitchFamily="18" charset="0"/>
                      </a:endParaRPr>
                    </a:p>
                  </a:txBody>
                  <a:tcPr marL="6173" marR="6173" marT="6173" marB="0" anchor="ctr"/>
                </a:tc>
              </a:tr>
              <a:tr h="124995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1" i="0" u="none" strike="noStrike" dirty="0" smtClean="0">
                          <a:solidFill>
                            <a:srgbClr val="C00000"/>
                          </a:solidFill>
                          <a:effectLst/>
                          <a:latin typeface="Cambria" pitchFamily="18" charset="0"/>
                          <a:cs typeface="Times New Roman" pitchFamily="18" charset="0"/>
                        </a:rPr>
                        <a:t>6.</a:t>
                      </a:r>
                      <a:endParaRPr lang="ru-RU" sz="1000" b="1" i="0" u="none" strike="noStrike" dirty="0">
                        <a:solidFill>
                          <a:srgbClr val="C00000"/>
                        </a:solidFill>
                        <a:effectLst/>
                        <a:latin typeface="Cambria" pitchFamily="18" charset="0"/>
                        <a:cs typeface="Times New Roman" pitchFamily="18" charset="0"/>
                      </a:endParaRPr>
                    </a:p>
                  </a:txBody>
                  <a:tcPr marL="6173" marR="6173" marT="6173" marB="0"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000" b="1" u="none" strike="noStrike" dirty="0" smtClean="0">
                          <a:solidFill>
                            <a:srgbClr val="C00000"/>
                          </a:solidFill>
                          <a:effectLst/>
                          <a:latin typeface="Cambria" pitchFamily="18" charset="0"/>
                        </a:rPr>
                        <a:t>«Малое и среднее предпринимательство и поддержка индивидуальной предпринимательской инициативы» *</a:t>
                      </a:r>
                      <a:endParaRPr lang="ru-RU" sz="1000" b="1" i="0" u="none" strike="noStrike" dirty="0" smtClean="0">
                        <a:solidFill>
                          <a:srgbClr val="C00000"/>
                        </a:solidFill>
                        <a:effectLst/>
                        <a:latin typeface="Cambria" pitchFamily="18" charset="0"/>
                        <a:cs typeface="Times New Roman" pitchFamily="18" charset="0"/>
                      </a:endParaRPr>
                    </a:p>
                  </a:txBody>
                  <a:tcPr marL="6173" marR="6173" marT="6173" marB="0" anchor="ctr"/>
                </a:tc>
              </a:tr>
              <a:tr h="56020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 dirty="0" smtClean="0">
                          <a:solidFill>
                            <a:schemeClr val="accent1">
                              <a:lumMod val="50000"/>
                            </a:schemeClr>
                          </a:solidFill>
                          <a:effectLst/>
                          <a:latin typeface="Cambria" pitchFamily="18" charset="0"/>
                          <a:cs typeface="Times New Roman" pitchFamily="18" charset="0"/>
                        </a:rPr>
                        <a:t>7.</a:t>
                      </a:r>
                      <a:endParaRPr lang="ru-RU" sz="1000" b="0" i="0" u="none" strike="noStrike" dirty="0">
                        <a:solidFill>
                          <a:schemeClr val="accent1">
                            <a:lumMod val="50000"/>
                          </a:schemeClr>
                        </a:solidFill>
                        <a:effectLst/>
                        <a:latin typeface="Cambria" pitchFamily="18" charset="0"/>
                        <a:cs typeface="Times New Roman" pitchFamily="18" charset="0"/>
                      </a:endParaRPr>
                    </a:p>
                  </a:txBody>
                  <a:tcPr marL="6173" marR="6173" marT="6173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000" b="0" i="0" u="none" strike="noStrike" dirty="0" smtClean="0">
                          <a:solidFill>
                            <a:schemeClr val="accent1">
                              <a:lumMod val="50000"/>
                            </a:schemeClr>
                          </a:solidFill>
                          <a:effectLst/>
                          <a:latin typeface="Cambria" pitchFamily="18" charset="0"/>
                          <a:cs typeface="+mn-cs"/>
                        </a:rPr>
                        <a:t>«Производительность</a:t>
                      </a:r>
                      <a:r>
                        <a:rPr lang="ru-RU" sz="1000" b="0" i="0" u="none" strike="noStrike" baseline="0" dirty="0" smtClean="0">
                          <a:solidFill>
                            <a:schemeClr val="accent1">
                              <a:lumMod val="50000"/>
                            </a:schemeClr>
                          </a:solidFill>
                          <a:effectLst/>
                          <a:latin typeface="Cambria" pitchFamily="18" charset="0"/>
                          <a:cs typeface="+mn-cs"/>
                        </a:rPr>
                        <a:t> труда и поддержка занятости»</a:t>
                      </a:r>
                      <a:endParaRPr lang="ru-RU" sz="1000" b="0" i="0" u="none" strike="noStrike" dirty="0">
                        <a:solidFill>
                          <a:schemeClr val="accent1">
                            <a:lumMod val="50000"/>
                          </a:schemeClr>
                        </a:solidFill>
                        <a:effectLst/>
                        <a:latin typeface="Cambria" pitchFamily="18" charset="0"/>
                        <a:cs typeface="Times New Roman" pitchFamily="18" charset="0"/>
                      </a:endParaRPr>
                    </a:p>
                  </a:txBody>
                  <a:tcPr marL="6173" marR="6173" marT="6173" marB="0" anchor="ctr"/>
                </a:tc>
              </a:tr>
              <a:tr h="144016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1" i="0" u="none" strike="noStrike" dirty="0" smtClean="0">
                          <a:solidFill>
                            <a:srgbClr val="C00000"/>
                          </a:solidFill>
                          <a:effectLst/>
                          <a:latin typeface="Cambria" pitchFamily="18" charset="0"/>
                          <a:cs typeface="Times New Roman" pitchFamily="18" charset="0"/>
                        </a:rPr>
                        <a:t>8.</a:t>
                      </a:r>
                      <a:endParaRPr lang="ru-RU" sz="1000" b="1" i="0" u="none" strike="noStrike" dirty="0">
                        <a:solidFill>
                          <a:srgbClr val="C00000"/>
                        </a:solidFill>
                        <a:effectLst/>
                        <a:latin typeface="Cambria" pitchFamily="18" charset="0"/>
                        <a:cs typeface="Times New Roman" pitchFamily="18" charset="0"/>
                      </a:endParaRPr>
                    </a:p>
                  </a:txBody>
                  <a:tcPr marL="6173" marR="6173" marT="6173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000" b="1" u="none" strike="noStrike" dirty="0" smtClean="0">
                          <a:solidFill>
                            <a:srgbClr val="C00000"/>
                          </a:solidFill>
                          <a:effectLst/>
                          <a:latin typeface="Cambria" pitchFamily="18" charset="0"/>
                        </a:rPr>
                        <a:t>«Здравоохранение»*</a:t>
                      </a:r>
                      <a:endParaRPr lang="en-US" sz="1000" b="1" i="0" u="none" strike="noStrike" dirty="0">
                        <a:solidFill>
                          <a:srgbClr val="C00000"/>
                        </a:solidFill>
                        <a:effectLst/>
                        <a:latin typeface="Cambria" pitchFamily="18" charset="0"/>
                        <a:cs typeface="Times New Roman" pitchFamily="18" charset="0"/>
                      </a:endParaRPr>
                    </a:p>
                  </a:txBody>
                  <a:tcPr marL="6173" marR="6173" marT="6173" marB="0" anchor="ctr"/>
                </a:tc>
              </a:tr>
              <a:tr h="128028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1" i="0" u="none" strike="noStrike" dirty="0" smtClean="0">
                          <a:solidFill>
                            <a:srgbClr val="C00000"/>
                          </a:solidFill>
                          <a:effectLst/>
                          <a:latin typeface="Cambria" pitchFamily="18" charset="0"/>
                          <a:cs typeface="Times New Roman" pitchFamily="18" charset="0"/>
                        </a:rPr>
                        <a:t>9.</a:t>
                      </a:r>
                      <a:endParaRPr lang="ru-RU" sz="1000" b="1" i="0" u="none" strike="noStrike" dirty="0">
                        <a:solidFill>
                          <a:srgbClr val="C00000"/>
                        </a:solidFill>
                        <a:effectLst/>
                        <a:latin typeface="Cambria" pitchFamily="18" charset="0"/>
                        <a:cs typeface="Times New Roman" pitchFamily="18" charset="0"/>
                      </a:endParaRPr>
                    </a:p>
                  </a:txBody>
                  <a:tcPr marL="6173" marR="6173" marT="6173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000" b="1" u="none" strike="noStrike" dirty="0" smtClean="0">
                          <a:solidFill>
                            <a:srgbClr val="C00000"/>
                          </a:solidFill>
                          <a:effectLst/>
                          <a:latin typeface="Cambria" pitchFamily="18" charset="0"/>
                        </a:rPr>
                        <a:t>«Демография»*</a:t>
                      </a:r>
                      <a:endParaRPr lang="ru-RU" sz="1000" b="1" i="0" u="none" strike="noStrike" dirty="0">
                        <a:solidFill>
                          <a:srgbClr val="C00000"/>
                        </a:solidFill>
                        <a:effectLst/>
                        <a:latin typeface="Cambria" pitchFamily="18" charset="0"/>
                        <a:cs typeface="Times New Roman" pitchFamily="18" charset="0"/>
                      </a:endParaRPr>
                    </a:p>
                  </a:txBody>
                  <a:tcPr marL="6173" marR="6173" marT="6173" marB="0" anchor="ctr"/>
                </a:tc>
              </a:tr>
              <a:tr h="148635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1" i="0" u="none" strike="noStrike" dirty="0" smtClean="0">
                          <a:solidFill>
                            <a:srgbClr val="C00000"/>
                          </a:solidFill>
                          <a:effectLst/>
                          <a:latin typeface="Cambria" pitchFamily="18" charset="0"/>
                          <a:cs typeface="Times New Roman" pitchFamily="18" charset="0"/>
                        </a:rPr>
                        <a:t>10.</a:t>
                      </a:r>
                      <a:endParaRPr lang="ru-RU" sz="1000" b="1" i="0" u="none" strike="noStrike" dirty="0">
                        <a:solidFill>
                          <a:srgbClr val="C00000"/>
                        </a:solidFill>
                        <a:effectLst/>
                        <a:latin typeface="Cambria" pitchFamily="18" charset="0"/>
                        <a:cs typeface="Times New Roman" pitchFamily="18" charset="0"/>
                      </a:endParaRPr>
                    </a:p>
                  </a:txBody>
                  <a:tcPr marL="6173" marR="6173" marT="6173" marB="0" anchor="ctr"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000" b="1" u="none" strike="noStrike" dirty="0" smtClean="0">
                          <a:solidFill>
                            <a:srgbClr val="C00000"/>
                          </a:solidFill>
                          <a:effectLst/>
                          <a:latin typeface="Cambria" pitchFamily="18" charset="0"/>
                        </a:rPr>
                        <a:t> «Безопасные и качественные автомобильные дороги»*</a:t>
                      </a:r>
                      <a:endParaRPr lang="ru-RU" sz="1000" b="1" i="0" u="none" strike="noStrike" dirty="0">
                        <a:solidFill>
                          <a:srgbClr val="C00000"/>
                        </a:solidFill>
                        <a:effectLst/>
                        <a:latin typeface="Cambria" pitchFamily="18" charset="0"/>
                        <a:cs typeface="Times New Roman" pitchFamily="18" charset="0"/>
                      </a:endParaRPr>
                    </a:p>
                  </a:txBody>
                  <a:tcPr marL="6173" marR="6173" marT="6173" marB="0" anchor="ctr"/>
                </a:tc>
              </a:tr>
              <a:tr h="134078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 dirty="0" smtClean="0">
                          <a:solidFill>
                            <a:schemeClr val="accent1">
                              <a:lumMod val="50000"/>
                            </a:schemeClr>
                          </a:solidFill>
                          <a:effectLst/>
                          <a:latin typeface="Cambria" pitchFamily="18" charset="0"/>
                          <a:cs typeface="Times New Roman" pitchFamily="18" charset="0"/>
                        </a:rPr>
                        <a:t>11.</a:t>
                      </a:r>
                      <a:endParaRPr lang="ru-RU" sz="1000" b="0" i="0" u="none" strike="noStrike" dirty="0">
                        <a:solidFill>
                          <a:schemeClr val="accent1">
                            <a:lumMod val="50000"/>
                          </a:schemeClr>
                        </a:solidFill>
                        <a:effectLst/>
                        <a:latin typeface="Cambria" pitchFamily="18" charset="0"/>
                        <a:cs typeface="Times New Roman" pitchFamily="18" charset="0"/>
                      </a:endParaRPr>
                    </a:p>
                  </a:txBody>
                  <a:tcPr marL="6173" marR="6173" marT="6173" marB="0" anchor="ctr"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000" b="0" i="0" u="none" strike="noStrike" dirty="0" smtClean="0">
                          <a:solidFill>
                            <a:schemeClr val="accent1">
                              <a:lumMod val="50000"/>
                            </a:schemeClr>
                          </a:solidFill>
                          <a:effectLst/>
                          <a:latin typeface="Cambria" pitchFamily="18" charset="0"/>
                          <a:cs typeface="Times New Roman" pitchFamily="18" charset="0"/>
                        </a:rPr>
                        <a:t>«Наука»</a:t>
                      </a:r>
                      <a:endParaRPr lang="ru-RU" sz="1000" b="0" i="0" u="none" strike="noStrike" dirty="0">
                        <a:solidFill>
                          <a:schemeClr val="accent1">
                            <a:lumMod val="50000"/>
                          </a:schemeClr>
                        </a:solidFill>
                        <a:effectLst/>
                        <a:latin typeface="Cambria" pitchFamily="18" charset="0"/>
                        <a:cs typeface="Times New Roman" pitchFamily="18" charset="0"/>
                      </a:endParaRPr>
                    </a:p>
                  </a:txBody>
                  <a:tcPr marL="6173" marR="6173" marT="6173" marB="0" anchor="ctr"/>
                </a:tc>
              </a:tr>
              <a:tr h="134078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 dirty="0" smtClean="0">
                          <a:solidFill>
                            <a:schemeClr val="accent1">
                              <a:lumMod val="50000"/>
                            </a:schemeClr>
                          </a:solidFill>
                          <a:effectLst/>
                          <a:latin typeface="Cambria" pitchFamily="18" charset="0"/>
                          <a:cs typeface="Times New Roman" pitchFamily="18" charset="0"/>
                        </a:rPr>
                        <a:t>12.</a:t>
                      </a:r>
                      <a:endParaRPr lang="ru-RU" sz="1000" b="0" i="0" u="none" strike="noStrike" dirty="0">
                        <a:solidFill>
                          <a:schemeClr val="accent1">
                            <a:lumMod val="50000"/>
                          </a:schemeClr>
                        </a:solidFill>
                        <a:effectLst/>
                        <a:latin typeface="Cambria" pitchFamily="18" charset="0"/>
                        <a:cs typeface="Times New Roman" pitchFamily="18" charset="0"/>
                      </a:endParaRPr>
                    </a:p>
                  </a:txBody>
                  <a:tcPr marL="6173" marR="6173" marT="6173" marB="0" anchor="ctr"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000" b="0" i="0" u="none" strike="noStrike" dirty="0" smtClean="0">
                          <a:solidFill>
                            <a:schemeClr val="accent1">
                              <a:lumMod val="50000"/>
                            </a:schemeClr>
                          </a:solidFill>
                          <a:effectLst/>
                          <a:latin typeface="Cambria" pitchFamily="18" charset="0"/>
                          <a:cs typeface="+mn-cs"/>
                        </a:rPr>
                        <a:t>«Международная кооперация и экспорт»</a:t>
                      </a:r>
                      <a:endParaRPr lang="ru-RU" sz="1000" b="0" i="0" u="none" strike="noStrike" dirty="0" smtClean="0">
                        <a:solidFill>
                          <a:schemeClr val="accent1">
                            <a:lumMod val="50000"/>
                          </a:schemeClr>
                        </a:solidFill>
                        <a:effectLst/>
                        <a:latin typeface="Cambria" pitchFamily="18" charset="0"/>
                        <a:cs typeface="Times New Roman" pitchFamily="18" charset="0"/>
                      </a:endParaRPr>
                    </a:p>
                  </a:txBody>
                  <a:tcPr marL="6173" marR="6173" marT="6173" marB="0" anchor="ctr"/>
                </a:tc>
              </a:tr>
              <a:tr h="134078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 dirty="0" smtClean="0">
                          <a:solidFill>
                            <a:schemeClr val="accent1">
                              <a:lumMod val="50000"/>
                            </a:schemeClr>
                          </a:solidFill>
                          <a:effectLst/>
                          <a:latin typeface="Cambria" pitchFamily="18" charset="0"/>
                          <a:cs typeface="Times New Roman" pitchFamily="18" charset="0"/>
                        </a:rPr>
                        <a:t>13.</a:t>
                      </a:r>
                      <a:endParaRPr lang="ru-RU" sz="1000" b="0" i="0" u="none" strike="noStrike" dirty="0">
                        <a:solidFill>
                          <a:schemeClr val="accent1">
                            <a:lumMod val="50000"/>
                          </a:schemeClr>
                        </a:solidFill>
                        <a:effectLst/>
                        <a:latin typeface="Cambria" pitchFamily="18" charset="0"/>
                        <a:cs typeface="Times New Roman" pitchFamily="18" charset="0"/>
                      </a:endParaRPr>
                    </a:p>
                  </a:txBody>
                  <a:tcPr marL="6173" marR="6173" marT="6173" marB="0"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000" b="0" i="0" u="none" strike="noStrike" dirty="0" smtClean="0">
                          <a:solidFill>
                            <a:schemeClr val="accent1">
                              <a:lumMod val="50000"/>
                            </a:schemeClr>
                          </a:solidFill>
                          <a:effectLst/>
                          <a:latin typeface="Cambria" pitchFamily="18" charset="0"/>
                          <a:cs typeface="Times New Roman" pitchFamily="18" charset="0"/>
                        </a:rPr>
                        <a:t>Реализация мероприятий</a:t>
                      </a:r>
                      <a:r>
                        <a:rPr lang="ru-RU" sz="1000" b="0" i="0" u="none" strike="noStrike" baseline="0" dirty="0" smtClean="0">
                          <a:solidFill>
                            <a:schemeClr val="accent1">
                              <a:lumMod val="50000"/>
                            </a:schemeClr>
                          </a:solidFill>
                          <a:effectLst/>
                          <a:latin typeface="Cambria" pitchFamily="18" charset="0"/>
                          <a:cs typeface="Times New Roman" pitchFamily="18" charset="0"/>
                        </a:rPr>
                        <a:t> комплексного плана модернизации и расширения магистральной </a:t>
                      </a:r>
                      <a:r>
                        <a:rPr lang="ru-RU" sz="1000" b="0" i="0" u="none" strike="noStrike" baseline="0" dirty="0" err="1" smtClean="0">
                          <a:solidFill>
                            <a:schemeClr val="accent1">
                              <a:lumMod val="50000"/>
                            </a:schemeClr>
                          </a:solidFill>
                          <a:effectLst/>
                          <a:latin typeface="Cambria" pitchFamily="18" charset="0"/>
                          <a:cs typeface="Times New Roman" pitchFamily="18" charset="0"/>
                        </a:rPr>
                        <a:t>инфрастурктуры</a:t>
                      </a:r>
                      <a:endParaRPr lang="ru-RU" sz="1000" b="0" i="0" u="none" strike="noStrike" dirty="0">
                        <a:solidFill>
                          <a:schemeClr val="accent1">
                            <a:lumMod val="50000"/>
                          </a:schemeClr>
                        </a:solidFill>
                        <a:effectLst/>
                        <a:latin typeface="Cambria" pitchFamily="18" charset="0"/>
                        <a:cs typeface="Times New Roman" pitchFamily="18" charset="0"/>
                      </a:endParaRPr>
                    </a:p>
                  </a:txBody>
                  <a:tcPr marL="6173" marR="6173" marT="6173" marB="0" anchor="ctr"/>
                </a:tc>
              </a:tr>
            </a:tbl>
          </a:graphicData>
        </a:graphic>
      </p:graphicFrame>
      <p:sp>
        <p:nvSpPr>
          <p:cNvPr id="23" name="Прямоугольник 22"/>
          <p:cNvSpPr/>
          <p:nvPr/>
        </p:nvSpPr>
        <p:spPr bwMode="auto">
          <a:xfrm>
            <a:off x="432048" y="2427734"/>
            <a:ext cx="3960440" cy="720080"/>
          </a:xfrm>
          <a:prstGeom prst="rect">
            <a:avLst/>
          </a:prstGeom>
          <a:solidFill>
            <a:srgbClr val="E6E6E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>
              <a:defRPr/>
            </a:pPr>
            <a:endParaRPr lang="ru-RU" sz="1000" dirty="0">
              <a:solidFill>
                <a:schemeClr val="accent1">
                  <a:lumMod val="50000"/>
                </a:schemeClr>
              </a:solidFill>
              <a:latin typeface="Open Sans Condensed" pitchFamily="34" charset="0"/>
            </a:endParaRPr>
          </a:p>
        </p:txBody>
      </p:sp>
      <p:sp>
        <p:nvSpPr>
          <p:cNvPr id="24" name="Прямоугольник 23"/>
          <p:cNvSpPr/>
          <p:nvPr/>
        </p:nvSpPr>
        <p:spPr bwMode="auto">
          <a:xfrm>
            <a:off x="432048" y="2427734"/>
            <a:ext cx="3960440" cy="720080"/>
          </a:xfrm>
          <a:prstGeom prst="rect">
            <a:avLst/>
          </a:prstGeom>
          <a:noFill/>
          <a:ln w="6350">
            <a:solidFill>
              <a:srgbClr val="B4B4B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>
              <a:solidFill>
                <a:schemeClr val="accent1">
                  <a:lumMod val="50000"/>
                </a:schemeClr>
              </a:solidFill>
            </a:endParaRPr>
          </a:p>
        </p:txBody>
      </p:sp>
      <p:pic>
        <p:nvPicPr>
          <p:cNvPr id="27" name="Рисунок 167" descr="9.jpg"/>
          <p:cNvPicPr>
            <a:picLocks noChangeAspect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504056" y="2499742"/>
            <a:ext cx="432048" cy="57606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8" name="Прямоугольник 27"/>
          <p:cNvSpPr/>
          <p:nvPr/>
        </p:nvSpPr>
        <p:spPr bwMode="auto">
          <a:xfrm>
            <a:off x="432048" y="2427734"/>
            <a:ext cx="576064" cy="717750"/>
          </a:xfrm>
          <a:prstGeom prst="rect">
            <a:avLst/>
          </a:prstGeom>
          <a:noFill/>
          <a:ln w="6350">
            <a:solidFill>
              <a:srgbClr val="B4B4B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>
              <a:solidFill>
                <a:schemeClr val="accent1">
                  <a:lumMod val="50000"/>
                </a:schemeClr>
              </a:solidFill>
            </a:endParaRPr>
          </a:p>
        </p:txBody>
      </p:sp>
      <p:sp>
        <p:nvSpPr>
          <p:cNvPr id="29" name="Прямоугольник 28"/>
          <p:cNvSpPr/>
          <p:nvPr/>
        </p:nvSpPr>
        <p:spPr>
          <a:xfrm>
            <a:off x="1008112" y="2439928"/>
            <a:ext cx="3384376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1000" b="1" dirty="0" smtClean="0">
                <a:solidFill>
                  <a:schemeClr val="accent1">
                    <a:lumMod val="50000"/>
                  </a:schemeClr>
                </a:solidFill>
                <a:latin typeface="Cambria" pitchFamily="18" charset="0"/>
              </a:rPr>
              <a:t>Указ Президента РФ от  7 мая 2018 года № 204</a:t>
            </a:r>
          </a:p>
          <a:p>
            <a:pPr algn="ctr"/>
            <a:r>
              <a:rPr lang="ru-RU" sz="1000" b="1" dirty="0" smtClean="0">
                <a:solidFill>
                  <a:schemeClr val="accent1">
                    <a:lumMod val="50000"/>
                  </a:schemeClr>
                </a:solidFill>
                <a:latin typeface="Cambria" pitchFamily="18" charset="0"/>
              </a:rPr>
              <a:t>«О национальных целях и стратегических задачах развития Российской Федерации </a:t>
            </a:r>
          </a:p>
          <a:p>
            <a:pPr algn="ctr"/>
            <a:r>
              <a:rPr lang="ru-RU" sz="1000" b="1" dirty="0" smtClean="0">
                <a:solidFill>
                  <a:schemeClr val="accent1">
                    <a:lumMod val="50000"/>
                  </a:schemeClr>
                </a:solidFill>
                <a:latin typeface="Cambria" pitchFamily="18" charset="0"/>
              </a:rPr>
              <a:t>на период до 2024 года»</a:t>
            </a:r>
          </a:p>
        </p:txBody>
      </p:sp>
      <p:sp>
        <p:nvSpPr>
          <p:cNvPr id="30" name="Прямоугольник 29"/>
          <p:cNvSpPr/>
          <p:nvPr/>
        </p:nvSpPr>
        <p:spPr>
          <a:xfrm>
            <a:off x="648072" y="3219822"/>
            <a:ext cx="3744416" cy="1510670"/>
          </a:xfrm>
          <a:prstGeom prst="rect">
            <a:avLst/>
          </a:prstGeom>
        </p:spPr>
        <p:txBody>
          <a:bodyPr wrap="square" lIns="68580" tIns="34290" rIns="68580" bIns="34290">
            <a:spAutoFit/>
          </a:bodyPr>
          <a:lstStyle/>
          <a:p>
            <a:pPr algn="just" eaLnBrk="1" hangingPunct="1"/>
            <a:r>
              <a:rPr lang="ru-RU" sz="1100" dirty="0" smtClean="0">
                <a:solidFill>
                  <a:schemeClr val="accent1">
                    <a:lumMod val="50000"/>
                  </a:schemeClr>
                </a:solidFill>
                <a:latin typeface="Cambria" pitchFamily="18" charset="0"/>
                <a:cs typeface="Times New Roman" pitchFamily="18" charset="0"/>
              </a:rPr>
              <a:t>осуществление прорывного научно-технологического и социально-экономического развития</a:t>
            </a:r>
          </a:p>
          <a:p>
            <a:pPr algn="just" eaLnBrk="1" hangingPunct="1">
              <a:lnSpc>
                <a:spcPts val="500"/>
              </a:lnSpc>
            </a:pPr>
            <a:endParaRPr lang="ru-RU" sz="1100" dirty="0" smtClean="0">
              <a:solidFill>
                <a:schemeClr val="accent1">
                  <a:lumMod val="50000"/>
                </a:schemeClr>
              </a:solidFill>
              <a:latin typeface="Cambria" pitchFamily="18" charset="0"/>
              <a:cs typeface="Times New Roman" pitchFamily="18" charset="0"/>
            </a:endParaRPr>
          </a:p>
          <a:p>
            <a:pPr algn="just" eaLnBrk="1" hangingPunct="1"/>
            <a:r>
              <a:rPr lang="ru-RU" sz="1100" dirty="0" smtClean="0">
                <a:solidFill>
                  <a:schemeClr val="accent1">
                    <a:lumMod val="50000"/>
                  </a:schemeClr>
                </a:solidFill>
                <a:latin typeface="Cambria" pitchFamily="18" charset="0"/>
                <a:cs typeface="Times New Roman" pitchFamily="18" charset="0"/>
              </a:rPr>
              <a:t>увеличение численности населения страны</a:t>
            </a:r>
          </a:p>
          <a:p>
            <a:pPr algn="just" eaLnBrk="1" hangingPunct="1">
              <a:lnSpc>
                <a:spcPts val="500"/>
              </a:lnSpc>
            </a:pPr>
            <a:endParaRPr lang="ru-RU" sz="1100" dirty="0" smtClean="0">
              <a:solidFill>
                <a:schemeClr val="accent1">
                  <a:lumMod val="50000"/>
                </a:schemeClr>
              </a:solidFill>
              <a:latin typeface="Cambria" pitchFamily="18" charset="0"/>
              <a:cs typeface="Times New Roman" pitchFamily="18" charset="0"/>
            </a:endParaRPr>
          </a:p>
          <a:p>
            <a:pPr algn="just" eaLnBrk="1" hangingPunct="1"/>
            <a:r>
              <a:rPr lang="ru-RU" sz="1100" dirty="0" smtClean="0">
                <a:solidFill>
                  <a:schemeClr val="accent1">
                    <a:lumMod val="50000"/>
                  </a:schemeClr>
                </a:solidFill>
                <a:latin typeface="Cambria" pitchFamily="18" charset="0"/>
                <a:cs typeface="Times New Roman" pitchFamily="18" charset="0"/>
              </a:rPr>
              <a:t>повышение уровня жизни граждан </a:t>
            </a:r>
          </a:p>
          <a:p>
            <a:pPr algn="just" eaLnBrk="1" hangingPunct="1">
              <a:lnSpc>
                <a:spcPts val="500"/>
              </a:lnSpc>
            </a:pPr>
            <a:endParaRPr lang="ru-RU" sz="1100" dirty="0" smtClean="0">
              <a:solidFill>
                <a:schemeClr val="accent1">
                  <a:lumMod val="50000"/>
                </a:schemeClr>
              </a:solidFill>
              <a:latin typeface="Cambria" pitchFamily="18" charset="0"/>
              <a:cs typeface="Times New Roman" pitchFamily="18" charset="0"/>
            </a:endParaRPr>
          </a:p>
          <a:p>
            <a:pPr algn="just" eaLnBrk="1" hangingPunct="1"/>
            <a:r>
              <a:rPr lang="ru-RU" sz="1100" dirty="0" smtClean="0">
                <a:solidFill>
                  <a:schemeClr val="accent1">
                    <a:lumMod val="50000"/>
                  </a:schemeClr>
                </a:solidFill>
                <a:latin typeface="Cambria" pitchFamily="18" charset="0"/>
                <a:cs typeface="Times New Roman" pitchFamily="18" charset="0"/>
              </a:rPr>
              <a:t>создание комфортных условий для проживания</a:t>
            </a:r>
          </a:p>
          <a:p>
            <a:pPr algn="just" eaLnBrk="1" hangingPunct="1">
              <a:lnSpc>
                <a:spcPts val="500"/>
              </a:lnSpc>
            </a:pPr>
            <a:endParaRPr lang="ru-RU" sz="1100" dirty="0" smtClean="0">
              <a:solidFill>
                <a:schemeClr val="accent1">
                  <a:lumMod val="50000"/>
                </a:schemeClr>
              </a:solidFill>
              <a:latin typeface="Cambria" pitchFamily="18" charset="0"/>
              <a:cs typeface="Times New Roman" pitchFamily="18" charset="0"/>
            </a:endParaRPr>
          </a:p>
          <a:p>
            <a:pPr algn="just" eaLnBrk="1" hangingPunct="1"/>
            <a:r>
              <a:rPr lang="ru-RU" sz="1100" dirty="0" smtClean="0">
                <a:solidFill>
                  <a:schemeClr val="accent1">
                    <a:lumMod val="50000"/>
                  </a:schemeClr>
                </a:solidFill>
                <a:latin typeface="Cambria" pitchFamily="18" charset="0"/>
                <a:cs typeface="Times New Roman" pitchFamily="18" charset="0"/>
              </a:rPr>
              <a:t>создание условий и возможностей для самореализации и раскрытия таланта каждого человека</a:t>
            </a:r>
          </a:p>
        </p:txBody>
      </p:sp>
      <p:sp>
        <p:nvSpPr>
          <p:cNvPr id="31" name="Прямоугольник 30"/>
          <p:cNvSpPr/>
          <p:nvPr/>
        </p:nvSpPr>
        <p:spPr bwMode="auto">
          <a:xfrm>
            <a:off x="432048" y="2427734"/>
            <a:ext cx="3960440" cy="2376264"/>
          </a:xfrm>
          <a:prstGeom prst="rect">
            <a:avLst/>
          </a:prstGeom>
          <a:noFill/>
          <a:ln w="6350">
            <a:solidFill>
              <a:srgbClr val="B4B4B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>
              <a:solidFill>
                <a:schemeClr val="accent1">
                  <a:lumMod val="50000"/>
                </a:schemeClr>
              </a:solidFill>
            </a:endParaRPr>
          </a:p>
        </p:txBody>
      </p:sp>
      <p:pic>
        <p:nvPicPr>
          <p:cNvPr id="36" name="Picture 5"/>
          <p:cNvPicPr>
            <a:picLocks noChangeAspect="1" noChangeArrowheads="1"/>
          </p:cNvPicPr>
          <p:nvPr/>
        </p:nvPicPr>
        <p:blipFill>
          <a:blip r:embed="rId7" cstate="print"/>
          <a:srcRect l="12856" t="10937" r="11617" b="14063"/>
          <a:stretch>
            <a:fillRect/>
          </a:stretch>
        </p:blipFill>
        <p:spPr bwMode="auto">
          <a:xfrm>
            <a:off x="504056" y="3291830"/>
            <a:ext cx="144016" cy="14708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7" name="Picture 5"/>
          <p:cNvPicPr>
            <a:picLocks noChangeAspect="1" noChangeArrowheads="1"/>
          </p:cNvPicPr>
          <p:nvPr/>
        </p:nvPicPr>
        <p:blipFill>
          <a:blip r:embed="rId7" cstate="print"/>
          <a:srcRect l="12856" t="10937" r="11617" b="14063"/>
          <a:stretch>
            <a:fillRect/>
          </a:stretch>
        </p:blipFill>
        <p:spPr bwMode="auto">
          <a:xfrm>
            <a:off x="504056" y="3651870"/>
            <a:ext cx="144016" cy="14708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8" name="Picture 5"/>
          <p:cNvPicPr>
            <a:picLocks noChangeAspect="1" noChangeArrowheads="1"/>
          </p:cNvPicPr>
          <p:nvPr/>
        </p:nvPicPr>
        <p:blipFill>
          <a:blip r:embed="rId7" cstate="print"/>
          <a:srcRect l="12856" t="10937" r="11617" b="14063"/>
          <a:stretch>
            <a:fillRect/>
          </a:stretch>
        </p:blipFill>
        <p:spPr bwMode="auto">
          <a:xfrm>
            <a:off x="504056" y="3867894"/>
            <a:ext cx="144016" cy="14708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9" name="Picture 5"/>
          <p:cNvPicPr>
            <a:picLocks noChangeAspect="1" noChangeArrowheads="1"/>
          </p:cNvPicPr>
          <p:nvPr/>
        </p:nvPicPr>
        <p:blipFill>
          <a:blip r:embed="rId7" cstate="print"/>
          <a:srcRect l="12856" t="10937" r="11617" b="14063"/>
          <a:stretch>
            <a:fillRect/>
          </a:stretch>
        </p:blipFill>
        <p:spPr bwMode="auto">
          <a:xfrm>
            <a:off x="504056" y="4152862"/>
            <a:ext cx="144016" cy="14708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0" name="Picture 5"/>
          <p:cNvPicPr>
            <a:picLocks noChangeAspect="1" noChangeArrowheads="1"/>
          </p:cNvPicPr>
          <p:nvPr/>
        </p:nvPicPr>
        <p:blipFill>
          <a:blip r:embed="rId7" cstate="print"/>
          <a:srcRect l="12856" t="10937" r="11617" b="14063"/>
          <a:stretch>
            <a:fillRect/>
          </a:stretch>
        </p:blipFill>
        <p:spPr bwMode="auto">
          <a:xfrm>
            <a:off x="504056" y="4371950"/>
            <a:ext cx="144016" cy="14708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1" name="Нашивка 40"/>
          <p:cNvSpPr/>
          <p:nvPr/>
        </p:nvSpPr>
        <p:spPr bwMode="auto">
          <a:xfrm>
            <a:off x="4464496" y="2427734"/>
            <a:ext cx="144016" cy="2376264"/>
          </a:xfrm>
          <a:prstGeom prst="chevron">
            <a:avLst>
              <a:gd name="adj" fmla="val 62310"/>
            </a:avLst>
          </a:prstGeom>
          <a:ln w="6350">
            <a:solidFill>
              <a:schemeClr val="accent1">
                <a:lumMod val="50000"/>
              </a:schemeClr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</p:sp>
      <p:sp>
        <p:nvSpPr>
          <p:cNvPr id="42" name="Прямоугольник 41"/>
          <p:cNvSpPr/>
          <p:nvPr/>
        </p:nvSpPr>
        <p:spPr>
          <a:xfrm>
            <a:off x="4824536" y="2067694"/>
            <a:ext cx="4104456" cy="34881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lnSpc>
                <a:spcPts val="500"/>
              </a:lnSpc>
              <a:defRPr/>
            </a:pPr>
            <a:endParaRPr lang="ru-RU" sz="1250" b="1" dirty="0" smtClean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mbria" pitchFamily="18" charset="0"/>
            </a:endParaRPr>
          </a:p>
          <a:p>
            <a:pPr algn="ctr">
              <a:defRPr/>
            </a:pPr>
            <a:r>
              <a:rPr lang="ru-RU" sz="1250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mbria" pitchFamily="18" charset="0"/>
              </a:rPr>
              <a:t>12 национальных проектов и 1 комплексный план</a:t>
            </a:r>
          </a:p>
        </p:txBody>
      </p:sp>
      <p:sp>
        <p:nvSpPr>
          <p:cNvPr id="43" name="Прямоугольник 42"/>
          <p:cNvSpPr/>
          <p:nvPr/>
        </p:nvSpPr>
        <p:spPr>
          <a:xfrm>
            <a:off x="4824536" y="4699808"/>
            <a:ext cx="4319464" cy="4642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lnSpc>
                <a:spcPts val="500"/>
              </a:lnSpc>
              <a:defRPr/>
            </a:pPr>
            <a:endParaRPr lang="ru-RU" sz="1000" b="1" dirty="0" smtClean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mbria" pitchFamily="18" charset="0"/>
            </a:endParaRPr>
          </a:p>
          <a:p>
            <a:pPr>
              <a:defRPr/>
            </a:pPr>
            <a:r>
              <a:rPr lang="ru-RU" sz="1000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mbria" pitchFamily="18" charset="0"/>
              </a:rPr>
              <a:t>*реализация на  территории Алтайского края с привлечением средств федерального бюджета</a:t>
            </a:r>
          </a:p>
        </p:txBody>
      </p:sp>
      <p:sp>
        <p:nvSpPr>
          <p:cNvPr id="44" name="Прямоугольник 43"/>
          <p:cNvSpPr/>
          <p:nvPr/>
        </p:nvSpPr>
        <p:spPr>
          <a:xfrm>
            <a:off x="8828856" y="4904973"/>
            <a:ext cx="315144" cy="238527"/>
          </a:xfrm>
          <a:prstGeom prst="rect">
            <a:avLst/>
          </a:prstGeom>
        </p:spPr>
        <p:txBody>
          <a:bodyPr wrap="square" lIns="68580" tIns="34290" rIns="68580" bIns="34290">
            <a:spAutoFit/>
          </a:bodyPr>
          <a:lstStyle/>
          <a:p>
            <a:pPr algn="r" eaLnBrk="1" hangingPunct="1"/>
            <a:r>
              <a:rPr lang="ru-RU" sz="1100" dirty="0" smtClean="0">
                <a:solidFill>
                  <a:schemeClr val="accent1">
                    <a:lumMod val="50000"/>
                  </a:schemeClr>
                </a:solidFill>
                <a:latin typeface="Cambria" pitchFamily="18" charset="0"/>
                <a:cs typeface="Times New Roman" pitchFamily="18" charset="0"/>
              </a:rPr>
              <a:t>2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5" name="Курица контур.png" descr="Курица контур.png"/>
          <p:cNvPicPr>
            <a:picLocks noChangeAspect="1"/>
          </p:cNvPicPr>
          <p:nvPr/>
        </p:nvPicPr>
        <p:blipFill>
          <a:blip r:embed="rId2" cstate="print">
            <a:alphaModFix amt="17535"/>
            <a:extLst/>
          </a:blip>
          <a:srcRect r="50591"/>
          <a:stretch>
            <a:fillRect/>
          </a:stretch>
        </p:blipFill>
        <p:spPr>
          <a:xfrm>
            <a:off x="6928242" y="51470"/>
            <a:ext cx="2215758" cy="5040560"/>
          </a:xfrm>
          <a:prstGeom prst="rect">
            <a:avLst/>
          </a:prstGeom>
          <a:ln w="12700">
            <a:miter lim="400000"/>
          </a:ln>
        </p:spPr>
      </p:pic>
      <p:sp>
        <p:nvSpPr>
          <p:cNvPr id="55" name="Прямоугольник 54"/>
          <p:cNvSpPr/>
          <p:nvPr/>
        </p:nvSpPr>
        <p:spPr>
          <a:xfrm>
            <a:off x="107504" y="3139430"/>
            <a:ext cx="2736304" cy="368424"/>
          </a:xfrm>
          <a:prstGeom prst="rect">
            <a:avLst/>
          </a:prstGeom>
          <a:noFill/>
          <a:ln w="9525">
            <a:solidFill>
              <a:schemeClr val="accent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pPr indent="180000">
              <a:defRPr/>
            </a:pPr>
            <a:endParaRPr lang="ru-RU" sz="1000" dirty="0">
              <a:solidFill>
                <a:schemeClr val="accent1">
                  <a:lumMod val="50000"/>
                </a:schemeClr>
              </a:solidFill>
              <a:latin typeface="Cambria" pitchFamily="18" charset="0"/>
            </a:endParaRPr>
          </a:p>
        </p:txBody>
      </p:sp>
      <p:sp>
        <p:nvSpPr>
          <p:cNvPr id="9" name="Line"/>
          <p:cNvSpPr/>
          <p:nvPr/>
        </p:nvSpPr>
        <p:spPr>
          <a:xfrm flipV="1">
            <a:off x="-1" y="699542"/>
            <a:ext cx="9144001" cy="1"/>
          </a:xfrm>
          <a:prstGeom prst="line">
            <a:avLst/>
          </a:prstGeom>
          <a:ln>
            <a:solidFill>
              <a:schemeClr val="bg1">
                <a:lumMod val="95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lIns="0" tIns="0" rIns="0" bIns="0" anchor="ctr"/>
          <a:lstStyle/>
          <a:p>
            <a:pPr>
              <a:defRPr sz="3200" b="0">
                <a:solidFill>
                  <a:srgbClr val="FFFFFF"/>
                </a:solidFill>
                <a:latin typeface="+mn-lt"/>
                <a:ea typeface="+mn-ea"/>
                <a:cs typeface="+mn-cs"/>
                <a:sym typeface="Helvetica Neue Medium"/>
              </a:defRPr>
            </a:pPr>
            <a:endParaRPr>
              <a:ln w="12700">
                <a:solidFill>
                  <a:schemeClr val="tx1"/>
                </a:solidFill>
              </a:ln>
            </a:endParaRPr>
          </a:p>
        </p:txBody>
      </p:sp>
      <p:grpSp>
        <p:nvGrpSpPr>
          <p:cNvPr id="2" name="Group"/>
          <p:cNvGrpSpPr/>
          <p:nvPr/>
        </p:nvGrpSpPr>
        <p:grpSpPr>
          <a:xfrm>
            <a:off x="0" y="1"/>
            <a:ext cx="755576" cy="699541"/>
            <a:chOff x="0" y="0"/>
            <a:chExt cx="1409276" cy="1337589"/>
          </a:xfrm>
        </p:grpSpPr>
        <p:pic>
          <p:nvPicPr>
            <p:cNvPr id="11" name="Снимок экрана 2018-06-05 в 12.52.22.jpg" descr="Снимок экрана 2018-06-05 в 12.52.22.jpg"/>
            <p:cNvPicPr>
              <a:picLocks noChangeAspect="1"/>
            </p:cNvPicPr>
            <p:nvPr/>
          </p:nvPicPr>
          <p:blipFill>
            <a:blip r:embed="rId3" cstate="print">
              <a:extLst/>
            </a:blip>
            <a:stretch>
              <a:fillRect/>
            </a:stretch>
          </p:blipFill>
          <p:spPr>
            <a:xfrm>
              <a:off x="0" y="0"/>
              <a:ext cx="1409277" cy="1337590"/>
            </a:xfrm>
            <a:prstGeom prst="rect">
              <a:avLst/>
            </a:prstGeom>
            <a:ln w="12700" cap="flat">
              <a:noFill/>
              <a:miter lim="400000"/>
            </a:ln>
            <a:effectLst/>
          </p:spPr>
        </p:pic>
        <p:grpSp>
          <p:nvGrpSpPr>
            <p:cNvPr id="3" name="Group"/>
            <p:cNvGrpSpPr/>
            <p:nvPr/>
          </p:nvGrpSpPr>
          <p:grpSpPr>
            <a:xfrm>
              <a:off x="194622" y="150347"/>
              <a:ext cx="1019890" cy="1138346"/>
              <a:chOff x="-134" y="0"/>
              <a:chExt cx="1019888" cy="1138344"/>
            </a:xfrm>
          </p:grpSpPr>
          <p:sp>
            <p:nvSpPr>
              <p:cNvPr id="14" name="Circle"/>
              <p:cNvSpPr/>
              <p:nvPr/>
            </p:nvSpPr>
            <p:spPr>
              <a:xfrm>
                <a:off x="314787" y="450342"/>
                <a:ext cx="390199" cy="390199"/>
              </a:xfrm>
              <a:prstGeom prst="ellipse">
                <a:avLst/>
              </a:prstGeom>
              <a:solidFill>
                <a:srgbClr val="013B5E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0" tIns="0" rIns="0" bIns="0" numCol="1" anchor="ctr">
                <a:noAutofit/>
              </a:bodyPr>
              <a:lstStyle/>
              <a:p>
                <a:pPr>
                  <a:defRPr sz="3200" b="0">
                    <a:solidFill>
                      <a:srgbClr val="FFFFFF"/>
                    </a:solidFill>
                    <a:latin typeface="+mn-lt"/>
                    <a:ea typeface="+mn-ea"/>
                    <a:cs typeface="+mn-cs"/>
                    <a:sym typeface="Helvetica Neue Medium"/>
                  </a:defRPr>
                </a:pPr>
                <a:endParaRPr/>
              </a:p>
            </p:txBody>
          </p:sp>
          <p:pic>
            <p:nvPicPr>
              <p:cNvPr id="15" name="30688_html_m284ef2b5.png" descr="30688_html_m284ef2b5.png"/>
              <p:cNvPicPr>
                <a:picLocks noChangeAspect="1"/>
              </p:cNvPicPr>
              <p:nvPr/>
            </p:nvPicPr>
            <p:blipFill>
              <a:blip r:embed="rId4" cstate="print">
                <a:extLst/>
              </a:blip>
              <a:srcRect l="824" t="717" r="564" b="407"/>
              <a:stretch>
                <a:fillRect/>
              </a:stretch>
            </p:blipFill>
            <p:spPr>
              <a:xfrm>
                <a:off x="-135" y="0"/>
                <a:ext cx="1019889" cy="1138345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535" h="21581" extrusionOk="0">
                    <a:moveTo>
                      <a:pt x="10788" y="0"/>
                    </a:moveTo>
                    <a:cubicBezTo>
                      <a:pt x="10759" y="0"/>
                      <a:pt x="10737" y="39"/>
                      <a:pt x="10737" y="83"/>
                    </a:cubicBezTo>
                    <a:cubicBezTo>
                      <a:pt x="10737" y="127"/>
                      <a:pt x="10684" y="185"/>
                      <a:pt x="10612" y="211"/>
                    </a:cubicBezTo>
                    <a:cubicBezTo>
                      <a:pt x="10509" y="248"/>
                      <a:pt x="10497" y="253"/>
                      <a:pt x="10578" y="256"/>
                    </a:cubicBezTo>
                    <a:cubicBezTo>
                      <a:pt x="10728" y="261"/>
                      <a:pt x="10764" y="390"/>
                      <a:pt x="10654" y="542"/>
                    </a:cubicBezTo>
                    <a:cubicBezTo>
                      <a:pt x="10576" y="649"/>
                      <a:pt x="10572" y="695"/>
                      <a:pt x="10629" y="790"/>
                    </a:cubicBezTo>
                    <a:cubicBezTo>
                      <a:pt x="10687" y="889"/>
                      <a:pt x="10679" y="914"/>
                      <a:pt x="10587" y="971"/>
                    </a:cubicBezTo>
                    <a:cubicBezTo>
                      <a:pt x="10527" y="1007"/>
                      <a:pt x="10432" y="1081"/>
                      <a:pt x="10377" y="1129"/>
                    </a:cubicBezTo>
                    <a:cubicBezTo>
                      <a:pt x="10306" y="1191"/>
                      <a:pt x="10234" y="1200"/>
                      <a:pt x="10117" y="1174"/>
                    </a:cubicBezTo>
                    <a:cubicBezTo>
                      <a:pt x="9832" y="1108"/>
                      <a:pt x="9308" y="1139"/>
                      <a:pt x="9120" y="1226"/>
                    </a:cubicBezTo>
                    <a:cubicBezTo>
                      <a:pt x="8900" y="1329"/>
                      <a:pt x="8818" y="1448"/>
                      <a:pt x="8818" y="1693"/>
                    </a:cubicBezTo>
                    <a:cubicBezTo>
                      <a:pt x="8818" y="1964"/>
                      <a:pt x="8952" y="2208"/>
                      <a:pt x="9254" y="2498"/>
                    </a:cubicBezTo>
                    <a:cubicBezTo>
                      <a:pt x="9482" y="2717"/>
                      <a:pt x="9518" y="2774"/>
                      <a:pt x="9497" y="2927"/>
                    </a:cubicBezTo>
                    <a:cubicBezTo>
                      <a:pt x="9451" y="3270"/>
                      <a:pt x="9508" y="3386"/>
                      <a:pt x="9757" y="3424"/>
                    </a:cubicBezTo>
                    <a:cubicBezTo>
                      <a:pt x="9881" y="3442"/>
                      <a:pt x="9994" y="3471"/>
                      <a:pt x="10008" y="3491"/>
                    </a:cubicBezTo>
                    <a:cubicBezTo>
                      <a:pt x="10064" y="3572"/>
                      <a:pt x="9813" y="3950"/>
                      <a:pt x="9581" y="4138"/>
                    </a:cubicBezTo>
                    <a:cubicBezTo>
                      <a:pt x="9313" y="4356"/>
                      <a:pt x="9209" y="4370"/>
                      <a:pt x="9179" y="4176"/>
                    </a:cubicBezTo>
                    <a:cubicBezTo>
                      <a:pt x="9150" y="3995"/>
                      <a:pt x="9012" y="3868"/>
                      <a:pt x="8785" y="3830"/>
                    </a:cubicBezTo>
                    <a:cubicBezTo>
                      <a:pt x="8677" y="3812"/>
                      <a:pt x="8561" y="3764"/>
                      <a:pt x="8533" y="3717"/>
                    </a:cubicBezTo>
                    <a:cubicBezTo>
                      <a:pt x="8478" y="3621"/>
                      <a:pt x="8490" y="3418"/>
                      <a:pt x="8550" y="3363"/>
                    </a:cubicBezTo>
                    <a:cubicBezTo>
                      <a:pt x="8609" y="3310"/>
                      <a:pt x="8600" y="3235"/>
                      <a:pt x="8533" y="3235"/>
                    </a:cubicBezTo>
                    <a:cubicBezTo>
                      <a:pt x="8502" y="3235"/>
                      <a:pt x="8478" y="3251"/>
                      <a:pt x="8483" y="3273"/>
                    </a:cubicBezTo>
                    <a:cubicBezTo>
                      <a:pt x="8488" y="3295"/>
                      <a:pt x="8460" y="3377"/>
                      <a:pt x="8425" y="3454"/>
                    </a:cubicBezTo>
                    <a:cubicBezTo>
                      <a:pt x="8354" y="3607"/>
                      <a:pt x="8157" y="3689"/>
                      <a:pt x="8047" y="3612"/>
                    </a:cubicBezTo>
                    <a:cubicBezTo>
                      <a:pt x="7924" y="3525"/>
                      <a:pt x="7663" y="3494"/>
                      <a:pt x="7545" y="3551"/>
                    </a:cubicBezTo>
                    <a:cubicBezTo>
                      <a:pt x="7460" y="3592"/>
                      <a:pt x="7427" y="3657"/>
                      <a:pt x="7427" y="3807"/>
                    </a:cubicBezTo>
                    <a:cubicBezTo>
                      <a:pt x="7427" y="3919"/>
                      <a:pt x="7400" y="4030"/>
                      <a:pt x="7369" y="4048"/>
                    </a:cubicBezTo>
                    <a:cubicBezTo>
                      <a:pt x="7264" y="4106"/>
                      <a:pt x="6974" y="3598"/>
                      <a:pt x="6874" y="3190"/>
                    </a:cubicBezTo>
                    <a:cubicBezTo>
                      <a:pt x="6758" y="2715"/>
                      <a:pt x="6663" y="2535"/>
                      <a:pt x="6472" y="2423"/>
                    </a:cubicBezTo>
                    <a:cubicBezTo>
                      <a:pt x="5949" y="2115"/>
                      <a:pt x="5145" y="2336"/>
                      <a:pt x="5248" y="2761"/>
                    </a:cubicBezTo>
                    <a:cubicBezTo>
                      <a:pt x="5283" y="2905"/>
                      <a:pt x="5264" y="2936"/>
                      <a:pt x="5098" y="3017"/>
                    </a:cubicBezTo>
                    <a:cubicBezTo>
                      <a:pt x="4995" y="3067"/>
                      <a:pt x="4852" y="3153"/>
                      <a:pt x="4771" y="3213"/>
                    </a:cubicBezTo>
                    <a:lnTo>
                      <a:pt x="4620" y="3326"/>
                    </a:lnTo>
                    <a:lnTo>
                      <a:pt x="4762" y="3318"/>
                    </a:lnTo>
                    <a:cubicBezTo>
                      <a:pt x="4910" y="3313"/>
                      <a:pt x="4913" y="3329"/>
                      <a:pt x="4838" y="3627"/>
                    </a:cubicBezTo>
                    <a:cubicBezTo>
                      <a:pt x="4800" y="3779"/>
                      <a:pt x="4801" y="3783"/>
                      <a:pt x="4913" y="3694"/>
                    </a:cubicBezTo>
                    <a:cubicBezTo>
                      <a:pt x="4982" y="3640"/>
                      <a:pt x="5119" y="3604"/>
                      <a:pt x="5257" y="3604"/>
                    </a:cubicBezTo>
                    <a:cubicBezTo>
                      <a:pt x="5592" y="3604"/>
                      <a:pt x="5681" y="3520"/>
                      <a:pt x="5701" y="3183"/>
                    </a:cubicBezTo>
                    <a:cubicBezTo>
                      <a:pt x="5715" y="2936"/>
                      <a:pt x="5730" y="2895"/>
                      <a:pt x="5835" y="2882"/>
                    </a:cubicBezTo>
                    <a:cubicBezTo>
                      <a:pt x="5903" y="2873"/>
                      <a:pt x="6041" y="2922"/>
                      <a:pt x="6137" y="2995"/>
                    </a:cubicBezTo>
                    <a:cubicBezTo>
                      <a:pt x="6285" y="3107"/>
                      <a:pt x="6311" y="3175"/>
                      <a:pt x="6338" y="3446"/>
                    </a:cubicBezTo>
                    <a:cubicBezTo>
                      <a:pt x="6381" y="3870"/>
                      <a:pt x="6545" y="4098"/>
                      <a:pt x="7075" y="4477"/>
                    </a:cubicBezTo>
                    <a:lnTo>
                      <a:pt x="7218" y="4582"/>
                    </a:lnTo>
                    <a:lnTo>
                      <a:pt x="7033" y="4665"/>
                    </a:lnTo>
                    <a:cubicBezTo>
                      <a:pt x="6933" y="4712"/>
                      <a:pt x="6809" y="4736"/>
                      <a:pt x="6757" y="4718"/>
                    </a:cubicBezTo>
                    <a:cubicBezTo>
                      <a:pt x="6705" y="4700"/>
                      <a:pt x="6609" y="4711"/>
                      <a:pt x="6539" y="4740"/>
                    </a:cubicBezTo>
                    <a:cubicBezTo>
                      <a:pt x="6469" y="4770"/>
                      <a:pt x="6326" y="4825"/>
                      <a:pt x="6221" y="4861"/>
                    </a:cubicBezTo>
                    <a:cubicBezTo>
                      <a:pt x="6016" y="4930"/>
                      <a:pt x="5860" y="5089"/>
                      <a:pt x="5860" y="5229"/>
                    </a:cubicBezTo>
                    <a:cubicBezTo>
                      <a:pt x="5860" y="5296"/>
                      <a:pt x="5909" y="5309"/>
                      <a:pt x="6086" y="5305"/>
                    </a:cubicBezTo>
                    <a:cubicBezTo>
                      <a:pt x="6272" y="5300"/>
                      <a:pt x="6358" y="5334"/>
                      <a:pt x="6514" y="5470"/>
                    </a:cubicBezTo>
                    <a:cubicBezTo>
                      <a:pt x="6620" y="5563"/>
                      <a:pt x="6761" y="5643"/>
                      <a:pt x="6824" y="5643"/>
                    </a:cubicBezTo>
                    <a:cubicBezTo>
                      <a:pt x="6975" y="5643"/>
                      <a:pt x="7205" y="5787"/>
                      <a:pt x="7159" y="5854"/>
                    </a:cubicBezTo>
                    <a:cubicBezTo>
                      <a:pt x="7139" y="5883"/>
                      <a:pt x="7086" y="5889"/>
                      <a:pt x="7033" y="5869"/>
                    </a:cubicBezTo>
                    <a:cubicBezTo>
                      <a:pt x="6981" y="5849"/>
                      <a:pt x="6703" y="5816"/>
                      <a:pt x="6422" y="5794"/>
                    </a:cubicBezTo>
                    <a:cubicBezTo>
                      <a:pt x="6016" y="5761"/>
                      <a:pt x="5866" y="5729"/>
                      <a:pt x="5684" y="5621"/>
                    </a:cubicBezTo>
                    <a:cubicBezTo>
                      <a:pt x="5537" y="5533"/>
                      <a:pt x="5450" y="5502"/>
                      <a:pt x="5450" y="5545"/>
                    </a:cubicBezTo>
                    <a:cubicBezTo>
                      <a:pt x="5450" y="5731"/>
                      <a:pt x="5828" y="6004"/>
                      <a:pt x="6086" y="6004"/>
                    </a:cubicBezTo>
                    <a:cubicBezTo>
                      <a:pt x="6152" y="6004"/>
                      <a:pt x="6254" y="6049"/>
                      <a:pt x="6313" y="6102"/>
                    </a:cubicBezTo>
                    <a:cubicBezTo>
                      <a:pt x="6372" y="6155"/>
                      <a:pt x="6537" y="6214"/>
                      <a:pt x="6673" y="6230"/>
                    </a:cubicBezTo>
                    <a:cubicBezTo>
                      <a:pt x="6826" y="6248"/>
                      <a:pt x="7005" y="6319"/>
                      <a:pt x="7142" y="6418"/>
                    </a:cubicBezTo>
                    <a:cubicBezTo>
                      <a:pt x="7265" y="6507"/>
                      <a:pt x="7388" y="6576"/>
                      <a:pt x="7419" y="6576"/>
                    </a:cubicBezTo>
                    <a:cubicBezTo>
                      <a:pt x="7450" y="6576"/>
                      <a:pt x="7603" y="6637"/>
                      <a:pt x="7763" y="6712"/>
                    </a:cubicBezTo>
                    <a:cubicBezTo>
                      <a:pt x="7984" y="6815"/>
                      <a:pt x="8093" y="6910"/>
                      <a:pt x="8215" y="7110"/>
                    </a:cubicBezTo>
                    <a:cubicBezTo>
                      <a:pt x="8400" y="7416"/>
                      <a:pt x="8472" y="7949"/>
                      <a:pt x="8357" y="8141"/>
                    </a:cubicBezTo>
                    <a:cubicBezTo>
                      <a:pt x="8309" y="8223"/>
                      <a:pt x="8307" y="8277"/>
                      <a:pt x="8349" y="8314"/>
                    </a:cubicBezTo>
                    <a:cubicBezTo>
                      <a:pt x="8442" y="8398"/>
                      <a:pt x="8212" y="8750"/>
                      <a:pt x="7905" y="8999"/>
                    </a:cubicBezTo>
                    <a:cubicBezTo>
                      <a:pt x="7759" y="9117"/>
                      <a:pt x="7519" y="9325"/>
                      <a:pt x="7369" y="9458"/>
                    </a:cubicBezTo>
                    <a:lnTo>
                      <a:pt x="7092" y="9699"/>
                    </a:lnTo>
                    <a:lnTo>
                      <a:pt x="6866" y="9631"/>
                    </a:lnTo>
                    <a:cubicBezTo>
                      <a:pt x="6728" y="9589"/>
                      <a:pt x="6539" y="9461"/>
                      <a:pt x="6380" y="9300"/>
                    </a:cubicBezTo>
                    <a:cubicBezTo>
                      <a:pt x="6216" y="9135"/>
                      <a:pt x="6039" y="9005"/>
                      <a:pt x="5894" y="8961"/>
                    </a:cubicBezTo>
                    <a:cubicBezTo>
                      <a:pt x="5670" y="8893"/>
                      <a:pt x="5657" y="8883"/>
                      <a:pt x="5600" y="8585"/>
                    </a:cubicBezTo>
                    <a:lnTo>
                      <a:pt x="5542" y="8277"/>
                    </a:lnTo>
                    <a:lnTo>
                      <a:pt x="5760" y="8089"/>
                    </a:lnTo>
                    <a:cubicBezTo>
                      <a:pt x="5948" y="7927"/>
                      <a:pt x="5979" y="7873"/>
                      <a:pt x="5978" y="7675"/>
                    </a:cubicBezTo>
                    <a:cubicBezTo>
                      <a:pt x="5976" y="7384"/>
                      <a:pt x="5842" y="7139"/>
                      <a:pt x="5374" y="6569"/>
                    </a:cubicBezTo>
                    <a:cubicBezTo>
                      <a:pt x="5169" y="6318"/>
                      <a:pt x="4986" y="6086"/>
                      <a:pt x="4972" y="6049"/>
                    </a:cubicBezTo>
                    <a:cubicBezTo>
                      <a:pt x="4952" y="5995"/>
                      <a:pt x="4937" y="5995"/>
                      <a:pt x="4863" y="6049"/>
                    </a:cubicBezTo>
                    <a:cubicBezTo>
                      <a:pt x="4784" y="6108"/>
                      <a:pt x="4722" y="6036"/>
                      <a:pt x="4419" y="5523"/>
                    </a:cubicBezTo>
                    <a:cubicBezTo>
                      <a:pt x="4056" y="4909"/>
                      <a:pt x="3942" y="4630"/>
                      <a:pt x="3941" y="4349"/>
                    </a:cubicBezTo>
                    <a:cubicBezTo>
                      <a:pt x="3941" y="4257"/>
                      <a:pt x="3918" y="4168"/>
                      <a:pt x="3891" y="4153"/>
                    </a:cubicBezTo>
                    <a:cubicBezTo>
                      <a:pt x="3864" y="4138"/>
                      <a:pt x="3826" y="3978"/>
                      <a:pt x="3807" y="3792"/>
                    </a:cubicBezTo>
                    <a:cubicBezTo>
                      <a:pt x="3788" y="3607"/>
                      <a:pt x="3717" y="3190"/>
                      <a:pt x="3648" y="2867"/>
                    </a:cubicBezTo>
                    <a:cubicBezTo>
                      <a:pt x="3571" y="2504"/>
                      <a:pt x="3535" y="2193"/>
                      <a:pt x="3556" y="2054"/>
                    </a:cubicBezTo>
                    <a:cubicBezTo>
                      <a:pt x="3597" y="1785"/>
                      <a:pt x="3543" y="1767"/>
                      <a:pt x="3329" y="1994"/>
                    </a:cubicBezTo>
                    <a:cubicBezTo>
                      <a:pt x="3045" y="2296"/>
                      <a:pt x="2785" y="2972"/>
                      <a:pt x="2785" y="3393"/>
                    </a:cubicBezTo>
                    <a:cubicBezTo>
                      <a:pt x="2785" y="3476"/>
                      <a:pt x="2762" y="3559"/>
                      <a:pt x="2734" y="3574"/>
                    </a:cubicBezTo>
                    <a:cubicBezTo>
                      <a:pt x="2682" y="3603"/>
                      <a:pt x="2198" y="3060"/>
                      <a:pt x="2198" y="2972"/>
                    </a:cubicBezTo>
                    <a:cubicBezTo>
                      <a:pt x="2198" y="2945"/>
                      <a:pt x="2175" y="2927"/>
                      <a:pt x="2148" y="2927"/>
                    </a:cubicBezTo>
                    <a:cubicBezTo>
                      <a:pt x="2059" y="2927"/>
                      <a:pt x="1972" y="3505"/>
                      <a:pt x="1972" y="4056"/>
                    </a:cubicBezTo>
                    <a:cubicBezTo>
                      <a:pt x="1972" y="4351"/>
                      <a:pt x="1946" y="4599"/>
                      <a:pt x="1922" y="4612"/>
                    </a:cubicBezTo>
                    <a:cubicBezTo>
                      <a:pt x="1897" y="4626"/>
                      <a:pt x="1727" y="4496"/>
                      <a:pt x="1536" y="4326"/>
                    </a:cubicBezTo>
                    <a:cubicBezTo>
                      <a:pt x="1345" y="4157"/>
                      <a:pt x="1163" y="4018"/>
                      <a:pt x="1134" y="4018"/>
                    </a:cubicBezTo>
                    <a:cubicBezTo>
                      <a:pt x="1055" y="4018"/>
                      <a:pt x="1134" y="5248"/>
                      <a:pt x="1234" y="5583"/>
                    </a:cubicBezTo>
                    <a:cubicBezTo>
                      <a:pt x="1282" y="5740"/>
                      <a:pt x="1309" y="5891"/>
                      <a:pt x="1293" y="5914"/>
                    </a:cubicBezTo>
                    <a:cubicBezTo>
                      <a:pt x="1277" y="5937"/>
                      <a:pt x="1173" y="5889"/>
                      <a:pt x="1067" y="5809"/>
                    </a:cubicBezTo>
                    <a:cubicBezTo>
                      <a:pt x="414" y="5317"/>
                      <a:pt x="404" y="5309"/>
                      <a:pt x="405" y="5440"/>
                    </a:cubicBezTo>
                    <a:cubicBezTo>
                      <a:pt x="406" y="5898"/>
                      <a:pt x="655" y="6708"/>
                      <a:pt x="908" y="7065"/>
                    </a:cubicBezTo>
                    <a:cubicBezTo>
                      <a:pt x="999" y="7195"/>
                      <a:pt x="1066" y="7376"/>
                      <a:pt x="1075" y="7509"/>
                    </a:cubicBezTo>
                    <a:cubicBezTo>
                      <a:pt x="1084" y="7633"/>
                      <a:pt x="1143" y="7811"/>
                      <a:pt x="1209" y="7908"/>
                    </a:cubicBezTo>
                    <a:cubicBezTo>
                      <a:pt x="1342" y="8102"/>
                      <a:pt x="1296" y="8190"/>
                      <a:pt x="1100" y="8096"/>
                    </a:cubicBezTo>
                    <a:cubicBezTo>
                      <a:pt x="1035" y="8064"/>
                      <a:pt x="804" y="7981"/>
                      <a:pt x="589" y="7915"/>
                    </a:cubicBezTo>
                    <a:cubicBezTo>
                      <a:pt x="375" y="7850"/>
                      <a:pt x="146" y="7781"/>
                      <a:pt x="86" y="7757"/>
                    </a:cubicBezTo>
                    <a:cubicBezTo>
                      <a:pt x="-7" y="7721"/>
                      <a:pt x="-17" y="7732"/>
                      <a:pt x="19" y="7840"/>
                    </a:cubicBezTo>
                    <a:cubicBezTo>
                      <a:pt x="106" y="8100"/>
                      <a:pt x="412" y="8599"/>
                      <a:pt x="631" y="8848"/>
                    </a:cubicBezTo>
                    <a:cubicBezTo>
                      <a:pt x="756" y="8991"/>
                      <a:pt x="848" y="9127"/>
                      <a:pt x="832" y="9149"/>
                    </a:cubicBezTo>
                    <a:cubicBezTo>
                      <a:pt x="816" y="9172"/>
                      <a:pt x="674" y="9187"/>
                      <a:pt x="522" y="9187"/>
                    </a:cubicBezTo>
                    <a:cubicBezTo>
                      <a:pt x="370" y="9187"/>
                      <a:pt x="201" y="9218"/>
                      <a:pt x="145" y="9255"/>
                    </a:cubicBezTo>
                    <a:cubicBezTo>
                      <a:pt x="52" y="9316"/>
                      <a:pt x="79" y="9357"/>
                      <a:pt x="405" y="9676"/>
                    </a:cubicBezTo>
                    <a:cubicBezTo>
                      <a:pt x="601" y="9869"/>
                      <a:pt x="921" y="10121"/>
                      <a:pt x="1125" y="10240"/>
                    </a:cubicBezTo>
                    <a:cubicBezTo>
                      <a:pt x="1330" y="10359"/>
                      <a:pt x="1489" y="10483"/>
                      <a:pt x="1469" y="10511"/>
                    </a:cubicBezTo>
                    <a:cubicBezTo>
                      <a:pt x="1449" y="10541"/>
                      <a:pt x="1286" y="10548"/>
                      <a:pt x="1100" y="10534"/>
                    </a:cubicBezTo>
                    <a:cubicBezTo>
                      <a:pt x="921" y="10521"/>
                      <a:pt x="721" y="10524"/>
                      <a:pt x="648" y="10541"/>
                    </a:cubicBezTo>
                    <a:lnTo>
                      <a:pt x="522" y="10572"/>
                    </a:lnTo>
                    <a:cubicBezTo>
                      <a:pt x="521" y="10573"/>
                      <a:pt x="522" y="10577"/>
                      <a:pt x="522" y="10579"/>
                    </a:cubicBezTo>
                    <a:cubicBezTo>
                      <a:pt x="522" y="10581"/>
                      <a:pt x="522" y="10584"/>
                      <a:pt x="522" y="10587"/>
                    </a:cubicBezTo>
                    <a:lnTo>
                      <a:pt x="665" y="10752"/>
                    </a:lnTo>
                    <a:cubicBezTo>
                      <a:pt x="986" y="11143"/>
                      <a:pt x="1619" y="11405"/>
                      <a:pt x="2491" y="11505"/>
                    </a:cubicBezTo>
                    <a:cubicBezTo>
                      <a:pt x="2795" y="11539"/>
                      <a:pt x="3046" y="11590"/>
                      <a:pt x="3044" y="11617"/>
                    </a:cubicBezTo>
                    <a:cubicBezTo>
                      <a:pt x="3043" y="11645"/>
                      <a:pt x="2976" y="11844"/>
                      <a:pt x="2902" y="12054"/>
                    </a:cubicBezTo>
                    <a:cubicBezTo>
                      <a:pt x="2774" y="12417"/>
                      <a:pt x="2754" y="12936"/>
                      <a:pt x="2860" y="13032"/>
                    </a:cubicBezTo>
                    <a:cubicBezTo>
                      <a:pt x="2880" y="13050"/>
                      <a:pt x="3064" y="12962"/>
                      <a:pt x="3271" y="12829"/>
                    </a:cubicBezTo>
                    <a:cubicBezTo>
                      <a:pt x="3478" y="12696"/>
                      <a:pt x="3663" y="12607"/>
                      <a:pt x="3681" y="12633"/>
                    </a:cubicBezTo>
                    <a:cubicBezTo>
                      <a:pt x="3700" y="12660"/>
                      <a:pt x="3687" y="12837"/>
                      <a:pt x="3656" y="13032"/>
                    </a:cubicBezTo>
                    <a:cubicBezTo>
                      <a:pt x="3626" y="13227"/>
                      <a:pt x="3611" y="13398"/>
                      <a:pt x="3623" y="13408"/>
                    </a:cubicBezTo>
                    <a:cubicBezTo>
                      <a:pt x="3653" y="13435"/>
                      <a:pt x="3936" y="13293"/>
                      <a:pt x="4167" y="13137"/>
                    </a:cubicBezTo>
                    <a:cubicBezTo>
                      <a:pt x="4276" y="13064"/>
                      <a:pt x="4392" y="13017"/>
                      <a:pt x="4419" y="13032"/>
                    </a:cubicBezTo>
                    <a:cubicBezTo>
                      <a:pt x="4446" y="13047"/>
                      <a:pt x="4469" y="13200"/>
                      <a:pt x="4469" y="13371"/>
                    </a:cubicBezTo>
                    <a:cubicBezTo>
                      <a:pt x="4469" y="13538"/>
                      <a:pt x="4475" y="13674"/>
                      <a:pt x="4486" y="13679"/>
                    </a:cubicBezTo>
                    <a:cubicBezTo>
                      <a:pt x="4572" y="13677"/>
                      <a:pt x="4935" y="13542"/>
                      <a:pt x="5064" y="13461"/>
                    </a:cubicBezTo>
                    <a:cubicBezTo>
                      <a:pt x="5152" y="13406"/>
                      <a:pt x="5227" y="13377"/>
                      <a:pt x="5232" y="13401"/>
                    </a:cubicBezTo>
                    <a:cubicBezTo>
                      <a:pt x="5237" y="13424"/>
                      <a:pt x="5241" y="13470"/>
                      <a:pt x="5248" y="13498"/>
                    </a:cubicBezTo>
                    <a:cubicBezTo>
                      <a:pt x="5256" y="13527"/>
                      <a:pt x="5269" y="13599"/>
                      <a:pt x="5274" y="13656"/>
                    </a:cubicBezTo>
                    <a:cubicBezTo>
                      <a:pt x="5291" y="13892"/>
                      <a:pt x="5368" y="13914"/>
                      <a:pt x="5642" y="13769"/>
                    </a:cubicBezTo>
                    <a:cubicBezTo>
                      <a:pt x="5784" y="13695"/>
                      <a:pt x="5928" y="13596"/>
                      <a:pt x="5969" y="13551"/>
                    </a:cubicBezTo>
                    <a:cubicBezTo>
                      <a:pt x="6070" y="13442"/>
                      <a:pt x="6154" y="13498"/>
                      <a:pt x="6154" y="13679"/>
                    </a:cubicBezTo>
                    <a:cubicBezTo>
                      <a:pt x="6154" y="14037"/>
                      <a:pt x="6337" y="14089"/>
                      <a:pt x="6723" y="13837"/>
                    </a:cubicBezTo>
                    <a:cubicBezTo>
                      <a:pt x="6856" y="13751"/>
                      <a:pt x="6970" y="13679"/>
                      <a:pt x="6983" y="13679"/>
                    </a:cubicBezTo>
                    <a:cubicBezTo>
                      <a:pt x="6992" y="13679"/>
                      <a:pt x="7029" y="13718"/>
                      <a:pt x="7067" y="13769"/>
                    </a:cubicBezTo>
                    <a:cubicBezTo>
                      <a:pt x="6830" y="13318"/>
                      <a:pt x="6740" y="12846"/>
                      <a:pt x="6740" y="12189"/>
                    </a:cubicBezTo>
                    <a:cubicBezTo>
                      <a:pt x="6740" y="11457"/>
                      <a:pt x="6793" y="11169"/>
                      <a:pt x="6992" y="10782"/>
                    </a:cubicBezTo>
                    <a:cubicBezTo>
                      <a:pt x="7341" y="10103"/>
                      <a:pt x="8304" y="9223"/>
                      <a:pt x="9070" y="8886"/>
                    </a:cubicBezTo>
                    <a:cubicBezTo>
                      <a:pt x="9620" y="8644"/>
                      <a:pt x="9846" y="8605"/>
                      <a:pt x="10679" y="8608"/>
                    </a:cubicBezTo>
                    <a:cubicBezTo>
                      <a:pt x="11795" y="8611"/>
                      <a:pt x="11956" y="8642"/>
                      <a:pt x="12749" y="9029"/>
                    </a:cubicBezTo>
                    <a:cubicBezTo>
                      <a:pt x="14546" y="9906"/>
                      <a:pt x="15346" y="11990"/>
                      <a:pt x="14517" y="13641"/>
                    </a:cubicBezTo>
                    <a:cubicBezTo>
                      <a:pt x="14166" y="14341"/>
                      <a:pt x="13752" y="14761"/>
                      <a:pt x="13495" y="14672"/>
                    </a:cubicBezTo>
                    <a:cubicBezTo>
                      <a:pt x="13402" y="14640"/>
                      <a:pt x="13297" y="14683"/>
                      <a:pt x="13260" y="14770"/>
                    </a:cubicBezTo>
                    <a:cubicBezTo>
                      <a:pt x="13223" y="14857"/>
                      <a:pt x="13121" y="14906"/>
                      <a:pt x="13034" y="14875"/>
                    </a:cubicBezTo>
                    <a:cubicBezTo>
                      <a:pt x="12937" y="14842"/>
                      <a:pt x="12853" y="14906"/>
                      <a:pt x="12816" y="15033"/>
                    </a:cubicBezTo>
                    <a:cubicBezTo>
                      <a:pt x="12771" y="15185"/>
                      <a:pt x="12687" y="15230"/>
                      <a:pt x="12522" y="15191"/>
                    </a:cubicBezTo>
                    <a:cubicBezTo>
                      <a:pt x="12352" y="15151"/>
                      <a:pt x="12289" y="15187"/>
                      <a:pt x="12263" y="15349"/>
                    </a:cubicBezTo>
                    <a:cubicBezTo>
                      <a:pt x="12243" y="15470"/>
                      <a:pt x="12093" y="15628"/>
                      <a:pt x="11936" y="15696"/>
                    </a:cubicBezTo>
                    <a:cubicBezTo>
                      <a:pt x="11486" y="15888"/>
                      <a:pt x="10569" y="15935"/>
                      <a:pt x="9883" y="15801"/>
                    </a:cubicBezTo>
                    <a:cubicBezTo>
                      <a:pt x="9315" y="15690"/>
                      <a:pt x="9250" y="15650"/>
                      <a:pt x="9196" y="15372"/>
                    </a:cubicBezTo>
                    <a:cubicBezTo>
                      <a:pt x="9155" y="15167"/>
                      <a:pt x="9106" y="15105"/>
                      <a:pt x="9045" y="15191"/>
                    </a:cubicBezTo>
                    <a:cubicBezTo>
                      <a:pt x="8921" y="15368"/>
                      <a:pt x="8735" y="15253"/>
                      <a:pt x="8735" y="14996"/>
                    </a:cubicBezTo>
                    <a:cubicBezTo>
                      <a:pt x="8735" y="14846"/>
                      <a:pt x="8689" y="14801"/>
                      <a:pt x="8559" y="14845"/>
                    </a:cubicBezTo>
                    <a:cubicBezTo>
                      <a:pt x="8436" y="14887"/>
                      <a:pt x="8357" y="14835"/>
                      <a:pt x="8316" y="14695"/>
                    </a:cubicBezTo>
                    <a:cubicBezTo>
                      <a:pt x="8259" y="14501"/>
                      <a:pt x="8235" y="14505"/>
                      <a:pt x="8047" y="14657"/>
                    </a:cubicBezTo>
                    <a:cubicBezTo>
                      <a:pt x="7859" y="14810"/>
                      <a:pt x="7826" y="14790"/>
                      <a:pt x="7553" y="14469"/>
                    </a:cubicBezTo>
                    <a:cubicBezTo>
                      <a:pt x="7423" y="14316"/>
                      <a:pt x="7313" y="14171"/>
                      <a:pt x="7218" y="14025"/>
                    </a:cubicBezTo>
                    <a:cubicBezTo>
                      <a:pt x="7219" y="14054"/>
                      <a:pt x="7195" y="14072"/>
                      <a:pt x="7151" y="14093"/>
                    </a:cubicBezTo>
                    <a:cubicBezTo>
                      <a:pt x="7096" y="14119"/>
                      <a:pt x="6964" y="14155"/>
                      <a:pt x="6857" y="14176"/>
                    </a:cubicBezTo>
                    <a:cubicBezTo>
                      <a:pt x="6604" y="14225"/>
                      <a:pt x="6277" y="14486"/>
                      <a:pt x="6145" y="14747"/>
                    </a:cubicBezTo>
                    <a:cubicBezTo>
                      <a:pt x="5977" y="15080"/>
                      <a:pt x="5999" y="15574"/>
                      <a:pt x="6204" y="15944"/>
                    </a:cubicBezTo>
                    <a:lnTo>
                      <a:pt x="6371" y="16245"/>
                    </a:lnTo>
                    <a:lnTo>
                      <a:pt x="6547" y="16109"/>
                    </a:lnTo>
                    <a:cubicBezTo>
                      <a:pt x="6735" y="15968"/>
                      <a:pt x="6792" y="15989"/>
                      <a:pt x="6874" y="16230"/>
                    </a:cubicBezTo>
                    <a:cubicBezTo>
                      <a:pt x="6897" y="16297"/>
                      <a:pt x="7040" y="16477"/>
                      <a:pt x="7193" y="16629"/>
                    </a:cubicBezTo>
                    <a:cubicBezTo>
                      <a:pt x="7345" y="16780"/>
                      <a:pt x="7480" y="16937"/>
                      <a:pt x="7494" y="16975"/>
                    </a:cubicBezTo>
                    <a:cubicBezTo>
                      <a:pt x="7531" y="17074"/>
                      <a:pt x="7635" y="16996"/>
                      <a:pt x="7746" y="16787"/>
                    </a:cubicBezTo>
                    <a:cubicBezTo>
                      <a:pt x="7799" y="16686"/>
                      <a:pt x="7861" y="16606"/>
                      <a:pt x="7888" y="16606"/>
                    </a:cubicBezTo>
                    <a:cubicBezTo>
                      <a:pt x="7916" y="16606"/>
                      <a:pt x="7990" y="16686"/>
                      <a:pt x="8056" y="16787"/>
                    </a:cubicBezTo>
                    <a:cubicBezTo>
                      <a:pt x="8185" y="16983"/>
                      <a:pt x="8301" y="17016"/>
                      <a:pt x="8416" y="16892"/>
                    </a:cubicBezTo>
                    <a:cubicBezTo>
                      <a:pt x="8617" y="16674"/>
                      <a:pt x="8646" y="17071"/>
                      <a:pt x="8475" y="17674"/>
                    </a:cubicBezTo>
                    <a:cubicBezTo>
                      <a:pt x="8260" y="18431"/>
                      <a:pt x="7782" y="19223"/>
                      <a:pt x="7126" y="19909"/>
                    </a:cubicBezTo>
                    <a:lnTo>
                      <a:pt x="6832" y="20210"/>
                    </a:lnTo>
                    <a:lnTo>
                      <a:pt x="7126" y="20210"/>
                    </a:lnTo>
                    <a:cubicBezTo>
                      <a:pt x="7312" y="20210"/>
                      <a:pt x="7502" y="20163"/>
                      <a:pt x="7679" y="20082"/>
                    </a:cubicBezTo>
                    <a:cubicBezTo>
                      <a:pt x="7828" y="20014"/>
                      <a:pt x="7965" y="19977"/>
                      <a:pt x="7980" y="19999"/>
                    </a:cubicBezTo>
                    <a:cubicBezTo>
                      <a:pt x="7996" y="20022"/>
                      <a:pt x="7976" y="20162"/>
                      <a:pt x="7938" y="20308"/>
                    </a:cubicBezTo>
                    <a:cubicBezTo>
                      <a:pt x="7901" y="20454"/>
                      <a:pt x="7892" y="20590"/>
                      <a:pt x="7913" y="20609"/>
                    </a:cubicBezTo>
                    <a:cubicBezTo>
                      <a:pt x="7934" y="20628"/>
                      <a:pt x="8108" y="20569"/>
                      <a:pt x="8307" y="20481"/>
                    </a:cubicBezTo>
                    <a:cubicBezTo>
                      <a:pt x="8506" y="20392"/>
                      <a:pt x="8695" y="20333"/>
                      <a:pt x="8718" y="20345"/>
                    </a:cubicBezTo>
                    <a:cubicBezTo>
                      <a:pt x="8741" y="20358"/>
                      <a:pt x="8744" y="20496"/>
                      <a:pt x="8726" y="20654"/>
                    </a:cubicBezTo>
                    <a:cubicBezTo>
                      <a:pt x="8697" y="20911"/>
                      <a:pt x="8703" y="20940"/>
                      <a:pt x="8802" y="20940"/>
                    </a:cubicBezTo>
                    <a:cubicBezTo>
                      <a:pt x="9008" y="20939"/>
                      <a:pt x="9317" y="20839"/>
                      <a:pt x="9589" y="20684"/>
                    </a:cubicBezTo>
                    <a:cubicBezTo>
                      <a:pt x="9739" y="20599"/>
                      <a:pt x="9871" y="20543"/>
                      <a:pt x="9883" y="20564"/>
                    </a:cubicBezTo>
                    <a:cubicBezTo>
                      <a:pt x="9895" y="20584"/>
                      <a:pt x="9943" y="20709"/>
                      <a:pt x="9983" y="20842"/>
                    </a:cubicBezTo>
                    <a:cubicBezTo>
                      <a:pt x="10070" y="21132"/>
                      <a:pt x="10341" y="21449"/>
                      <a:pt x="10587" y="21542"/>
                    </a:cubicBezTo>
                    <a:cubicBezTo>
                      <a:pt x="10740" y="21600"/>
                      <a:pt x="10793" y="21598"/>
                      <a:pt x="10980" y="21512"/>
                    </a:cubicBezTo>
                    <a:cubicBezTo>
                      <a:pt x="11239" y="21393"/>
                      <a:pt x="11455" y="21149"/>
                      <a:pt x="11550" y="20865"/>
                    </a:cubicBezTo>
                    <a:cubicBezTo>
                      <a:pt x="11589" y="20750"/>
                      <a:pt x="11629" y="20624"/>
                      <a:pt x="11643" y="20586"/>
                    </a:cubicBezTo>
                    <a:cubicBezTo>
                      <a:pt x="11660" y="20537"/>
                      <a:pt x="11721" y="20551"/>
                      <a:pt x="11860" y="20646"/>
                    </a:cubicBezTo>
                    <a:cubicBezTo>
                      <a:pt x="12078" y="20795"/>
                      <a:pt x="12482" y="20940"/>
                      <a:pt x="12690" y="20940"/>
                    </a:cubicBezTo>
                    <a:cubicBezTo>
                      <a:pt x="12804" y="20940"/>
                      <a:pt x="12832" y="20916"/>
                      <a:pt x="12832" y="20789"/>
                    </a:cubicBezTo>
                    <a:cubicBezTo>
                      <a:pt x="12832" y="20705"/>
                      <a:pt x="12806" y="20572"/>
                      <a:pt x="12774" y="20496"/>
                    </a:cubicBezTo>
                    <a:cubicBezTo>
                      <a:pt x="12742" y="20420"/>
                      <a:pt x="12724" y="20339"/>
                      <a:pt x="12740" y="20315"/>
                    </a:cubicBezTo>
                    <a:cubicBezTo>
                      <a:pt x="12757" y="20291"/>
                      <a:pt x="12947" y="20351"/>
                      <a:pt x="13159" y="20451"/>
                    </a:cubicBezTo>
                    <a:cubicBezTo>
                      <a:pt x="13383" y="20556"/>
                      <a:pt x="13565" y="20613"/>
                      <a:pt x="13595" y="20586"/>
                    </a:cubicBezTo>
                    <a:cubicBezTo>
                      <a:pt x="13625" y="20559"/>
                      <a:pt x="13620" y="20441"/>
                      <a:pt x="13587" y="20308"/>
                    </a:cubicBezTo>
                    <a:cubicBezTo>
                      <a:pt x="13555" y="20181"/>
                      <a:pt x="13553" y="20059"/>
                      <a:pt x="13578" y="20037"/>
                    </a:cubicBezTo>
                    <a:cubicBezTo>
                      <a:pt x="13603" y="20015"/>
                      <a:pt x="13739" y="20047"/>
                      <a:pt x="13880" y="20105"/>
                    </a:cubicBezTo>
                    <a:cubicBezTo>
                      <a:pt x="14021" y="20162"/>
                      <a:pt x="14261" y="20209"/>
                      <a:pt x="14416" y="20210"/>
                    </a:cubicBezTo>
                    <a:lnTo>
                      <a:pt x="14693" y="20210"/>
                    </a:lnTo>
                    <a:lnTo>
                      <a:pt x="14425" y="19932"/>
                    </a:lnTo>
                    <a:cubicBezTo>
                      <a:pt x="13686" y="19193"/>
                      <a:pt x="13089" y="18119"/>
                      <a:pt x="12967" y="17291"/>
                    </a:cubicBezTo>
                    <a:cubicBezTo>
                      <a:pt x="12936" y="17081"/>
                      <a:pt x="12938" y="16964"/>
                      <a:pt x="12983" y="16922"/>
                    </a:cubicBezTo>
                    <a:cubicBezTo>
                      <a:pt x="12984" y="16920"/>
                      <a:pt x="12983" y="16916"/>
                      <a:pt x="12983" y="16914"/>
                    </a:cubicBezTo>
                    <a:cubicBezTo>
                      <a:pt x="12986" y="16907"/>
                      <a:pt x="12996" y="16904"/>
                      <a:pt x="13000" y="16899"/>
                    </a:cubicBezTo>
                    <a:cubicBezTo>
                      <a:pt x="13012" y="16885"/>
                      <a:pt x="13022" y="16877"/>
                      <a:pt x="13042" y="16884"/>
                    </a:cubicBezTo>
                    <a:cubicBezTo>
                      <a:pt x="13049" y="16887"/>
                      <a:pt x="13059" y="16894"/>
                      <a:pt x="13067" y="16899"/>
                    </a:cubicBezTo>
                    <a:cubicBezTo>
                      <a:pt x="13070" y="16901"/>
                      <a:pt x="13072" y="16905"/>
                      <a:pt x="13076" y="16907"/>
                    </a:cubicBezTo>
                    <a:cubicBezTo>
                      <a:pt x="13098" y="16911"/>
                      <a:pt x="13121" y="16917"/>
                      <a:pt x="13151" y="16929"/>
                    </a:cubicBezTo>
                    <a:cubicBezTo>
                      <a:pt x="13312" y="16996"/>
                      <a:pt x="13377" y="16962"/>
                      <a:pt x="13562" y="16681"/>
                    </a:cubicBezTo>
                    <a:cubicBezTo>
                      <a:pt x="13619" y="16594"/>
                      <a:pt x="13638" y="16600"/>
                      <a:pt x="13779" y="16802"/>
                    </a:cubicBezTo>
                    <a:lnTo>
                      <a:pt x="13939" y="17027"/>
                    </a:lnTo>
                    <a:lnTo>
                      <a:pt x="14232" y="16749"/>
                    </a:lnTo>
                    <a:cubicBezTo>
                      <a:pt x="14392" y="16597"/>
                      <a:pt x="14571" y="16374"/>
                      <a:pt x="14634" y="16252"/>
                    </a:cubicBezTo>
                    <a:cubicBezTo>
                      <a:pt x="14698" y="16130"/>
                      <a:pt x="14763" y="16034"/>
                      <a:pt x="14777" y="16034"/>
                    </a:cubicBezTo>
                    <a:cubicBezTo>
                      <a:pt x="14790" y="16034"/>
                      <a:pt x="14885" y="16076"/>
                      <a:pt x="14986" y="16132"/>
                    </a:cubicBezTo>
                    <a:lnTo>
                      <a:pt x="15171" y="16230"/>
                    </a:lnTo>
                    <a:lnTo>
                      <a:pt x="15338" y="15921"/>
                    </a:lnTo>
                    <a:cubicBezTo>
                      <a:pt x="15597" y="15429"/>
                      <a:pt x="15535" y="14804"/>
                      <a:pt x="15196" y="14477"/>
                    </a:cubicBezTo>
                    <a:cubicBezTo>
                      <a:pt x="15043" y="14330"/>
                      <a:pt x="14676" y="14153"/>
                      <a:pt x="14525" y="14153"/>
                    </a:cubicBezTo>
                    <a:cubicBezTo>
                      <a:pt x="14322" y="14153"/>
                      <a:pt x="14283" y="14051"/>
                      <a:pt x="14408" y="13860"/>
                    </a:cubicBezTo>
                    <a:cubicBezTo>
                      <a:pt x="14544" y="13652"/>
                      <a:pt x="14579" y="13643"/>
                      <a:pt x="14726" y="13792"/>
                    </a:cubicBezTo>
                    <a:cubicBezTo>
                      <a:pt x="14837" y="13903"/>
                      <a:pt x="15028" y="13999"/>
                      <a:pt x="15162" y="14018"/>
                    </a:cubicBezTo>
                    <a:cubicBezTo>
                      <a:pt x="15196" y="14018"/>
                      <a:pt x="15231" y="14012"/>
                      <a:pt x="15254" y="14010"/>
                    </a:cubicBezTo>
                    <a:cubicBezTo>
                      <a:pt x="15268" y="14007"/>
                      <a:pt x="15280" y="14003"/>
                      <a:pt x="15288" y="13995"/>
                    </a:cubicBezTo>
                    <a:cubicBezTo>
                      <a:pt x="15322" y="13964"/>
                      <a:pt x="15350" y="13839"/>
                      <a:pt x="15355" y="13717"/>
                    </a:cubicBezTo>
                    <a:cubicBezTo>
                      <a:pt x="15359" y="13595"/>
                      <a:pt x="15375" y="13478"/>
                      <a:pt x="15380" y="13453"/>
                    </a:cubicBezTo>
                    <a:cubicBezTo>
                      <a:pt x="15385" y="13428"/>
                      <a:pt x="15494" y="13491"/>
                      <a:pt x="15623" y="13596"/>
                    </a:cubicBezTo>
                    <a:cubicBezTo>
                      <a:pt x="15940" y="13853"/>
                      <a:pt x="16131" y="13937"/>
                      <a:pt x="16201" y="13837"/>
                    </a:cubicBezTo>
                    <a:cubicBezTo>
                      <a:pt x="16230" y="13796"/>
                      <a:pt x="16259" y="13688"/>
                      <a:pt x="16260" y="13596"/>
                    </a:cubicBezTo>
                    <a:cubicBezTo>
                      <a:pt x="16261" y="13420"/>
                      <a:pt x="16335" y="13325"/>
                      <a:pt x="16402" y="13423"/>
                    </a:cubicBezTo>
                    <a:cubicBezTo>
                      <a:pt x="16448" y="13489"/>
                      <a:pt x="16886" y="13677"/>
                      <a:pt x="16997" y="13679"/>
                    </a:cubicBezTo>
                    <a:cubicBezTo>
                      <a:pt x="17047" y="13680"/>
                      <a:pt x="17073" y="13588"/>
                      <a:pt x="17073" y="13378"/>
                    </a:cubicBezTo>
                    <a:cubicBezTo>
                      <a:pt x="17073" y="13211"/>
                      <a:pt x="17086" y="13057"/>
                      <a:pt x="17106" y="13039"/>
                    </a:cubicBezTo>
                    <a:cubicBezTo>
                      <a:pt x="17126" y="13022"/>
                      <a:pt x="17224" y="13063"/>
                      <a:pt x="17324" y="13130"/>
                    </a:cubicBezTo>
                    <a:cubicBezTo>
                      <a:pt x="17424" y="13197"/>
                      <a:pt x="17589" y="13293"/>
                      <a:pt x="17693" y="13340"/>
                    </a:cubicBezTo>
                    <a:lnTo>
                      <a:pt x="17886" y="13423"/>
                    </a:lnTo>
                    <a:lnTo>
                      <a:pt x="17886" y="13197"/>
                    </a:lnTo>
                    <a:cubicBezTo>
                      <a:pt x="17886" y="13074"/>
                      <a:pt x="17857" y="12899"/>
                      <a:pt x="17827" y="12806"/>
                    </a:cubicBezTo>
                    <a:cubicBezTo>
                      <a:pt x="17796" y="12710"/>
                      <a:pt x="17798" y="12627"/>
                      <a:pt x="17827" y="12611"/>
                    </a:cubicBezTo>
                    <a:cubicBezTo>
                      <a:pt x="17855" y="12595"/>
                      <a:pt x="18041" y="12691"/>
                      <a:pt x="18238" y="12821"/>
                    </a:cubicBezTo>
                    <a:cubicBezTo>
                      <a:pt x="18434" y="12951"/>
                      <a:pt x="18614" y="13055"/>
                      <a:pt x="18640" y="13055"/>
                    </a:cubicBezTo>
                    <a:cubicBezTo>
                      <a:pt x="18716" y="13055"/>
                      <a:pt x="18767" y="12643"/>
                      <a:pt x="18724" y="12385"/>
                    </a:cubicBezTo>
                    <a:cubicBezTo>
                      <a:pt x="18702" y="12252"/>
                      <a:pt x="18634" y="12028"/>
                      <a:pt x="18573" y="11888"/>
                    </a:cubicBezTo>
                    <a:cubicBezTo>
                      <a:pt x="18511" y="11748"/>
                      <a:pt x="18479" y="11614"/>
                      <a:pt x="18497" y="11587"/>
                    </a:cubicBezTo>
                    <a:cubicBezTo>
                      <a:pt x="18516" y="11561"/>
                      <a:pt x="18630" y="11542"/>
                      <a:pt x="18757" y="11542"/>
                    </a:cubicBezTo>
                    <a:cubicBezTo>
                      <a:pt x="19140" y="11542"/>
                      <a:pt x="19856" y="11386"/>
                      <a:pt x="20207" y="11226"/>
                    </a:cubicBezTo>
                    <a:cubicBezTo>
                      <a:pt x="20484" y="11101"/>
                      <a:pt x="20991" y="10684"/>
                      <a:pt x="21003" y="10579"/>
                    </a:cubicBezTo>
                    <a:cubicBezTo>
                      <a:pt x="20998" y="10572"/>
                      <a:pt x="20985" y="10563"/>
                      <a:pt x="20970" y="10556"/>
                    </a:cubicBezTo>
                    <a:cubicBezTo>
                      <a:pt x="20964" y="10554"/>
                      <a:pt x="20951" y="10551"/>
                      <a:pt x="20944" y="10549"/>
                    </a:cubicBezTo>
                    <a:cubicBezTo>
                      <a:pt x="20868" y="10541"/>
                      <a:pt x="20712" y="10539"/>
                      <a:pt x="20534" y="10541"/>
                    </a:cubicBezTo>
                    <a:cubicBezTo>
                      <a:pt x="20294" y="10545"/>
                      <a:pt x="20082" y="10529"/>
                      <a:pt x="20065" y="10504"/>
                    </a:cubicBezTo>
                    <a:cubicBezTo>
                      <a:pt x="20047" y="10479"/>
                      <a:pt x="20197" y="10359"/>
                      <a:pt x="20400" y="10240"/>
                    </a:cubicBezTo>
                    <a:cubicBezTo>
                      <a:pt x="20783" y="10018"/>
                      <a:pt x="21422" y="9444"/>
                      <a:pt x="21422" y="9323"/>
                    </a:cubicBezTo>
                    <a:cubicBezTo>
                      <a:pt x="21422" y="9241"/>
                      <a:pt x="21250" y="9196"/>
                      <a:pt x="20953" y="9195"/>
                    </a:cubicBezTo>
                    <a:cubicBezTo>
                      <a:pt x="20836" y="9194"/>
                      <a:pt x="20721" y="9167"/>
                      <a:pt x="20701" y="9142"/>
                    </a:cubicBezTo>
                    <a:cubicBezTo>
                      <a:pt x="20699" y="9142"/>
                      <a:pt x="20677" y="9142"/>
                      <a:pt x="20676" y="9142"/>
                    </a:cubicBezTo>
                    <a:cubicBezTo>
                      <a:pt x="20672" y="9141"/>
                      <a:pt x="20695" y="9125"/>
                      <a:pt x="20718" y="9097"/>
                    </a:cubicBezTo>
                    <a:cubicBezTo>
                      <a:pt x="20743" y="9044"/>
                      <a:pt x="20804" y="8958"/>
                      <a:pt x="20886" y="8871"/>
                    </a:cubicBezTo>
                    <a:cubicBezTo>
                      <a:pt x="21095" y="8647"/>
                      <a:pt x="21583" y="7797"/>
                      <a:pt x="21531" y="7750"/>
                    </a:cubicBezTo>
                    <a:cubicBezTo>
                      <a:pt x="21516" y="7737"/>
                      <a:pt x="21370" y="7776"/>
                      <a:pt x="21204" y="7833"/>
                    </a:cubicBezTo>
                    <a:cubicBezTo>
                      <a:pt x="21039" y="7890"/>
                      <a:pt x="20765" y="7987"/>
                      <a:pt x="20601" y="8043"/>
                    </a:cubicBezTo>
                    <a:cubicBezTo>
                      <a:pt x="20437" y="8100"/>
                      <a:pt x="20285" y="8134"/>
                      <a:pt x="20257" y="8119"/>
                    </a:cubicBezTo>
                    <a:cubicBezTo>
                      <a:pt x="20230" y="8103"/>
                      <a:pt x="20261" y="7998"/>
                      <a:pt x="20324" y="7885"/>
                    </a:cubicBezTo>
                    <a:cubicBezTo>
                      <a:pt x="20388" y="7773"/>
                      <a:pt x="20442" y="7612"/>
                      <a:pt x="20442" y="7532"/>
                    </a:cubicBezTo>
                    <a:cubicBezTo>
                      <a:pt x="20442" y="7452"/>
                      <a:pt x="20540" y="7205"/>
                      <a:pt x="20668" y="6975"/>
                    </a:cubicBezTo>
                    <a:cubicBezTo>
                      <a:pt x="20911" y="6539"/>
                      <a:pt x="21038" y="6140"/>
                      <a:pt x="21104" y="5621"/>
                    </a:cubicBezTo>
                    <a:lnTo>
                      <a:pt x="21146" y="5312"/>
                    </a:lnTo>
                    <a:lnTo>
                      <a:pt x="20861" y="5515"/>
                    </a:lnTo>
                    <a:cubicBezTo>
                      <a:pt x="20706" y="5625"/>
                      <a:pt x="20518" y="5770"/>
                      <a:pt x="20433" y="5839"/>
                    </a:cubicBezTo>
                    <a:cubicBezTo>
                      <a:pt x="20229" y="6005"/>
                      <a:pt x="20186" y="5923"/>
                      <a:pt x="20291" y="5560"/>
                    </a:cubicBezTo>
                    <a:cubicBezTo>
                      <a:pt x="20356" y="5336"/>
                      <a:pt x="20407" y="4954"/>
                      <a:pt x="20425" y="4635"/>
                    </a:cubicBezTo>
                    <a:lnTo>
                      <a:pt x="20433" y="4432"/>
                    </a:lnTo>
                    <a:cubicBezTo>
                      <a:pt x="20434" y="4320"/>
                      <a:pt x="20429" y="4229"/>
                      <a:pt x="20416" y="4168"/>
                    </a:cubicBezTo>
                    <a:lnTo>
                      <a:pt x="20375" y="3988"/>
                    </a:lnTo>
                    <a:lnTo>
                      <a:pt x="20006" y="4311"/>
                    </a:lnTo>
                    <a:cubicBezTo>
                      <a:pt x="19802" y="4492"/>
                      <a:pt x="19623" y="4630"/>
                      <a:pt x="19604" y="4612"/>
                    </a:cubicBezTo>
                    <a:cubicBezTo>
                      <a:pt x="19584" y="4595"/>
                      <a:pt x="19570" y="4363"/>
                      <a:pt x="19570" y="4101"/>
                    </a:cubicBezTo>
                    <a:cubicBezTo>
                      <a:pt x="19570" y="3666"/>
                      <a:pt x="19486" y="3066"/>
                      <a:pt x="19411" y="2957"/>
                    </a:cubicBezTo>
                    <a:cubicBezTo>
                      <a:pt x="19394" y="2933"/>
                      <a:pt x="19338" y="2969"/>
                      <a:pt x="19285" y="3040"/>
                    </a:cubicBezTo>
                    <a:cubicBezTo>
                      <a:pt x="19233" y="3110"/>
                      <a:pt x="19116" y="3271"/>
                      <a:pt x="19025" y="3393"/>
                    </a:cubicBezTo>
                    <a:cubicBezTo>
                      <a:pt x="18935" y="3515"/>
                      <a:pt x="18841" y="3591"/>
                      <a:pt x="18816" y="3566"/>
                    </a:cubicBezTo>
                    <a:cubicBezTo>
                      <a:pt x="18808" y="3559"/>
                      <a:pt x="18794" y="3536"/>
                      <a:pt x="18782" y="3499"/>
                    </a:cubicBezTo>
                    <a:cubicBezTo>
                      <a:pt x="18782" y="3497"/>
                      <a:pt x="18783" y="3493"/>
                      <a:pt x="18782" y="3491"/>
                    </a:cubicBezTo>
                    <a:cubicBezTo>
                      <a:pt x="18780" y="3485"/>
                      <a:pt x="18776" y="3476"/>
                      <a:pt x="18774" y="3469"/>
                    </a:cubicBezTo>
                    <a:cubicBezTo>
                      <a:pt x="18750" y="3386"/>
                      <a:pt x="18722" y="3262"/>
                      <a:pt x="18699" y="3130"/>
                    </a:cubicBezTo>
                    <a:cubicBezTo>
                      <a:pt x="18605" y="2596"/>
                      <a:pt x="18350" y="2119"/>
                      <a:pt x="18020" y="1866"/>
                    </a:cubicBezTo>
                    <a:lnTo>
                      <a:pt x="17894" y="1768"/>
                    </a:lnTo>
                    <a:lnTo>
                      <a:pt x="17944" y="1986"/>
                    </a:lnTo>
                    <a:cubicBezTo>
                      <a:pt x="18001" y="2214"/>
                      <a:pt x="17999" y="2249"/>
                      <a:pt x="17819" y="3123"/>
                    </a:cubicBezTo>
                    <a:cubicBezTo>
                      <a:pt x="17757" y="3418"/>
                      <a:pt x="17710" y="3754"/>
                      <a:pt x="17710" y="3867"/>
                    </a:cubicBezTo>
                    <a:cubicBezTo>
                      <a:pt x="17710" y="3981"/>
                      <a:pt x="17688" y="4119"/>
                      <a:pt x="17659" y="4168"/>
                    </a:cubicBezTo>
                    <a:cubicBezTo>
                      <a:pt x="17631" y="4218"/>
                      <a:pt x="17578" y="4395"/>
                      <a:pt x="17542" y="4567"/>
                    </a:cubicBezTo>
                    <a:cubicBezTo>
                      <a:pt x="17507" y="4740"/>
                      <a:pt x="17416" y="4987"/>
                      <a:pt x="17341" y="5116"/>
                    </a:cubicBezTo>
                    <a:cubicBezTo>
                      <a:pt x="17266" y="5246"/>
                      <a:pt x="17109" y="5525"/>
                      <a:pt x="16989" y="5733"/>
                    </a:cubicBezTo>
                    <a:cubicBezTo>
                      <a:pt x="16775" y="6106"/>
                      <a:pt x="16703" y="6165"/>
                      <a:pt x="16629" y="6057"/>
                    </a:cubicBezTo>
                    <a:cubicBezTo>
                      <a:pt x="16608" y="6027"/>
                      <a:pt x="16480" y="6163"/>
                      <a:pt x="16335" y="6358"/>
                    </a:cubicBezTo>
                    <a:cubicBezTo>
                      <a:pt x="16191" y="6553"/>
                      <a:pt x="15982" y="6811"/>
                      <a:pt x="15874" y="6930"/>
                    </a:cubicBezTo>
                    <a:cubicBezTo>
                      <a:pt x="15635" y="7195"/>
                      <a:pt x="15556" y="7357"/>
                      <a:pt x="15556" y="7630"/>
                    </a:cubicBezTo>
                    <a:cubicBezTo>
                      <a:pt x="15556" y="7873"/>
                      <a:pt x="15638" y="8026"/>
                      <a:pt x="15833" y="8171"/>
                    </a:cubicBezTo>
                    <a:cubicBezTo>
                      <a:pt x="15962" y="8268"/>
                      <a:pt x="15970" y="8304"/>
                      <a:pt x="15933" y="8585"/>
                    </a:cubicBezTo>
                    <a:cubicBezTo>
                      <a:pt x="15905" y="8798"/>
                      <a:pt x="15864" y="8892"/>
                      <a:pt x="15799" y="8909"/>
                    </a:cubicBezTo>
                    <a:cubicBezTo>
                      <a:pt x="15537" y="8977"/>
                      <a:pt x="15224" y="9159"/>
                      <a:pt x="15120" y="9307"/>
                    </a:cubicBezTo>
                    <a:cubicBezTo>
                      <a:pt x="15056" y="9401"/>
                      <a:pt x="14883" y="9531"/>
                      <a:pt x="14726" y="9601"/>
                    </a:cubicBezTo>
                    <a:lnTo>
                      <a:pt x="14441" y="9729"/>
                    </a:lnTo>
                    <a:lnTo>
                      <a:pt x="14232" y="9518"/>
                    </a:lnTo>
                    <a:cubicBezTo>
                      <a:pt x="14115" y="9403"/>
                      <a:pt x="13902" y="9223"/>
                      <a:pt x="13754" y="9119"/>
                    </a:cubicBezTo>
                    <a:cubicBezTo>
                      <a:pt x="13426" y="8889"/>
                      <a:pt x="13084" y="8439"/>
                      <a:pt x="13168" y="8344"/>
                    </a:cubicBezTo>
                    <a:cubicBezTo>
                      <a:pt x="13200" y="8308"/>
                      <a:pt x="13203" y="8231"/>
                      <a:pt x="13176" y="8171"/>
                    </a:cubicBezTo>
                    <a:cubicBezTo>
                      <a:pt x="13069" y="7933"/>
                      <a:pt x="13116" y="7500"/>
                      <a:pt x="13285" y="7178"/>
                    </a:cubicBezTo>
                    <a:cubicBezTo>
                      <a:pt x="13428" y="6906"/>
                      <a:pt x="13492" y="6841"/>
                      <a:pt x="13754" y="6719"/>
                    </a:cubicBezTo>
                    <a:cubicBezTo>
                      <a:pt x="13922" y="6641"/>
                      <a:pt x="14084" y="6576"/>
                      <a:pt x="14115" y="6576"/>
                    </a:cubicBezTo>
                    <a:cubicBezTo>
                      <a:pt x="14146" y="6576"/>
                      <a:pt x="14276" y="6508"/>
                      <a:pt x="14400" y="6418"/>
                    </a:cubicBezTo>
                    <a:cubicBezTo>
                      <a:pt x="14551" y="6309"/>
                      <a:pt x="14709" y="6248"/>
                      <a:pt x="14886" y="6230"/>
                    </a:cubicBezTo>
                    <a:cubicBezTo>
                      <a:pt x="15030" y="6215"/>
                      <a:pt x="15144" y="6178"/>
                      <a:pt x="15137" y="6147"/>
                    </a:cubicBezTo>
                    <a:cubicBezTo>
                      <a:pt x="15130" y="6116"/>
                      <a:pt x="15251" y="6062"/>
                      <a:pt x="15405" y="6027"/>
                    </a:cubicBezTo>
                    <a:cubicBezTo>
                      <a:pt x="15760" y="5945"/>
                      <a:pt x="15954" y="5826"/>
                      <a:pt x="16025" y="5658"/>
                    </a:cubicBezTo>
                    <a:cubicBezTo>
                      <a:pt x="16106" y="5467"/>
                      <a:pt x="16108" y="5467"/>
                      <a:pt x="15849" y="5621"/>
                    </a:cubicBezTo>
                    <a:cubicBezTo>
                      <a:pt x="15657" y="5735"/>
                      <a:pt x="15512" y="5772"/>
                      <a:pt x="15103" y="5801"/>
                    </a:cubicBezTo>
                    <a:cubicBezTo>
                      <a:pt x="14826" y="5821"/>
                      <a:pt x="14561" y="5849"/>
                      <a:pt x="14509" y="5869"/>
                    </a:cubicBezTo>
                    <a:cubicBezTo>
                      <a:pt x="14456" y="5889"/>
                      <a:pt x="14394" y="5883"/>
                      <a:pt x="14374" y="5854"/>
                    </a:cubicBezTo>
                    <a:cubicBezTo>
                      <a:pt x="14328" y="5786"/>
                      <a:pt x="14562" y="5643"/>
                      <a:pt x="14718" y="5643"/>
                    </a:cubicBezTo>
                    <a:cubicBezTo>
                      <a:pt x="14785" y="5643"/>
                      <a:pt x="14914" y="5569"/>
                      <a:pt x="15003" y="5485"/>
                    </a:cubicBezTo>
                    <a:cubicBezTo>
                      <a:pt x="15193" y="5307"/>
                      <a:pt x="15403" y="5250"/>
                      <a:pt x="15564" y="5327"/>
                    </a:cubicBezTo>
                    <a:cubicBezTo>
                      <a:pt x="15655" y="5371"/>
                      <a:pt x="15673" y="5365"/>
                      <a:pt x="15673" y="5305"/>
                    </a:cubicBezTo>
                    <a:cubicBezTo>
                      <a:pt x="15673" y="5112"/>
                      <a:pt x="15546" y="4950"/>
                      <a:pt x="15338" y="4876"/>
                    </a:cubicBezTo>
                    <a:cubicBezTo>
                      <a:pt x="15218" y="4833"/>
                      <a:pt x="15071" y="4778"/>
                      <a:pt x="15003" y="4748"/>
                    </a:cubicBezTo>
                    <a:cubicBezTo>
                      <a:pt x="14935" y="4718"/>
                      <a:pt x="14828" y="4698"/>
                      <a:pt x="14768" y="4710"/>
                    </a:cubicBezTo>
                    <a:cubicBezTo>
                      <a:pt x="14708" y="4722"/>
                      <a:pt x="14584" y="4698"/>
                      <a:pt x="14492" y="4657"/>
                    </a:cubicBezTo>
                    <a:lnTo>
                      <a:pt x="14324" y="4582"/>
                    </a:lnTo>
                    <a:lnTo>
                      <a:pt x="14626" y="4349"/>
                    </a:lnTo>
                    <a:cubicBezTo>
                      <a:pt x="14986" y="4066"/>
                      <a:pt x="15136" y="3816"/>
                      <a:pt x="15187" y="3424"/>
                    </a:cubicBezTo>
                    <a:cubicBezTo>
                      <a:pt x="15218" y="3185"/>
                      <a:pt x="15263" y="3102"/>
                      <a:pt x="15405" y="2995"/>
                    </a:cubicBezTo>
                    <a:cubicBezTo>
                      <a:pt x="15409" y="2991"/>
                      <a:pt x="15409" y="2990"/>
                      <a:pt x="15414" y="2987"/>
                    </a:cubicBezTo>
                    <a:cubicBezTo>
                      <a:pt x="15425" y="2979"/>
                      <a:pt x="15435" y="2971"/>
                      <a:pt x="15447" y="2965"/>
                    </a:cubicBezTo>
                    <a:cubicBezTo>
                      <a:pt x="15538" y="2909"/>
                      <a:pt x="15642" y="2875"/>
                      <a:pt x="15698" y="2882"/>
                    </a:cubicBezTo>
                    <a:cubicBezTo>
                      <a:pt x="15805" y="2895"/>
                      <a:pt x="15825" y="2941"/>
                      <a:pt x="15841" y="3213"/>
                    </a:cubicBezTo>
                    <a:cubicBezTo>
                      <a:pt x="15851" y="3384"/>
                      <a:pt x="15887" y="3537"/>
                      <a:pt x="15925" y="3559"/>
                    </a:cubicBezTo>
                    <a:cubicBezTo>
                      <a:pt x="15963" y="3581"/>
                      <a:pt x="16110" y="3604"/>
                      <a:pt x="16252" y="3604"/>
                    </a:cubicBezTo>
                    <a:cubicBezTo>
                      <a:pt x="16412" y="3605"/>
                      <a:pt x="16548" y="3637"/>
                      <a:pt x="16620" y="3694"/>
                    </a:cubicBezTo>
                    <a:cubicBezTo>
                      <a:pt x="16732" y="3783"/>
                      <a:pt x="16738" y="3783"/>
                      <a:pt x="16696" y="3657"/>
                    </a:cubicBezTo>
                    <a:cubicBezTo>
                      <a:pt x="16609" y="3394"/>
                      <a:pt x="16623" y="3312"/>
                      <a:pt x="16763" y="3326"/>
                    </a:cubicBezTo>
                    <a:cubicBezTo>
                      <a:pt x="16959" y="3344"/>
                      <a:pt x="16931" y="3310"/>
                      <a:pt x="16578" y="3108"/>
                    </a:cubicBezTo>
                    <a:cubicBezTo>
                      <a:pt x="16279" y="2935"/>
                      <a:pt x="16255" y="2905"/>
                      <a:pt x="16268" y="2731"/>
                    </a:cubicBezTo>
                    <a:cubicBezTo>
                      <a:pt x="16289" y="2454"/>
                      <a:pt x="16066" y="2295"/>
                      <a:pt x="15648" y="2295"/>
                    </a:cubicBezTo>
                    <a:cubicBezTo>
                      <a:pt x="15250" y="2295"/>
                      <a:pt x="14950" y="2425"/>
                      <a:pt x="14835" y="2641"/>
                    </a:cubicBezTo>
                    <a:cubicBezTo>
                      <a:pt x="14787" y="2733"/>
                      <a:pt x="14709" y="2980"/>
                      <a:pt x="14659" y="3190"/>
                    </a:cubicBezTo>
                    <a:cubicBezTo>
                      <a:pt x="14526" y="3762"/>
                      <a:pt x="14302" y="4052"/>
                      <a:pt x="14224" y="3755"/>
                    </a:cubicBezTo>
                    <a:cubicBezTo>
                      <a:pt x="14174" y="3566"/>
                      <a:pt x="14030" y="3517"/>
                      <a:pt x="13729" y="3589"/>
                    </a:cubicBezTo>
                    <a:cubicBezTo>
                      <a:pt x="13357" y="3678"/>
                      <a:pt x="13297" y="3669"/>
                      <a:pt x="13235" y="3521"/>
                    </a:cubicBezTo>
                    <a:cubicBezTo>
                      <a:pt x="13161" y="3347"/>
                      <a:pt x="13118" y="3358"/>
                      <a:pt x="13134" y="3544"/>
                    </a:cubicBezTo>
                    <a:cubicBezTo>
                      <a:pt x="13151" y="3748"/>
                      <a:pt x="13050" y="3843"/>
                      <a:pt x="12774" y="3882"/>
                    </a:cubicBezTo>
                    <a:cubicBezTo>
                      <a:pt x="12592" y="3909"/>
                      <a:pt x="12534" y="3945"/>
                      <a:pt x="12506" y="4048"/>
                    </a:cubicBezTo>
                    <a:cubicBezTo>
                      <a:pt x="12486" y="4120"/>
                      <a:pt x="12486" y="4213"/>
                      <a:pt x="12506" y="4259"/>
                    </a:cubicBezTo>
                    <a:cubicBezTo>
                      <a:pt x="12605" y="4491"/>
                      <a:pt x="12291" y="4434"/>
                      <a:pt x="11969" y="4161"/>
                    </a:cubicBezTo>
                    <a:cubicBezTo>
                      <a:pt x="11765" y="3988"/>
                      <a:pt x="11517" y="3566"/>
                      <a:pt x="11584" y="3506"/>
                    </a:cubicBezTo>
                    <a:cubicBezTo>
                      <a:pt x="11605" y="3487"/>
                      <a:pt x="11727" y="3452"/>
                      <a:pt x="11860" y="3424"/>
                    </a:cubicBezTo>
                    <a:lnTo>
                      <a:pt x="12103" y="3371"/>
                    </a:lnTo>
                    <a:lnTo>
                      <a:pt x="12103" y="3040"/>
                    </a:lnTo>
                    <a:cubicBezTo>
                      <a:pt x="12103" y="2729"/>
                      <a:pt x="12113" y="2700"/>
                      <a:pt x="12296" y="2566"/>
                    </a:cubicBezTo>
                    <a:cubicBezTo>
                      <a:pt x="12529" y="2395"/>
                      <a:pt x="12773" y="1970"/>
                      <a:pt x="12774" y="1731"/>
                    </a:cubicBezTo>
                    <a:cubicBezTo>
                      <a:pt x="12775" y="1469"/>
                      <a:pt x="12629" y="1273"/>
                      <a:pt x="12380" y="1189"/>
                    </a:cubicBezTo>
                    <a:cubicBezTo>
                      <a:pt x="12154" y="1113"/>
                      <a:pt x="11736" y="1102"/>
                      <a:pt x="11517" y="1166"/>
                    </a:cubicBezTo>
                    <a:cubicBezTo>
                      <a:pt x="11432" y="1191"/>
                      <a:pt x="11318" y="1164"/>
                      <a:pt x="11156" y="1068"/>
                    </a:cubicBezTo>
                    <a:cubicBezTo>
                      <a:pt x="10945" y="944"/>
                      <a:pt x="10928" y="913"/>
                      <a:pt x="10955" y="760"/>
                    </a:cubicBezTo>
                    <a:cubicBezTo>
                      <a:pt x="10973" y="662"/>
                      <a:pt x="10959" y="570"/>
                      <a:pt x="10922" y="549"/>
                    </a:cubicBezTo>
                    <a:cubicBezTo>
                      <a:pt x="10806" y="485"/>
                      <a:pt x="10850" y="304"/>
                      <a:pt x="10989" y="271"/>
                    </a:cubicBezTo>
                    <a:cubicBezTo>
                      <a:pt x="11119" y="240"/>
                      <a:pt x="11117" y="243"/>
                      <a:pt x="10972" y="211"/>
                    </a:cubicBezTo>
                    <a:cubicBezTo>
                      <a:pt x="10884" y="191"/>
                      <a:pt x="10833" y="144"/>
                      <a:pt x="10838" y="90"/>
                    </a:cubicBezTo>
                    <a:cubicBezTo>
                      <a:pt x="10842" y="42"/>
                      <a:pt x="10816" y="0"/>
                      <a:pt x="10788" y="0"/>
                    </a:cubicBezTo>
                    <a:close/>
                    <a:moveTo>
                      <a:pt x="10813" y="3604"/>
                    </a:moveTo>
                    <a:cubicBezTo>
                      <a:pt x="10819" y="3600"/>
                      <a:pt x="10826" y="3604"/>
                      <a:pt x="10830" y="3604"/>
                    </a:cubicBezTo>
                    <a:cubicBezTo>
                      <a:pt x="10862" y="3609"/>
                      <a:pt x="10923" y="3724"/>
                      <a:pt x="10972" y="3860"/>
                    </a:cubicBezTo>
                    <a:cubicBezTo>
                      <a:pt x="10987" y="3900"/>
                      <a:pt x="11002" y="3939"/>
                      <a:pt x="11022" y="3980"/>
                    </a:cubicBezTo>
                    <a:cubicBezTo>
                      <a:pt x="11082" y="4104"/>
                      <a:pt x="11171" y="4232"/>
                      <a:pt x="11265" y="4349"/>
                    </a:cubicBezTo>
                    <a:cubicBezTo>
                      <a:pt x="11297" y="4388"/>
                      <a:pt x="11324" y="4426"/>
                      <a:pt x="11358" y="4462"/>
                    </a:cubicBezTo>
                    <a:cubicBezTo>
                      <a:pt x="11391" y="4498"/>
                      <a:pt x="11432" y="4535"/>
                      <a:pt x="11467" y="4567"/>
                    </a:cubicBezTo>
                    <a:cubicBezTo>
                      <a:pt x="11501" y="4600"/>
                      <a:pt x="11532" y="4630"/>
                      <a:pt x="11567" y="4657"/>
                    </a:cubicBezTo>
                    <a:cubicBezTo>
                      <a:pt x="11603" y="4685"/>
                      <a:pt x="11641" y="4711"/>
                      <a:pt x="11676" y="4733"/>
                    </a:cubicBezTo>
                    <a:cubicBezTo>
                      <a:pt x="11798" y="4809"/>
                      <a:pt x="11963" y="4945"/>
                      <a:pt x="12045" y="5041"/>
                    </a:cubicBezTo>
                    <a:cubicBezTo>
                      <a:pt x="12082" y="5085"/>
                      <a:pt x="12120" y="5124"/>
                      <a:pt x="12162" y="5154"/>
                    </a:cubicBezTo>
                    <a:cubicBezTo>
                      <a:pt x="12190" y="5175"/>
                      <a:pt x="12224" y="5192"/>
                      <a:pt x="12254" y="5207"/>
                    </a:cubicBezTo>
                    <a:cubicBezTo>
                      <a:pt x="12285" y="5221"/>
                      <a:pt x="12314" y="5236"/>
                      <a:pt x="12346" y="5244"/>
                    </a:cubicBezTo>
                    <a:cubicBezTo>
                      <a:pt x="12363" y="5249"/>
                      <a:pt x="12380" y="5249"/>
                      <a:pt x="12397" y="5252"/>
                    </a:cubicBezTo>
                    <a:cubicBezTo>
                      <a:pt x="12431" y="5258"/>
                      <a:pt x="12463" y="5261"/>
                      <a:pt x="12489" y="5267"/>
                    </a:cubicBezTo>
                    <a:cubicBezTo>
                      <a:pt x="12515" y="5273"/>
                      <a:pt x="12537" y="5283"/>
                      <a:pt x="12556" y="5290"/>
                    </a:cubicBezTo>
                    <a:cubicBezTo>
                      <a:pt x="12584" y="5300"/>
                      <a:pt x="12603" y="5308"/>
                      <a:pt x="12615" y="5320"/>
                    </a:cubicBezTo>
                    <a:cubicBezTo>
                      <a:pt x="12618" y="5324"/>
                      <a:pt x="12621" y="5331"/>
                      <a:pt x="12623" y="5335"/>
                    </a:cubicBezTo>
                    <a:cubicBezTo>
                      <a:pt x="12639" y="5367"/>
                      <a:pt x="12592" y="5407"/>
                      <a:pt x="12489" y="5455"/>
                    </a:cubicBezTo>
                    <a:cubicBezTo>
                      <a:pt x="12465" y="5466"/>
                      <a:pt x="12440" y="5476"/>
                      <a:pt x="12413" y="5493"/>
                    </a:cubicBezTo>
                    <a:cubicBezTo>
                      <a:pt x="12387" y="5509"/>
                      <a:pt x="12359" y="5531"/>
                      <a:pt x="12330" y="5553"/>
                    </a:cubicBezTo>
                    <a:cubicBezTo>
                      <a:pt x="12271" y="5596"/>
                      <a:pt x="12203" y="5651"/>
                      <a:pt x="12137" y="5711"/>
                    </a:cubicBezTo>
                    <a:cubicBezTo>
                      <a:pt x="12071" y="5771"/>
                      <a:pt x="12005" y="5835"/>
                      <a:pt x="11936" y="5907"/>
                    </a:cubicBezTo>
                    <a:cubicBezTo>
                      <a:pt x="11798" y="6049"/>
                      <a:pt x="11660" y="6211"/>
                      <a:pt x="11534" y="6373"/>
                    </a:cubicBezTo>
                    <a:cubicBezTo>
                      <a:pt x="11471" y="6454"/>
                      <a:pt x="11412" y="6535"/>
                      <a:pt x="11358" y="6614"/>
                    </a:cubicBezTo>
                    <a:cubicBezTo>
                      <a:pt x="11277" y="6732"/>
                      <a:pt x="11206" y="6845"/>
                      <a:pt x="11156" y="6945"/>
                    </a:cubicBezTo>
                    <a:cubicBezTo>
                      <a:pt x="11140" y="6978"/>
                      <a:pt x="11126" y="7013"/>
                      <a:pt x="11115" y="7043"/>
                    </a:cubicBezTo>
                    <a:cubicBezTo>
                      <a:pt x="11062" y="7177"/>
                      <a:pt x="10972" y="7379"/>
                      <a:pt x="10922" y="7494"/>
                    </a:cubicBezTo>
                    <a:cubicBezTo>
                      <a:pt x="10871" y="7609"/>
                      <a:pt x="10818" y="7719"/>
                      <a:pt x="10796" y="7742"/>
                    </a:cubicBezTo>
                    <a:cubicBezTo>
                      <a:pt x="10784" y="7755"/>
                      <a:pt x="10764" y="7743"/>
                      <a:pt x="10737" y="7712"/>
                    </a:cubicBezTo>
                    <a:cubicBezTo>
                      <a:pt x="10724" y="7697"/>
                      <a:pt x="10711" y="7677"/>
                      <a:pt x="10696" y="7652"/>
                    </a:cubicBezTo>
                    <a:cubicBezTo>
                      <a:pt x="10664" y="7603"/>
                      <a:pt x="10623" y="7540"/>
                      <a:pt x="10587" y="7464"/>
                    </a:cubicBezTo>
                    <a:cubicBezTo>
                      <a:pt x="10531" y="7350"/>
                      <a:pt x="10479" y="7217"/>
                      <a:pt x="10427" y="7073"/>
                    </a:cubicBezTo>
                    <a:cubicBezTo>
                      <a:pt x="10414" y="7036"/>
                      <a:pt x="10397" y="6989"/>
                      <a:pt x="10377" y="6945"/>
                    </a:cubicBezTo>
                    <a:cubicBezTo>
                      <a:pt x="10338" y="6858"/>
                      <a:pt x="10283" y="6764"/>
                      <a:pt x="10235" y="6682"/>
                    </a:cubicBezTo>
                    <a:cubicBezTo>
                      <a:pt x="10210" y="6640"/>
                      <a:pt x="10190" y="6601"/>
                      <a:pt x="10168" y="6569"/>
                    </a:cubicBezTo>
                    <a:cubicBezTo>
                      <a:pt x="9915" y="6210"/>
                      <a:pt x="9316" y="5613"/>
                      <a:pt x="9087" y="5485"/>
                    </a:cubicBezTo>
                    <a:cubicBezTo>
                      <a:pt x="9057" y="5469"/>
                      <a:pt x="9033" y="5454"/>
                      <a:pt x="9011" y="5440"/>
                    </a:cubicBezTo>
                    <a:cubicBezTo>
                      <a:pt x="8989" y="5426"/>
                      <a:pt x="8967" y="5414"/>
                      <a:pt x="8952" y="5402"/>
                    </a:cubicBezTo>
                    <a:cubicBezTo>
                      <a:pt x="8938" y="5390"/>
                      <a:pt x="8934" y="5375"/>
                      <a:pt x="8927" y="5365"/>
                    </a:cubicBezTo>
                    <a:cubicBezTo>
                      <a:pt x="8921" y="5355"/>
                      <a:pt x="8918" y="5343"/>
                      <a:pt x="8919" y="5335"/>
                    </a:cubicBezTo>
                    <a:cubicBezTo>
                      <a:pt x="8919" y="5330"/>
                      <a:pt x="8917" y="5331"/>
                      <a:pt x="8919" y="5327"/>
                    </a:cubicBezTo>
                    <a:cubicBezTo>
                      <a:pt x="8921" y="5323"/>
                      <a:pt x="8923" y="5316"/>
                      <a:pt x="8927" y="5312"/>
                    </a:cubicBezTo>
                    <a:cubicBezTo>
                      <a:pt x="8936" y="5304"/>
                      <a:pt x="8953" y="5296"/>
                      <a:pt x="8969" y="5290"/>
                    </a:cubicBezTo>
                    <a:cubicBezTo>
                      <a:pt x="9002" y="5276"/>
                      <a:pt x="9048" y="5271"/>
                      <a:pt x="9112" y="5259"/>
                    </a:cubicBezTo>
                    <a:cubicBezTo>
                      <a:pt x="9136" y="5255"/>
                      <a:pt x="9170" y="5244"/>
                      <a:pt x="9204" y="5229"/>
                    </a:cubicBezTo>
                    <a:cubicBezTo>
                      <a:pt x="9306" y="5184"/>
                      <a:pt x="9435" y="5096"/>
                      <a:pt x="9539" y="5004"/>
                    </a:cubicBezTo>
                    <a:cubicBezTo>
                      <a:pt x="9678" y="4881"/>
                      <a:pt x="9925" y="4671"/>
                      <a:pt x="10084" y="4537"/>
                    </a:cubicBezTo>
                    <a:cubicBezTo>
                      <a:pt x="10211" y="4430"/>
                      <a:pt x="10356" y="4263"/>
                      <a:pt x="10469" y="4101"/>
                    </a:cubicBezTo>
                    <a:cubicBezTo>
                      <a:pt x="10488" y="4074"/>
                      <a:pt x="10511" y="4045"/>
                      <a:pt x="10528" y="4018"/>
                    </a:cubicBezTo>
                    <a:cubicBezTo>
                      <a:pt x="10545" y="3991"/>
                      <a:pt x="10555" y="3968"/>
                      <a:pt x="10570" y="3943"/>
                    </a:cubicBezTo>
                    <a:cubicBezTo>
                      <a:pt x="10624" y="3846"/>
                      <a:pt x="10683" y="3756"/>
                      <a:pt x="10729" y="3694"/>
                    </a:cubicBezTo>
                    <a:cubicBezTo>
                      <a:pt x="10752" y="3663"/>
                      <a:pt x="10771" y="3643"/>
                      <a:pt x="10788" y="3627"/>
                    </a:cubicBezTo>
                    <a:cubicBezTo>
                      <a:pt x="10796" y="3618"/>
                      <a:pt x="10807" y="3608"/>
                      <a:pt x="10813" y="3604"/>
                    </a:cubicBezTo>
                    <a:close/>
                    <a:moveTo>
                      <a:pt x="10771" y="8096"/>
                    </a:moveTo>
                    <a:cubicBezTo>
                      <a:pt x="10816" y="8096"/>
                      <a:pt x="10971" y="8473"/>
                      <a:pt x="10939" y="8502"/>
                    </a:cubicBezTo>
                    <a:cubicBezTo>
                      <a:pt x="10893" y="8544"/>
                      <a:pt x="10614" y="8543"/>
                      <a:pt x="10587" y="8502"/>
                    </a:cubicBezTo>
                    <a:cubicBezTo>
                      <a:pt x="10581" y="8494"/>
                      <a:pt x="10587" y="8474"/>
                      <a:pt x="10595" y="8442"/>
                    </a:cubicBezTo>
                    <a:cubicBezTo>
                      <a:pt x="10597" y="8419"/>
                      <a:pt x="10604" y="8389"/>
                      <a:pt x="10620" y="8359"/>
                    </a:cubicBezTo>
                    <a:cubicBezTo>
                      <a:pt x="10630" y="8330"/>
                      <a:pt x="10644" y="8293"/>
                      <a:pt x="10662" y="8254"/>
                    </a:cubicBezTo>
                    <a:cubicBezTo>
                      <a:pt x="10674" y="8229"/>
                      <a:pt x="10684" y="8212"/>
                      <a:pt x="10696" y="8194"/>
                    </a:cubicBezTo>
                    <a:cubicBezTo>
                      <a:pt x="10724" y="8139"/>
                      <a:pt x="10757" y="8096"/>
                      <a:pt x="10771" y="8096"/>
                    </a:cubicBezTo>
                    <a:close/>
                    <a:moveTo>
                      <a:pt x="10796" y="8864"/>
                    </a:moveTo>
                    <a:cubicBezTo>
                      <a:pt x="10728" y="8864"/>
                      <a:pt x="10660" y="8888"/>
                      <a:pt x="10570" y="8939"/>
                    </a:cubicBezTo>
                    <a:cubicBezTo>
                      <a:pt x="10445" y="9009"/>
                      <a:pt x="10202" y="9067"/>
                      <a:pt x="10034" y="9067"/>
                    </a:cubicBezTo>
                    <a:cubicBezTo>
                      <a:pt x="9410" y="9067"/>
                      <a:pt x="9043" y="9747"/>
                      <a:pt x="9539" y="9985"/>
                    </a:cubicBezTo>
                    <a:cubicBezTo>
                      <a:pt x="9871" y="10144"/>
                      <a:pt x="9821" y="10283"/>
                      <a:pt x="9371" y="10451"/>
                    </a:cubicBezTo>
                    <a:cubicBezTo>
                      <a:pt x="9064" y="10566"/>
                      <a:pt x="8912" y="10578"/>
                      <a:pt x="8693" y="10489"/>
                    </a:cubicBezTo>
                    <a:cubicBezTo>
                      <a:pt x="8537" y="10425"/>
                      <a:pt x="8330" y="10402"/>
                      <a:pt x="8232" y="10436"/>
                    </a:cubicBezTo>
                    <a:cubicBezTo>
                      <a:pt x="7973" y="10525"/>
                      <a:pt x="8015" y="10776"/>
                      <a:pt x="8299" y="10842"/>
                    </a:cubicBezTo>
                    <a:cubicBezTo>
                      <a:pt x="8438" y="10875"/>
                      <a:pt x="8516" y="10954"/>
                      <a:pt x="8483" y="11031"/>
                    </a:cubicBezTo>
                    <a:cubicBezTo>
                      <a:pt x="8452" y="11104"/>
                      <a:pt x="8340" y="11626"/>
                      <a:pt x="8232" y="12189"/>
                    </a:cubicBezTo>
                    <a:cubicBezTo>
                      <a:pt x="8075" y="13002"/>
                      <a:pt x="7971" y="13260"/>
                      <a:pt x="7754" y="13438"/>
                    </a:cubicBezTo>
                    <a:lnTo>
                      <a:pt x="7486" y="13664"/>
                    </a:lnTo>
                    <a:lnTo>
                      <a:pt x="7779" y="13875"/>
                    </a:lnTo>
                    <a:cubicBezTo>
                      <a:pt x="8183" y="14159"/>
                      <a:pt x="8950" y="14160"/>
                      <a:pt x="9355" y="13875"/>
                    </a:cubicBezTo>
                    <a:cubicBezTo>
                      <a:pt x="9656" y="13663"/>
                      <a:pt x="9651" y="13661"/>
                      <a:pt x="9422" y="13491"/>
                    </a:cubicBezTo>
                    <a:cubicBezTo>
                      <a:pt x="9252" y="13365"/>
                      <a:pt x="9122" y="13003"/>
                      <a:pt x="8927" y="12114"/>
                    </a:cubicBezTo>
                    <a:cubicBezTo>
                      <a:pt x="8782" y="11451"/>
                      <a:pt x="8687" y="10885"/>
                      <a:pt x="8718" y="10857"/>
                    </a:cubicBezTo>
                    <a:cubicBezTo>
                      <a:pt x="8821" y="10765"/>
                      <a:pt x="10209" y="10805"/>
                      <a:pt x="10277" y="10903"/>
                    </a:cubicBezTo>
                    <a:cubicBezTo>
                      <a:pt x="10313" y="10956"/>
                      <a:pt x="10195" y="11103"/>
                      <a:pt x="10008" y="11226"/>
                    </a:cubicBezTo>
                    <a:cubicBezTo>
                      <a:pt x="9705" y="11427"/>
                      <a:pt x="9575" y="11621"/>
                      <a:pt x="9388" y="12152"/>
                    </a:cubicBezTo>
                    <a:cubicBezTo>
                      <a:pt x="9284" y="12447"/>
                      <a:pt x="9716" y="13121"/>
                      <a:pt x="10159" y="13355"/>
                    </a:cubicBezTo>
                    <a:cubicBezTo>
                      <a:pt x="10552" y="13563"/>
                      <a:pt x="10578" y="13604"/>
                      <a:pt x="10545" y="14010"/>
                    </a:cubicBezTo>
                    <a:cubicBezTo>
                      <a:pt x="10510" y="14436"/>
                      <a:pt x="10502" y="14442"/>
                      <a:pt x="10134" y="14409"/>
                    </a:cubicBezTo>
                    <a:cubicBezTo>
                      <a:pt x="9760" y="14375"/>
                      <a:pt x="9755" y="14377"/>
                      <a:pt x="9782" y="14793"/>
                    </a:cubicBezTo>
                    <a:cubicBezTo>
                      <a:pt x="9805" y="15137"/>
                      <a:pt x="9857" y="15219"/>
                      <a:pt x="10050" y="15221"/>
                    </a:cubicBezTo>
                    <a:cubicBezTo>
                      <a:pt x="10179" y="15223"/>
                      <a:pt x="10376" y="15284"/>
                      <a:pt x="10494" y="15364"/>
                    </a:cubicBezTo>
                    <a:cubicBezTo>
                      <a:pt x="10681" y="15491"/>
                      <a:pt x="10752" y="15494"/>
                      <a:pt x="11031" y="15364"/>
                    </a:cubicBezTo>
                    <a:cubicBezTo>
                      <a:pt x="11208" y="15282"/>
                      <a:pt x="11450" y="15214"/>
                      <a:pt x="11567" y="15214"/>
                    </a:cubicBezTo>
                    <a:cubicBezTo>
                      <a:pt x="11738" y="15214"/>
                      <a:pt x="11786" y="15135"/>
                      <a:pt x="11793" y="14800"/>
                    </a:cubicBezTo>
                    <a:cubicBezTo>
                      <a:pt x="11802" y="14394"/>
                      <a:pt x="11791" y="14385"/>
                      <a:pt x="11441" y="14416"/>
                    </a:cubicBezTo>
                    <a:cubicBezTo>
                      <a:pt x="11095" y="14447"/>
                      <a:pt x="11081" y="14433"/>
                      <a:pt x="11048" y="14018"/>
                    </a:cubicBezTo>
                    <a:cubicBezTo>
                      <a:pt x="11015" y="13614"/>
                      <a:pt x="11042" y="13565"/>
                      <a:pt x="11467" y="13325"/>
                    </a:cubicBezTo>
                    <a:cubicBezTo>
                      <a:pt x="12294" y="12857"/>
                      <a:pt x="12377" y="11922"/>
                      <a:pt x="11651" y="11309"/>
                    </a:cubicBezTo>
                    <a:cubicBezTo>
                      <a:pt x="11436" y="11127"/>
                      <a:pt x="11292" y="10942"/>
                      <a:pt x="11324" y="10895"/>
                    </a:cubicBezTo>
                    <a:cubicBezTo>
                      <a:pt x="11418" y="10759"/>
                      <a:pt x="12582" y="10796"/>
                      <a:pt x="12715" y="10940"/>
                    </a:cubicBezTo>
                    <a:cubicBezTo>
                      <a:pt x="12917" y="11158"/>
                      <a:pt x="12430" y="13277"/>
                      <a:pt x="12129" y="13491"/>
                    </a:cubicBezTo>
                    <a:cubicBezTo>
                      <a:pt x="11995" y="13586"/>
                      <a:pt x="11914" y="13679"/>
                      <a:pt x="11944" y="13702"/>
                    </a:cubicBezTo>
                    <a:cubicBezTo>
                      <a:pt x="12545" y="14146"/>
                      <a:pt x="13223" y="14212"/>
                      <a:pt x="13712" y="13867"/>
                    </a:cubicBezTo>
                    <a:cubicBezTo>
                      <a:pt x="14024" y="13648"/>
                      <a:pt x="14017" y="13645"/>
                      <a:pt x="13788" y="13483"/>
                    </a:cubicBezTo>
                    <a:cubicBezTo>
                      <a:pt x="13614" y="13361"/>
                      <a:pt x="13495" y="13025"/>
                      <a:pt x="13310" y="12144"/>
                    </a:cubicBezTo>
                    <a:lnTo>
                      <a:pt x="13067" y="10970"/>
                    </a:lnTo>
                    <a:lnTo>
                      <a:pt x="13335" y="10790"/>
                    </a:lnTo>
                    <a:cubicBezTo>
                      <a:pt x="13561" y="10633"/>
                      <a:pt x="13574" y="10590"/>
                      <a:pt x="13427" y="10504"/>
                    </a:cubicBezTo>
                    <a:cubicBezTo>
                      <a:pt x="13219" y="10380"/>
                      <a:pt x="12964" y="10376"/>
                      <a:pt x="12765" y="10489"/>
                    </a:cubicBezTo>
                    <a:cubicBezTo>
                      <a:pt x="12621" y="10571"/>
                      <a:pt x="11682" y="10403"/>
                      <a:pt x="11534" y="10271"/>
                    </a:cubicBezTo>
                    <a:cubicBezTo>
                      <a:pt x="11492" y="10234"/>
                      <a:pt x="11642" y="10137"/>
                      <a:pt x="11869" y="10052"/>
                    </a:cubicBezTo>
                    <a:cubicBezTo>
                      <a:pt x="12167" y="9941"/>
                      <a:pt x="12279" y="9833"/>
                      <a:pt x="12279" y="9669"/>
                    </a:cubicBezTo>
                    <a:cubicBezTo>
                      <a:pt x="12279" y="9343"/>
                      <a:pt x="11956" y="9067"/>
                      <a:pt x="11575" y="9067"/>
                    </a:cubicBezTo>
                    <a:cubicBezTo>
                      <a:pt x="11396" y="9067"/>
                      <a:pt x="11147" y="9009"/>
                      <a:pt x="11022" y="8939"/>
                    </a:cubicBezTo>
                    <a:cubicBezTo>
                      <a:pt x="10932" y="8888"/>
                      <a:pt x="10864" y="8864"/>
                      <a:pt x="10796" y="8864"/>
                    </a:cubicBezTo>
                    <a:close/>
                    <a:moveTo>
                      <a:pt x="11425" y="9172"/>
                    </a:moveTo>
                    <a:cubicBezTo>
                      <a:pt x="11444" y="9171"/>
                      <a:pt x="11456" y="9171"/>
                      <a:pt x="11475" y="9172"/>
                    </a:cubicBezTo>
                    <a:cubicBezTo>
                      <a:pt x="11729" y="9185"/>
                      <a:pt x="11936" y="9363"/>
                      <a:pt x="11936" y="9654"/>
                    </a:cubicBezTo>
                    <a:cubicBezTo>
                      <a:pt x="11936" y="10005"/>
                      <a:pt x="11470" y="10173"/>
                      <a:pt x="11098" y="9955"/>
                    </a:cubicBezTo>
                    <a:cubicBezTo>
                      <a:pt x="10846" y="9807"/>
                      <a:pt x="10773" y="9805"/>
                      <a:pt x="10486" y="9939"/>
                    </a:cubicBezTo>
                    <a:cubicBezTo>
                      <a:pt x="10069" y="10134"/>
                      <a:pt x="10039" y="10132"/>
                      <a:pt x="9757" y="9879"/>
                    </a:cubicBezTo>
                    <a:cubicBezTo>
                      <a:pt x="9544" y="9688"/>
                      <a:pt x="9542" y="9643"/>
                      <a:pt x="9690" y="9443"/>
                    </a:cubicBezTo>
                    <a:cubicBezTo>
                      <a:pt x="9902" y="9155"/>
                      <a:pt x="10300" y="9104"/>
                      <a:pt x="10578" y="9330"/>
                    </a:cubicBezTo>
                    <a:cubicBezTo>
                      <a:pt x="10782" y="9496"/>
                      <a:pt x="10811" y="9496"/>
                      <a:pt x="11006" y="9338"/>
                    </a:cubicBezTo>
                    <a:cubicBezTo>
                      <a:pt x="11139" y="9230"/>
                      <a:pt x="11288" y="9179"/>
                      <a:pt x="11425" y="9172"/>
                    </a:cubicBezTo>
                    <a:close/>
                    <a:moveTo>
                      <a:pt x="8316" y="12460"/>
                    </a:moveTo>
                    <a:cubicBezTo>
                      <a:pt x="8320" y="12459"/>
                      <a:pt x="8328" y="12460"/>
                      <a:pt x="8332" y="12460"/>
                    </a:cubicBezTo>
                    <a:cubicBezTo>
                      <a:pt x="8401" y="12466"/>
                      <a:pt x="8450" y="12624"/>
                      <a:pt x="8450" y="12927"/>
                    </a:cubicBezTo>
                    <a:cubicBezTo>
                      <a:pt x="8450" y="13218"/>
                      <a:pt x="8394" y="13420"/>
                      <a:pt x="8307" y="13446"/>
                    </a:cubicBezTo>
                    <a:cubicBezTo>
                      <a:pt x="8100" y="13508"/>
                      <a:pt x="8029" y="13260"/>
                      <a:pt x="8131" y="12821"/>
                    </a:cubicBezTo>
                    <a:cubicBezTo>
                      <a:pt x="8185" y="12587"/>
                      <a:pt x="8257" y="12473"/>
                      <a:pt x="8316" y="12460"/>
                    </a:cubicBezTo>
                    <a:close/>
                    <a:moveTo>
                      <a:pt x="8785" y="12483"/>
                    </a:moveTo>
                    <a:cubicBezTo>
                      <a:pt x="8893" y="12469"/>
                      <a:pt x="8959" y="12647"/>
                      <a:pt x="8994" y="13055"/>
                    </a:cubicBezTo>
                    <a:cubicBezTo>
                      <a:pt x="9023" y="13383"/>
                      <a:pt x="8873" y="13562"/>
                      <a:pt x="8701" y="13408"/>
                    </a:cubicBezTo>
                    <a:cubicBezTo>
                      <a:pt x="8579" y="13299"/>
                      <a:pt x="8605" y="12569"/>
                      <a:pt x="8735" y="12498"/>
                    </a:cubicBezTo>
                    <a:cubicBezTo>
                      <a:pt x="8752" y="12488"/>
                      <a:pt x="8769" y="12485"/>
                      <a:pt x="8785" y="12483"/>
                    </a:cubicBezTo>
                    <a:close/>
                    <a:moveTo>
                      <a:pt x="12682" y="12754"/>
                    </a:moveTo>
                    <a:cubicBezTo>
                      <a:pt x="12745" y="12756"/>
                      <a:pt x="12799" y="12899"/>
                      <a:pt x="12799" y="13077"/>
                    </a:cubicBezTo>
                    <a:cubicBezTo>
                      <a:pt x="12799" y="13377"/>
                      <a:pt x="12638" y="13557"/>
                      <a:pt x="12489" y="13423"/>
                    </a:cubicBezTo>
                    <a:cubicBezTo>
                      <a:pt x="12387" y="13332"/>
                      <a:pt x="12556" y="12748"/>
                      <a:pt x="12682" y="12754"/>
                    </a:cubicBezTo>
                    <a:close/>
                    <a:moveTo>
                      <a:pt x="13251" y="12829"/>
                    </a:moveTo>
                    <a:cubicBezTo>
                      <a:pt x="13314" y="12818"/>
                      <a:pt x="13390" y="12914"/>
                      <a:pt x="13411" y="13047"/>
                    </a:cubicBezTo>
                    <a:cubicBezTo>
                      <a:pt x="13458" y="13348"/>
                      <a:pt x="13237" y="13582"/>
                      <a:pt x="13134" y="13340"/>
                    </a:cubicBezTo>
                    <a:cubicBezTo>
                      <a:pt x="13043" y="13128"/>
                      <a:pt x="13105" y="12855"/>
                      <a:pt x="13251" y="12829"/>
                    </a:cubicBezTo>
                    <a:close/>
                  </a:path>
                </a:pathLst>
              </a:custGeom>
              <a:ln w="12700" cap="flat">
                <a:noFill/>
                <a:miter lim="400000"/>
              </a:ln>
              <a:effectLst/>
            </p:spPr>
          </p:pic>
        </p:grpSp>
      </p:grpSp>
      <p:sp>
        <p:nvSpPr>
          <p:cNvPr id="17" name="Итоги деятельности Казначейства России за 2018 год…"/>
          <p:cNvSpPr/>
          <p:nvPr/>
        </p:nvSpPr>
        <p:spPr>
          <a:xfrm>
            <a:off x="3347864" y="51470"/>
            <a:ext cx="5796136" cy="648072"/>
          </a:xfrm>
          <a:prstGeom prst="roundRect">
            <a:avLst>
              <a:gd name="adj" fmla="val 11676"/>
            </a:avLst>
          </a:prstGeom>
          <a:solidFill>
            <a:srgbClr val="003859"/>
          </a:solidFill>
          <a:ln w="12700">
            <a:noFill/>
            <a:miter lim="400000"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0" tIns="0" rIns="0" bIns="0" anchor="ctr"/>
          <a:lstStyle/>
          <a:p>
            <a:pPr algn="ctr" defTabSz="336947">
              <a:defRPr/>
            </a:pPr>
            <a:endParaRPr lang="ru-RU" sz="1600" b="1" cap="small" dirty="0" smtClean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mbria" pitchFamily="18" charset="0"/>
              <a:ea typeface="Open Sans Condensed Light" pitchFamily="34" charset="0"/>
              <a:cs typeface="Open Sans Condensed Light" pitchFamily="34" charset="0"/>
            </a:endParaRPr>
          </a:p>
        </p:txBody>
      </p:sp>
      <p:sp>
        <p:nvSpPr>
          <p:cNvPr id="20" name="www.roskazna.ru"/>
          <p:cNvSpPr txBox="1"/>
          <p:nvPr/>
        </p:nvSpPr>
        <p:spPr>
          <a:xfrm>
            <a:off x="683568" y="339502"/>
            <a:ext cx="1800200" cy="24109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square" lIns="50800" tIns="50800" rIns="50800" bIns="50800" anchor="ctr">
            <a:spAutoFit/>
          </a:bodyPr>
          <a:lstStyle/>
          <a:p>
            <a:pPr marL="92075" lvl="2" algn="l">
              <a:defRPr b="0">
                <a:solidFill>
                  <a:srgbClr val="212121"/>
                </a:solidFill>
                <a:latin typeface="Helvetica"/>
                <a:ea typeface="Helvetica"/>
                <a:cs typeface="Helvetica"/>
                <a:sym typeface="Helvetica"/>
              </a:defRPr>
            </a:pPr>
            <a:r>
              <a:rPr sz="900" dirty="0" smtClean="0">
                <a:solidFill>
                  <a:schemeClr val="accent1">
                    <a:lumMod val="50000"/>
                  </a:schemeClr>
                </a:solidFill>
                <a:latin typeface="Cambria" pitchFamily="18" charset="0"/>
              </a:rPr>
              <a:t>www.</a:t>
            </a:r>
            <a:r>
              <a:rPr lang="en-US" sz="900" dirty="0" smtClean="0">
                <a:solidFill>
                  <a:schemeClr val="accent1">
                    <a:lumMod val="50000"/>
                  </a:schemeClr>
                </a:solidFill>
                <a:latin typeface="Cambria" pitchFamily="18" charset="0"/>
              </a:rPr>
              <a:t>altay</a:t>
            </a:r>
            <a:r>
              <a:rPr lang="ru-RU" sz="900" dirty="0" smtClean="0">
                <a:solidFill>
                  <a:schemeClr val="accent1">
                    <a:lumMod val="50000"/>
                  </a:schemeClr>
                </a:solidFill>
                <a:latin typeface="Cambria" pitchFamily="18" charset="0"/>
              </a:rPr>
              <a:t>.</a:t>
            </a:r>
            <a:r>
              <a:rPr sz="900" dirty="0" smtClean="0">
                <a:solidFill>
                  <a:schemeClr val="accent1">
                    <a:lumMod val="50000"/>
                  </a:schemeClr>
                </a:solidFill>
                <a:latin typeface="Cambria" pitchFamily="18" charset="0"/>
              </a:rPr>
              <a:t>roskazna.ru</a:t>
            </a:r>
            <a:endParaRPr sz="900" dirty="0">
              <a:solidFill>
                <a:schemeClr val="accent1">
                  <a:lumMod val="50000"/>
                </a:schemeClr>
              </a:solidFill>
              <a:latin typeface="Cambria" pitchFamily="18" charset="0"/>
            </a:endParaRPr>
          </a:p>
        </p:txBody>
      </p:sp>
      <p:sp>
        <p:nvSpPr>
          <p:cNvPr id="26" name="TextBox 3"/>
          <p:cNvSpPr txBox="1">
            <a:spLocks noChangeArrowheads="1"/>
          </p:cNvSpPr>
          <p:nvPr/>
        </p:nvSpPr>
        <p:spPr bwMode="auto">
          <a:xfrm>
            <a:off x="755576" y="126817"/>
            <a:ext cx="2736304" cy="28469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txBody>
          <a:bodyPr wrap="square" lIns="68580" tIns="34290" rIns="68580" bIns="34290">
            <a:spAutoFit/>
          </a:bodyPr>
          <a:lstStyle/>
          <a:p>
            <a:r>
              <a:rPr lang="ru-RU" altLang="ru-RU" sz="1400" b="1" dirty="0" smtClean="0">
                <a:solidFill>
                  <a:schemeClr val="tx2">
                    <a:lumMod val="50000"/>
                  </a:schemeClr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Cambria" pitchFamily="18" charset="0"/>
                <a:cs typeface="Arial" pitchFamily="34" charset="0"/>
              </a:rPr>
              <a:t>УФК ПО АЛТАЙСКОМУ КРАЮ</a:t>
            </a:r>
            <a:endParaRPr lang="ru-RU" altLang="ru-RU" sz="1400" b="1" dirty="0">
              <a:solidFill>
                <a:schemeClr val="tx2">
                  <a:lumMod val="50000"/>
                </a:schemeClr>
              </a:solidFill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  <a:latin typeface="Cambria" pitchFamily="18" charset="0"/>
              <a:cs typeface="Arial" pitchFamily="34" charset="0"/>
            </a:endParaRPr>
          </a:p>
        </p:txBody>
      </p:sp>
      <p:sp>
        <p:nvSpPr>
          <p:cNvPr id="18" name="TextBox 15"/>
          <p:cNvSpPr txBox="1">
            <a:spLocks noChangeArrowheads="1"/>
          </p:cNvSpPr>
          <p:nvPr/>
        </p:nvSpPr>
        <p:spPr bwMode="auto">
          <a:xfrm>
            <a:off x="3347864" y="73536"/>
            <a:ext cx="5796136" cy="55399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/>
            <a:r>
              <a:rPr lang="ru-RU" altLang="ru-RU" sz="15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mbria" pitchFamily="18" charset="0"/>
              </a:rPr>
              <a:t>Стратегическая карта Казначейства России</a:t>
            </a:r>
          </a:p>
          <a:p>
            <a:pPr algn="ctr"/>
            <a:r>
              <a:rPr lang="ru-RU" altLang="ru-RU" sz="15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mbria" pitchFamily="18" charset="0"/>
              </a:rPr>
              <a:t>на 2019-2024 годы</a:t>
            </a:r>
          </a:p>
        </p:txBody>
      </p:sp>
      <p:sp>
        <p:nvSpPr>
          <p:cNvPr id="16" name="Прямоугольник 15"/>
          <p:cNvSpPr/>
          <p:nvPr/>
        </p:nvSpPr>
        <p:spPr>
          <a:xfrm>
            <a:off x="107504" y="771550"/>
            <a:ext cx="8928992" cy="648072"/>
          </a:xfrm>
          <a:prstGeom prst="rect">
            <a:avLst/>
          </a:prstGeom>
          <a:noFill/>
          <a:ln w="12700">
            <a:solidFill>
              <a:srgbClr val="C00000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pPr indent="180000">
              <a:defRPr/>
            </a:pPr>
            <a:endParaRPr lang="ru-RU" sz="1000" dirty="0">
              <a:solidFill>
                <a:schemeClr val="accent1">
                  <a:lumMod val="50000"/>
                </a:schemeClr>
              </a:solidFill>
              <a:latin typeface="Cambria" pitchFamily="18" charset="0"/>
            </a:endParaRPr>
          </a:p>
        </p:txBody>
      </p:sp>
      <p:sp>
        <p:nvSpPr>
          <p:cNvPr id="19" name="Прямоугольник 18"/>
          <p:cNvSpPr/>
          <p:nvPr/>
        </p:nvSpPr>
        <p:spPr>
          <a:xfrm>
            <a:off x="0" y="806440"/>
            <a:ext cx="9144000" cy="54117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ru-RU" sz="1250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mbria" pitchFamily="18" charset="0"/>
              </a:rPr>
              <a:t>МИССИЯ КАЗНАЧЕЙСТВА РОССИИ</a:t>
            </a:r>
          </a:p>
          <a:p>
            <a:pPr algn="ctr">
              <a:lnSpc>
                <a:spcPts val="500"/>
              </a:lnSpc>
              <a:defRPr/>
            </a:pPr>
            <a:endParaRPr lang="ru-RU" sz="1250" b="1" dirty="0" smtClean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mbria" pitchFamily="18" charset="0"/>
            </a:endParaRPr>
          </a:p>
          <a:p>
            <a:pPr algn="ctr">
              <a:defRPr/>
            </a:pPr>
            <a:r>
              <a:rPr lang="ru-RU" sz="1250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mbria" pitchFamily="18" charset="0"/>
              </a:rPr>
              <a:t>Способствовать лидерству России в мире по качеству управления общественными финансами во благо граждан</a:t>
            </a:r>
          </a:p>
        </p:txBody>
      </p:sp>
      <p:sp>
        <p:nvSpPr>
          <p:cNvPr id="22" name="Прямоугольник 21"/>
          <p:cNvSpPr/>
          <p:nvPr/>
        </p:nvSpPr>
        <p:spPr>
          <a:xfrm>
            <a:off x="107504" y="1419622"/>
            <a:ext cx="2664296" cy="24622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ru-RU" sz="1000" b="1" dirty="0" smtClean="0">
                <a:solidFill>
                  <a:schemeClr val="accent1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mbria" pitchFamily="18" charset="0"/>
              </a:rPr>
              <a:t>Роли Казначейства России</a:t>
            </a:r>
          </a:p>
        </p:txBody>
      </p:sp>
      <p:sp>
        <p:nvSpPr>
          <p:cNvPr id="23" name="Прямоугольник 22"/>
          <p:cNvSpPr/>
          <p:nvPr/>
        </p:nvSpPr>
        <p:spPr>
          <a:xfrm>
            <a:off x="2915816" y="1419622"/>
            <a:ext cx="6228184" cy="24622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ru-RU" sz="1000" b="1" dirty="0" smtClean="0">
                <a:solidFill>
                  <a:schemeClr val="accent1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mbria" pitchFamily="18" charset="0"/>
              </a:rPr>
              <a:t>Проекты</a:t>
            </a:r>
          </a:p>
        </p:txBody>
      </p:sp>
      <p:sp>
        <p:nvSpPr>
          <p:cNvPr id="24" name="Прямоугольник 23"/>
          <p:cNvSpPr/>
          <p:nvPr/>
        </p:nvSpPr>
        <p:spPr>
          <a:xfrm>
            <a:off x="107736" y="1965489"/>
            <a:ext cx="2664064" cy="24622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ru-RU" sz="1000" dirty="0" smtClean="0">
                <a:solidFill>
                  <a:schemeClr val="accent1">
                    <a:lumMod val="50000"/>
                  </a:schemeClr>
                </a:solidFill>
                <a:latin typeface="Cambria" pitchFamily="18" charset="0"/>
              </a:rPr>
              <a:t>Транзакционная система по платежам</a:t>
            </a:r>
          </a:p>
        </p:txBody>
      </p:sp>
      <p:sp>
        <p:nvSpPr>
          <p:cNvPr id="25" name="Прямоугольник 24"/>
          <p:cNvSpPr/>
          <p:nvPr/>
        </p:nvSpPr>
        <p:spPr>
          <a:xfrm>
            <a:off x="2915817" y="1635646"/>
            <a:ext cx="6192688" cy="101566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>
              <a:defRPr/>
            </a:pPr>
            <a:r>
              <a:rPr lang="ru-RU" sz="1000" dirty="0" smtClean="0">
                <a:solidFill>
                  <a:schemeClr val="accent1">
                    <a:lumMod val="50000"/>
                  </a:schemeClr>
                </a:solidFill>
                <a:latin typeface="Cambria" pitchFamily="18" charset="0"/>
              </a:rPr>
              <a:t>1. Система казначейских платежей</a:t>
            </a:r>
          </a:p>
          <a:p>
            <a:pPr algn="just">
              <a:defRPr/>
            </a:pPr>
            <a:r>
              <a:rPr lang="ru-RU" sz="1000" dirty="0" smtClean="0">
                <a:solidFill>
                  <a:schemeClr val="accent1">
                    <a:lumMod val="50000"/>
                  </a:schemeClr>
                </a:solidFill>
                <a:latin typeface="Cambria" pitchFamily="18" charset="0"/>
              </a:rPr>
              <a:t>2. Расчетно-платежные сервисы</a:t>
            </a:r>
          </a:p>
          <a:p>
            <a:pPr algn="just">
              <a:defRPr/>
            </a:pPr>
            <a:r>
              <a:rPr lang="ru-RU" sz="1000" dirty="0" smtClean="0">
                <a:solidFill>
                  <a:schemeClr val="accent1">
                    <a:lumMod val="50000"/>
                  </a:schemeClr>
                </a:solidFill>
                <a:latin typeface="Cambria" pitchFamily="18" charset="0"/>
              </a:rPr>
              <a:t>3. Открытая и прозрачная система предоставления субсидий юридическим лицам</a:t>
            </a:r>
          </a:p>
          <a:p>
            <a:pPr algn="just">
              <a:defRPr/>
            </a:pPr>
            <a:r>
              <a:rPr lang="ru-RU" sz="1000" dirty="0" smtClean="0">
                <a:solidFill>
                  <a:schemeClr val="accent1">
                    <a:lumMod val="50000"/>
                  </a:schemeClr>
                </a:solidFill>
                <a:latin typeface="Cambria" pitchFamily="18" charset="0"/>
              </a:rPr>
              <a:t>4. Автоматизированное санкционирование</a:t>
            </a:r>
          </a:p>
          <a:p>
            <a:pPr algn="just">
              <a:defRPr/>
            </a:pPr>
            <a:r>
              <a:rPr lang="ru-RU" sz="1000" dirty="0" smtClean="0">
                <a:solidFill>
                  <a:schemeClr val="accent1">
                    <a:lumMod val="50000"/>
                  </a:schemeClr>
                </a:solidFill>
                <a:latin typeface="Cambria" pitchFamily="18" charset="0"/>
              </a:rPr>
              <a:t>5. Казначейское сопровождение</a:t>
            </a:r>
          </a:p>
          <a:p>
            <a:pPr algn="just">
              <a:defRPr/>
            </a:pPr>
            <a:r>
              <a:rPr lang="ru-RU" sz="1000" dirty="0" smtClean="0">
                <a:solidFill>
                  <a:schemeClr val="accent1">
                    <a:lumMod val="50000"/>
                  </a:schemeClr>
                </a:solidFill>
                <a:latin typeface="Cambria" pitchFamily="18" charset="0"/>
              </a:rPr>
              <a:t>6. Раздельный учет финансово-хозяйственной деятельности у получателей средств из бюджета</a:t>
            </a:r>
          </a:p>
        </p:txBody>
      </p:sp>
      <p:sp>
        <p:nvSpPr>
          <p:cNvPr id="27" name="Прямоугольник 26"/>
          <p:cNvSpPr/>
          <p:nvPr/>
        </p:nvSpPr>
        <p:spPr>
          <a:xfrm>
            <a:off x="107736" y="2675696"/>
            <a:ext cx="2736072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ru-RU" sz="1000" dirty="0" smtClean="0">
                <a:solidFill>
                  <a:schemeClr val="accent1">
                    <a:lumMod val="50000"/>
                  </a:schemeClr>
                </a:solidFill>
                <a:latin typeface="Cambria" pitchFamily="18" charset="0"/>
              </a:rPr>
              <a:t>Система управления государственными финансовыми ресурсами</a:t>
            </a:r>
          </a:p>
        </p:txBody>
      </p:sp>
      <p:sp>
        <p:nvSpPr>
          <p:cNvPr id="28" name="Прямоугольник 27"/>
          <p:cNvSpPr/>
          <p:nvPr/>
        </p:nvSpPr>
        <p:spPr>
          <a:xfrm>
            <a:off x="2698776" y="3291830"/>
            <a:ext cx="6408712" cy="24622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>
              <a:defRPr/>
            </a:pPr>
            <a:endParaRPr lang="ru-RU" sz="1000" dirty="0" smtClean="0">
              <a:solidFill>
                <a:schemeClr val="accent1">
                  <a:lumMod val="50000"/>
                </a:schemeClr>
              </a:solidFill>
              <a:latin typeface="Cambria" pitchFamily="18" charset="0"/>
            </a:endParaRPr>
          </a:p>
        </p:txBody>
      </p:sp>
      <p:sp>
        <p:nvSpPr>
          <p:cNvPr id="29" name="Прямоугольник 28"/>
          <p:cNvSpPr/>
          <p:nvPr/>
        </p:nvSpPr>
        <p:spPr>
          <a:xfrm>
            <a:off x="2915817" y="2757577"/>
            <a:ext cx="6191672" cy="24622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/>
            </a:pPr>
            <a:r>
              <a:rPr lang="ru-RU" sz="1000" dirty="0" smtClean="0">
                <a:solidFill>
                  <a:schemeClr val="accent1">
                    <a:lumMod val="50000"/>
                  </a:schemeClr>
                </a:solidFill>
                <a:latin typeface="Cambria" pitchFamily="18" charset="0"/>
              </a:rPr>
              <a:t>Управление финансовыми ресурсами</a:t>
            </a:r>
          </a:p>
        </p:txBody>
      </p:sp>
      <p:sp>
        <p:nvSpPr>
          <p:cNvPr id="30" name="Прямоугольник 29"/>
          <p:cNvSpPr/>
          <p:nvPr/>
        </p:nvSpPr>
        <p:spPr>
          <a:xfrm>
            <a:off x="107736" y="3107744"/>
            <a:ext cx="2736072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ru-RU" sz="1000" dirty="0" smtClean="0">
                <a:solidFill>
                  <a:schemeClr val="accent1">
                    <a:lumMod val="50000"/>
                  </a:schemeClr>
                </a:solidFill>
                <a:latin typeface="Cambria" pitchFamily="18" charset="0"/>
              </a:rPr>
              <a:t>Система управления государственными и муниципальными закупками</a:t>
            </a:r>
          </a:p>
        </p:txBody>
      </p:sp>
      <p:sp>
        <p:nvSpPr>
          <p:cNvPr id="31" name="Прямоугольник 30"/>
          <p:cNvSpPr/>
          <p:nvPr/>
        </p:nvSpPr>
        <p:spPr>
          <a:xfrm>
            <a:off x="2915816" y="3166071"/>
            <a:ext cx="6156176" cy="24622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/>
            </a:pPr>
            <a:r>
              <a:rPr lang="ru-RU" sz="1000" dirty="0" smtClean="0">
                <a:solidFill>
                  <a:schemeClr val="accent1">
                    <a:lumMod val="50000"/>
                  </a:schemeClr>
                </a:solidFill>
                <a:latin typeface="Cambria" pitchFamily="18" charset="0"/>
              </a:rPr>
              <a:t>Эффективная система государственных и муниципальных закупок, закупок отдельных видов юр.лиц</a:t>
            </a:r>
          </a:p>
        </p:txBody>
      </p:sp>
      <p:sp>
        <p:nvSpPr>
          <p:cNvPr id="32" name="Прямоугольник 31"/>
          <p:cNvSpPr/>
          <p:nvPr/>
        </p:nvSpPr>
        <p:spPr>
          <a:xfrm>
            <a:off x="107736" y="3549665"/>
            <a:ext cx="2664064" cy="24622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ru-RU" sz="1000" dirty="0" smtClean="0">
                <a:solidFill>
                  <a:schemeClr val="accent1">
                    <a:lumMod val="50000"/>
                  </a:schemeClr>
                </a:solidFill>
                <a:latin typeface="Cambria" pitchFamily="18" charset="0"/>
              </a:rPr>
              <a:t>Учетная система</a:t>
            </a:r>
          </a:p>
        </p:txBody>
      </p:sp>
      <p:sp>
        <p:nvSpPr>
          <p:cNvPr id="33" name="Прямоугольник 32"/>
          <p:cNvSpPr/>
          <p:nvPr/>
        </p:nvSpPr>
        <p:spPr>
          <a:xfrm>
            <a:off x="2915817" y="3549665"/>
            <a:ext cx="6191672" cy="24622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/>
            </a:pPr>
            <a:r>
              <a:rPr lang="ru-RU" sz="1000" dirty="0" smtClean="0">
                <a:solidFill>
                  <a:schemeClr val="accent1">
                    <a:lumMod val="50000"/>
                  </a:schemeClr>
                </a:solidFill>
                <a:latin typeface="Cambria" pitchFamily="18" charset="0"/>
              </a:rPr>
              <a:t>Централизация бюджетного учета и отчетности</a:t>
            </a:r>
          </a:p>
        </p:txBody>
      </p:sp>
      <p:sp>
        <p:nvSpPr>
          <p:cNvPr id="34" name="Прямоугольник 33"/>
          <p:cNvSpPr/>
          <p:nvPr/>
        </p:nvSpPr>
        <p:spPr>
          <a:xfrm>
            <a:off x="107504" y="3981713"/>
            <a:ext cx="2736304" cy="24622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ru-RU" sz="1000" dirty="0" smtClean="0">
                <a:solidFill>
                  <a:schemeClr val="accent1">
                    <a:lumMod val="50000"/>
                  </a:schemeClr>
                </a:solidFill>
                <a:latin typeface="Cambria" pitchFamily="18" charset="0"/>
              </a:rPr>
              <a:t>Контрольная система</a:t>
            </a:r>
          </a:p>
        </p:txBody>
      </p:sp>
      <p:sp>
        <p:nvSpPr>
          <p:cNvPr id="35" name="Прямоугольник 34"/>
          <p:cNvSpPr/>
          <p:nvPr/>
        </p:nvSpPr>
        <p:spPr>
          <a:xfrm>
            <a:off x="2915817" y="4403888"/>
            <a:ext cx="6191672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/>
            </a:pPr>
            <a:r>
              <a:rPr lang="ru-RU" sz="1000" dirty="0" smtClean="0">
                <a:solidFill>
                  <a:schemeClr val="accent1">
                    <a:lumMod val="50000"/>
                  </a:schemeClr>
                </a:solidFill>
                <a:latin typeface="Cambria" pitchFamily="18" charset="0"/>
              </a:rPr>
              <a:t>1. </a:t>
            </a:r>
            <a:r>
              <a:rPr lang="ru-RU" sz="1000" dirty="0" err="1" smtClean="0">
                <a:solidFill>
                  <a:schemeClr val="accent1">
                    <a:lumMod val="50000"/>
                  </a:schemeClr>
                </a:solidFill>
                <a:latin typeface="Cambria" pitchFamily="18" charset="0"/>
              </a:rPr>
              <a:t>Риск-ориентированная</a:t>
            </a:r>
            <a:r>
              <a:rPr lang="ru-RU" sz="1000" dirty="0" smtClean="0">
                <a:solidFill>
                  <a:schemeClr val="accent1">
                    <a:lumMod val="50000"/>
                  </a:schemeClr>
                </a:solidFill>
                <a:latin typeface="Cambria" pitchFamily="18" charset="0"/>
              </a:rPr>
              <a:t> Модель внутреннего </a:t>
            </a:r>
            <a:r>
              <a:rPr lang="ru-RU" sz="1000" dirty="0" err="1" smtClean="0">
                <a:solidFill>
                  <a:schemeClr val="accent1">
                    <a:lumMod val="50000"/>
                  </a:schemeClr>
                </a:solidFill>
                <a:latin typeface="Cambria" pitchFamily="18" charset="0"/>
              </a:rPr>
              <a:t>госфинконтроля</a:t>
            </a:r>
            <a:endParaRPr lang="ru-RU" sz="1000" dirty="0" smtClean="0">
              <a:solidFill>
                <a:schemeClr val="accent1">
                  <a:lumMod val="50000"/>
                </a:schemeClr>
              </a:solidFill>
              <a:latin typeface="Cambria" pitchFamily="18" charset="0"/>
            </a:endParaRPr>
          </a:p>
          <a:p>
            <a:pPr>
              <a:defRPr/>
            </a:pPr>
            <a:r>
              <a:rPr lang="ru-RU" sz="1000" dirty="0" smtClean="0">
                <a:solidFill>
                  <a:schemeClr val="accent1">
                    <a:lumMod val="50000"/>
                  </a:schemeClr>
                </a:solidFill>
                <a:latin typeface="Cambria" pitchFamily="18" charset="0"/>
              </a:rPr>
              <a:t>2. Внешний контроль качества аудиторских организаций</a:t>
            </a:r>
          </a:p>
        </p:txBody>
      </p:sp>
      <p:sp>
        <p:nvSpPr>
          <p:cNvPr id="36" name="Прямоугольник 35"/>
          <p:cNvSpPr/>
          <p:nvPr/>
        </p:nvSpPr>
        <p:spPr>
          <a:xfrm>
            <a:off x="107736" y="4485769"/>
            <a:ext cx="2664064" cy="24622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ru-RU" sz="1000" dirty="0" smtClean="0">
                <a:solidFill>
                  <a:schemeClr val="accent1">
                    <a:lumMod val="50000"/>
                  </a:schemeClr>
                </a:solidFill>
                <a:latin typeface="Cambria" pitchFamily="18" charset="0"/>
              </a:rPr>
              <a:t>Цифровое казначейство</a:t>
            </a:r>
          </a:p>
        </p:txBody>
      </p:sp>
      <p:sp>
        <p:nvSpPr>
          <p:cNvPr id="37" name="Прямоугольник 36"/>
          <p:cNvSpPr/>
          <p:nvPr/>
        </p:nvSpPr>
        <p:spPr>
          <a:xfrm>
            <a:off x="2915817" y="3817952"/>
            <a:ext cx="6191672" cy="55399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/>
            </a:pPr>
            <a:r>
              <a:rPr lang="ru-RU" sz="1000" dirty="0" smtClean="0">
                <a:solidFill>
                  <a:schemeClr val="accent1">
                    <a:lumMod val="50000"/>
                  </a:schemeClr>
                </a:solidFill>
                <a:latin typeface="Cambria" pitchFamily="18" charset="0"/>
              </a:rPr>
              <a:t>1. Единый портал бюджетной системы</a:t>
            </a:r>
          </a:p>
          <a:p>
            <a:pPr>
              <a:defRPr/>
            </a:pPr>
            <a:r>
              <a:rPr lang="ru-RU" sz="1000" dirty="0" smtClean="0">
                <a:solidFill>
                  <a:schemeClr val="accent1">
                    <a:lumMod val="50000"/>
                  </a:schemeClr>
                </a:solidFill>
                <a:latin typeface="Cambria" pitchFamily="18" charset="0"/>
              </a:rPr>
              <a:t>2. Централизованная инфраструктура Федерального казначейства</a:t>
            </a:r>
          </a:p>
          <a:p>
            <a:pPr>
              <a:defRPr/>
            </a:pPr>
            <a:r>
              <a:rPr lang="ru-RU" sz="1000" dirty="0" smtClean="0">
                <a:solidFill>
                  <a:schemeClr val="accent1">
                    <a:lumMod val="50000"/>
                  </a:schemeClr>
                </a:solidFill>
                <a:latin typeface="Cambria" pitchFamily="18" charset="0"/>
              </a:rPr>
              <a:t>3. Электронный бюджет</a:t>
            </a:r>
          </a:p>
        </p:txBody>
      </p:sp>
      <p:sp>
        <p:nvSpPr>
          <p:cNvPr id="43" name="Прямоугольник 42"/>
          <p:cNvSpPr/>
          <p:nvPr/>
        </p:nvSpPr>
        <p:spPr>
          <a:xfrm>
            <a:off x="105742" y="4845809"/>
            <a:ext cx="2738066" cy="24622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ru-RU" sz="1000" dirty="0" smtClean="0">
                <a:solidFill>
                  <a:schemeClr val="accent1">
                    <a:lumMod val="50000"/>
                  </a:schemeClr>
                </a:solidFill>
                <a:latin typeface="Cambria" pitchFamily="18" charset="0"/>
              </a:rPr>
              <a:t>Эффективная организация</a:t>
            </a:r>
          </a:p>
        </p:txBody>
      </p:sp>
      <p:sp>
        <p:nvSpPr>
          <p:cNvPr id="44" name="Прямоугольник 43"/>
          <p:cNvSpPr/>
          <p:nvPr/>
        </p:nvSpPr>
        <p:spPr>
          <a:xfrm>
            <a:off x="2915817" y="4845809"/>
            <a:ext cx="6084168" cy="24622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/>
            </a:pPr>
            <a:r>
              <a:rPr lang="ru-RU" sz="1000" dirty="0" smtClean="0">
                <a:solidFill>
                  <a:schemeClr val="accent1">
                    <a:lumMod val="50000"/>
                  </a:schemeClr>
                </a:solidFill>
                <a:latin typeface="Cambria" pitchFamily="18" charset="0"/>
              </a:rPr>
              <a:t>Государственный менеджмент в Федеральном казначействе</a:t>
            </a:r>
          </a:p>
        </p:txBody>
      </p:sp>
      <p:sp>
        <p:nvSpPr>
          <p:cNvPr id="46" name="Прямоугольник 45"/>
          <p:cNvSpPr/>
          <p:nvPr/>
        </p:nvSpPr>
        <p:spPr>
          <a:xfrm>
            <a:off x="2915816" y="1635646"/>
            <a:ext cx="6119664" cy="1008112"/>
          </a:xfrm>
          <a:prstGeom prst="rect">
            <a:avLst/>
          </a:prstGeom>
          <a:noFill/>
          <a:ln w="9525">
            <a:solidFill>
              <a:schemeClr val="accent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pPr indent="180000">
              <a:defRPr/>
            </a:pPr>
            <a:endParaRPr lang="ru-RU" sz="1000" dirty="0">
              <a:solidFill>
                <a:schemeClr val="accent1">
                  <a:lumMod val="50000"/>
                </a:schemeClr>
              </a:solidFill>
              <a:latin typeface="Cambria" pitchFamily="18" charset="0"/>
            </a:endParaRPr>
          </a:p>
        </p:txBody>
      </p:sp>
      <p:sp>
        <p:nvSpPr>
          <p:cNvPr id="47" name="Прямоугольник 46"/>
          <p:cNvSpPr/>
          <p:nvPr/>
        </p:nvSpPr>
        <p:spPr>
          <a:xfrm>
            <a:off x="2915816" y="2715766"/>
            <a:ext cx="6119664" cy="360040"/>
          </a:xfrm>
          <a:prstGeom prst="rect">
            <a:avLst/>
          </a:prstGeom>
          <a:noFill/>
          <a:ln w="9525">
            <a:solidFill>
              <a:schemeClr val="accent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pPr indent="180000">
              <a:defRPr/>
            </a:pPr>
            <a:endParaRPr lang="ru-RU" sz="1000" dirty="0">
              <a:solidFill>
                <a:schemeClr val="accent1">
                  <a:lumMod val="50000"/>
                </a:schemeClr>
              </a:solidFill>
              <a:latin typeface="Cambria" pitchFamily="18" charset="0"/>
            </a:endParaRPr>
          </a:p>
        </p:txBody>
      </p:sp>
      <p:sp>
        <p:nvSpPr>
          <p:cNvPr id="49" name="Прямоугольник 48"/>
          <p:cNvSpPr/>
          <p:nvPr/>
        </p:nvSpPr>
        <p:spPr>
          <a:xfrm>
            <a:off x="2915816" y="3579862"/>
            <a:ext cx="6119664" cy="216024"/>
          </a:xfrm>
          <a:prstGeom prst="rect">
            <a:avLst/>
          </a:prstGeom>
          <a:noFill/>
          <a:ln w="9525">
            <a:solidFill>
              <a:schemeClr val="accent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pPr indent="180000">
              <a:defRPr/>
            </a:pPr>
            <a:endParaRPr lang="ru-RU" sz="1000" dirty="0">
              <a:solidFill>
                <a:schemeClr val="accent1">
                  <a:lumMod val="50000"/>
                </a:schemeClr>
              </a:solidFill>
              <a:latin typeface="Cambria" pitchFamily="18" charset="0"/>
            </a:endParaRPr>
          </a:p>
        </p:txBody>
      </p:sp>
      <p:sp>
        <p:nvSpPr>
          <p:cNvPr id="50" name="Прямоугольник 49"/>
          <p:cNvSpPr/>
          <p:nvPr/>
        </p:nvSpPr>
        <p:spPr>
          <a:xfrm>
            <a:off x="2915816" y="3867894"/>
            <a:ext cx="6119664" cy="504056"/>
          </a:xfrm>
          <a:prstGeom prst="rect">
            <a:avLst/>
          </a:prstGeom>
          <a:noFill/>
          <a:ln w="9525">
            <a:solidFill>
              <a:schemeClr val="accent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pPr indent="180000">
              <a:defRPr/>
            </a:pPr>
            <a:endParaRPr lang="ru-RU" sz="1000" dirty="0">
              <a:solidFill>
                <a:schemeClr val="accent1">
                  <a:lumMod val="50000"/>
                </a:schemeClr>
              </a:solidFill>
              <a:latin typeface="Cambria" pitchFamily="18" charset="0"/>
            </a:endParaRPr>
          </a:p>
        </p:txBody>
      </p:sp>
      <p:sp>
        <p:nvSpPr>
          <p:cNvPr id="51" name="Прямоугольник 50"/>
          <p:cNvSpPr/>
          <p:nvPr/>
        </p:nvSpPr>
        <p:spPr>
          <a:xfrm>
            <a:off x="2915816" y="4443958"/>
            <a:ext cx="6119664" cy="360040"/>
          </a:xfrm>
          <a:prstGeom prst="rect">
            <a:avLst/>
          </a:prstGeom>
          <a:noFill/>
          <a:ln w="9525">
            <a:solidFill>
              <a:schemeClr val="accent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pPr indent="180000">
              <a:defRPr/>
            </a:pPr>
            <a:endParaRPr lang="ru-RU" sz="1000" dirty="0">
              <a:solidFill>
                <a:schemeClr val="accent1">
                  <a:lumMod val="50000"/>
                </a:schemeClr>
              </a:solidFill>
              <a:latin typeface="Cambria" pitchFamily="18" charset="0"/>
            </a:endParaRPr>
          </a:p>
        </p:txBody>
      </p:sp>
      <p:sp>
        <p:nvSpPr>
          <p:cNvPr id="52" name="Прямоугольник 51"/>
          <p:cNvSpPr/>
          <p:nvPr/>
        </p:nvSpPr>
        <p:spPr>
          <a:xfrm>
            <a:off x="2915816" y="4876006"/>
            <a:ext cx="6119664" cy="216024"/>
          </a:xfrm>
          <a:prstGeom prst="rect">
            <a:avLst/>
          </a:prstGeom>
          <a:noFill/>
          <a:ln w="9525">
            <a:solidFill>
              <a:schemeClr val="accent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pPr indent="180000">
              <a:defRPr/>
            </a:pPr>
            <a:endParaRPr lang="ru-RU" sz="1000" dirty="0">
              <a:solidFill>
                <a:schemeClr val="accent1">
                  <a:lumMod val="50000"/>
                </a:schemeClr>
              </a:solidFill>
              <a:latin typeface="Cambria" pitchFamily="18" charset="0"/>
            </a:endParaRPr>
          </a:p>
        </p:txBody>
      </p:sp>
      <p:sp>
        <p:nvSpPr>
          <p:cNvPr id="53" name="Прямоугольник 52"/>
          <p:cNvSpPr/>
          <p:nvPr/>
        </p:nvSpPr>
        <p:spPr>
          <a:xfrm>
            <a:off x="107736" y="1635646"/>
            <a:ext cx="2736072" cy="1008112"/>
          </a:xfrm>
          <a:prstGeom prst="rect">
            <a:avLst/>
          </a:prstGeom>
          <a:noFill/>
          <a:ln w="9525">
            <a:solidFill>
              <a:schemeClr val="accent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pPr indent="180000">
              <a:defRPr/>
            </a:pPr>
            <a:endParaRPr lang="ru-RU" sz="1000" dirty="0">
              <a:solidFill>
                <a:schemeClr val="accent1">
                  <a:lumMod val="50000"/>
                </a:schemeClr>
              </a:solidFill>
              <a:latin typeface="Cambria" pitchFamily="18" charset="0"/>
            </a:endParaRPr>
          </a:p>
        </p:txBody>
      </p:sp>
      <p:sp>
        <p:nvSpPr>
          <p:cNvPr id="54" name="Прямоугольник 53"/>
          <p:cNvSpPr/>
          <p:nvPr/>
        </p:nvSpPr>
        <p:spPr>
          <a:xfrm>
            <a:off x="107504" y="2707382"/>
            <a:ext cx="2736304" cy="368424"/>
          </a:xfrm>
          <a:prstGeom prst="rect">
            <a:avLst/>
          </a:prstGeom>
          <a:noFill/>
          <a:ln w="9525">
            <a:solidFill>
              <a:schemeClr val="accent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pPr indent="180000">
              <a:defRPr/>
            </a:pPr>
            <a:endParaRPr lang="ru-RU" sz="1000" dirty="0">
              <a:solidFill>
                <a:schemeClr val="accent1">
                  <a:lumMod val="50000"/>
                </a:schemeClr>
              </a:solidFill>
              <a:latin typeface="Cambria" pitchFamily="18" charset="0"/>
            </a:endParaRPr>
          </a:p>
        </p:txBody>
      </p:sp>
      <p:sp>
        <p:nvSpPr>
          <p:cNvPr id="58" name="Прямоугольник 57"/>
          <p:cNvSpPr/>
          <p:nvPr/>
        </p:nvSpPr>
        <p:spPr>
          <a:xfrm>
            <a:off x="107504" y="3579862"/>
            <a:ext cx="2736304" cy="216024"/>
          </a:xfrm>
          <a:prstGeom prst="rect">
            <a:avLst/>
          </a:prstGeom>
          <a:noFill/>
          <a:ln w="9525">
            <a:solidFill>
              <a:schemeClr val="accent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pPr indent="180000">
              <a:defRPr/>
            </a:pPr>
            <a:endParaRPr lang="ru-RU" sz="1000" dirty="0">
              <a:solidFill>
                <a:schemeClr val="accent1">
                  <a:lumMod val="50000"/>
                </a:schemeClr>
              </a:solidFill>
              <a:latin typeface="Cambria" pitchFamily="18" charset="0"/>
            </a:endParaRPr>
          </a:p>
        </p:txBody>
      </p:sp>
      <p:sp>
        <p:nvSpPr>
          <p:cNvPr id="59" name="Прямоугольник 58"/>
          <p:cNvSpPr/>
          <p:nvPr/>
        </p:nvSpPr>
        <p:spPr>
          <a:xfrm>
            <a:off x="107504" y="3867894"/>
            <a:ext cx="2736304" cy="504056"/>
          </a:xfrm>
          <a:prstGeom prst="rect">
            <a:avLst/>
          </a:prstGeom>
          <a:noFill/>
          <a:ln w="9525">
            <a:solidFill>
              <a:schemeClr val="accent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pPr indent="180000">
              <a:defRPr/>
            </a:pPr>
            <a:endParaRPr lang="ru-RU" sz="1000" dirty="0">
              <a:solidFill>
                <a:schemeClr val="accent1">
                  <a:lumMod val="50000"/>
                </a:schemeClr>
              </a:solidFill>
              <a:latin typeface="Cambria" pitchFamily="18" charset="0"/>
            </a:endParaRPr>
          </a:p>
        </p:txBody>
      </p:sp>
      <p:sp>
        <p:nvSpPr>
          <p:cNvPr id="60" name="Прямоугольник 59"/>
          <p:cNvSpPr/>
          <p:nvPr/>
        </p:nvSpPr>
        <p:spPr>
          <a:xfrm>
            <a:off x="107504" y="4443958"/>
            <a:ext cx="2736304" cy="360040"/>
          </a:xfrm>
          <a:prstGeom prst="rect">
            <a:avLst/>
          </a:prstGeom>
          <a:noFill/>
          <a:ln w="9525">
            <a:solidFill>
              <a:schemeClr val="accent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pPr indent="180000">
              <a:defRPr/>
            </a:pPr>
            <a:endParaRPr lang="ru-RU" sz="1000" dirty="0">
              <a:solidFill>
                <a:schemeClr val="accent1">
                  <a:lumMod val="50000"/>
                </a:schemeClr>
              </a:solidFill>
              <a:latin typeface="Cambria" pitchFamily="18" charset="0"/>
            </a:endParaRPr>
          </a:p>
        </p:txBody>
      </p:sp>
      <p:sp>
        <p:nvSpPr>
          <p:cNvPr id="61" name="Прямоугольник 60"/>
          <p:cNvSpPr/>
          <p:nvPr/>
        </p:nvSpPr>
        <p:spPr>
          <a:xfrm>
            <a:off x="107504" y="4876006"/>
            <a:ext cx="2736304" cy="216024"/>
          </a:xfrm>
          <a:prstGeom prst="rect">
            <a:avLst/>
          </a:prstGeom>
          <a:noFill/>
          <a:ln w="9525">
            <a:solidFill>
              <a:schemeClr val="accent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pPr indent="180000">
              <a:defRPr/>
            </a:pPr>
            <a:endParaRPr lang="ru-RU" sz="1000" dirty="0">
              <a:solidFill>
                <a:schemeClr val="accent1">
                  <a:lumMod val="50000"/>
                </a:schemeClr>
              </a:solidFill>
              <a:latin typeface="Cambria" pitchFamily="18" charset="0"/>
            </a:endParaRPr>
          </a:p>
        </p:txBody>
      </p:sp>
      <p:sp>
        <p:nvSpPr>
          <p:cNvPr id="90" name="Прямоугольник 89"/>
          <p:cNvSpPr/>
          <p:nvPr/>
        </p:nvSpPr>
        <p:spPr>
          <a:xfrm>
            <a:off x="2915816" y="3139430"/>
            <a:ext cx="6120680" cy="368424"/>
          </a:xfrm>
          <a:prstGeom prst="rect">
            <a:avLst/>
          </a:prstGeom>
          <a:noFill/>
          <a:ln w="9525">
            <a:solidFill>
              <a:schemeClr val="accent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pPr indent="180000">
              <a:defRPr/>
            </a:pPr>
            <a:endParaRPr lang="ru-RU" sz="1000" dirty="0">
              <a:solidFill>
                <a:schemeClr val="accent1">
                  <a:lumMod val="50000"/>
                </a:schemeClr>
              </a:solidFill>
              <a:latin typeface="Cambria" pitchFamily="18" charset="0"/>
            </a:endParaRPr>
          </a:p>
        </p:txBody>
      </p:sp>
      <p:sp>
        <p:nvSpPr>
          <p:cNvPr id="48" name="Прямоугольник 47"/>
          <p:cNvSpPr/>
          <p:nvPr/>
        </p:nvSpPr>
        <p:spPr>
          <a:xfrm>
            <a:off x="8828856" y="4904973"/>
            <a:ext cx="315144" cy="238527"/>
          </a:xfrm>
          <a:prstGeom prst="rect">
            <a:avLst/>
          </a:prstGeom>
        </p:spPr>
        <p:txBody>
          <a:bodyPr wrap="square" lIns="68580" tIns="34290" rIns="68580" bIns="34290">
            <a:spAutoFit/>
          </a:bodyPr>
          <a:lstStyle/>
          <a:p>
            <a:pPr algn="r" eaLnBrk="1" hangingPunct="1"/>
            <a:r>
              <a:rPr lang="ru-RU" sz="1100" dirty="0" smtClean="0">
                <a:solidFill>
                  <a:schemeClr val="accent1">
                    <a:lumMod val="50000"/>
                  </a:schemeClr>
                </a:solidFill>
                <a:latin typeface="Cambria" pitchFamily="18" charset="0"/>
                <a:cs typeface="Times New Roman" pitchFamily="18" charset="0"/>
              </a:rPr>
              <a:t>3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8" name="Курица контур.png" descr="Курица контур.png"/>
          <p:cNvPicPr>
            <a:picLocks noChangeAspect="1"/>
          </p:cNvPicPr>
          <p:nvPr/>
        </p:nvPicPr>
        <p:blipFill>
          <a:blip r:embed="rId2" cstate="print">
            <a:alphaModFix amt="17535"/>
            <a:extLst/>
          </a:blip>
          <a:srcRect r="50591"/>
          <a:stretch>
            <a:fillRect/>
          </a:stretch>
        </p:blipFill>
        <p:spPr>
          <a:xfrm>
            <a:off x="6928242" y="51470"/>
            <a:ext cx="2215758" cy="5040560"/>
          </a:xfrm>
          <a:prstGeom prst="rect">
            <a:avLst/>
          </a:prstGeom>
          <a:ln w="12700">
            <a:miter lim="400000"/>
          </a:ln>
        </p:spPr>
      </p:pic>
      <p:sp>
        <p:nvSpPr>
          <p:cNvPr id="84" name="Итоги деятельности Казначейства России за 2018 год…"/>
          <p:cNvSpPr/>
          <p:nvPr/>
        </p:nvSpPr>
        <p:spPr>
          <a:xfrm>
            <a:off x="3347864" y="51470"/>
            <a:ext cx="5796136" cy="648072"/>
          </a:xfrm>
          <a:prstGeom prst="roundRect">
            <a:avLst>
              <a:gd name="adj" fmla="val 11676"/>
            </a:avLst>
          </a:prstGeom>
          <a:solidFill>
            <a:srgbClr val="003859"/>
          </a:solidFill>
          <a:ln w="12700">
            <a:noFill/>
            <a:miter lim="400000"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0" tIns="0" rIns="0" bIns="0" anchor="ctr"/>
          <a:lstStyle/>
          <a:p>
            <a:pPr algn="ctr" defTabSz="336947">
              <a:defRPr/>
            </a:pPr>
            <a:endParaRPr lang="ru-RU" sz="2200" b="1" cap="all" dirty="0" smtClean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mbria" pitchFamily="18" charset="0"/>
              <a:ea typeface="Open Sans Condensed Light" pitchFamily="34" charset="0"/>
              <a:cs typeface="Open Sans Condensed Light" pitchFamily="34" charset="0"/>
            </a:endParaRPr>
          </a:p>
        </p:txBody>
      </p:sp>
      <p:sp>
        <p:nvSpPr>
          <p:cNvPr id="9" name="Line"/>
          <p:cNvSpPr/>
          <p:nvPr/>
        </p:nvSpPr>
        <p:spPr>
          <a:xfrm flipV="1">
            <a:off x="-1" y="771550"/>
            <a:ext cx="9144001" cy="1"/>
          </a:xfrm>
          <a:prstGeom prst="line">
            <a:avLst/>
          </a:prstGeom>
          <a:ln>
            <a:solidFill>
              <a:schemeClr val="bg1">
                <a:lumMod val="95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lIns="0" tIns="0" rIns="0" bIns="0" anchor="ctr"/>
          <a:lstStyle/>
          <a:p>
            <a:pPr>
              <a:defRPr sz="3200" b="0">
                <a:solidFill>
                  <a:srgbClr val="FFFFFF"/>
                </a:solidFill>
                <a:latin typeface="+mn-lt"/>
                <a:ea typeface="+mn-ea"/>
                <a:cs typeface="+mn-cs"/>
                <a:sym typeface="Helvetica Neue Medium"/>
              </a:defRPr>
            </a:pPr>
            <a:endParaRPr>
              <a:ln w="12700">
                <a:solidFill>
                  <a:schemeClr val="tx1"/>
                </a:solidFill>
              </a:ln>
            </a:endParaRPr>
          </a:p>
        </p:txBody>
      </p:sp>
      <p:grpSp>
        <p:nvGrpSpPr>
          <p:cNvPr id="2" name="Group"/>
          <p:cNvGrpSpPr/>
          <p:nvPr/>
        </p:nvGrpSpPr>
        <p:grpSpPr>
          <a:xfrm>
            <a:off x="0" y="1"/>
            <a:ext cx="755576" cy="699541"/>
            <a:chOff x="0" y="0"/>
            <a:chExt cx="1409276" cy="1337589"/>
          </a:xfrm>
        </p:grpSpPr>
        <p:pic>
          <p:nvPicPr>
            <p:cNvPr id="11" name="Снимок экрана 2018-06-05 в 12.52.22.jpg" descr="Снимок экрана 2018-06-05 в 12.52.22.jpg"/>
            <p:cNvPicPr>
              <a:picLocks noChangeAspect="1"/>
            </p:cNvPicPr>
            <p:nvPr/>
          </p:nvPicPr>
          <p:blipFill>
            <a:blip r:embed="rId3" cstate="print">
              <a:extLst/>
            </a:blip>
            <a:stretch>
              <a:fillRect/>
            </a:stretch>
          </p:blipFill>
          <p:spPr>
            <a:xfrm>
              <a:off x="0" y="0"/>
              <a:ext cx="1409277" cy="1337590"/>
            </a:xfrm>
            <a:prstGeom prst="rect">
              <a:avLst/>
            </a:prstGeom>
            <a:ln w="12700" cap="flat">
              <a:noFill/>
              <a:miter lim="400000"/>
            </a:ln>
            <a:effectLst/>
          </p:spPr>
        </p:pic>
        <p:grpSp>
          <p:nvGrpSpPr>
            <p:cNvPr id="3" name="Group"/>
            <p:cNvGrpSpPr/>
            <p:nvPr/>
          </p:nvGrpSpPr>
          <p:grpSpPr>
            <a:xfrm>
              <a:off x="194622" y="150347"/>
              <a:ext cx="1019890" cy="1138346"/>
              <a:chOff x="-134" y="0"/>
              <a:chExt cx="1019888" cy="1138344"/>
            </a:xfrm>
          </p:grpSpPr>
          <p:sp>
            <p:nvSpPr>
              <p:cNvPr id="14" name="Circle"/>
              <p:cNvSpPr/>
              <p:nvPr/>
            </p:nvSpPr>
            <p:spPr>
              <a:xfrm>
                <a:off x="314787" y="450342"/>
                <a:ext cx="390199" cy="390199"/>
              </a:xfrm>
              <a:prstGeom prst="ellipse">
                <a:avLst/>
              </a:prstGeom>
              <a:solidFill>
                <a:srgbClr val="013B5E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0" tIns="0" rIns="0" bIns="0" numCol="1" anchor="ctr">
                <a:noAutofit/>
              </a:bodyPr>
              <a:lstStyle/>
              <a:p>
                <a:pPr>
                  <a:defRPr sz="3200" b="0">
                    <a:solidFill>
                      <a:srgbClr val="FFFFFF"/>
                    </a:solidFill>
                    <a:latin typeface="+mn-lt"/>
                    <a:ea typeface="+mn-ea"/>
                    <a:cs typeface="+mn-cs"/>
                    <a:sym typeface="Helvetica Neue Medium"/>
                  </a:defRPr>
                </a:pPr>
                <a:endParaRPr/>
              </a:p>
            </p:txBody>
          </p:sp>
          <p:pic>
            <p:nvPicPr>
              <p:cNvPr id="15" name="30688_html_m284ef2b5.png" descr="30688_html_m284ef2b5.png"/>
              <p:cNvPicPr>
                <a:picLocks noChangeAspect="1"/>
              </p:cNvPicPr>
              <p:nvPr/>
            </p:nvPicPr>
            <p:blipFill>
              <a:blip r:embed="rId4" cstate="print">
                <a:extLst/>
              </a:blip>
              <a:srcRect l="824" t="717" r="564" b="407"/>
              <a:stretch>
                <a:fillRect/>
              </a:stretch>
            </p:blipFill>
            <p:spPr>
              <a:xfrm>
                <a:off x="-135" y="0"/>
                <a:ext cx="1019889" cy="1138345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535" h="21581" extrusionOk="0">
                    <a:moveTo>
                      <a:pt x="10788" y="0"/>
                    </a:moveTo>
                    <a:cubicBezTo>
                      <a:pt x="10759" y="0"/>
                      <a:pt x="10737" y="39"/>
                      <a:pt x="10737" y="83"/>
                    </a:cubicBezTo>
                    <a:cubicBezTo>
                      <a:pt x="10737" y="127"/>
                      <a:pt x="10684" y="185"/>
                      <a:pt x="10612" y="211"/>
                    </a:cubicBezTo>
                    <a:cubicBezTo>
                      <a:pt x="10509" y="248"/>
                      <a:pt x="10497" y="253"/>
                      <a:pt x="10578" y="256"/>
                    </a:cubicBezTo>
                    <a:cubicBezTo>
                      <a:pt x="10728" y="261"/>
                      <a:pt x="10764" y="390"/>
                      <a:pt x="10654" y="542"/>
                    </a:cubicBezTo>
                    <a:cubicBezTo>
                      <a:pt x="10576" y="649"/>
                      <a:pt x="10572" y="695"/>
                      <a:pt x="10629" y="790"/>
                    </a:cubicBezTo>
                    <a:cubicBezTo>
                      <a:pt x="10687" y="889"/>
                      <a:pt x="10679" y="914"/>
                      <a:pt x="10587" y="971"/>
                    </a:cubicBezTo>
                    <a:cubicBezTo>
                      <a:pt x="10527" y="1007"/>
                      <a:pt x="10432" y="1081"/>
                      <a:pt x="10377" y="1129"/>
                    </a:cubicBezTo>
                    <a:cubicBezTo>
                      <a:pt x="10306" y="1191"/>
                      <a:pt x="10234" y="1200"/>
                      <a:pt x="10117" y="1174"/>
                    </a:cubicBezTo>
                    <a:cubicBezTo>
                      <a:pt x="9832" y="1108"/>
                      <a:pt x="9308" y="1139"/>
                      <a:pt x="9120" y="1226"/>
                    </a:cubicBezTo>
                    <a:cubicBezTo>
                      <a:pt x="8900" y="1329"/>
                      <a:pt x="8818" y="1448"/>
                      <a:pt x="8818" y="1693"/>
                    </a:cubicBezTo>
                    <a:cubicBezTo>
                      <a:pt x="8818" y="1964"/>
                      <a:pt x="8952" y="2208"/>
                      <a:pt x="9254" y="2498"/>
                    </a:cubicBezTo>
                    <a:cubicBezTo>
                      <a:pt x="9482" y="2717"/>
                      <a:pt x="9518" y="2774"/>
                      <a:pt x="9497" y="2927"/>
                    </a:cubicBezTo>
                    <a:cubicBezTo>
                      <a:pt x="9451" y="3270"/>
                      <a:pt x="9508" y="3386"/>
                      <a:pt x="9757" y="3424"/>
                    </a:cubicBezTo>
                    <a:cubicBezTo>
                      <a:pt x="9881" y="3442"/>
                      <a:pt x="9994" y="3471"/>
                      <a:pt x="10008" y="3491"/>
                    </a:cubicBezTo>
                    <a:cubicBezTo>
                      <a:pt x="10064" y="3572"/>
                      <a:pt x="9813" y="3950"/>
                      <a:pt x="9581" y="4138"/>
                    </a:cubicBezTo>
                    <a:cubicBezTo>
                      <a:pt x="9313" y="4356"/>
                      <a:pt x="9209" y="4370"/>
                      <a:pt x="9179" y="4176"/>
                    </a:cubicBezTo>
                    <a:cubicBezTo>
                      <a:pt x="9150" y="3995"/>
                      <a:pt x="9012" y="3868"/>
                      <a:pt x="8785" y="3830"/>
                    </a:cubicBezTo>
                    <a:cubicBezTo>
                      <a:pt x="8677" y="3812"/>
                      <a:pt x="8561" y="3764"/>
                      <a:pt x="8533" y="3717"/>
                    </a:cubicBezTo>
                    <a:cubicBezTo>
                      <a:pt x="8478" y="3621"/>
                      <a:pt x="8490" y="3418"/>
                      <a:pt x="8550" y="3363"/>
                    </a:cubicBezTo>
                    <a:cubicBezTo>
                      <a:pt x="8609" y="3310"/>
                      <a:pt x="8600" y="3235"/>
                      <a:pt x="8533" y="3235"/>
                    </a:cubicBezTo>
                    <a:cubicBezTo>
                      <a:pt x="8502" y="3235"/>
                      <a:pt x="8478" y="3251"/>
                      <a:pt x="8483" y="3273"/>
                    </a:cubicBezTo>
                    <a:cubicBezTo>
                      <a:pt x="8488" y="3295"/>
                      <a:pt x="8460" y="3377"/>
                      <a:pt x="8425" y="3454"/>
                    </a:cubicBezTo>
                    <a:cubicBezTo>
                      <a:pt x="8354" y="3607"/>
                      <a:pt x="8157" y="3689"/>
                      <a:pt x="8047" y="3612"/>
                    </a:cubicBezTo>
                    <a:cubicBezTo>
                      <a:pt x="7924" y="3525"/>
                      <a:pt x="7663" y="3494"/>
                      <a:pt x="7545" y="3551"/>
                    </a:cubicBezTo>
                    <a:cubicBezTo>
                      <a:pt x="7460" y="3592"/>
                      <a:pt x="7427" y="3657"/>
                      <a:pt x="7427" y="3807"/>
                    </a:cubicBezTo>
                    <a:cubicBezTo>
                      <a:pt x="7427" y="3919"/>
                      <a:pt x="7400" y="4030"/>
                      <a:pt x="7369" y="4048"/>
                    </a:cubicBezTo>
                    <a:cubicBezTo>
                      <a:pt x="7264" y="4106"/>
                      <a:pt x="6974" y="3598"/>
                      <a:pt x="6874" y="3190"/>
                    </a:cubicBezTo>
                    <a:cubicBezTo>
                      <a:pt x="6758" y="2715"/>
                      <a:pt x="6663" y="2535"/>
                      <a:pt x="6472" y="2423"/>
                    </a:cubicBezTo>
                    <a:cubicBezTo>
                      <a:pt x="5949" y="2115"/>
                      <a:pt x="5145" y="2336"/>
                      <a:pt x="5248" y="2761"/>
                    </a:cubicBezTo>
                    <a:cubicBezTo>
                      <a:pt x="5283" y="2905"/>
                      <a:pt x="5264" y="2936"/>
                      <a:pt x="5098" y="3017"/>
                    </a:cubicBezTo>
                    <a:cubicBezTo>
                      <a:pt x="4995" y="3067"/>
                      <a:pt x="4852" y="3153"/>
                      <a:pt x="4771" y="3213"/>
                    </a:cubicBezTo>
                    <a:lnTo>
                      <a:pt x="4620" y="3326"/>
                    </a:lnTo>
                    <a:lnTo>
                      <a:pt x="4762" y="3318"/>
                    </a:lnTo>
                    <a:cubicBezTo>
                      <a:pt x="4910" y="3313"/>
                      <a:pt x="4913" y="3329"/>
                      <a:pt x="4838" y="3627"/>
                    </a:cubicBezTo>
                    <a:cubicBezTo>
                      <a:pt x="4800" y="3779"/>
                      <a:pt x="4801" y="3783"/>
                      <a:pt x="4913" y="3694"/>
                    </a:cubicBezTo>
                    <a:cubicBezTo>
                      <a:pt x="4982" y="3640"/>
                      <a:pt x="5119" y="3604"/>
                      <a:pt x="5257" y="3604"/>
                    </a:cubicBezTo>
                    <a:cubicBezTo>
                      <a:pt x="5592" y="3604"/>
                      <a:pt x="5681" y="3520"/>
                      <a:pt x="5701" y="3183"/>
                    </a:cubicBezTo>
                    <a:cubicBezTo>
                      <a:pt x="5715" y="2936"/>
                      <a:pt x="5730" y="2895"/>
                      <a:pt x="5835" y="2882"/>
                    </a:cubicBezTo>
                    <a:cubicBezTo>
                      <a:pt x="5903" y="2873"/>
                      <a:pt x="6041" y="2922"/>
                      <a:pt x="6137" y="2995"/>
                    </a:cubicBezTo>
                    <a:cubicBezTo>
                      <a:pt x="6285" y="3107"/>
                      <a:pt x="6311" y="3175"/>
                      <a:pt x="6338" y="3446"/>
                    </a:cubicBezTo>
                    <a:cubicBezTo>
                      <a:pt x="6381" y="3870"/>
                      <a:pt x="6545" y="4098"/>
                      <a:pt x="7075" y="4477"/>
                    </a:cubicBezTo>
                    <a:lnTo>
                      <a:pt x="7218" y="4582"/>
                    </a:lnTo>
                    <a:lnTo>
                      <a:pt x="7033" y="4665"/>
                    </a:lnTo>
                    <a:cubicBezTo>
                      <a:pt x="6933" y="4712"/>
                      <a:pt x="6809" y="4736"/>
                      <a:pt x="6757" y="4718"/>
                    </a:cubicBezTo>
                    <a:cubicBezTo>
                      <a:pt x="6705" y="4700"/>
                      <a:pt x="6609" y="4711"/>
                      <a:pt x="6539" y="4740"/>
                    </a:cubicBezTo>
                    <a:cubicBezTo>
                      <a:pt x="6469" y="4770"/>
                      <a:pt x="6326" y="4825"/>
                      <a:pt x="6221" y="4861"/>
                    </a:cubicBezTo>
                    <a:cubicBezTo>
                      <a:pt x="6016" y="4930"/>
                      <a:pt x="5860" y="5089"/>
                      <a:pt x="5860" y="5229"/>
                    </a:cubicBezTo>
                    <a:cubicBezTo>
                      <a:pt x="5860" y="5296"/>
                      <a:pt x="5909" y="5309"/>
                      <a:pt x="6086" y="5305"/>
                    </a:cubicBezTo>
                    <a:cubicBezTo>
                      <a:pt x="6272" y="5300"/>
                      <a:pt x="6358" y="5334"/>
                      <a:pt x="6514" y="5470"/>
                    </a:cubicBezTo>
                    <a:cubicBezTo>
                      <a:pt x="6620" y="5563"/>
                      <a:pt x="6761" y="5643"/>
                      <a:pt x="6824" y="5643"/>
                    </a:cubicBezTo>
                    <a:cubicBezTo>
                      <a:pt x="6975" y="5643"/>
                      <a:pt x="7205" y="5787"/>
                      <a:pt x="7159" y="5854"/>
                    </a:cubicBezTo>
                    <a:cubicBezTo>
                      <a:pt x="7139" y="5883"/>
                      <a:pt x="7086" y="5889"/>
                      <a:pt x="7033" y="5869"/>
                    </a:cubicBezTo>
                    <a:cubicBezTo>
                      <a:pt x="6981" y="5849"/>
                      <a:pt x="6703" y="5816"/>
                      <a:pt x="6422" y="5794"/>
                    </a:cubicBezTo>
                    <a:cubicBezTo>
                      <a:pt x="6016" y="5761"/>
                      <a:pt x="5866" y="5729"/>
                      <a:pt x="5684" y="5621"/>
                    </a:cubicBezTo>
                    <a:cubicBezTo>
                      <a:pt x="5537" y="5533"/>
                      <a:pt x="5450" y="5502"/>
                      <a:pt x="5450" y="5545"/>
                    </a:cubicBezTo>
                    <a:cubicBezTo>
                      <a:pt x="5450" y="5731"/>
                      <a:pt x="5828" y="6004"/>
                      <a:pt x="6086" y="6004"/>
                    </a:cubicBezTo>
                    <a:cubicBezTo>
                      <a:pt x="6152" y="6004"/>
                      <a:pt x="6254" y="6049"/>
                      <a:pt x="6313" y="6102"/>
                    </a:cubicBezTo>
                    <a:cubicBezTo>
                      <a:pt x="6372" y="6155"/>
                      <a:pt x="6537" y="6214"/>
                      <a:pt x="6673" y="6230"/>
                    </a:cubicBezTo>
                    <a:cubicBezTo>
                      <a:pt x="6826" y="6248"/>
                      <a:pt x="7005" y="6319"/>
                      <a:pt x="7142" y="6418"/>
                    </a:cubicBezTo>
                    <a:cubicBezTo>
                      <a:pt x="7265" y="6507"/>
                      <a:pt x="7388" y="6576"/>
                      <a:pt x="7419" y="6576"/>
                    </a:cubicBezTo>
                    <a:cubicBezTo>
                      <a:pt x="7450" y="6576"/>
                      <a:pt x="7603" y="6637"/>
                      <a:pt x="7763" y="6712"/>
                    </a:cubicBezTo>
                    <a:cubicBezTo>
                      <a:pt x="7984" y="6815"/>
                      <a:pt x="8093" y="6910"/>
                      <a:pt x="8215" y="7110"/>
                    </a:cubicBezTo>
                    <a:cubicBezTo>
                      <a:pt x="8400" y="7416"/>
                      <a:pt x="8472" y="7949"/>
                      <a:pt x="8357" y="8141"/>
                    </a:cubicBezTo>
                    <a:cubicBezTo>
                      <a:pt x="8309" y="8223"/>
                      <a:pt x="8307" y="8277"/>
                      <a:pt x="8349" y="8314"/>
                    </a:cubicBezTo>
                    <a:cubicBezTo>
                      <a:pt x="8442" y="8398"/>
                      <a:pt x="8212" y="8750"/>
                      <a:pt x="7905" y="8999"/>
                    </a:cubicBezTo>
                    <a:cubicBezTo>
                      <a:pt x="7759" y="9117"/>
                      <a:pt x="7519" y="9325"/>
                      <a:pt x="7369" y="9458"/>
                    </a:cubicBezTo>
                    <a:lnTo>
                      <a:pt x="7092" y="9699"/>
                    </a:lnTo>
                    <a:lnTo>
                      <a:pt x="6866" y="9631"/>
                    </a:lnTo>
                    <a:cubicBezTo>
                      <a:pt x="6728" y="9589"/>
                      <a:pt x="6539" y="9461"/>
                      <a:pt x="6380" y="9300"/>
                    </a:cubicBezTo>
                    <a:cubicBezTo>
                      <a:pt x="6216" y="9135"/>
                      <a:pt x="6039" y="9005"/>
                      <a:pt x="5894" y="8961"/>
                    </a:cubicBezTo>
                    <a:cubicBezTo>
                      <a:pt x="5670" y="8893"/>
                      <a:pt x="5657" y="8883"/>
                      <a:pt x="5600" y="8585"/>
                    </a:cubicBezTo>
                    <a:lnTo>
                      <a:pt x="5542" y="8277"/>
                    </a:lnTo>
                    <a:lnTo>
                      <a:pt x="5760" y="8089"/>
                    </a:lnTo>
                    <a:cubicBezTo>
                      <a:pt x="5948" y="7927"/>
                      <a:pt x="5979" y="7873"/>
                      <a:pt x="5978" y="7675"/>
                    </a:cubicBezTo>
                    <a:cubicBezTo>
                      <a:pt x="5976" y="7384"/>
                      <a:pt x="5842" y="7139"/>
                      <a:pt x="5374" y="6569"/>
                    </a:cubicBezTo>
                    <a:cubicBezTo>
                      <a:pt x="5169" y="6318"/>
                      <a:pt x="4986" y="6086"/>
                      <a:pt x="4972" y="6049"/>
                    </a:cubicBezTo>
                    <a:cubicBezTo>
                      <a:pt x="4952" y="5995"/>
                      <a:pt x="4937" y="5995"/>
                      <a:pt x="4863" y="6049"/>
                    </a:cubicBezTo>
                    <a:cubicBezTo>
                      <a:pt x="4784" y="6108"/>
                      <a:pt x="4722" y="6036"/>
                      <a:pt x="4419" y="5523"/>
                    </a:cubicBezTo>
                    <a:cubicBezTo>
                      <a:pt x="4056" y="4909"/>
                      <a:pt x="3942" y="4630"/>
                      <a:pt x="3941" y="4349"/>
                    </a:cubicBezTo>
                    <a:cubicBezTo>
                      <a:pt x="3941" y="4257"/>
                      <a:pt x="3918" y="4168"/>
                      <a:pt x="3891" y="4153"/>
                    </a:cubicBezTo>
                    <a:cubicBezTo>
                      <a:pt x="3864" y="4138"/>
                      <a:pt x="3826" y="3978"/>
                      <a:pt x="3807" y="3792"/>
                    </a:cubicBezTo>
                    <a:cubicBezTo>
                      <a:pt x="3788" y="3607"/>
                      <a:pt x="3717" y="3190"/>
                      <a:pt x="3648" y="2867"/>
                    </a:cubicBezTo>
                    <a:cubicBezTo>
                      <a:pt x="3571" y="2504"/>
                      <a:pt x="3535" y="2193"/>
                      <a:pt x="3556" y="2054"/>
                    </a:cubicBezTo>
                    <a:cubicBezTo>
                      <a:pt x="3597" y="1785"/>
                      <a:pt x="3543" y="1767"/>
                      <a:pt x="3329" y="1994"/>
                    </a:cubicBezTo>
                    <a:cubicBezTo>
                      <a:pt x="3045" y="2296"/>
                      <a:pt x="2785" y="2972"/>
                      <a:pt x="2785" y="3393"/>
                    </a:cubicBezTo>
                    <a:cubicBezTo>
                      <a:pt x="2785" y="3476"/>
                      <a:pt x="2762" y="3559"/>
                      <a:pt x="2734" y="3574"/>
                    </a:cubicBezTo>
                    <a:cubicBezTo>
                      <a:pt x="2682" y="3603"/>
                      <a:pt x="2198" y="3060"/>
                      <a:pt x="2198" y="2972"/>
                    </a:cubicBezTo>
                    <a:cubicBezTo>
                      <a:pt x="2198" y="2945"/>
                      <a:pt x="2175" y="2927"/>
                      <a:pt x="2148" y="2927"/>
                    </a:cubicBezTo>
                    <a:cubicBezTo>
                      <a:pt x="2059" y="2927"/>
                      <a:pt x="1972" y="3505"/>
                      <a:pt x="1972" y="4056"/>
                    </a:cubicBezTo>
                    <a:cubicBezTo>
                      <a:pt x="1972" y="4351"/>
                      <a:pt x="1946" y="4599"/>
                      <a:pt x="1922" y="4612"/>
                    </a:cubicBezTo>
                    <a:cubicBezTo>
                      <a:pt x="1897" y="4626"/>
                      <a:pt x="1727" y="4496"/>
                      <a:pt x="1536" y="4326"/>
                    </a:cubicBezTo>
                    <a:cubicBezTo>
                      <a:pt x="1345" y="4157"/>
                      <a:pt x="1163" y="4018"/>
                      <a:pt x="1134" y="4018"/>
                    </a:cubicBezTo>
                    <a:cubicBezTo>
                      <a:pt x="1055" y="4018"/>
                      <a:pt x="1134" y="5248"/>
                      <a:pt x="1234" y="5583"/>
                    </a:cubicBezTo>
                    <a:cubicBezTo>
                      <a:pt x="1282" y="5740"/>
                      <a:pt x="1309" y="5891"/>
                      <a:pt x="1293" y="5914"/>
                    </a:cubicBezTo>
                    <a:cubicBezTo>
                      <a:pt x="1277" y="5937"/>
                      <a:pt x="1173" y="5889"/>
                      <a:pt x="1067" y="5809"/>
                    </a:cubicBezTo>
                    <a:cubicBezTo>
                      <a:pt x="414" y="5317"/>
                      <a:pt x="404" y="5309"/>
                      <a:pt x="405" y="5440"/>
                    </a:cubicBezTo>
                    <a:cubicBezTo>
                      <a:pt x="406" y="5898"/>
                      <a:pt x="655" y="6708"/>
                      <a:pt x="908" y="7065"/>
                    </a:cubicBezTo>
                    <a:cubicBezTo>
                      <a:pt x="999" y="7195"/>
                      <a:pt x="1066" y="7376"/>
                      <a:pt x="1075" y="7509"/>
                    </a:cubicBezTo>
                    <a:cubicBezTo>
                      <a:pt x="1084" y="7633"/>
                      <a:pt x="1143" y="7811"/>
                      <a:pt x="1209" y="7908"/>
                    </a:cubicBezTo>
                    <a:cubicBezTo>
                      <a:pt x="1342" y="8102"/>
                      <a:pt x="1296" y="8190"/>
                      <a:pt x="1100" y="8096"/>
                    </a:cubicBezTo>
                    <a:cubicBezTo>
                      <a:pt x="1035" y="8064"/>
                      <a:pt x="804" y="7981"/>
                      <a:pt x="589" y="7915"/>
                    </a:cubicBezTo>
                    <a:cubicBezTo>
                      <a:pt x="375" y="7850"/>
                      <a:pt x="146" y="7781"/>
                      <a:pt x="86" y="7757"/>
                    </a:cubicBezTo>
                    <a:cubicBezTo>
                      <a:pt x="-7" y="7721"/>
                      <a:pt x="-17" y="7732"/>
                      <a:pt x="19" y="7840"/>
                    </a:cubicBezTo>
                    <a:cubicBezTo>
                      <a:pt x="106" y="8100"/>
                      <a:pt x="412" y="8599"/>
                      <a:pt x="631" y="8848"/>
                    </a:cubicBezTo>
                    <a:cubicBezTo>
                      <a:pt x="756" y="8991"/>
                      <a:pt x="848" y="9127"/>
                      <a:pt x="832" y="9149"/>
                    </a:cubicBezTo>
                    <a:cubicBezTo>
                      <a:pt x="816" y="9172"/>
                      <a:pt x="674" y="9187"/>
                      <a:pt x="522" y="9187"/>
                    </a:cubicBezTo>
                    <a:cubicBezTo>
                      <a:pt x="370" y="9187"/>
                      <a:pt x="201" y="9218"/>
                      <a:pt x="145" y="9255"/>
                    </a:cubicBezTo>
                    <a:cubicBezTo>
                      <a:pt x="52" y="9316"/>
                      <a:pt x="79" y="9357"/>
                      <a:pt x="405" y="9676"/>
                    </a:cubicBezTo>
                    <a:cubicBezTo>
                      <a:pt x="601" y="9869"/>
                      <a:pt x="921" y="10121"/>
                      <a:pt x="1125" y="10240"/>
                    </a:cubicBezTo>
                    <a:cubicBezTo>
                      <a:pt x="1330" y="10359"/>
                      <a:pt x="1489" y="10483"/>
                      <a:pt x="1469" y="10511"/>
                    </a:cubicBezTo>
                    <a:cubicBezTo>
                      <a:pt x="1449" y="10541"/>
                      <a:pt x="1286" y="10548"/>
                      <a:pt x="1100" y="10534"/>
                    </a:cubicBezTo>
                    <a:cubicBezTo>
                      <a:pt x="921" y="10521"/>
                      <a:pt x="721" y="10524"/>
                      <a:pt x="648" y="10541"/>
                    </a:cubicBezTo>
                    <a:lnTo>
                      <a:pt x="522" y="10572"/>
                    </a:lnTo>
                    <a:cubicBezTo>
                      <a:pt x="521" y="10573"/>
                      <a:pt x="522" y="10577"/>
                      <a:pt x="522" y="10579"/>
                    </a:cubicBezTo>
                    <a:cubicBezTo>
                      <a:pt x="522" y="10581"/>
                      <a:pt x="522" y="10584"/>
                      <a:pt x="522" y="10587"/>
                    </a:cubicBezTo>
                    <a:lnTo>
                      <a:pt x="665" y="10752"/>
                    </a:lnTo>
                    <a:cubicBezTo>
                      <a:pt x="986" y="11143"/>
                      <a:pt x="1619" y="11405"/>
                      <a:pt x="2491" y="11505"/>
                    </a:cubicBezTo>
                    <a:cubicBezTo>
                      <a:pt x="2795" y="11539"/>
                      <a:pt x="3046" y="11590"/>
                      <a:pt x="3044" y="11617"/>
                    </a:cubicBezTo>
                    <a:cubicBezTo>
                      <a:pt x="3043" y="11645"/>
                      <a:pt x="2976" y="11844"/>
                      <a:pt x="2902" y="12054"/>
                    </a:cubicBezTo>
                    <a:cubicBezTo>
                      <a:pt x="2774" y="12417"/>
                      <a:pt x="2754" y="12936"/>
                      <a:pt x="2860" y="13032"/>
                    </a:cubicBezTo>
                    <a:cubicBezTo>
                      <a:pt x="2880" y="13050"/>
                      <a:pt x="3064" y="12962"/>
                      <a:pt x="3271" y="12829"/>
                    </a:cubicBezTo>
                    <a:cubicBezTo>
                      <a:pt x="3478" y="12696"/>
                      <a:pt x="3663" y="12607"/>
                      <a:pt x="3681" y="12633"/>
                    </a:cubicBezTo>
                    <a:cubicBezTo>
                      <a:pt x="3700" y="12660"/>
                      <a:pt x="3687" y="12837"/>
                      <a:pt x="3656" y="13032"/>
                    </a:cubicBezTo>
                    <a:cubicBezTo>
                      <a:pt x="3626" y="13227"/>
                      <a:pt x="3611" y="13398"/>
                      <a:pt x="3623" y="13408"/>
                    </a:cubicBezTo>
                    <a:cubicBezTo>
                      <a:pt x="3653" y="13435"/>
                      <a:pt x="3936" y="13293"/>
                      <a:pt x="4167" y="13137"/>
                    </a:cubicBezTo>
                    <a:cubicBezTo>
                      <a:pt x="4276" y="13064"/>
                      <a:pt x="4392" y="13017"/>
                      <a:pt x="4419" y="13032"/>
                    </a:cubicBezTo>
                    <a:cubicBezTo>
                      <a:pt x="4446" y="13047"/>
                      <a:pt x="4469" y="13200"/>
                      <a:pt x="4469" y="13371"/>
                    </a:cubicBezTo>
                    <a:cubicBezTo>
                      <a:pt x="4469" y="13538"/>
                      <a:pt x="4475" y="13674"/>
                      <a:pt x="4486" y="13679"/>
                    </a:cubicBezTo>
                    <a:cubicBezTo>
                      <a:pt x="4572" y="13677"/>
                      <a:pt x="4935" y="13542"/>
                      <a:pt x="5064" y="13461"/>
                    </a:cubicBezTo>
                    <a:cubicBezTo>
                      <a:pt x="5152" y="13406"/>
                      <a:pt x="5227" y="13377"/>
                      <a:pt x="5232" y="13401"/>
                    </a:cubicBezTo>
                    <a:cubicBezTo>
                      <a:pt x="5237" y="13424"/>
                      <a:pt x="5241" y="13470"/>
                      <a:pt x="5248" y="13498"/>
                    </a:cubicBezTo>
                    <a:cubicBezTo>
                      <a:pt x="5256" y="13527"/>
                      <a:pt x="5269" y="13599"/>
                      <a:pt x="5274" y="13656"/>
                    </a:cubicBezTo>
                    <a:cubicBezTo>
                      <a:pt x="5291" y="13892"/>
                      <a:pt x="5368" y="13914"/>
                      <a:pt x="5642" y="13769"/>
                    </a:cubicBezTo>
                    <a:cubicBezTo>
                      <a:pt x="5784" y="13695"/>
                      <a:pt x="5928" y="13596"/>
                      <a:pt x="5969" y="13551"/>
                    </a:cubicBezTo>
                    <a:cubicBezTo>
                      <a:pt x="6070" y="13442"/>
                      <a:pt x="6154" y="13498"/>
                      <a:pt x="6154" y="13679"/>
                    </a:cubicBezTo>
                    <a:cubicBezTo>
                      <a:pt x="6154" y="14037"/>
                      <a:pt x="6337" y="14089"/>
                      <a:pt x="6723" y="13837"/>
                    </a:cubicBezTo>
                    <a:cubicBezTo>
                      <a:pt x="6856" y="13751"/>
                      <a:pt x="6970" y="13679"/>
                      <a:pt x="6983" y="13679"/>
                    </a:cubicBezTo>
                    <a:cubicBezTo>
                      <a:pt x="6992" y="13679"/>
                      <a:pt x="7029" y="13718"/>
                      <a:pt x="7067" y="13769"/>
                    </a:cubicBezTo>
                    <a:cubicBezTo>
                      <a:pt x="6830" y="13318"/>
                      <a:pt x="6740" y="12846"/>
                      <a:pt x="6740" y="12189"/>
                    </a:cubicBezTo>
                    <a:cubicBezTo>
                      <a:pt x="6740" y="11457"/>
                      <a:pt x="6793" y="11169"/>
                      <a:pt x="6992" y="10782"/>
                    </a:cubicBezTo>
                    <a:cubicBezTo>
                      <a:pt x="7341" y="10103"/>
                      <a:pt x="8304" y="9223"/>
                      <a:pt x="9070" y="8886"/>
                    </a:cubicBezTo>
                    <a:cubicBezTo>
                      <a:pt x="9620" y="8644"/>
                      <a:pt x="9846" y="8605"/>
                      <a:pt x="10679" y="8608"/>
                    </a:cubicBezTo>
                    <a:cubicBezTo>
                      <a:pt x="11795" y="8611"/>
                      <a:pt x="11956" y="8642"/>
                      <a:pt x="12749" y="9029"/>
                    </a:cubicBezTo>
                    <a:cubicBezTo>
                      <a:pt x="14546" y="9906"/>
                      <a:pt x="15346" y="11990"/>
                      <a:pt x="14517" y="13641"/>
                    </a:cubicBezTo>
                    <a:cubicBezTo>
                      <a:pt x="14166" y="14341"/>
                      <a:pt x="13752" y="14761"/>
                      <a:pt x="13495" y="14672"/>
                    </a:cubicBezTo>
                    <a:cubicBezTo>
                      <a:pt x="13402" y="14640"/>
                      <a:pt x="13297" y="14683"/>
                      <a:pt x="13260" y="14770"/>
                    </a:cubicBezTo>
                    <a:cubicBezTo>
                      <a:pt x="13223" y="14857"/>
                      <a:pt x="13121" y="14906"/>
                      <a:pt x="13034" y="14875"/>
                    </a:cubicBezTo>
                    <a:cubicBezTo>
                      <a:pt x="12937" y="14842"/>
                      <a:pt x="12853" y="14906"/>
                      <a:pt x="12816" y="15033"/>
                    </a:cubicBezTo>
                    <a:cubicBezTo>
                      <a:pt x="12771" y="15185"/>
                      <a:pt x="12687" y="15230"/>
                      <a:pt x="12522" y="15191"/>
                    </a:cubicBezTo>
                    <a:cubicBezTo>
                      <a:pt x="12352" y="15151"/>
                      <a:pt x="12289" y="15187"/>
                      <a:pt x="12263" y="15349"/>
                    </a:cubicBezTo>
                    <a:cubicBezTo>
                      <a:pt x="12243" y="15470"/>
                      <a:pt x="12093" y="15628"/>
                      <a:pt x="11936" y="15696"/>
                    </a:cubicBezTo>
                    <a:cubicBezTo>
                      <a:pt x="11486" y="15888"/>
                      <a:pt x="10569" y="15935"/>
                      <a:pt x="9883" y="15801"/>
                    </a:cubicBezTo>
                    <a:cubicBezTo>
                      <a:pt x="9315" y="15690"/>
                      <a:pt x="9250" y="15650"/>
                      <a:pt x="9196" y="15372"/>
                    </a:cubicBezTo>
                    <a:cubicBezTo>
                      <a:pt x="9155" y="15167"/>
                      <a:pt x="9106" y="15105"/>
                      <a:pt x="9045" y="15191"/>
                    </a:cubicBezTo>
                    <a:cubicBezTo>
                      <a:pt x="8921" y="15368"/>
                      <a:pt x="8735" y="15253"/>
                      <a:pt x="8735" y="14996"/>
                    </a:cubicBezTo>
                    <a:cubicBezTo>
                      <a:pt x="8735" y="14846"/>
                      <a:pt x="8689" y="14801"/>
                      <a:pt x="8559" y="14845"/>
                    </a:cubicBezTo>
                    <a:cubicBezTo>
                      <a:pt x="8436" y="14887"/>
                      <a:pt x="8357" y="14835"/>
                      <a:pt x="8316" y="14695"/>
                    </a:cubicBezTo>
                    <a:cubicBezTo>
                      <a:pt x="8259" y="14501"/>
                      <a:pt x="8235" y="14505"/>
                      <a:pt x="8047" y="14657"/>
                    </a:cubicBezTo>
                    <a:cubicBezTo>
                      <a:pt x="7859" y="14810"/>
                      <a:pt x="7826" y="14790"/>
                      <a:pt x="7553" y="14469"/>
                    </a:cubicBezTo>
                    <a:cubicBezTo>
                      <a:pt x="7423" y="14316"/>
                      <a:pt x="7313" y="14171"/>
                      <a:pt x="7218" y="14025"/>
                    </a:cubicBezTo>
                    <a:cubicBezTo>
                      <a:pt x="7219" y="14054"/>
                      <a:pt x="7195" y="14072"/>
                      <a:pt x="7151" y="14093"/>
                    </a:cubicBezTo>
                    <a:cubicBezTo>
                      <a:pt x="7096" y="14119"/>
                      <a:pt x="6964" y="14155"/>
                      <a:pt x="6857" y="14176"/>
                    </a:cubicBezTo>
                    <a:cubicBezTo>
                      <a:pt x="6604" y="14225"/>
                      <a:pt x="6277" y="14486"/>
                      <a:pt x="6145" y="14747"/>
                    </a:cubicBezTo>
                    <a:cubicBezTo>
                      <a:pt x="5977" y="15080"/>
                      <a:pt x="5999" y="15574"/>
                      <a:pt x="6204" y="15944"/>
                    </a:cubicBezTo>
                    <a:lnTo>
                      <a:pt x="6371" y="16245"/>
                    </a:lnTo>
                    <a:lnTo>
                      <a:pt x="6547" y="16109"/>
                    </a:lnTo>
                    <a:cubicBezTo>
                      <a:pt x="6735" y="15968"/>
                      <a:pt x="6792" y="15989"/>
                      <a:pt x="6874" y="16230"/>
                    </a:cubicBezTo>
                    <a:cubicBezTo>
                      <a:pt x="6897" y="16297"/>
                      <a:pt x="7040" y="16477"/>
                      <a:pt x="7193" y="16629"/>
                    </a:cubicBezTo>
                    <a:cubicBezTo>
                      <a:pt x="7345" y="16780"/>
                      <a:pt x="7480" y="16937"/>
                      <a:pt x="7494" y="16975"/>
                    </a:cubicBezTo>
                    <a:cubicBezTo>
                      <a:pt x="7531" y="17074"/>
                      <a:pt x="7635" y="16996"/>
                      <a:pt x="7746" y="16787"/>
                    </a:cubicBezTo>
                    <a:cubicBezTo>
                      <a:pt x="7799" y="16686"/>
                      <a:pt x="7861" y="16606"/>
                      <a:pt x="7888" y="16606"/>
                    </a:cubicBezTo>
                    <a:cubicBezTo>
                      <a:pt x="7916" y="16606"/>
                      <a:pt x="7990" y="16686"/>
                      <a:pt x="8056" y="16787"/>
                    </a:cubicBezTo>
                    <a:cubicBezTo>
                      <a:pt x="8185" y="16983"/>
                      <a:pt x="8301" y="17016"/>
                      <a:pt x="8416" y="16892"/>
                    </a:cubicBezTo>
                    <a:cubicBezTo>
                      <a:pt x="8617" y="16674"/>
                      <a:pt x="8646" y="17071"/>
                      <a:pt x="8475" y="17674"/>
                    </a:cubicBezTo>
                    <a:cubicBezTo>
                      <a:pt x="8260" y="18431"/>
                      <a:pt x="7782" y="19223"/>
                      <a:pt x="7126" y="19909"/>
                    </a:cubicBezTo>
                    <a:lnTo>
                      <a:pt x="6832" y="20210"/>
                    </a:lnTo>
                    <a:lnTo>
                      <a:pt x="7126" y="20210"/>
                    </a:lnTo>
                    <a:cubicBezTo>
                      <a:pt x="7312" y="20210"/>
                      <a:pt x="7502" y="20163"/>
                      <a:pt x="7679" y="20082"/>
                    </a:cubicBezTo>
                    <a:cubicBezTo>
                      <a:pt x="7828" y="20014"/>
                      <a:pt x="7965" y="19977"/>
                      <a:pt x="7980" y="19999"/>
                    </a:cubicBezTo>
                    <a:cubicBezTo>
                      <a:pt x="7996" y="20022"/>
                      <a:pt x="7976" y="20162"/>
                      <a:pt x="7938" y="20308"/>
                    </a:cubicBezTo>
                    <a:cubicBezTo>
                      <a:pt x="7901" y="20454"/>
                      <a:pt x="7892" y="20590"/>
                      <a:pt x="7913" y="20609"/>
                    </a:cubicBezTo>
                    <a:cubicBezTo>
                      <a:pt x="7934" y="20628"/>
                      <a:pt x="8108" y="20569"/>
                      <a:pt x="8307" y="20481"/>
                    </a:cubicBezTo>
                    <a:cubicBezTo>
                      <a:pt x="8506" y="20392"/>
                      <a:pt x="8695" y="20333"/>
                      <a:pt x="8718" y="20345"/>
                    </a:cubicBezTo>
                    <a:cubicBezTo>
                      <a:pt x="8741" y="20358"/>
                      <a:pt x="8744" y="20496"/>
                      <a:pt x="8726" y="20654"/>
                    </a:cubicBezTo>
                    <a:cubicBezTo>
                      <a:pt x="8697" y="20911"/>
                      <a:pt x="8703" y="20940"/>
                      <a:pt x="8802" y="20940"/>
                    </a:cubicBezTo>
                    <a:cubicBezTo>
                      <a:pt x="9008" y="20939"/>
                      <a:pt x="9317" y="20839"/>
                      <a:pt x="9589" y="20684"/>
                    </a:cubicBezTo>
                    <a:cubicBezTo>
                      <a:pt x="9739" y="20599"/>
                      <a:pt x="9871" y="20543"/>
                      <a:pt x="9883" y="20564"/>
                    </a:cubicBezTo>
                    <a:cubicBezTo>
                      <a:pt x="9895" y="20584"/>
                      <a:pt x="9943" y="20709"/>
                      <a:pt x="9983" y="20842"/>
                    </a:cubicBezTo>
                    <a:cubicBezTo>
                      <a:pt x="10070" y="21132"/>
                      <a:pt x="10341" y="21449"/>
                      <a:pt x="10587" y="21542"/>
                    </a:cubicBezTo>
                    <a:cubicBezTo>
                      <a:pt x="10740" y="21600"/>
                      <a:pt x="10793" y="21598"/>
                      <a:pt x="10980" y="21512"/>
                    </a:cubicBezTo>
                    <a:cubicBezTo>
                      <a:pt x="11239" y="21393"/>
                      <a:pt x="11455" y="21149"/>
                      <a:pt x="11550" y="20865"/>
                    </a:cubicBezTo>
                    <a:cubicBezTo>
                      <a:pt x="11589" y="20750"/>
                      <a:pt x="11629" y="20624"/>
                      <a:pt x="11643" y="20586"/>
                    </a:cubicBezTo>
                    <a:cubicBezTo>
                      <a:pt x="11660" y="20537"/>
                      <a:pt x="11721" y="20551"/>
                      <a:pt x="11860" y="20646"/>
                    </a:cubicBezTo>
                    <a:cubicBezTo>
                      <a:pt x="12078" y="20795"/>
                      <a:pt x="12482" y="20940"/>
                      <a:pt x="12690" y="20940"/>
                    </a:cubicBezTo>
                    <a:cubicBezTo>
                      <a:pt x="12804" y="20940"/>
                      <a:pt x="12832" y="20916"/>
                      <a:pt x="12832" y="20789"/>
                    </a:cubicBezTo>
                    <a:cubicBezTo>
                      <a:pt x="12832" y="20705"/>
                      <a:pt x="12806" y="20572"/>
                      <a:pt x="12774" y="20496"/>
                    </a:cubicBezTo>
                    <a:cubicBezTo>
                      <a:pt x="12742" y="20420"/>
                      <a:pt x="12724" y="20339"/>
                      <a:pt x="12740" y="20315"/>
                    </a:cubicBezTo>
                    <a:cubicBezTo>
                      <a:pt x="12757" y="20291"/>
                      <a:pt x="12947" y="20351"/>
                      <a:pt x="13159" y="20451"/>
                    </a:cubicBezTo>
                    <a:cubicBezTo>
                      <a:pt x="13383" y="20556"/>
                      <a:pt x="13565" y="20613"/>
                      <a:pt x="13595" y="20586"/>
                    </a:cubicBezTo>
                    <a:cubicBezTo>
                      <a:pt x="13625" y="20559"/>
                      <a:pt x="13620" y="20441"/>
                      <a:pt x="13587" y="20308"/>
                    </a:cubicBezTo>
                    <a:cubicBezTo>
                      <a:pt x="13555" y="20181"/>
                      <a:pt x="13553" y="20059"/>
                      <a:pt x="13578" y="20037"/>
                    </a:cubicBezTo>
                    <a:cubicBezTo>
                      <a:pt x="13603" y="20015"/>
                      <a:pt x="13739" y="20047"/>
                      <a:pt x="13880" y="20105"/>
                    </a:cubicBezTo>
                    <a:cubicBezTo>
                      <a:pt x="14021" y="20162"/>
                      <a:pt x="14261" y="20209"/>
                      <a:pt x="14416" y="20210"/>
                    </a:cubicBezTo>
                    <a:lnTo>
                      <a:pt x="14693" y="20210"/>
                    </a:lnTo>
                    <a:lnTo>
                      <a:pt x="14425" y="19932"/>
                    </a:lnTo>
                    <a:cubicBezTo>
                      <a:pt x="13686" y="19193"/>
                      <a:pt x="13089" y="18119"/>
                      <a:pt x="12967" y="17291"/>
                    </a:cubicBezTo>
                    <a:cubicBezTo>
                      <a:pt x="12936" y="17081"/>
                      <a:pt x="12938" y="16964"/>
                      <a:pt x="12983" y="16922"/>
                    </a:cubicBezTo>
                    <a:cubicBezTo>
                      <a:pt x="12984" y="16920"/>
                      <a:pt x="12983" y="16916"/>
                      <a:pt x="12983" y="16914"/>
                    </a:cubicBezTo>
                    <a:cubicBezTo>
                      <a:pt x="12986" y="16907"/>
                      <a:pt x="12996" y="16904"/>
                      <a:pt x="13000" y="16899"/>
                    </a:cubicBezTo>
                    <a:cubicBezTo>
                      <a:pt x="13012" y="16885"/>
                      <a:pt x="13022" y="16877"/>
                      <a:pt x="13042" y="16884"/>
                    </a:cubicBezTo>
                    <a:cubicBezTo>
                      <a:pt x="13049" y="16887"/>
                      <a:pt x="13059" y="16894"/>
                      <a:pt x="13067" y="16899"/>
                    </a:cubicBezTo>
                    <a:cubicBezTo>
                      <a:pt x="13070" y="16901"/>
                      <a:pt x="13072" y="16905"/>
                      <a:pt x="13076" y="16907"/>
                    </a:cubicBezTo>
                    <a:cubicBezTo>
                      <a:pt x="13098" y="16911"/>
                      <a:pt x="13121" y="16917"/>
                      <a:pt x="13151" y="16929"/>
                    </a:cubicBezTo>
                    <a:cubicBezTo>
                      <a:pt x="13312" y="16996"/>
                      <a:pt x="13377" y="16962"/>
                      <a:pt x="13562" y="16681"/>
                    </a:cubicBezTo>
                    <a:cubicBezTo>
                      <a:pt x="13619" y="16594"/>
                      <a:pt x="13638" y="16600"/>
                      <a:pt x="13779" y="16802"/>
                    </a:cubicBezTo>
                    <a:lnTo>
                      <a:pt x="13939" y="17027"/>
                    </a:lnTo>
                    <a:lnTo>
                      <a:pt x="14232" y="16749"/>
                    </a:lnTo>
                    <a:cubicBezTo>
                      <a:pt x="14392" y="16597"/>
                      <a:pt x="14571" y="16374"/>
                      <a:pt x="14634" y="16252"/>
                    </a:cubicBezTo>
                    <a:cubicBezTo>
                      <a:pt x="14698" y="16130"/>
                      <a:pt x="14763" y="16034"/>
                      <a:pt x="14777" y="16034"/>
                    </a:cubicBezTo>
                    <a:cubicBezTo>
                      <a:pt x="14790" y="16034"/>
                      <a:pt x="14885" y="16076"/>
                      <a:pt x="14986" y="16132"/>
                    </a:cubicBezTo>
                    <a:lnTo>
                      <a:pt x="15171" y="16230"/>
                    </a:lnTo>
                    <a:lnTo>
                      <a:pt x="15338" y="15921"/>
                    </a:lnTo>
                    <a:cubicBezTo>
                      <a:pt x="15597" y="15429"/>
                      <a:pt x="15535" y="14804"/>
                      <a:pt x="15196" y="14477"/>
                    </a:cubicBezTo>
                    <a:cubicBezTo>
                      <a:pt x="15043" y="14330"/>
                      <a:pt x="14676" y="14153"/>
                      <a:pt x="14525" y="14153"/>
                    </a:cubicBezTo>
                    <a:cubicBezTo>
                      <a:pt x="14322" y="14153"/>
                      <a:pt x="14283" y="14051"/>
                      <a:pt x="14408" y="13860"/>
                    </a:cubicBezTo>
                    <a:cubicBezTo>
                      <a:pt x="14544" y="13652"/>
                      <a:pt x="14579" y="13643"/>
                      <a:pt x="14726" y="13792"/>
                    </a:cubicBezTo>
                    <a:cubicBezTo>
                      <a:pt x="14837" y="13903"/>
                      <a:pt x="15028" y="13999"/>
                      <a:pt x="15162" y="14018"/>
                    </a:cubicBezTo>
                    <a:cubicBezTo>
                      <a:pt x="15196" y="14018"/>
                      <a:pt x="15231" y="14012"/>
                      <a:pt x="15254" y="14010"/>
                    </a:cubicBezTo>
                    <a:cubicBezTo>
                      <a:pt x="15268" y="14007"/>
                      <a:pt x="15280" y="14003"/>
                      <a:pt x="15288" y="13995"/>
                    </a:cubicBezTo>
                    <a:cubicBezTo>
                      <a:pt x="15322" y="13964"/>
                      <a:pt x="15350" y="13839"/>
                      <a:pt x="15355" y="13717"/>
                    </a:cubicBezTo>
                    <a:cubicBezTo>
                      <a:pt x="15359" y="13595"/>
                      <a:pt x="15375" y="13478"/>
                      <a:pt x="15380" y="13453"/>
                    </a:cubicBezTo>
                    <a:cubicBezTo>
                      <a:pt x="15385" y="13428"/>
                      <a:pt x="15494" y="13491"/>
                      <a:pt x="15623" y="13596"/>
                    </a:cubicBezTo>
                    <a:cubicBezTo>
                      <a:pt x="15940" y="13853"/>
                      <a:pt x="16131" y="13937"/>
                      <a:pt x="16201" y="13837"/>
                    </a:cubicBezTo>
                    <a:cubicBezTo>
                      <a:pt x="16230" y="13796"/>
                      <a:pt x="16259" y="13688"/>
                      <a:pt x="16260" y="13596"/>
                    </a:cubicBezTo>
                    <a:cubicBezTo>
                      <a:pt x="16261" y="13420"/>
                      <a:pt x="16335" y="13325"/>
                      <a:pt x="16402" y="13423"/>
                    </a:cubicBezTo>
                    <a:cubicBezTo>
                      <a:pt x="16448" y="13489"/>
                      <a:pt x="16886" y="13677"/>
                      <a:pt x="16997" y="13679"/>
                    </a:cubicBezTo>
                    <a:cubicBezTo>
                      <a:pt x="17047" y="13680"/>
                      <a:pt x="17073" y="13588"/>
                      <a:pt x="17073" y="13378"/>
                    </a:cubicBezTo>
                    <a:cubicBezTo>
                      <a:pt x="17073" y="13211"/>
                      <a:pt x="17086" y="13057"/>
                      <a:pt x="17106" y="13039"/>
                    </a:cubicBezTo>
                    <a:cubicBezTo>
                      <a:pt x="17126" y="13022"/>
                      <a:pt x="17224" y="13063"/>
                      <a:pt x="17324" y="13130"/>
                    </a:cubicBezTo>
                    <a:cubicBezTo>
                      <a:pt x="17424" y="13197"/>
                      <a:pt x="17589" y="13293"/>
                      <a:pt x="17693" y="13340"/>
                    </a:cubicBezTo>
                    <a:lnTo>
                      <a:pt x="17886" y="13423"/>
                    </a:lnTo>
                    <a:lnTo>
                      <a:pt x="17886" y="13197"/>
                    </a:lnTo>
                    <a:cubicBezTo>
                      <a:pt x="17886" y="13074"/>
                      <a:pt x="17857" y="12899"/>
                      <a:pt x="17827" y="12806"/>
                    </a:cubicBezTo>
                    <a:cubicBezTo>
                      <a:pt x="17796" y="12710"/>
                      <a:pt x="17798" y="12627"/>
                      <a:pt x="17827" y="12611"/>
                    </a:cubicBezTo>
                    <a:cubicBezTo>
                      <a:pt x="17855" y="12595"/>
                      <a:pt x="18041" y="12691"/>
                      <a:pt x="18238" y="12821"/>
                    </a:cubicBezTo>
                    <a:cubicBezTo>
                      <a:pt x="18434" y="12951"/>
                      <a:pt x="18614" y="13055"/>
                      <a:pt x="18640" y="13055"/>
                    </a:cubicBezTo>
                    <a:cubicBezTo>
                      <a:pt x="18716" y="13055"/>
                      <a:pt x="18767" y="12643"/>
                      <a:pt x="18724" y="12385"/>
                    </a:cubicBezTo>
                    <a:cubicBezTo>
                      <a:pt x="18702" y="12252"/>
                      <a:pt x="18634" y="12028"/>
                      <a:pt x="18573" y="11888"/>
                    </a:cubicBezTo>
                    <a:cubicBezTo>
                      <a:pt x="18511" y="11748"/>
                      <a:pt x="18479" y="11614"/>
                      <a:pt x="18497" y="11587"/>
                    </a:cubicBezTo>
                    <a:cubicBezTo>
                      <a:pt x="18516" y="11561"/>
                      <a:pt x="18630" y="11542"/>
                      <a:pt x="18757" y="11542"/>
                    </a:cubicBezTo>
                    <a:cubicBezTo>
                      <a:pt x="19140" y="11542"/>
                      <a:pt x="19856" y="11386"/>
                      <a:pt x="20207" y="11226"/>
                    </a:cubicBezTo>
                    <a:cubicBezTo>
                      <a:pt x="20484" y="11101"/>
                      <a:pt x="20991" y="10684"/>
                      <a:pt x="21003" y="10579"/>
                    </a:cubicBezTo>
                    <a:cubicBezTo>
                      <a:pt x="20998" y="10572"/>
                      <a:pt x="20985" y="10563"/>
                      <a:pt x="20970" y="10556"/>
                    </a:cubicBezTo>
                    <a:cubicBezTo>
                      <a:pt x="20964" y="10554"/>
                      <a:pt x="20951" y="10551"/>
                      <a:pt x="20944" y="10549"/>
                    </a:cubicBezTo>
                    <a:cubicBezTo>
                      <a:pt x="20868" y="10541"/>
                      <a:pt x="20712" y="10539"/>
                      <a:pt x="20534" y="10541"/>
                    </a:cubicBezTo>
                    <a:cubicBezTo>
                      <a:pt x="20294" y="10545"/>
                      <a:pt x="20082" y="10529"/>
                      <a:pt x="20065" y="10504"/>
                    </a:cubicBezTo>
                    <a:cubicBezTo>
                      <a:pt x="20047" y="10479"/>
                      <a:pt x="20197" y="10359"/>
                      <a:pt x="20400" y="10240"/>
                    </a:cubicBezTo>
                    <a:cubicBezTo>
                      <a:pt x="20783" y="10018"/>
                      <a:pt x="21422" y="9444"/>
                      <a:pt x="21422" y="9323"/>
                    </a:cubicBezTo>
                    <a:cubicBezTo>
                      <a:pt x="21422" y="9241"/>
                      <a:pt x="21250" y="9196"/>
                      <a:pt x="20953" y="9195"/>
                    </a:cubicBezTo>
                    <a:cubicBezTo>
                      <a:pt x="20836" y="9194"/>
                      <a:pt x="20721" y="9167"/>
                      <a:pt x="20701" y="9142"/>
                    </a:cubicBezTo>
                    <a:cubicBezTo>
                      <a:pt x="20699" y="9142"/>
                      <a:pt x="20677" y="9142"/>
                      <a:pt x="20676" y="9142"/>
                    </a:cubicBezTo>
                    <a:cubicBezTo>
                      <a:pt x="20672" y="9141"/>
                      <a:pt x="20695" y="9125"/>
                      <a:pt x="20718" y="9097"/>
                    </a:cubicBezTo>
                    <a:cubicBezTo>
                      <a:pt x="20743" y="9044"/>
                      <a:pt x="20804" y="8958"/>
                      <a:pt x="20886" y="8871"/>
                    </a:cubicBezTo>
                    <a:cubicBezTo>
                      <a:pt x="21095" y="8647"/>
                      <a:pt x="21583" y="7797"/>
                      <a:pt x="21531" y="7750"/>
                    </a:cubicBezTo>
                    <a:cubicBezTo>
                      <a:pt x="21516" y="7737"/>
                      <a:pt x="21370" y="7776"/>
                      <a:pt x="21204" y="7833"/>
                    </a:cubicBezTo>
                    <a:cubicBezTo>
                      <a:pt x="21039" y="7890"/>
                      <a:pt x="20765" y="7987"/>
                      <a:pt x="20601" y="8043"/>
                    </a:cubicBezTo>
                    <a:cubicBezTo>
                      <a:pt x="20437" y="8100"/>
                      <a:pt x="20285" y="8134"/>
                      <a:pt x="20257" y="8119"/>
                    </a:cubicBezTo>
                    <a:cubicBezTo>
                      <a:pt x="20230" y="8103"/>
                      <a:pt x="20261" y="7998"/>
                      <a:pt x="20324" y="7885"/>
                    </a:cubicBezTo>
                    <a:cubicBezTo>
                      <a:pt x="20388" y="7773"/>
                      <a:pt x="20442" y="7612"/>
                      <a:pt x="20442" y="7532"/>
                    </a:cubicBezTo>
                    <a:cubicBezTo>
                      <a:pt x="20442" y="7452"/>
                      <a:pt x="20540" y="7205"/>
                      <a:pt x="20668" y="6975"/>
                    </a:cubicBezTo>
                    <a:cubicBezTo>
                      <a:pt x="20911" y="6539"/>
                      <a:pt x="21038" y="6140"/>
                      <a:pt x="21104" y="5621"/>
                    </a:cubicBezTo>
                    <a:lnTo>
                      <a:pt x="21146" y="5312"/>
                    </a:lnTo>
                    <a:lnTo>
                      <a:pt x="20861" y="5515"/>
                    </a:lnTo>
                    <a:cubicBezTo>
                      <a:pt x="20706" y="5625"/>
                      <a:pt x="20518" y="5770"/>
                      <a:pt x="20433" y="5839"/>
                    </a:cubicBezTo>
                    <a:cubicBezTo>
                      <a:pt x="20229" y="6005"/>
                      <a:pt x="20186" y="5923"/>
                      <a:pt x="20291" y="5560"/>
                    </a:cubicBezTo>
                    <a:cubicBezTo>
                      <a:pt x="20356" y="5336"/>
                      <a:pt x="20407" y="4954"/>
                      <a:pt x="20425" y="4635"/>
                    </a:cubicBezTo>
                    <a:lnTo>
                      <a:pt x="20433" y="4432"/>
                    </a:lnTo>
                    <a:cubicBezTo>
                      <a:pt x="20434" y="4320"/>
                      <a:pt x="20429" y="4229"/>
                      <a:pt x="20416" y="4168"/>
                    </a:cubicBezTo>
                    <a:lnTo>
                      <a:pt x="20375" y="3988"/>
                    </a:lnTo>
                    <a:lnTo>
                      <a:pt x="20006" y="4311"/>
                    </a:lnTo>
                    <a:cubicBezTo>
                      <a:pt x="19802" y="4492"/>
                      <a:pt x="19623" y="4630"/>
                      <a:pt x="19604" y="4612"/>
                    </a:cubicBezTo>
                    <a:cubicBezTo>
                      <a:pt x="19584" y="4595"/>
                      <a:pt x="19570" y="4363"/>
                      <a:pt x="19570" y="4101"/>
                    </a:cubicBezTo>
                    <a:cubicBezTo>
                      <a:pt x="19570" y="3666"/>
                      <a:pt x="19486" y="3066"/>
                      <a:pt x="19411" y="2957"/>
                    </a:cubicBezTo>
                    <a:cubicBezTo>
                      <a:pt x="19394" y="2933"/>
                      <a:pt x="19338" y="2969"/>
                      <a:pt x="19285" y="3040"/>
                    </a:cubicBezTo>
                    <a:cubicBezTo>
                      <a:pt x="19233" y="3110"/>
                      <a:pt x="19116" y="3271"/>
                      <a:pt x="19025" y="3393"/>
                    </a:cubicBezTo>
                    <a:cubicBezTo>
                      <a:pt x="18935" y="3515"/>
                      <a:pt x="18841" y="3591"/>
                      <a:pt x="18816" y="3566"/>
                    </a:cubicBezTo>
                    <a:cubicBezTo>
                      <a:pt x="18808" y="3559"/>
                      <a:pt x="18794" y="3536"/>
                      <a:pt x="18782" y="3499"/>
                    </a:cubicBezTo>
                    <a:cubicBezTo>
                      <a:pt x="18782" y="3497"/>
                      <a:pt x="18783" y="3493"/>
                      <a:pt x="18782" y="3491"/>
                    </a:cubicBezTo>
                    <a:cubicBezTo>
                      <a:pt x="18780" y="3485"/>
                      <a:pt x="18776" y="3476"/>
                      <a:pt x="18774" y="3469"/>
                    </a:cubicBezTo>
                    <a:cubicBezTo>
                      <a:pt x="18750" y="3386"/>
                      <a:pt x="18722" y="3262"/>
                      <a:pt x="18699" y="3130"/>
                    </a:cubicBezTo>
                    <a:cubicBezTo>
                      <a:pt x="18605" y="2596"/>
                      <a:pt x="18350" y="2119"/>
                      <a:pt x="18020" y="1866"/>
                    </a:cubicBezTo>
                    <a:lnTo>
                      <a:pt x="17894" y="1768"/>
                    </a:lnTo>
                    <a:lnTo>
                      <a:pt x="17944" y="1986"/>
                    </a:lnTo>
                    <a:cubicBezTo>
                      <a:pt x="18001" y="2214"/>
                      <a:pt x="17999" y="2249"/>
                      <a:pt x="17819" y="3123"/>
                    </a:cubicBezTo>
                    <a:cubicBezTo>
                      <a:pt x="17757" y="3418"/>
                      <a:pt x="17710" y="3754"/>
                      <a:pt x="17710" y="3867"/>
                    </a:cubicBezTo>
                    <a:cubicBezTo>
                      <a:pt x="17710" y="3981"/>
                      <a:pt x="17688" y="4119"/>
                      <a:pt x="17659" y="4168"/>
                    </a:cubicBezTo>
                    <a:cubicBezTo>
                      <a:pt x="17631" y="4218"/>
                      <a:pt x="17578" y="4395"/>
                      <a:pt x="17542" y="4567"/>
                    </a:cubicBezTo>
                    <a:cubicBezTo>
                      <a:pt x="17507" y="4740"/>
                      <a:pt x="17416" y="4987"/>
                      <a:pt x="17341" y="5116"/>
                    </a:cubicBezTo>
                    <a:cubicBezTo>
                      <a:pt x="17266" y="5246"/>
                      <a:pt x="17109" y="5525"/>
                      <a:pt x="16989" y="5733"/>
                    </a:cubicBezTo>
                    <a:cubicBezTo>
                      <a:pt x="16775" y="6106"/>
                      <a:pt x="16703" y="6165"/>
                      <a:pt x="16629" y="6057"/>
                    </a:cubicBezTo>
                    <a:cubicBezTo>
                      <a:pt x="16608" y="6027"/>
                      <a:pt x="16480" y="6163"/>
                      <a:pt x="16335" y="6358"/>
                    </a:cubicBezTo>
                    <a:cubicBezTo>
                      <a:pt x="16191" y="6553"/>
                      <a:pt x="15982" y="6811"/>
                      <a:pt x="15874" y="6930"/>
                    </a:cubicBezTo>
                    <a:cubicBezTo>
                      <a:pt x="15635" y="7195"/>
                      <a:pt x="15556" y="7357"/>
                      <a:pt x="15556" y="7630"/>
                    </a:cubicBezTo>
                    <a:cubicBezTo>
                      <a:pt x="15556" y="7873"/>
                      <a:pt x="15638" y="8026"/>
                      <a:pt x="15833" y="8171"/>
                    </a:cubicBezTo>
                    <a:cubicBezTo>
                      <a:pt x="15962" y="8268"/>
                      <a:pt x="15970" y="8304"/>
                      <a:pt x="15933" y="8585"/>
                    </a:cubicBezTo>
                    <a:cubicBezTo>
                      <a:pt x="15905" y="8798"/>
                      <a:pt x="15864" y="8892"/>
                      <a:pt x="15799" y="8909"/>
                    </a:cubicBezTo>
                    <a:cubicBezTo>
                      <a:pt x="15537" y="8977"/>
                      <a:pt x="15224" y="9159"/>
                      <a:pt x="15120" y="9307"/>
                    </a:cubicBezTo>
                    <a:cubicBezTo>
                      <a:pt x="15056" y="9401"/>
                      <a:pt x="14883" y="9531"/>
                      <a:pt x="14726" y="9601"/>
                    </a:cubicBezTo>
                    <a:lnTo>
                      <a:pt x="14441" y="9729"/>
                    </a:lnTo>
                    <a:lnTo>
                      <a:pt x="14232" y="9518"/>
                    </a:lnTo>
                    <a:cubicBezTo>
                      <a:pt x="14115" y="9403"/>
                      <a:pt x="13902" y="9223"/>
                      <a:pt x="13754" y="9119"/>
                    </a:cubicBezTo>
                    <a:cubicBezTo>
                      <a:pt x="13426" y="8889"/>
                      <a:pt x="13084" y="8439"/>
                      <a:pt x="13168" y="8344"/>
                    </a:cubicBezTo>
                    <a:cubicBezTo>
                      <a:pt x="13200" y="8308"/>
                      <a:pt x="13203" y="8231"/>
                      <a:pt x="13176" y="8171"/>
                    </a:cubicBezTo>
                    <a:cubicBezTo>
                      <a:pt x="13069" y="7933"/>
                      <a:pt x="13116" y="7500"/>
                      <a:pt x="13285" y="7178"/>
                    </a:cubicBezTo>
                    <a:cubicBezTo>
                      <a:pt x="13428" y="6906"/>
                      <a:pt x="13492" y="6841"/>
                      <a:pt x="13754" y="6719"/>
                    </a:cubicBezTo>
                    <a:cubicBezTo>
                      <a:pt x="13922" y="6641"/>
                      <a:pt x="14084" y="6576"/>
                      <a:pt x="14115" y="6576"/>
                    </a:cubicBezTo>
                    <a:cubicBezTo>
                      <a:pt x="14146" y="6576"/>
                      <a:pt x="14276" y="6508"/>
                      <a:pt x="14400" y="6418"/>
                    </a:cubicBezTo>
                    <a:cubicBezTo>
                      <a:pt x="14551" y="6309"/>
                      <a:pt x="14709" y="6248"/>
                      <a:pt x="14886" y="6230"/>
                    </a:cubicBezTo>
                    <a:cubicBezTo>
                      <a:pt x="15030" y="6215"/>
                      <a:pt x="15144" y="6178"/>
                      <a:pt x="15137" y="6147"/>
                    </a:cubicBezTo>
                    <a:cubicBezTo>
                      <a:pt x="15130" y="6116"/>
                      <a:pt x="15251" y="6062"/>
                      <a:pt x="15405" y="6027"/>
                    </a:cubicBezTo>
                    <a:cubicBezTo>
                      <a:pt x="15760" y="5945"/>
                      <a:pt x="15954" y="5826"/>
                      <a:pt x="16025" y="5658"/>
                    </a:cubicBezTo>
                    <a:cubicBezTo>
                      <a:pt x="16106" y="5467"/>
                      <a:pt x="16108" y="5467"/>
                      <a:pt x="15849" y="5621"/>
                    </a:cubicBezTo>
                    <a:cubicBezTo>
                      <a:pt x="15657" y="5735"/>
                      <a:pt x="15512" y="5772"/>
                      <a:pt x="15103" y="5801"/>
                    </a:cubicBezTo>
                    <a:cubicBezTo>
                      <a:pt x="14826" y="5821"/>
                      <a:pt x="14561" y="5849"/>
                      <a:pt x="14509" y="5869"/>
                    </a:cubicBezTo>
                    <a:cubicBezTo>
                      <a:pt x="14456" y="5889"/>
                      <a:pt x="14394" y="5883"/>
                      <a:pt x="14374" y="5854"/>
                    </a:cubicBezTo>
                    <a:cubicBezTo>
                      <a:pt x="14328" y="5786"/>
                      <a:pt x="14562" y="5643"/>
                      <a:pt x="14718" y="5643"/>
                    </a:cubicBezTo>
                    <a:cubicBezTo>
                      <a:pt x="14785" y="5643"/>
                      <a:pt x="14914" y="5569"/>
                      <a:pt x="15003" y="5485"/>
                    </a:cubicBezTo>
                    <a:cubicBezTo>
                      <a:pt x="15193" y="5307"/>
                      <a:pt x="15403" y="5250"/>
                      <a:pt x="15564" y="5327"/>
                    </a:cubicBezTo>
                    <a:cubicBezTo>
                      <a:pt x="15655" y="5371"/>
                      <a:pt x="15673" y="5365"/>
                      <a:pt x="15673" y="5305"/>
                    </a:cubicBezTo>
                    <a:cubicBezTo>
                      <a:pt x="15673" y="5112"/>
                      <a:pt x="15546" y="4950"/>
                      <a:pt x="15338" y="4876"/>
                    </a:cubicBezTo>
                    <a:cubicBezTo>
                      <a:pt x="15218" y="4833"/>
                      <a:pt x="15071" y="4778"/>
                      <a:pt x="15003" y="4748"/>
                    </a:cubicBezTo>
                    <a:cubicBezTo>
                      <a:pt x="14935" y="4718"/>
                      <a:pt x="14828" y="4698"/>
                      <a:pt x="14768" y="4710"/>
                    </a:cubicBezTo>
                    <a:cubicBezTo>
                      <a:pt x="14708" y="4722"/>
                      <a:pt x="14584" y="4698"/>
                      <a:pt x="14492" y="4657"/>
                    </a:cubicBezTo>
                    <a:lnTo>
                      <a:pt x="14324" y="4582"/>
                    </a:lnTo>
                    <a:lnTo>
                      <a:pt x="14626" y="4349"/>
                    </a:lnTo>
                    <a:cubicBezTo>
                      <a:pt x="14986" y="4066"/>
                      <a:pt x="15136" y="3816"/>
                      <a:pt x="15187" y="3424"/>
                    </a:cubicBezTo>
                    <a:cubicBezTo>
                      <a:pt x="15218" y="3185"/>
                      <a:pt x="15263" y="3102"/>
                      <a:pt x="15405" y="2995"/>
                    </a:cubicBezTo>
                    <a:cubicBezTo>
                      <a:pt x="15409" y="2991"/>
                      <a:pt x="15409" y="2990"/>
                      <a:pt x="15414" y="2987"/>
                    </a:cubicBezTo>
                    <a:cubicBezTo>
                      <a:pt x="15425" y="2979"/>
                      <a:pt x="15435" y="2971"/>
                      <a:pt x="15447" y="2965"/>
                    </a:cubicBezTo>
                    <a:cubicBezTo>
                      <a:pt x="15538" y="2909"/>
                      <a:pt x="15642" y="2875"/>
                      <a:pt x="15698" y="2882"/>
                    </a:cubicBezTo>
                    <a:cubicBezTo>
                      <a:pt x="15805" y="2895"/>
                      <a:pt x="15825" y="2941"/>
                      <a:pt x="15841" y="3213"/>
                    </a:cubicBezTo>
                    <a:cubicBezTo>
                      <a:pt x="15851" y="3384"/>
                      <a:pt x="15887" y="3537"/>
                      <a:pt x="15925" y="3559"/>
                    </a:cubicBezTo>
                    <a:cubicBezTo>
                      <a:pt x="15963" y="3581"/>
                      <a:pt x="16110" y="3604"/>
                      <a:pt x="16252" y="3604"/>
                    </a:cubicBezTo>
                    <a:cubicBezTo>
                      <a:pt x="16412" y="3605"/>
                      <a:pt x="16548" y="3637"/>
                      <a:pt x="16620" y="3694"/>
                    </a:cubicBezTo>
                    <a:cubicBezTo>
                      <a:pt x="16732" y="3783"/>
                      <a:pt x="16738" y="3783"/>
                      <a:pt x="16696" y="3657"/>
                    </a:cubicBezTo>
                    <a:cubicBezTo>
                      <a:pt x="16609" y="3394"/>
                      <a:pt x="16623" y="3312"/>
                      <a:pt x="16763" y="3326"/>
                    </a:cubicBezTo>
                    <a:cubicBezTo>
                      <a:pt x="16959" y="3344"/>
                      <a:pt x="16931" y="3310"/>
                      <a:pt x="16578" y="3108"/>
                    </a:cubicBezTo>
                    <a:cubicBezTo>
                      <a:pt x="16279" y="2935"/>
                      <a:pt x="16255" y="2905"/>
                      <a:pt x="16268" y="2731"/>
                    </a:cubicBezTo>
                    <a:cubicBezTo>
                      <a:pt x="16289" y="2454"/>
                      <a:pt x="16066" y="2295"/>
                      <a:pt x="15648" y="2295"/>
                    </a:cubicBezTo>
                    <a:cubicBezTo>
                      <a:pt x="15250" y="2295"/>
                      <a:pt x="14950" y="2425"/>
                      <a:pt x="14835" y="2641"/>
                    </a:cubicBezTo>
                    <a:cubicBezTo>
                      <a:pt x="14787" y="2733"/>
                      <a:pt x="14709" y="2980"/>
                      <a:pt x="14659" y="3190"/>
                    </a:cubicBezTo>
                    <a:cubicBezTo>
                      <a:pt x="14526" y="3762"/>
                      <a:pt x="14302" y="4052"/>
                      <a:pt x="14224" y="3755"/>
                    </a:cubicBezTo>
                    <a:cubicBezTo>
                      <a:pt x="14174" y="3566"/>
                      <a:pt x="14030" y="3517"/>
                      <a:pt x="13729" y="3589"/>
                    </a:cubicBezTo>
                    <a:cubicBezTo>
                      <a:pt x="13357" y="3678"/>
                      <a:pt x="13297" y="3669"/>
                      <a:pt x="13235" y="3521"/>
                    </a:cubicBezTo>
                    <a:cubicBezTo>
                      <a:pt x="13161" y="3347"/>
                      <a:pt x="13118" y="3358"/>
                      <a:pt x="13134" y="3544"/>
                    </a:cubicBezTo>
                    <a:cubicBezTo>
                      <a:pt x="13151" y="3748"/>
                      <a:pt x="13050" y="3843"/>
                      <a:pt x="12774" y="3882"/>
                    </a:cubicBezTo>
                    <a:cubicBezTo>
                      <a:pt x="12592" y="3909"/>
                      <a:pt x="12534" y="3945"/>
                      <a:pt x="12506" y="4048"/>
                    </a:cubicBezTo>
                    <a:cubicBezTo>
                      <a:pt x="12486" y="4120"/>
                      <a:pt x="12486" y="4213"/>
                      <a:pt x="12506" y="4259"/>
                    </a:cubicBezTo>
                    <a:cubicBezTo>
                      <a:pt x="12605" y="4491"/>
                      <a:pt x="12291" y="4434"/>
                      <a:pt x="11969" y="4161"/>
                    </a:cubicBezTo>
                    <a:cubicBezTo>
                      <a:pt x="11765" y="3988"/>
                      <a:pt x="11517" y="3566"/>
                      <a:pt x="11584" y="3506"/>
                    </a:cubicBezTo>
                    <a:cubicBezTo>
                      <a:pt x="11605" y="3487"/>
                      <a:pt x="11727" y="3452"/>
                      <a:pt x="11860" y="3424"/>
                    </a:cubicBezTo>
                    <a:lnTo>
                      <a:pt x="12103" y="3371"/>
                    </a:lnTo>
                    <a:lnTo>
                      <a:pt x="12103" y="3040"/>
                    </a:lnTo>
                    <a:cubicBezTo>
                      <a:pt x="12103" y="2729"/>
                      <a:pt x="12113" y="2700"/>
                      <a:pt x="12296" y="2566"/>
                    </a:cubicBezTo>
                    <a:cubicBezTo>
                      <a:pt x="12529" y="2395"/>
                      <a:pt x="12773" y="1970"/>
                      <a:pt x="12774" y="1731"/>
                    </a:cubicBezTo>
                    <a:cubicBezTo>
                      <a:pt x="12775" y="1469"/>
                      <a:pt x="12629" y="1273"/>
                      <a:pt x="12380" y="1189"/>
                    </a:cubicBezTo>
                    <a:cubicBezTo>
                      <a:pt x="12154" y="1113"/>
                      <a:pt x="11736" y="1102"/>
                      <a:pt x="11517" y="1166"/>
                    </a:cubicBezTo>
                    <a:cubicBezTo>
                      <a:pt x="11432" y="1191"/>
                      <a:pt x="11318" y="1164"/>
                      <a:pt x="11156" y="1068"/>
                    </a:cubicBezTo>
                    <a:cubicBezTo>
                      <a:pt x="10945" y="944"/>
                      <a:pt x="10928" y="913"/>
                      <a:pt x="10955" y="760"/>
                    </a:cubicBezTo>
                    <a:cubicBezTo>
                      <a:pt x="10973" y="662"/>
                      <a:pt x="10959" y="570"/>
                      <a:pt x="10922" y="549"/>
                    </a:cubicBezTo>
                    <a:cubicBezTo>
                      <a:pt x="10806" y="485"/>
                      <a:pt x="10850" y="304"/>
                      <a:pt x="10989" y="271"/>
                    </a:cubicBezTo>
                    <a:cubicBezTo>
                      <a:pt x="11119" y="240"/>
                      <a:pt x="11117" y="243"/>
                      <a:pt x="10972" y="211"/>
                    </a:cubicBezTo>
                    <a:cubicBezTo>
                      <a:pt x="10884" y="191"/>
                      <a:pt x="10833" y="144"/>
                      <a:pt x="10838" y="90"/>
                    </a:cubicBezTo>
                    <a:cubicBezTo>
                      <a:pt x="10842" y="42"/>
                      <a:pt x="10816" y="0"/>
                      <a:pt x="10788" y="0"/>
                    </a:cubicBezTo>
                    <a:close/>
                    <a:moveTo>
                      <a:pt x="10813" y="3604"/>
                    </a:moveTo>
                    <a:cubicBezTo>
                      <a:pt x="10819" y="3600"/>
                      <a:pt x="10826" y="3604"/>
                      <a:pt x="10830" y="3604"/>
                    </a:cubicBezTo>
                    <a:cubicBezTo>
                      <a:pt x="10862" y="3609"/>
                      <a:pt x="10923" y="3724"/>
                      <a:pt x="10972" y="3860"/>
                    </a:cubicBezTo>
                    <a:cubicBezTo>
                      <a:pt x="10987" y="3900"/>
                      <a:pt x="11002" y="3939"/>
                      <a:pt x="11022" y="3980"/>
                    </a:cubicBezTo>
                    <a:cubicBezTo>
                      <a:pt x="11082" y="4104"/>
                      <a:pt x="11171" y="4232"/>
                      <a:pt x="11265" y="4349"/>
                    </a:cubicBezTo>
                    <a:cubicBezTo>
                      <a:pt x="11297" y="4388"/>
                      <a:pt x="11324" y="4426"/>
                      <a:pt x="11358" y="4462"/>
                    </a:cubicBezTo>
                    <a:cubicBezTo>
                      <a:pt x="11391" y="4498"/>
                      <a:pt x="11432" y="4535"/>
                      <a:pt x="11467" y="4567"/>
                    </a:cubicBezTo>
                    <a:cubicBezTo>
                      <a:pt x="11501" y="4600"/>
                      <a:pt x="11532" y="4630"/>
                      <a:pt x="11567" y="4657"/>
                    </a:cubicBezTo>
                    <a:cubicBezTo>
                      <a:pt x="11603" y="4685"/>
                      <a:pt x="11641" y="4711"/>
                      <a:pt x="11676" y="4733"/>
                    </a:cubicBezTo>
                    <a:cubicBezTo>
                      <a:pt x="11798" y="4809"/>
                      <a:pt x="11963" y="4945"/>
                      <a:pt x="12045" y="5041"/>
                    </a:cubicBezTo>
                    <a:cubicBezTo>
                      <a:pt x="12082" y="5085"/>
                      <a:pt x="12120" y="5124"/>
                      <a:pt x="12162" y="5154"/>
                    </a:cubicBezTo>
                    <a:cubicBezTo>
                      <a:pt x="12190" y="5175"/>
                      <a:pt x="12224" y="5192"/>
                      <a:pt x="12254" y="5207"/>
                    </a:cubicBezTo>
                    <a:cubicBezTo>
                      <a:pt x="12285" y="5221"/>
                      <a:pt x="12314" y="5236"/>
                      <a:pt x="12346" y="5244"/>
                    </a:cubicBezTo>
                    <a:cubicBezTo>
                      <a:pt x="12363" y="5249"/>
                      <a:pt x="12380" y="5249"/>
                      <a:pt x="12397" y="5252"/>
                    </a:cubicBezTo>
                    <a:cubicBezTo>
                      <a:pt x="12431" y="5258"/>
                      <a:pt x="12463" y="5261"/>
                      <a:pt x="12489" y="5267"/>
                    </a:cubicBezTo>
                    <a:cubicBezTo>
                      <a:pt x="12515" y="5273"/>
                      <a:pt x="12537" y="5283"/>
                      <a:pt x="12556" y="5290"/>
                    </a:cubicBezTo>
                    <a:cubicBezTo>
                      <a:pt x="12584" y="5300"/>
                      <a:pt x="12603" y="5308"/>
                      <a:pt x="12615" y="5320"/>
                    </a:cubicBezTo>
                    <a:cubicBezTo>
                      <a:pt x="12618" y="5324"/>
                      <a:pt x="12621" y="5331"/>
                      <a:pt x="12623" y="5335"/>
                    </a:cubicBezTo>
                    <a:cubicBezTo>
                      <a:pt x="12639" y="5367"/>
                      <a:pt x="12592" y="5407"/>
                      <a:pt x="12489" y="5455"/>
                    </a:cubicBezTo>
                    <a:cubicBezTo>
                      <a:pt x="12465" y="5466"/>
                      <a:pt x="12440" y="5476"/>
                      <a:pt x="12413" y="5493"/>
                    </a:cubicBezTo>
                    <a:cubicBezTo>
                      <a:pt x="12387" y="5509"/>
                      <a:pt x="12359" y="5531"/>
                      <a:pt x="12330" y="5553"/>
                    </a:cubicBezTo>
                    <a:cubicBezTo>
                      <a:pt x="12271" y="5596"/>
                      <a:pt x="12203" y="5651"/>
                      <a:pt x="12137" y="5711"/>
                    </a:cubicBezTo>
                    <a:cubicBezTo>
                      <a:pt x="12071" y="5771"/>
                      <a:pt x="12005" y="5835"/>
                      <a:pt x="11936" y="5907"/>
                    </a:cubicBezTo>
                    <a:cubicBezTo>
                      <a:pt x="11798" y="6049"/>
                      <a:pt x="11660" y="6211"/>
                      <a:pt x="11534" y="6373"/>
                    </a:cubicBezTo>
                    <a:cubicBezTo>
                      <a:pt x="11471" y="6454"/>
                      <a:pt x="11412" y="6535"/>
                      <a:pt x="11358" y="6614"/>
                    </a:cubicBezTo>
                    <a:cubicBezTo>
                      <a:pt x="11277" y="6732"/>
                      <a:pt x="11206" y="6845"/>
                      <a:pt x="11156" y="6945"/>
                    </a:cubicBezTo>
                    <a:cubicBezTo>
                      <a:pt x="11140" y="6978"/>
                      <a:pt x="11126" y="7013"/>
                      <a:pt x="11115" y="7043"/>
                    </a:cubicBezTo>
                    <a:cubicBezTo>
                      <a:pt x="11062" y="7177"/>
                      <a:pt x="10972" y="7379"/>
                      <a:pt x="10922" y="7494"/>
                    </a:cubicBezTo>
                    <a:cubicBezTo>
                      <a:pt x="10871" y="7609"/>
                      <a:pt x="10818" y="7719"/>
                      <a:pt x="10796" y="7742"/>
                    </a:cubicBezTo>
                    <a:cubicBezTo>
                      <a:pt x="10784" y="7755"/>
                      <a:pt x="10764" y="7743"/>
                      <a:pt x="10737" y="7712"/>
                    </a:cubicBezTo>
                    <a:cubicBezTo>
                      <a:pt x="10724" y="7697"/>
                      <a:pt x="10711" y="7677"/>
                      <a:pt x="10696" y="7652"/>
                    </a:cubicBezTo>
                    <a:cubicBezTo>
                      <a:pt x="10664" y="7603"/>
                      <a:pt x="10623" y="7540"/>
                      <a:pt x="10587" y="7464"/>
                    </a:cubicBezTo>
                    <a:cubicBezTo>
                      <a:pt x="10531" y="7350"/>
                      <a:pt x="10479" y="7217"/>
                      <a:pt x="10427" y="7073"/>
                    </a:cubicBezTo>
                    <a:cubicBezTo>
                      <a:pt x="10414" y="7036"/>
                      <a:pt x="10397" y="6989"/>
                      <a:pt x="10377" y="6945"/>
                    </a:cubicBezTo>
                    <a:cubicBezTo>
                      <a:pt x="10338" y="6858"/>
                      <a:pt x="10283" y="6764"/>
                      <a:pt x="10235" y="6682"/>
                    </a:cubicBezTo>
                    <a:cubicBezTo>
                      <a:pt x="10210" y="6640"/>
                      <a:pt x="10190" y="6601"/>
                      <a:pt x="10168" y="6569"/>
                    </a:cubicBezTo>
                    <a:cubicBezTo>
                      <a:pt x="9915" y="6210"/>
                      <a:pt x="9316" y="5613"/>
                      <a:pt x="9087" y="5485"/>
                    </a:cubicBezTo>
                    <a:cubicBezTo>
                      <a:pt x="9057" y="5469"/>
                      <a:pt x="9033" y="5454"/>
                      <a:pt x="9011" y="5440"/>
                    </a:cubicBezTo>
                    <a:cubicBezTo>
                      <a:pt x="8989" y="5426"/>
                      <a:pt x="8967" y="5414"/>
                      <a:pt x="8952" y="5402"/>
                    </a:cubicBezTo>
                    <a:cubicBezTo>
                      <a:pt x="8938" y="5390"/>
                      <a:pt x="8934" y="5375"/>
                      <a:pt x="8927" y="5365"/>
                    </a:cubicBezTo>
                    <a:cubicBezTo>
                      <a:pt x="8921" y="5355"/>
                      <a:pt x="8918" y="5343"/>
                      <a:pt x="8919" y="5335"/>
                    </a:cubicBezTo>
                    <a:cubicBezTo>
                      <a:pt x="8919" y="5330"/>
                      <a:pt x="8917" y="5331"/>
                      <a:pt x="8919" y="5327"/>
                    </a:cubicBezTo>
                    <a:cubicBezTo>
                      <a:pt x="8921" y="5323"/>
                      <a:pt x="8923" y="5316"/>
                      <a:pt x="8927" y="5312"/>
                    </a:cubicBezTo>
                    <a:cubicBezTo>
                      <a:pt x="8936" y="5304"/>
                      <a:pt x="8953" y="5296"/>
                      <a:pt x="8969" y="5290"/>
                    </a:cubicBezTo>
                    <a:cubicBezTo>
                      <a:pt x="9002" y="5276"/>
                      <a:pt x="9048" y="5271"/>
                      <a:pt x="9112" y="5259"/>
                    </a:cubicBezTo>
                    <a:cubicBezTo>
                      <a:pt x="9136" y="5255"/>
                      <a:pt x="9170" y="5244"/>
                      <a:pt x="9204" y="5229"/>
                    </a:cubicBezTo>
                    <a:cubicBezTo>
                      <a:pt x="9306" y="5184"/>
                      <a:pt x="9435" y="5096"/>
                      <a:pt x="9539" y="5004"/>
                    </a:cubicBezTo>
                    <a:cubicBezTo>
                      <a:pt x="9678" y="4881"/>
                      <a:pt x="9925" y="4671"/>
                      <a:pt x="10084" y="4537"/>
                    </a:cubicBezTo>
                    <a:cubicBezTo>
                      <a:pt x="10211" y="4430"/>
                      <a:pt x="10356" y="4263"/>
                      <a:pt x="10469" y="4101"/>
                    </a:cubicBezTo>
                    <a:cubicBezTo>
                      <a:pt x="10488" y="4074"/>
                      <a:pt x="10511" y="4045"/>
                      <a:pt x="10528" y="4018"/>
                    </a:cubicBezTo>
                    <a:cubicBezTo>
                      <a:pt x="10545" y="3991"/>
                      <a:pt x="10555" y="3968"/>
                      <a:pt x="10570" y="3943"/>
                    </a:cubicBezTo>
                    <a:cubicBezTo>
                      <a:pt x="10624" y="3846"/>
                      <a:pt x="10683" y="3756"/>
                      <a:pt x="10729" y="3694"/>
                    </a:cubicBezTo>
                    <a:cubicBezTo>
                      <a:pt x="10752" y="3663"/>
                      <a:pt x="10771" y="3643"/>
                      <a:pt x="10788" y="3627"/>
                    </a:cubicBezTo>
                    <a:cubicBezTo>
                      <a:pt x="10796" y="3618"/>
                      <a:pt x="10807" y="3608"/>
                      <a:pt x="10813" y="3604"/>
                    </a:cubicBezTo>
                    <a:close/>
                    <a:moveTo>
                      <a:pt x="10771" y="8096"/>
                    </a:moveTo>
                    <a:cubicBezTo>
                      <a:pt x="10816" y="8096"/>
                      <a:pt x="10971" y="8473"/>
                      <a:pt x="10939" y="8502"/>
                    </a:cubicBezTo>
                    <a:cubicBezTo>
                      <a:pt x="10893" y="8544"/>
                      <a:pt x="10614" y="8543"/>
                      <a:pt x="10587" y="8502"/>
                    </a:cubicBezTo>
                    <a:cubicBezTo>
                      <a:pt x="10581" y="8494"/>
                      <a:pt x="10587" y="8474"/>
                      <a:pt x="10595" y="8442"/>
                    </a:cubicBezTo>
                    <a:cubicBezTo>
                      <a:pt x="10597" y="8419"/>
                      <a:pt x="10604" y="8389"/>
                      <a:pt x="10620" y="8359"/>
                    </a:cubicBezTo>
                    <a:cubicBezTo>
                      <a:pt x="10630" y="8330"/>
                      <a:pt x="10644" y="8293"/>
                      <a:pt x="10662" y="8254"/>
                    </a:cubicBezTo>
                    <a:cubicBezTo>
                      <a:pt x="10674" y="8229"/>
                      <a:pt x="10684" y="8212"/>
                      <a:pt x="10696" y="8194"/>
                    </a:cubicBezTo>
                    <a:cubicBezTo>
                      <a:pt x="10724" y="8139"/>
                      <a:pt x="10757" y="8096"/>
                      <a:pt x="10771" y="8096"/>
                    </a:cubicBezTo>
                    <a:close/>
                    <a:moveTo>
                      <a:pt x="10796" y="8864"/>
                    </a:moveTo>
                    <a:cubicBezTo>
                      <a:pt x="10728" y="8864"/>
                      <a:pt x="10660" y="8888"/>
                      <a:pt x="10570" y="8939"/>
                    </a:cubicBezTo>
                    <a:cubicBezTo>
                      <a:pt x="10445" y="9009"/>
                      <a:pt x="10202" y="9067"/>
                      <a:pt x="10034" y="9067"/>
                    </a:cubicBezTo>
                    <a:cubicBezTo>
                      <a:pt x="9410" y="9067"/>
                      <a:pt x="9043" y="9747"/>
                      <a:pt x="9539" y="9985"/>
                    </a:cubicBezTo>
                    <a:cubicBezTo>
                      <a:pt x="9871" y="10144"/>
                      <a:pt x="9821" y="10283"/>
                      <a:pt x="9371" y="10451"/>
                    </a:cubicBezTo>
                    <a:cubicBezTo>
                      <a:pt x="9064" y="10566"/>
                      <a:pt x="8912" y="10578"/>
                      <a:pt x="8693" y="10489"/>
                    </a:cubicBezTo>
                    <a:cubicBezTo>
                      <a:pt x="8537" y="10425"/>
                      <a:pt x="8330" y="10402"/>
                      <a:pt x="8232" y="10436"/>
                    </a:cubicBezTo>
                    <a:cubicBezTo>
                      <a:pt x="7973" y="10525"/>
                      <a:pt x="8015" y="10776"/>
                      <a:pt x="8299" y="10842"/>
                    </a:cubicBezTo>
                    <a:cubicBezTo>
                      <a:pt x="8438" y="10875"/>
                      <a:pt x="8516" y="10954"/>
                      <a:pt x="8483" y="11031"/>
                    </a:cubicBezTo>
                    <a:cubicBezTo>
                      <a:pt x="8452" y="11104"/>
                      <a:pt x="8340" y="11626"/>
                      <a:pt x="8232" y="12189"/>
                    </a:cubicBezTo>
                    <a:cubicBezTo>
                      <a:pt x="8075" y="13002"/>
                      <a:pt x="7971" y="13260"/>
                      <a:pt x="7754" y="13438"/>
                    </a:cubicBezTo>
                    <a:lnTo>
                      <a:pt x="7486" y="13664"/>
                    </a:lnTo>
                    <a:lnTo>
                      <a:pt x="7779" y="13875"/>
                    </a:lnTo>
                    <a:cubicBezTo>
                      <a:pt x="8183" y="14159"/>
                      <a:pt x="8950" y="14160"/>
                      <a:pt x="9355" y="13875"/>
                    </a:cubicBezTo>
                    <a:cubicBezTo>
                      <a:pt x="9656" y="13663"/>
                      <a:pt x="9651" y="13661"/>
                      <a:pt x="9422" y="13491"/>
                    </a:cubicBezTo>
                    <a:cubicBezTo>
                      <a:pt x="9252" y="13365"/>
                      <a:pt x="9122" y="13003"/>
                      <a:pt x="8927" y="12114"/>
                    </a:cubicBezTo>
                    <a:cubicBezTo>
                      <a:pt x="8782" y="11451"/>
                      <a:pt x="8687" y="10885"/>
                      <a:pt x="8718" y="10857"/>
                    </a:cubicBezTo>
                    <a:cubicBezTo>
                      <a:pt x="8821" y="10765"/>
                      <a:pt x="10209" y="10805"/>
                      <a:pt x="10277" y="10903"/>
                    </a:cubicBezTo>
                    <a:cubicBezTo>
                      <a:pt x="10313" y="10956"/>
                      <a:pt x="10195" y="11103"/>
                      <a:pt x="10008" y="11226"/>
                    </a:cubicBezTo>
                    <a:cubicBezTo>
                      <a:pt x="9705" y="11427"/>
                      <a:pt x="9575" y="11621"/>
                      <a:pt x="9388" y="12152"/>
                    </a:cubicBezTo>
                    <a:cubicBezTo>
                      <a:pt x="9284" y="12447"/>
                      <a:pt x="9716" y="13121"/>
                      <a:pt x="10159" y="13355"/>
                    </a:cubicBezTo>
                    <a:cubicBezTo>
                      <a:pt x="10552" y="13563"/>
                      <a:pt x="10578" y="13604"/>
                      <a:pt x="10545" y="14010"/>
                    </a:cubicBezTo>
                    <a:cubicBezTo>
                      <a:pt x="10510" y="14436"/>
                      <a:pt x="10502" y="14442"/>
                      <a:pt x="10134" y="14409"/>
                    </a:cubicBezTo>
                    <a:cubicBezTo>
                      <a:pt x="9760" y="14375"/>
                      <a:pt x="9755" y="14377"/>
                      <a:pt x="9782" y="14793"/>
                    </a:cubicBezTo>
                    <a:cubicBezTo>
                      <a:pt x="9805" y="15137"/>
                      <a:pt x="9857" y="15219"/>
                      <a:pt x="10050" y="15221"/>
                    </a:cubicBezTo>
                    <a:cubicBezTo>
                      <a:pt x="10179" y="15223"/>
                      <a:pt x="10376" y="15284"/>
                      <a:pt x="10494" y="15364"/>
                    </a:cubicBezTo>
                    <a:cubicBezTo>
                      <a:pt x="10681" y="15491"/>
                      <a:pt x="10752" y="15494"/>
                      <a:pt x="11031" y="15364"/>
                    </a:cubicBezTo>
                    <a:cubicBezTo>
                      <a:pt x="11208" y="15282"/>
                      <a:pt x="11450" y="15214"/>
                      <a:pt x="11567" y="15214"/>
                    </a:cubicBezTo>
                    <a:cubicBezTo>
                      <a:pt x="11738" y="15214"/>
                      <a:pt x="11786" y="15135"/>
                      <a:pt x="11793" y="14800"/>
                    </a:cubicBezTo>
                    <a:cubicBezTo>
                      <a:pt x="11802" y="14394"/>
                      <a:pt x="11791" y="14385"/>
                      <a:pt x="11441" y="14416"/>
                    </a:cubicBezTo>
                    <a:cubicBezTo>
                      <a:pt x="11095" y="14447"/>
                      <a:pt x="11081" y="14433"/>
                      <a:pt x="11048" y="14018"/>
                    </a:cubicBezTo>
                    <a:cubicBezTo>
                      <a:pt x="11015" y="13614"/>
                      <a:pt x="11042" y="13565"/>
                      <a:pt x="11467" y="13325"/>
                    </a:cubicBezTo>
                    <a:cubicBezTo>
                      <a:pt x="12294" y="12857"/>
                      <a:pt x="12377" y="11922"/>
                      <a:pt x="11651" y="11309"/>
                    </a:cubicBezTo>
                    <a:cubicBezTo>
                      <a:pt x="11436" y="11127"/>
                      <a:pt x="11292" y="10942"/>
                      <a:pt x="11324" y="10895"/>
                    </a:cubicBezTo>
                    <a:cubicBezTo>
                      <a:pt x="11418" y="10759"/>
                      <a:pt x="12582" y="10796"/>
                      <a:pt x="12715" y="10940"/>
                    </a:cubicBezTo>
                    <a:cubicBezTo>
                      <a:pt x="12917" y="11158"/>
                      <a:pt x="12430" y="13277"/>
                      <a:pt x="12129" y="13491"/>
                    </a:cubicBezTo>
                    <a:cubicBezTo>
                      <a:pt x="11995" y="13586"/>
                      <a:pt x="11914" y="13679"/>
                      <a:pt x="11944" y="13702"/>
                    </a:cubicBezTo>
                    <a:cubicBezTo>
                      <a:pt x="12545" y="14146"/>
                      <a:pt x="13223" y="14212"/>
                      <a:pt x="13712" y="13867"/>
                    </a:cubicBezTo>
                    <a:cubicBezTo>
                      <a:pt x="14024" y="13648"/>
                      <a:pt x="14017" y="13645"/>
                      <a:pt x="13788" y="13483"/>
                    </a:cubicBezTo>
                    <a:cubicBezTo>
                      <a:pt x="13614" y="13361"/>
                      <a:pt x="13495" y="13025"/>
                      <a:pt x="13310" y="12144"/>
                    </a:cubicBezTo>
                    <a:lnTo>
                      <a:pt x="13067" y="10970"/>
                    </a:lnTo>
                    <a:lnTo>
                      <a:pt x="13335" y="10790"/>
                    </a:lnTo>
                    <a:cubicBezTo>
                      <a:pt x="13561" y="10633"/>
                      <a:pt x="13574" y="10590"/>
                      <a:pt x="13427" y="10504"/>
                    </a:cubicBezTo>
                    <a:cubicBezTo>
                      <a:pt x="13219" y="10380"/>
                      <a:pt x="12964" y="10376"/>
                      <a:pt x="12765" y="10489"/>
                    </a:cubicBezTo>
                    <a:cubicBezTo>
                      <a:pt x="12621" y="10571"/>
                      <a:pt x="11682" y="10403"/>
                      <a:pt x="11534" y="10271"/>
                    </a:cubicBezTo>
                    <a:cubicBezTo>
                      <a:pt x="11492" y="10234"/>
                      <a:pt x="11642" y="10137"/>
                      <a:pt x="11869" y="10052"/>
                    </a:cubicBezTo>
                    <a:cubicBezTo>
                      <a:pt x="12167" y="9941"/>
                      <a:pt x="12279" y="9833"/>
                      <a:pt x="12279" y="9669"/>
                    </a:cubicBezTo>
                    <a:cubicBezTo>
                      <a:pt x="12279" y="9343"/>
                      <a:pt x="11956" y="9067"/>
                      <a:pt x="11575" y="9067"/>
                    </a:cubicBezTo>
                    <a:cubicBezTo>
                      <a:pt x="11396" y="9067"/>
                      <a:pt x="11147" y="9009"/>
                      <a:pt x="11022" y="8939"/>
                    </a:cubicBezTo>
                    <a:cubicBezTo>
                      <a:pt x="10932" y="8888"/>
                      <a:pt x="10864" y="8864"/>
                      <a:pt x="10796" y="8864"/>
                    </a:cubicBezTo>
                    <a:close/>
                    <a:moveTo>
                      <a:pt x="11425" y="9172"/>
                    </a:moveTo>
                    <a:cubicBezTo>
                      <a:pt x="11444" y="9171"/>
                      <a:pt x="11456" y="9171"/>
                      <a:pt x="11475" y="9172"/>
                    </a:cubicBezTo>
                    <a:cubicBezTo>
                      <a:pt x="11729" y="9185"/>
                      <a:pt x="11936" y="9363"/>
                      <a:pt x="11936" y="9654"/>
                    </a:cubicBezTo>
                    <a:cubicBezTo>
                      <a:pt x="11936" y="10005"/>
                      <a:pt x="11470" y="10173"/>
                      <a:pt x="11098" y="9955"/>
                    </a:cubicBezTo>
                    <a:cubicBezTo>
                      <a:pt x="10846" y="9807"/>
                      <a:pt x="10773" y="9805"/>
                      <a:pt x="10486" y="9939"/>
                    </a:cubicBezTo>
                    <a:cubicBezTo>
                      <a:pt x="10069" y="10134"/>
                      <a:pt x="10039" y="10132"/>
                      <a:pt x="9757" y="9879"/>
                    </a:cubicBezTo>
                    <a:cubicBezTo>
                      <a:pt x="9544" y="9688"/>
                      <a:pt x="9542" y="9643"/>
                      <a:pt x="9690" y="9443"/>
                    </a:cubicBezTo>
                    <a:cubicBezTo>
                      <a:pt x="9902" y="9155"/>
                      <a:pt x="10300" y="9104"/>
                      <a:pt x="10578" y="9330"/>
                    </a:cubicBezTo>
                    <a:cubicBezTo>
                      <a:pt x="10782" y="9496"/>
                      <a:pt x="10811" y="9496"/>
                      <a:pt x="11006" y="9338"/>
                    </a:cubicBezTo>
                    <a:cubicBezTo>
                      <a:pt x="11139" y="9230"/>
                      <a:pt x="11288" y="9179"/>
                      <a:pt x="11425" y="9172"/>
                    </a:cubicBezTo>
                    <a:close/>
                    <a:moveTo>
                      <a:pt x="8316" y="12460"/>
                    </a:moveTo>
                    <a:cubicBezTo>
                      <a:pt x="8320" y="12459"/>
                      <a:pt x="8328" y="12460"/>
                      <a:pt x="8332" y="12460"/>
                    </a:cubicBezTo>
                    <a:cubicBezTo>
                      <a:pt x="8401" y="12466"/>
                      <a:pt x="8450" y="12624"/>
                      <a:pt x="8450" y="12927"/>
                    </a:cubicBezTo>
                    <a:cubicBezTo>
                      <a:pt x="8450" y="13218"/>
                      <a:pt x="8394" y="13420"/>
                      <a:pt x="8307" y="13446"/>
                    </a:cubicBezTo>
                    <a:cubicBezTo>
                      <a:pt x="8100" y="13508"/>
                      <a:pt x="8029" y="13260"/>
                      <a:pt x="8131" y="12821"/>
                    </a:cubicBezTo>
                    <a:cubicBezTo>
                      <a:pt x="8185" y="12587"/>
                      <a:pt x="8257" y="12473"/>
                      <a:pt x="8316" y="12460"/>
                    </a:cubicBezTo>
                    <a:close/>
                    <a:moveTo>
                      <a:pt x="8785" y="12483"/>
                    </a:moveTo>
                    <a:cubicBezTo>
                      <a:pt x="8893" y="12469"/>
                      <a:pt x="8959" y="12647"/>
                      <a:pt x="8994" y="13055"/>
                    </a:cubicBezTo>
                    <a:cubicBezTo>
                      <a:pt x="9023" y="13383"/>
                      <a:pt x="8873" y="13562"/>
                      <a:pt x="8701" y="13408"/>
                    </a:cubicBezTo>
                    <a:cubicBezTo>
                      <a:pt x="8579" y="13299"/>
                      <a:pt x="8605" y="12569"/>
                      <a:pt x="8735" y="12498"/>
                    </a:cubicBezTo>
                    <a:cubicBezTo>
                      <a:pt x="8752" y="12488"/>
                      <a:pt x="8769" y="12485"/>
                      <a:pt x="8785" y="12483"/>
                    </a:cubicBezTo>
                    <a:close/>
                    <a:moveTo>
                      <a:pt x="12682" y="12754"/>
                    </a:moveTo>
                    <a:cubicBezTo>
                      <a:pt x="12745" y="12756"/>
                      <a:pt x="12799" y="12899"/>
                      <a:pt x="12799" y="13077"/>
                    </a:cubicBezTo>
                    <a:cubicBezTo>
                      <a:pt x="12799" y="13377"/>
                      <a:pt x="12638" y="13557"/>
                      <a:pt x="12489" y="13423"/>
                    </a:cubicBezTo>
                    <a:cubicBezTo>
                      <a:pt x="12387" y="13332"/>
                      <a:pt x="12556" y="12748"/>
                      <a:pt x="12682" y="12754"/>
                    </a:cubicBezTo>
                    <a:close/>
                    <a:moveTo>
                      <a:pt x="13251" y="12829"/>
                    </a:moveTo>
                    <a:cubicBezTo>
                      <a:pt x="13314" y="12818"/>
                      <a:pt x="13390" y="12914"/>
                      <a:pt x="13411" y="13047"/>
                    </a:cubicBezTo>
                    <a:cubicBezTo>
                      <a:pt x="13458" y="13348"/>
                      <a:pt x="13237" y="13582"/>
                      <a:pt x="13134" y="13340"/>
                    </a:cubicBezTo>
                    <a:cubicBezTo>
                      <a:pt x="13043" y="13128"/>
                      <a:pt x="13105" y="12855"/>
                      <a:pt x="13251" y="12829"/>
                    </a:cubicBezTo>
                    <a:close/>
                  </a:path>
                </a:pathLst>
              </a:custGeom>
              <a:ln w="12700" cap="flat">
                <a:noFill/>
                <a:miter lim="400000"/>
              </a:ln>
              <a:effectLst/>
            </p:spPr>
          </p:pic>
        </p:grpSp>
      </p:grpSp>
      <p:sp>
        <p:nvSpPr>
          <p:cNvPr id="20" name="www.roskazna.ru"/>
          <p:cNvSpPr txBox="1"/>
          <p:nvPr/>
        </p:nvSpPr>
        <p:spPr>
          <a:xfrm>
            <a:off x="683568" y="339502"/>
            <a:ext cx="1800200" cy="24109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square" lIns="50800" tIns="50800" rIns="50800" bIns="50800" anchor="ctr">
            <a:spAutoFit/>
          </a:bodyPr>
          <a:lstStyle/>
          <a:p>
            <a:pPr marL="92075" lvl="2" algn="l">
              <a:defRPr b="0">
                <a:solidFill>
                  <a:srgbClr val="212121"/>
                </a:solidFill>
                <a:latin typeface="Helvetica"/>
                <a:ea typeface="Helvetica"/>
                <a:cs typeface="Helvetica"/>
                <a:sym typeface="Helvetica"/>
              </a:defRPr>
            </a:pPr>
            <a:r>
              <a:rPr sz="900" dirty="0" smtClean="0">
                <a:solidFill>
                  <a:schemeClr val="accent1">
                    <a:lumMod val="50000"/>
                  </a:schemeClr>
                </a:solidFill>
                <a:latin typeface="Cambria" pitchFamily="18" charset="0"/>
              </a:rPr>
              <a:t>www.</a:t>
            </a:r>
            <a:r>
              <a:rPr lang="en-US" sz="900" dirty="0" smtClean="0">
                <a:solidFill>
                  <a:schemeClr val="accent1">
                    <a:lumMod val="50000"/>
                  </a:schemeClr>
                </a:solidFill>
                <a:latin typeface="Cambria" pitchFamily="18" charset="0"/>
              </a:rPr>
              <a:t>altay</a:t>
            </a:r>
            <a:r>
              <a:rPr lang="ru-RU" sz="900" dirty="0" smtClean="0">
                <a:solidFill>
                  <a:schemeClr val="accent1">
                    <a:lumMod val="50000"/>
                  </a:schemeClr>
                </a:solidFill>
                <a:latin typeface="Cambria" pitchFamily="18" charset="0"/>
              </a:rPr>
              <a:t>.</a:t>
            </a:r>
            <a:r>
              <a:rPr sz="900" dirty="0" smtClean="0">
                <a:solidFill>
                  <a:schemeClr val="accent1">
                    <a:lumMod val="50000"/>
                  </a:schemeClr>
                </a:solidFill>
                <a:latin typeface="Cambria" pitchFamily="18" charset="0"/>
              </a:rPr>
              <a:t>roskazna.ru</a:t>
            </a:r>
            <a:endParaRPr sz="900" dirty="0">
              <a:solidFill>
                <a:schemeClr val="accent1">
                  <a:lumMod val="50000"/>
                </a:schemeClr>
              </a:solidFill>
              <a:latin typeface="Cambria" pitchFamily="18" charset="0"/>
            </a:endParaRPr>
          </a:p>
        </p:txBody>
      </p:sp>
      <p:sp>
        <p:nvSpPr>
          <p:cNvPr id="26" name="TextBox 3"/>
          <p:cNvSpPr txBox="1">
            <a:spLocks noChangeArrowheads="1"/>
          </p:cNvSpPr>
          <p:nvPr/>
        </p:nvSpPr>
        <p:spPr bwMode="auto">
          <a:xfrm>
            <a:off x="755576" y="126817"/>
            <a:ext cx="2736304" cy="28469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txBody>
          <a:bodyPr wrap="square" lIns="68580" tIns="34290" rIns="68580" bIns="34290">
            <a:spAutoFit/>
          </a:bodyPr>
          <a:lstStyle/>
          <a:p>
            <a:r>
              <a:rPr lang="ru-RU" altLang="ru-RU" sz="1400" b="1" dirty="0" smtClean="0">
                <a:solidFill>
                  <a:schemeClr val="tx2">
                    <a:lumMod val="50000"/>
                  </a:schemeClr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Cambria" pitchFamily="18" charset="0"/>
                <a:cs typeface="Arial" pitchFamily="34" charset="0"/>
              </a:rPr>
              <a:t>УФК ПО АЛТАЙСКОМУ КРАЮ</a:t>
            </a:r>
            <a:endParaRPr lang="ru-RU" altLang="ru-RU" sz="1400" b="1" dirty="0">
              <a:solidFill>
                <a:schemeClr val="tx2">
                  <a:lumMod val="50000"/>
                </a:schemeClr>
              </a:solidFill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  <a:latin typeface="Cambria" pitchFamily="18" charset="0"/>
              <a:cs typeface="Arial" pitchFamily="34" charset="0"/>
            </a:endParaRPr>
          </a:p>
        </p:txBody>
      </p:sp>
      <p:sp>
        <p:nvSpPr>
          <p:cNvPr id="13" name="Прямоугольник 12"/>
          <p:cNvSpPr/>
          <p:nvPr/>
        </p:nvSpPr>
        <p:spPr>
          <a:xfrm>
            <a:off x="3563888" y="0"/>
            <a:ext cx="5580112" cy="73866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4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mbria" pitchFamily="18" charset="0"/>
                <a:cs typeface="Times New Roman" pitchFamily="18" charset="0"/>
              </a:rPr>
              <a:t>Количественные показатели, </a:t>
            </a:r>
            <a:r>
              <a:rPr lang="ru-RU" sz="14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mbria" pitchFamily="18" charset="0"/>
                <a:cs typeface="Times New Roman" pitchFamily="18" charset="0"/>
              </a:rPr>
              <a:t>характеризующие</a:t>
            </a: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4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mbria" pitchFamily="18" charset="0"/>
                <a:cs typeface="Times New Roman" pitchFamily="18" charset="0"/>
              </a:rPr>
              <a:t> </a:t>
            </a:r>
            <a:r>
              <a:rPr lang="ru-RU" sz="14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mbria" pitchFamily="18" charset="0"/>
                <a:cs typeface="Times New Roman" pitchFamily="18" charset="0"/>
              </a:rPr>
              <a:t>основную функциональную деятельность </a:t>
            </a:r>
            <a:endParaRPr lang="ru-RU" sz="1400" b="1" dirty="0" smtClean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mbria" pitchFamily="18" charset="0"/>
              <a:cs typeface="Times New Roman" pitchFamily="18" charset="0"/>
            </a:endParaRP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4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mbria" pitchFamily="18" charset="0"/>
                <a:cs typeface="Times New Roman" pitchFamily="18" charset="0"/>
              </a:rPr>
              <a:t>УФК по Алтайскому краю</a:t>
            </a:r>
            <a:endParaRPr lang="ru-RU" sz="14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mbria" pitchFamily="18" charset="0"/>
              <a:cs typeface="Times New Roman" pitchFamily="18" charset="0"/>
            </a:endParaRPr>
          </a:p>
        </p:txBody>
      </p:sp>
      <p:sp>
        <p:nvSpPr>
          <p:cNvPr id="16" name="Прямоугольник 15"/>
          <p:cNvSpPr/>
          <p:nvPr/>
        </p:nvSpPr>
        <p:spPr>
          <a:xfrm>
            <a:off x="35496" y="987574"/>
            <a:ext cx="6264696" cy="36004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7751" tIns="38876" rIns="77751" bIns="38876" anchor="ctr"/>
          <a:lstStyle/>
          <a:p>
            <a:pPr algn="ctr"/>
            <a:r>
              <a:rPr lang="ru-RU" sz="1400" b="1" dirty="0" smtClean="0">
                <a:solidFill>
                  <a:schemeClr val="accent1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mbria" pitchFamily="18" charset="0"/>
              </a:rPr>
              <a:t>Наименование показателя</a:t>
            </a:r>
            <a:endParaRPr lang="ru-RU" sz="1400" b="1" dirty="0">
              <a:solidFill>
                <a:schemeClr val="accent1">
                  <a:lumMod val="5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mbria" pitchFamily="18" charset="0"/>
            </a:endParaRPr>
          </a:p>
        </p:txBody>
      </p:sp>
      <p:sp>
        <p:nvSpPr>
          <p:cNvPr id="18" name="Прямоугольник 17"/>
          <p:cNvSpPr/>
          <p:nvPr/>
        </p:nvSpPr>
        <p:spPr>
          <a:xfrm>
            <a:off x="611560" y="1779662"/>
            <a:ext cx="5292080" cy="432048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7751" tIns="38876" rIns="77751" bIns="38876" anchor="ctr"/>
          <a:lstStyle/>
          <a:p>
            <a:r>
              <a:rPr lang="ru-RU" sz="1300" b="1" dirty="0" smtClean="0">
                <a:solidFill>
                  <a:schemeClr val="accent1">
                    <a:lumMod val="50000"/>
                  </a:schemeClr>
                </a:solidFill>
                <a:latin typeface="Cambria" pitchFamily="18" charset="0"/>
              </a:rPr>
              <a:t>Лицевые счета, открытые в подразделениях расчетной сети Банка России и кредитных организациях, шт.</a:t>
            </a:r>
            <a:endParaRPr lang="ru-RU" sz="1300" b="1" dirty="0">
              <a:solidFill>
                <a:schemeClr val="accent1">
                  <a:lumMod val="50000"/>
                </a:schemeClr>
              </a:solidFill>
              <a:latin typeface="Cambria" pitchFamily="18" charset="0"/>
            </a:endParaRPr>
          </a:p>
        </p:txBody>
      </p:sp>
      <p:sp>
        <p:nvSpPr>
          <p:cNvPr id="21" name="Прямоугольник 20"/>
          <p:cNvSpPr/>
          <p:nvPr/>
        </p:nvSpPr>
        <p:spPr>
          <a:xfrm>
            <a:off x="5804520" y="987574"/>
            <a:ext cx="720080" cy="360039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7751" tIns="38876" rIns="77751" bIns="38876" anchor="ctr"/>
          <a:lstStyle/>
          <a:p>
            <a:pPr algn="ctr">
              <a:lnSpc>
                <a:spcPts val="1500"/>
              </a:lnSpc>
              <a:defRPr/>
            </a:pPr>
            <a:r>
              <a:rPr lang="ru-RU" sz="1300" b="1" dirty="0" smtClean="0">
                <a:solidFill>
                  <a:schemeClr val="accent1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mbria" pitchFamily="18" charset="0"/>
                <a:ea typeface="Open Sans Condensed Light" pitchFamily="34" charset="0"/>
                <a:cs typeface="Open Sans Condensed Light" pitchFamily="34" charset="0"/>
              </a:rPr>
              <a:t>2016</a:t>
            </a:r>
            <a:endParaRPr lang="ru-RU" sz="1300" b="1" dirty="0">
              <a:solidFill>
                <a:schemeClr val="accent1">
                  <a:lumMod val="5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mbria" pitchFamily="18" charset="0"/>
              <a:ea typeface="Open Sans Condensed Light" pitchFamily="34" charset="0"/>
              <a:cs typeface="Open Sans Condensed Light" pitchFamily="34" charset="0"/>
            </a:endParaRPr>
          </a:p>
        </p:txBody>
      </p:sp>
      <p:sp>
        <p:nvSpPr>
          <p:cNvPr id="22" name="Прямоугольник 21"/>
          <p:cNvSpPr/>
          <p:nvPr/>
        </p:nvSpPr>
        <p:spPr>
          <a:xfrm>
            <a:off x="6668616" y="987574"/>
            <a:ext cx="720080" cy="360039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7751" tIns="38876" rIns="77751" bIns="38876" anchor="ctr"/>
          <a:lstStyle/>
          <a:p>
            <a:pPr algn="ctr">
              <a:lnSpc>
                <a:spcPts val="1500"/>
              </a:lnSpc>
              <a:defRPr/>
            </a:pPr>
            <a:r>
              <a:rPr lang="ru-RU" sz="1300" b="1" dirty="0" smtClean="0">
                <a:solidFill>
                  <a:schemeClr val="accent1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mbria" pitchFamily="18" charset="0"/>
                <a:ea typeface="Open Sans Condensed Light" pitchFamily="34" charset="0"/>
                <a:cs typeface="Open Sans Condensed Light" pitchFamily="34" charset="0"/>
              </a:rPr>
              <a:t>2017</a:t>
            </a:r>
            <a:endParaRPr lang="ru-RU" sz="1300" b="1" dirty="0">
              <a:solidFill>
                <a:schemeClr val="accent1">
                  <a:lumMod val="5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mbria" pitchFamily="18" charset="0"/>
              <a:ea typeface="Open Sans Condensed Light" pitchFamily="34" charset="0"/>
              <a:cs typeface="Open Sans Condensed Light" pitchFamily="34" charset="0"/>
            </a:endParaRPr>
          </a:p>
        </p:txBody>
      </p:sp>
      <p:sp>
        <p:nvSpPr>
          <p:cNvPr id="23" name="Прямоугольник 22"/>
          <p:cNvSpPr/>
          <p:nvPr/>
        </p:nvSpPr>
        <p:spPr>
          <a:xfrm>
            <a:off x="611560" y="2139702"/>
            <a:ext cx="6264696" cy="504056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7751" tIns="38876" rIns="77751" bIns="38876"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300" b="1" dirty="0" smtClean="0">
                <a:solidFill>
                  <a:schemeClr val="accent1">
                    <a:lumMod val="50000"/>
                  </a:schemeClr>
                </a:solidFill>
                <a:latin typeface="Cambria" pitchFamily="18" charset="0"/>
              </a:rPr>
              <a:t>Участники и </a:t>
            </a:r>
            <a:r>
              <a:rPr lang="ru-RU" sz="1300" b="1" dirty="0" err="1" smtClean="0">
                <a:solidFill>
                  <a:schemeClr val="accent1">
                    <a:lumMod val="50000"/>
                  </a:schemeClr>
                </a:solidFill>
                <a:latin typeface="Cambria" pitchFamily="18" charset="0"/>
              </a:rPr>
              <a:t>неучастники</a:t>
            </a:r>
            <a:r>
              <a:rPr lang="ru-RU" sz="1300" b="1" dirty="0" smtClean="0">
                <a:solidFill>
                  <a:schemeClr val="accent1">
                    <a:lumMod val="50000"/>
                  </a:schemeClr>
                </a:solidFill>
                <a:latin typeface="Cambria" pitchFamily="18" charset="0"/>
              </a:rPr>
              <a:t> бюджетного процесса, юр.лица, шт.</a:t>
            </a:r>
          </a:p>
        </p:txBody>
      </p:sp>
      <p:sp>
        <p:nvSpPr>
          <p:cNvPr id="24" name="Прямоугольник 23"/>
          <p:cNvSpPr/>
          <p:nvPr/>
        </p:nvSpPr>
        <p:spPr>
          <a:xfrm>
            <a:off x="611560" y="2499742"/>
            <a:ext cx="5292080" cy="57606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7751" tIns="38876" rIns="77751" bIns="38876"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300" b="1" dirty="0" smtClean="0">
                <a:solidFill>
                  <a:schemeClr val="accent1">
                    <a:lumMod val="50000"/>
                  </a:schemeClr>
                </a:solidFill>
                <a:latin typeface="Cambria" pitchFamily="18" charset="0"/>
              </a:rPr>
              <a:t>Лицевые счета, открытые участникам и неучастникам бюджетного процесса, юр. лиц, шт.</a:t>
            </a:r>
          </a:p>
        </p:txBody>
      </p:sp>
      <p:sp>
        <p:nvSpPr>
          <p:cNvPr id="27" name="Прямоугольник 26"/>
          <p:cNvSpPr/>
          <p:nvPr/>
        </p:nvSpPr>
        <p:spPr>
          <a:xfrm>
            <a:off x="611560" y="3003798"/>
            <a:ext cx="6264696" cy="432048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7751" tIns="38876" rIns="77751" bIns="38876"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300" b="1" dirty="0" smtClean="0">
                <a:solidFill>
                  <a:schemeClr val="accent1">
                    <a:lumMod val="50000"/>
                  </a:schemeClr>
                </a:solidFill>
                <a:latin typeface="Cambria" pitchFamily="18" charset="0"/>
              </a:rPr>
              <a:t>Администраторы поступлений в бюджеты, шт.</a:t>
            </a:r>
          </a:p>
        </p:txBody>
      </p:sp>
      <p:sp>
        <p:nvSpPr>
          <p:cNvPr id="29" name="Прямоугольник 28"/>
          <p:cNvSpPr/>
          <p:nvPr/>
        </p:nvSpPr>
        <p:spPr>
          <a:xfrm>
            <a:off x="6668616" y="1779663"/>
            <a:ext cx="720080" cy="432047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7751" tIns="38876" rIns="77751" bIns="38876" anchor="ctr"/>
          <a:lstStyle/>
          <a:p>
            <a:pPr algn="ctr">
              <a:lnSpc>
                <a:spcPts val="1500"/>
              </a:lnSpc>
              <a:defRPr/>
            </a:pPr>
            <a:r>
              <a:rPr lang="ru-RU" sz="1300" dirty="0" smtClean="0">
                <a:solidFill>
                  <a:schemeClr val="accent1">
                    <a:lumMod val="50000"/>
                  </a:schemeClr>
                </a:solidFill>
                <a:latin typeface="Cambria" pitchFamily="18" charset="0"/>
                <a:ea typeface="Open Sans Condensed Light" pitchFamily="34" charset="0"/>
                <a:cs typeface="Open Sans Condensed Light" pitchFamily="34" charset="0"/>
              </a:rPr>
              <a:t>3419</a:t>
            </a:r>
            <a:endParaRPr lang="ru-RU" sz="1300" dirty="0">
              <a:solidFill>
                <a:schemeClr val="accent1">
                  <a:lumMod val="50000"/>
                </a:schemeClr>
              </a:solidFill>
              <a:latin typeface="Cambria" pitchFamily="18" charset="0"/>
              <a:ea typeface="Open Sans Condensed Light" pitchFamily="34" charset="0"/>
              <a:cs typeface="Open Sans Condensed Light" pitchFamily="34" charset="0"/>
            </a:endParaRPr>
          </a:p>
        </p:txBody>
      </p:sp>
      <p:sp>
        <p:nvSpPr>
          <p:cNvPr id="30" name="Прямоугольник 29"/>
          <p:cNvSpPr/>
          <p:nvPr/>
        </p:nvSpPr>
        <p:spPr>
          <a:xfrm>
            <a:off x="611560" y="3435846"/>
            <a:ext cx="5580112" cy="432048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7751" tIns="38876" rIns="77751" bIns="38876"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300" b="1" dirty="0" smtClean="0">
                <a:solidFill>
                  <a:schemeClr val="accent1">
                    <a:lumMod val="50000"/>
                  </a:schemeClr>
                </a:solidFill>
                <a:latin typeface="Cambria" pitchFamily="18" charset="0"/>
              </a:rPr>
              <a:t>Лицевые счета, открытые администраторам поступлений, шт.</a:t>
            </a:r>
          </a:p>
        </p:txBody>
      </p:sp>
      <p:sp>
        <p:nvSpPr>
          <p:cNvPr id="31" name="Прямоугольник 30"/>
          <p:cNvSpPr/>
          <p:nvPr/>
        </p:nvSpPr>
        <p:spPr>
          <a:xfrm>
            <a:off x="611560" y="4587974"/>
            <a:ext cx="6264696" cy="288032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7751" tIns="38876" rIns="77751" bIns="38876"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300" b="1" dirty="0" smtClean="0">
                <a:solidFill>
                  <a:schemeClr val="accent1">
                    <a:lumMod val="50000"/>
                  </a:schemeClr>
                </a:solidFill>
                <a:latin typeface="Cambria" pitchFamily="18" charset="0"/>
              </a:rPr>
              <a:t>Произведенные транзакции, млн. шт.</a:t>
            </a:r>
          </a:p>
        </p:txBody>
      </p:sp>
      <p:sp>
        <p:nvSpPr>
          <p:cNvPr id="33" name="Прямоугольник 32"/>
          <p:cNvSpPr/>
          <p:nvPr/>
        </p:nvSpPr>
        <p:spPr>
          <a:xfrm>
            <a:off x="6668616" y="2139703"/>
            <a:ext cx="720080" cy="504055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7751" tIns="38876" rIns="77751" bIns="38876" anchor="ctr"/>
          <a:lstStyle/>
          <a:p>
            <a:pPr algn="ctr">
              <a:lnSpc>
                <a:spcPts val="1500"/>
              </a:lnSpc>
              <a:defRPr/>
            </a:pPr>
            <a:r>
              <a:rPr lang="ru-RU" sz="1300" dirty="0" smtClean="0">
                <a:solidFill>
                  <a:schemeClr val="accent1">
                    <a:lumMod val="50000"/>
                  </a:schemeClr>
                </a:solidFill>
                <a:latin typeface="Cambria" pitchFamily="18" charset="0"/>
                <a:ea typeface="Open Sans Condensed Light" pitchFamily="34" charset="0"/>
                <a:cs typeface="Open Sans Condensed Light" pitchFamily="34" charset="0"/>
              </a:rPr>
              <a:t>4233</a:t>
            </a:r>
            <a:endParaRPr lang="ru-RU" sz="1300" dirty="0">
              <a:solidFill>
                <a:schemeClr val="accent1">
                  <a:lumMod val="50000"/>
                </a:schemeClr>
              </a:solidFill>
              <a:latin typeface="Cambria" pitchFamily="18" charset="0"/>
              <a:ea typeface="Open Sans Condensed Light" pitchFamily="34" charset="0"/>
              <a:cs typeface="Open Sans Condensed Light" pitchFamily="34" charset="0"/>
            </a:endParaRPr>
          </a:p>
        </p:txBody>
      </p:sp>
      <p:sp>
        <p:nvSpPr>
          <p:cNvPr id="35" name="Прямоугольник 34"/>
          <p:cNvSpPr/>
          <p:nvPr/>
        </p:nvSpPr>
        <p:spPr>
          <a:xfrm>
            <a:off x="6668616" y="2499743"/>
            <a:ext cx="720080" cy="57606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7751" tIns="38876" rIns="77751" bIns="38876" anchor="ctr"/>
          <a:lstStyle/>
          <a:p>
            <a:pPr algn="ctr">
              <a:lnSpc>
                <a:spcPts val="1500"/>
              </a:lnSpc>
              <a:defRPr/>
            </a:pPr>
            <a:r>
              <a:rPr lang="ru-RU" sz="1300" dirty="0" smtClean="0">
                <a:solidFill>
                  <a:schemeClr val="accent1">
                    <a:lumMod val="50000"/>
                  </a:schemeClr>
                </a:solidFill>
                <a:latin typeface="Cambria" pitchFamily="18" charset="0"/>
                <a:ea typeface="Open Sans Condensed Light" pitchFamily="34" charset="0"/>
                <a:cs typeface="Open Sans Condensed Light" pitchFamily="34" charset="0"/>
              </a:rPr>
              <a:t>10076</a:t>
            </a:r>
            <a:endParaRPr lang="ru-RU" sz="1300" dirty="0">
              <a:solidFill>
                <a:schemeClr val="accent1">
                  <a:lumMod val="50000"/>
                </a:schemeClr>
              </a:solidFill>
              <a:latin typeface="Cambria" pitchFamily="18" charset="0"/>
              <a:ea typeface="Open Sans Condensed Light" pitchFamily="34" charset="0"/>
              <a:cs typeface="Open Sans Condensed Light" pitchFamily="34" charset="0"/>
            </a:endParaRPr>
          </a:p>
        </p:txBody>
      </p:sp>
      <p:sp>
        <p:nvSpPr>
          <p:cNvPr id="37" name="Прямоугольник 36"/>
          <p:cNvSpPr/>
          <p:nvPr/>
        </p:nvSpPr>
        <p:spPr>
          <a:xfrm>
            <a:off x="6668616" y="3003799"/>
            <a:ext cx="720080" cy="432047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7751" tIns="38876" rIns="77751" bIns="38876" anchor="ctr"/>
          <a:lstStyle/>
          <a:p>
            <a:pPr algn="ctr">
              <a:lnSpc>
                <a:spcPts val="1500"/>
              </a:lnSpc>
              <a:defRPr/>
            </a:pPr>
            <a:r>
              <a:rPr lang="ru-RU" sz="1300" dirty="0" smtClean="0">
                <a:solidFill>
                  <a:schemeClr val="accent1">
                    <a:lumMod val="50000"/>
                  </a:schemeClr>
                </a:solidFill>
                <a:latin typeface="Cambria" pitchFamily="18" charset="0"/>
                <a:ea typeface="Open Sans Condensed Light" pitchFamily="34" charset="0"/>
                <a:cs typeface="Open Sans Condensed Light" pitchFamily="34" charset="0"/>
              </a:rPr>
              <a:t>1139</a:t>
            </a:r>
            <a:endParaRPr lang="ru-RU" sz="1300" dirty="0">
              <a:solidFill>
                <a:schemeClr val="accent1">
                  <a:lumMod val="50000"/>
                </a:schemeClr>
              </a:solidFill>
              <a:latin typeface="Cambria" pitchFamily="18" charset="0"/>
              <a:ea typeface="Open Sans Condensed Light" pitchFamily="34" charset="0"/>
              <a:cs typeface="Open Sans Condensed Light" pitchFamily="34" charset="0"/>
            </a:endParaRPr>
          </a:p>
        </p:txBody>
      </p:sp>
      <p:sp>
        <p:nvSpPr>
          <p:cNvPr id="39" name="Прямоугольник 38"/>
          <p:cNvSpPr/>
          <p:nvPr/>
        </p:nvSpPr>
        <p:spPr>
          <a:xfrm>
            <a:off x="6516216" y="4587974"/>
            <a:ext cx="944488" cy="288032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7751" tIns="38876" rIns="77751" bIns="38876" anchor="ctr"/>
          <a:lstStyle/>
          <a:p>
            <a:pPr algn="ctr">
              <a:lnSpc>
                <a:spcPts val="1500"/>
              </a:lnSpc>
              <a:defRPr/>
            </a:pPr>
            <a:r>
              <a:rPr lang="en-US" sz="1300" dirty="0" smtClean="0">
                <a:solidFill>
                  <a:schemeClr val="accent1">
                    <a:lumMod val="50000"/>
                  </a:schemeClr>
                </a:solidFill>
                <a:latin typeface="Cambria" pitchFamily="18" charset="0"/>
                <a:ea typeface="Open Sans Condensed Light" pitchFamily="34" charset="0"/>
                <a:cs typeface="Open Sans Condensed Light" pitchFamily="34" charset="0"/>
              </a:rPr>
              <a:t>&gt;</a:t>
            </a:r>
            <a:r>
              <a:rPr lang="ru-RU" sz="1300" dirty="0" smtClean="0">
                <a:solidFill>
                  <a:schemeClr val="accent1">
                    <a:lumMod val="50000"/>
                  </a:schemeClr>
                </a:solidFill>
                <a:latin typeface="Cambria" pitchFamily="18" charset="0"/>
                <a:ea typeface="Open Sans Condensed Light" pitchFamily="34" charset="0"/>
                <a:cs typeface="Open Sans Condensed Light" pitchFamily="34" charset="0"/>
              </a:rPr>
              <a:t>50</a:t>
            </a:r>
            <a:endParaRPr lang="ru-RU" sz="1300" dirty="0">
              <a:solidFill>
                <a:schemeClr val="accent1">
                  <a:lumMod val="50000"/>
                </a:schemeClr>
              </a:solidFill>
              <a:latin typeface="Cambria" pitchFamily="18" charset="0"/>
              <a:ea typeface="Open Sans Condensed Light" pitchFamily="34" charset="0"/>
              <a:cs typeface="Open Sans Condensed Light" pitchFamily="34" charset="0"/>
            </a:endParaRPr>
          </a:p>
        </p:txBody>
      </p:sp>
      <p:cxnSp>
        <p:nvCxnSpPr>
          <p:cNvPr id="40" name="Прямая соединительная линия 39"/>
          <p:cNvCxnSpPr/>
          <p:nvPr/>
        </p:nvCxnSpPr>
        <p:spPr>
          <a:xfrm>
            <a:off x="683568" y="1347614"/>
            <a:ext cx="7632848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1" name="Прямая соединительная линия 40"/>
          <p:cNvCxnSpPr/>
          <p:nvPr/>
        </p:nvCxnSpPr>
        <p:spPr>
          <a:xfrm>
            <a:off x="5796136" y="987574"/>
            <a:ext cx="0" cy="3888432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2" name="Прямая соединительная линия 41"/>
          <p:cNvCxnSpPr/>
          <p:nvPr/>
        </p:nvCxnSpPr>
        <p:spPr>
          <a:xfrm>
            <a:off x="683568" y="2211710"/>
            <a:ext cx="7632848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3" name="Прямая соединительная линия 42"/>
          <p:cNvCxnSpPr/>
          <p:nvPr/>
        </p:nvCxnSpPr>
        <p:spPr>
          <a:xfrm>
            <a:off x="683568" y="2571750"/>
            <a:ext cx="7632848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4" name="Прямая соединительная линия 43"/>
          <p:cNvCxnSpPr/>
          <p:nvPr/>
        </p:nvCxnSpPr>
        <p:spPr>
          <a:xfrm>
            <a:off x="683568" y="3003798"/>
            <a:ext cx="7632848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5" name="Прямая соединительная линия 44"/>
          <p:cNvCxnSpPr/>
          <p:nvPr/>
        </p:nvCxnSpPr>
        <p:spPr>
          <a:xfrm>
            <a:off x="683568" y="3435846"/>
            <a:ext cx="7632848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6" name="Прямая соединительная линия 45"/>
          <p:cNvCxnSpPr/>
          <p:nvPr/>
        </p:nvCxnSpPr>
        <p:spPr>
          <a:xfrm>
            <a:off x="683568" y="3867894"/>
            <a:ext cx="7632848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7" name="Прямая соединительная линия 46"/>
          <p:cNvCxnSpPr/>
          <p:nvPr/>
        </p:nvCxnSpPr>
        <p:spPr>
          <a:xfrm>
            <a:off x="6524600" y="987574"/>
            <a:ext cx="0" cy="3888432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8" name="Прямая соединительная линия 47"/>
          <p:cNvCxnSpPr/>
          <p:nvPr/>
        </p:nvCxnSpPr>
        <p:spPr>
          <a:xfrm>
            <a:off x="7452320" y="987574"/>
            <a:ext cx="0" cy="3888432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9" name="Прямая соединительная линия 48"/>
          <p:cNvCxnSpPr/>
          <p:nvPr/>
        </p:nvCxnSpPr>
        <p:spPr>
          <a:xfrm>
            <a:off x="683568" y="987574"/>
            <a:ext cx="7632848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0" name="Прямая соединительная линия 49"/>
          <p:cNvCxnSpPr/>
          <p:nvPr/>
        </p:nvCxnSpPr>
        <p:spPr>
          <a:xfrm>
            <a:off x="683568" y="4876006"/>
            <a:ext cx="7632848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1" name="Прямоугольник 50"/>
          <p:cNvSpPr/>
          <p:nvPr/>
        </p:nvSpPr>
        <p:spPr>
          <a:xfrm>
            <a:off x="5812904" y="1779662"/>
            <a:ext cx="720080" cy="432047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7751" tIns="38876" rIns="77751" bIns="38876" anchor="ctr"/>
          <a:lstStyle/>
          <a:p>
            <a:pPr algn="ctr">
              <a:lnSpc>
                <a:spcPts val="1500"/>
              </a:lnSpc>
              <a:defRPr/>
            </a:pPr>
            <a:r>
              <a:rPr lang="ru-RU" sz="1300" dirty="0" smtClean="0">
                <a:solidFill>
                  <a:schemeClr val="accent1">
                    <a:lumMod val="50000"/>
                  </a:schemeClr>
                </a:solidFill>
                <a:latin typeface="Cambria" pitchFamily="18" charset="0"/>
                <a:ea typeface="Open Sans Condensed Light" pitchFamily="34" charset="0"/>
                <a:cs typeface="Open Sans Condensed Light" pitchFamily="34" charset="0"/>
              </a:rPr>
              <a:t>3425</a:t>
            </a:r>
            <a:endParaRPr lang="ru-RU" sz="1300" dirty="0">
              <a:solidFill>
                <a:schemeClr val="accent1">
                  <a:lumMod val="50000"/>
                </a:schemeClr>
              </a:solidFill>
              <a:latin typeface="Cambria" pitchFamily="18" charset="0"/>
              <a:ea typeface="Open Sans Condensed Light" pitchFamily="34" charset="0"/>
              <a:cs typeface="Open Sans Condensed Light" pitchFamily="34" charset="0"/>
            </a:endParaRPr>
          </a:p>
        </p:txBody>
      </p:sp>
      <p:sp>
        <p:nvSpPr>
          <p:cNvPr id="52" name="Прямоугольник 51"/>
          <p:cNvSpPr/>
          <p:nvPr/>
        </p:nvSpPr>
        <p:spPr>
          <a:xfrm>
            <a:off x="5812904" y="2139702"/>
            <a:ext cx="720080" cy="504055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7751" tIns="38876" rIns="77751" bIns="38876" anchor="ctr"/>
          <a:lstStyle/>
          <a:p>
            <a:pPr algn="ctr">
              <a:lnSpc>
                <a:spcPts val="1500"/>
              </a:lnSpc>
              <a:defRPr/>
            </a:pPr>
            <a:r>
              <a:rPr lang="ru-RU" sz="1300" dirty="0" smtClean="0">
                <a:solidFill>
                  <a:schemeClr val="accent1">
                    <a:lumMod val="50000"/>
                  </a:schemeClr>
                </a:solidFill>
                <a:latin typeface="Cambria" pitchFamily="18" charset="0"/>
                <a:ea typeface="Open Sans Condensed Light" pitchFamily="34" charset="0"/>
                <a:cs typeface="Open Sans Condensed Light" pitchFamily="34" charset="0"/>
              </a:rPr>
              <a:t>4634</a:t>
            </a:r>
            <a:endParaRPr lang="ru-RU" sz="1300" dirty="0">
              <a:solidFill>
                <a:schemeClr val="accent1">
                  <a:lumMod val="50000"/>
                </a:schemeClr>
              </a:solidFill>
              <a:latin typeface="Cambria" pitchFamily="18" charset="0"/>
              <a:ea typeface="Open Sans Condensed Light" pitchFamily="34" charset="0"/>
              <a:cs typeface="Open Sans Condensed Light" pitchFamily="34" charset="0"/>
            </a:endParaRPr>
          </a:p>
        </p:txBody>
      </p:sp>
      <p:sp>
        <p:nvSpPr>
          <p:cNvPr id="53" name="Прямоугольник 52"/>
          <p:cNvSpPr/>
          <p:nvPr/>
        </p:nvSpPr>
        <p:spPr>
          <a:xfrm>
            <a:off x="5812904" y="2499742"/>
            <a:ext cx="720080" cy="57606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7751" tIns="38876" rIns="77751" bIns="38876" anchor="ctr"/>
          <a:lstStyle/>
          <a:p>
            <a:pPr algn="ctr">
              <a:lnSpc>
                <a:spcPts val="1500"/>
              </a:lnSpc>
              <a:defRPr/>
            </a:pPr>
            <a:r>
              <a:rPr lang="ru-RU" sz="1300" dirty="0" smtClean="0">
                <a:solidFill>
                  <a:schemeClr val="accent1">
                    <a:lumMod val="50000"/>
                  </a:schemeClr>
                </a:solidFill>
                <a:latin typeface="Cambria" pitchFamily="18" charset="0"/>
                <a:ea typeface="Open Sans Condensed Light" pitchFamily="34" charset="0"/>
                <a:cs typeface="Open Sans Condensed Light" pitchFamily="34" charset="0"/>
              </a:rPr>
              <a:t>10356</a:t>
            </a:r>
            <a:endParaRPr lang="ru-RU" sz="1300" dirty="0">
              <a:solidFill>
                <a:schemeClr val="accent1">
                  <a:lumMod val="50000"/>
                </a:schemeClr>
              </a:solidFill>
              <a:latin typeface="Cambria" pitchFamily="18" charset="0"/>
              <a:ea typeface="Open Sans Condensed Light" pitchFamily="34" charset="0"/>
              <a:cs typeface="Open Sans Condensed Light" pitchFamily="34" charset="0"/>
            </a:endParaRPr>
          </a:p>
        </p:txBody>
      </p:sp>
      <p:sp>
        <p:nvSpPr>
          <p:cNvPr id="54" name="Прямоугольник 53"/>
          <p:cNvSpPr/>
          <p:nvPr/>
        </p:nvSpPr>
        <p:spPr>
          <a:xfrm>
            <a:off x="5812904" y="3003798"/>
            <a:ext cx="720080" cy="432047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7751" tIns="38876" rIns="77751" bIns="38876" anchor="ctr"/>
          <a:lstStyle/>
          <a:p>
            <a:pPr algn="ctr">
              <a:lnSpc>
                <a:spcPts val="1500"/>
              </a:lnSpc>
              <a:defRPr/>
            </a:pPr>
            <a:r>
              <a:rPr lang="ru-RU" sz="1300" dirty="0" smtClean="0">
                <a:solidFill>
                  <a:schemeClr val="accent1">
                    <a:lumMod val="50000"/>
                  </a:schemeClr>
                </a:solidFill>
                <a:latin typeface="Cambria" pitchFamily="18" charset="0"/>
                <a:ea typeface="Open Sans Condensed Light" pitchFamily="34" charset="0"/>
                <a:cs typeface="Open Sans Condensed Light" pitchFamily="34" charset="0"/>
              </a:rPr>
              <a:t>1123</a:t>
            </a:r>
            <a:endParaRPr lang="ru-RU" sz="1300" dirty="0">
              <a:solidFill>
                <a:schemeClr val="accent1">
                  <a:lumMod val="50000"/>
                </a:schemeClr>
              </a:solidFill>
              <a:latin typeface="Cambria" pitchFamily="18" charset="0"/>
              <a:ea typeface="Open Sans Condensed Light" pitchFamily="34" charset="0"/>
              <a:cs typeface="Open Sans Condensed Light" pitchFamily="34" charset="0"/>
            </a:endParaRPr>
          </a:p>
        </p:txBody>
      </p:sp>
      <p:sp>
        <p:nvSpPr>
          <p:cNvPr id="55" name="Прямоугольник 54"/>
          <p:cNvSpPr/>
          <p:nvPr/>
        </p:nvSpPr>
        <p:spPr>
          <a:xfrm>
            <a:off x="5724128" y="4587973"/>
            <a:ext cx="944488" cy="288032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7751" tIns="38876" rIns="77751" bIns="38876" anchor="ctr"/>
          <a:lstStyle/>
          <a:p>
            <a:pPr algn="ctr">
              <a:lnSpc>
                <a:spcPts val="1500"/>
              </a:lnSpc>
              <a:defRPr/>
            </a:pPr>
            <a:r>
              <a:rPr lang="en-US" sz="1300" dirty="0" smtClean="0">
                <a:solidFill>
                  <a:schemeClr val="accent1">
                    <a:lumMod val="50000"/>
                  </a:schemeClr>
                </a:solidFill>
                <a:latin typeface="Cambria" pitchFamily="18" charset="0"/>
                <a:ea typeface="Open Sans Condensed Light" pitchFamily="34" charset="0"/>
                <a:cs typeface="Open Sans Condensed Light" pitchFamily="34" charset="0"/>
              </a:rPr>
              <a:t>&gt;</a:t>
            </a:r>
            <a:r>
              <a:rPr lang="ru-RU" sz="1300" dirty="0" smtClean="0">
                <a:solidFill>
                  <a:schemeClr val="accent1">
                    <a:lumMod val="50000"/>
                  </a:schemeClr>
                </a:solidFill>
                <a:latin typeface="Cambria" pitchFamily="18" charset="0"/>
                <a:ea typeface="Open Sans Condensed Light" pitchFamily="34" charset="0"/>
                <a:cs typeface="Open Sans Condensed Light" pitchFamily="34" charset="0"/>
              </a:rPr>
              <a:t>59</a:t>
            </a:r>
            <a:endParaRPr lang="ru-RU" sz="1300" dirty="0">
              <a:solidFill>
                <a:schemeClr val="accent1">
                  <a:lumMod val="50000"/>
                </a:schemeClr>
              </a:solidFill>
              <a:latin typeface="Cambria" pitchFamily="18" charset="0"/>
              <a:ea typeface="Open Sans Condensed Light" pitchFamily="34" charset="0"/>
              <a:cs typeface="Open Sans Condensed Light" pitchFamily="34" charset="0"/>
            </a:endParaRPr>
          </a:p>
        </p:txBody>
      </p:sp>
      <p:sp>
        <p:nvSpPr>
          <p:cNvPr id="56" name="Прямоугольник 55"/>
          <p:cNvSpPr/>
          <p:nvPr/>
        </p:nvSpPr>
        <p:spPr>
          <a:xfrm>
            <a:off x="611560" y="1347614"/>
            <a:ext cx="5292080" cy="432048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7751" tIns="38876" rIns="77751" bIns="38876" anchor="ctr"/>
          <a:lstStyle/>
          <a:p>
            <a:r>
              <a:rPr lang="ru-RU" sz="1300" b="1" dirty="0" smtClean="0">
                <a:solidFill>
                  <a:schemeClr val="accent1">
                    <a:lumMod val="50000"/>
                  </a:schemeClr>
                </a:solidFill>
                <a:latin typeface="Cambria" pitchFamily="18" charset="0"/>
              </a:rPr>
              <a:t>Количество обслуживаемых бюджетов, шт.</a:t>
            </a:r>
            <a:endParaRPr lang="ru-RU" sz="1300" b="1" dirty="0">
              <a:solidFill>
                <a:schemeClr val="accent1">
                  <a:lumMod val="50000"/>
                </a:schemeClr>
              </a:solidFill>
              <a:latin typeface="Cambria" pitchFamily="18" charset="0"/>
            </a:endParaRPr>
          </a:p>
        </p:txBody>
      </p:sp>
      <p:sp>
        <p:nvSpPr>
          <p:cNvPr id="58" name="Прямоугольник 57"/>
          <p:cNvSpPr/>
          <p:nvPr/>
        </p:nvSpPr>
        <p:spPr>
          <a:xfrm>
            <a:off x="6668616" y="1347615"/>
            <a:ext cx="720080" cy="432047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7751" tIns="38876" rIns="77751" bIns="38876" anchor="ctr"/>
          <a:lstStyle/>
          <a:p>
            <a:pPr algn="ctr">
              <a:lnSpc>
                <a:spcPts val="1500"/>
              </a:lnSpc>
              <a:defRPr/>
            </a:pPr>
            <a:r>
              <a:rPr lang="ru-RU" sz="1300" dirty="0" smtClean="0">
                <a:solidFill>
                  <a:schemeClr val="accent1">
                    <a:lumMod val="50000"/>
                  </a:schemeClr>
                </a:solidFill>
                <a:latin typeface="Cambria" pitchFamily="18" charset="0"/>
                <a:ea typeface="Open Sans Condensed Light" pitchFamily="34" charset="0"/>
                <a:cs typeface="Open Sans Condensed Light" pitchFamily="34" charset="0"/>
              </a:rPr>
              <a:t>725</a:t>
            </a:r>
            <a:endParaRPr lang="ru-RU" sz="1300" dirty="0">
              <a:solidFill>
                <a:schemeClr val="accent1">
                  <a:lumMod val="50000"/>
                </a:schemeClr>
              </a:solidFill>
              <a:latin typeface="Cambria" pitchFamily="18" charset="0"/>
              <a:ea typeface="Open Sans Condensed Light" pitchFamily="34" charset="0"/>
              <a:cs typeface="Open Sans Condensed Light" pitchFamily="34" charset="0"/>
            </a:endParaRPr>
          </a:p>
        </p:txBody>
      </p:sp>
      <p:sp>
        <p:nvSpPr>
          <p:cNvPr id="59" name="Прямоугольник 58"/>
          <p:cNvSpPr/>
          <p:nvPr/>
        </p:nvSpPr>
        <p:spPr>
          <a:xfrm>
            <a:off x="5812904" y="1347614"/>
            <a:ext cx="720080" cy="432047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7751" tIns="38876" rIns="77751" bIns="38876" anchor="ctr"/>
          <a:lstStyle/>
          <a:p>
            <a:pPr algn="ctr">
              <a:lnSpc>
                <a:spcPts val="1500"/>
              </a:lnSpc>
              <a:defRPr/>
            </a:pPr>
            <a:r>
              <a:rPr lang="ru-RU" sz="1300" dirty="0" smtClean="0">
                <a:solidFill>
                  <a:schemeClr val="accent1">
                    <a:lumMod val="50000"/>
                  </a:schemeClr>
                </a:solidFill>
                <a:latin typeface="Cambria" pitchFamily="18" charset="0"/>
                <a:ea typeface="Open Sans Condensed Light" pitchFamily="34" charset="0"/>
                <a:cs typeface="Open Sans Condensed Light" pitchFamily="34" charset="0"/>
              </a:rPr>
              <a:t>728</a:t>
            </a:r>
            <a:endParaRPr lang="ru-RU" sz="1300" dirty="0">
              <a:solidFill>
                <a:schemeClr val="accent1">
                  <a:lumMod val="50000"/>
                </a:schemeClr>
              </a:solidFill>
              <a:latin typeface="Cambria" pitchFamily="18" charset="0"/>
              <a:ea typeface="Open Sans Condensed Light" pitchFamily="34" charset="0"/>
              <a:cs typeface="Open Sans Condensed Light" pitchFamily="34" charset="0"/>
            </a:endParaRPr>
          </a:p>
        </p:txBody>
      </p:sp>
      <p:cxnSp>
        <p:nvCxnSpPr>
          <p:cNvPr id="60" name="Прямая соединительная линия 59"/>
          <p:cNvCxnSpPr/>
          <p:nvPr/>
        </p:nvCxnSpPr>
        <p:spPr>
          <a:xfrm>
            <a:off x="683568" y="1779662"/>
            <a:ext cx="7632848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1" name="Прямоугольник 60"/>
          <p:cNvSpPr/>
          <p:nvPr/>
        </p:nvSpPr>
        <p:spPr>
          <a:xfrm>
            <a:off x="611560" y="3867894"/>
            <a:ext cx="6264696" cy="288032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7751" tIns="38876" rIns="77751" bIns="38876"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300" b="1" dirty="0" smtClean="0">
                <a:solidFill>
                  <a:schemeClr val="accent1">
                    <a:lumMod val="50000"/>
                  </a:schemeClr>
                </a:solidFill>
                <a:latin typeface="Cambria" pitchFamily="18" charset="0"/>
              </a:rPr>
              <a:t>Поступления на казначейские счета, млрд.руб.</a:t>
            </a:r>
          </a:p>
        </p:txBody>
      </p:sp>
      <p:cxnSp>
        <p:nvCxnSpPr>
          <p:cNvPr id="62" name="Прямая соединительная линия 61"/>
          <p:cNvCxnSpPr/>
          <p:nvPr/>
        </p:nvCxnSpPr>
        <p:spPr>
          <a:xfrm>
            <a:off x="683568" y="4227935"/>
            <a:ext cx="7632848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3" name="Прямоугольник 62"/>
          <p:cNvSpPr/>
          <p:nvPr/>
        </p:nvSpPr>
        <p:spPr>
          <a:xfrm>
            <a:off x="611560" y="4227935"/>
            <a:ext cx="6264696" cy="288032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7751" tIns="38876" rIns="77751" bIns="38876"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300" b="1" dirty="0" smtClean="0">
                <a:solidFill>
                  <a:schemeClr val="accent1">
                    <a:lumMod val="50000"/>
                  </a:schemeClr>
                </a:solidFill>
                <a:latin typeface="Cambria" pitchFamily="18" charset="0"/>
              </a:rPr>
              <a:t>Выбытия с казначейских счетов, млрд.руб.</a:t>
            </a:r>
          </a:p>
        </p:txBody>
      </p:sp>
      <p:cxnSp>
        <p:nvCxnSpPr>
          <p:cNvPr id="64" name="Прямая соединительная линия 63"/>
          <p:cNvCxnSpPr/>
          <p:nvPr/>
        </p:nvCxnSpPr>
        <p:spPr>
          <a:xfrm>
            <a:off x="683568" y="4587974"/>
            <a:ext cx="7632848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6" name="Прямоугольник 65"/>
          <p:cNvSpPr/>
          <p:nvPr/>
        </p:nvSpPr>
        <p:spPr>
          <a:xfrm>
            <a:off x="6668616" y="3435847"/>
            <a:ext cx="720080" cy="432047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7751" tIns="38876" rIns="77751" bIns="38876" anchor="ctr"/>
          <a:lstStyle/>
          <a:p>
            <a:pPr algn="ctr">
              <a:lnSpc>
                <a:spcPts val="1500"/>
              </a:lnSpc>
              <a:defRPr/>
            </a:pPr>
            <a:r>
              <a:rPr lang="ru-RU" sz="1300" dirty="0" smtClean="0">
                <a:solidFill>
                  <a:schemeClr val="accent1">
                    <a:lumMod val="50000"/>
                  </a:schemeClr>
                </a:solidFill>
                <a:latin typeface="Cambria" pitchFamily="18" charset="0"/>
                <a:ea typeface="Open Sans Condensed Light" pitchFamily="34" charset="0"/>
                <a:cs typeface="Open Sans Condensed Light" pitchFamily="34" charset="0"/>
              </a:rPr>
              <a:t>1139</a:t>
            </a:r>
            <a:endParaRPr lang="ru-RU" sz="1300" dirty="0">
              <a:solidFill>
                <a:schemeClr val="accent1">
                  <a:lumMod val="50000"/>
                </a:schemeClr>
              </a:solidFill>
              <a:latin typeface="Cambria" pitchFamily="18" charset="0"/>
              <a:ea typeface="Open Sans Condensed Light" pitchFamily="34" charset="0"/>
              <a:cs typeface="Open Sans Condensed Light" pitchFamily="34" charset="0"/>
            </a:endParaRPr>
          </a:p>
        </p:txBody>
      </p:sp>
      <p:sp>
        <p:nvSpPr>
          <p:cNvPr id="67" name="Прямоугольник 66"/>
          <p:cNvSpPr/>
          <p:nvPr/>
        </p:nvSpPr>
        <p:spPr>
          <a:xfrm>
            <a:off x="5812904" y="3435846"/>
            <a:ext cx="720080" cy="432047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7751" tIns="38876" rIns="77751" bIns="38876" anchor="ctr"/>
          <a:lstStyle/>
          <a:p>
            <a:pPr algn="ctr">
              <a:lnSpc>
                <a:spcPts val="1500"/>
              </a:lnSpc>
              <a:defRPr/>
            </a:pPr>
            <a:r>
              <a:rPr lang="ru-RU" sz="1300" dirty="0" smtClean="0">
                <a:solidFill>
                  <a:schemeClr val="accent1">
                    <a:lumMod val="50000"/>
                  </a:schemeClr>
                </a:solidFill>
                <a:latin typeface="Cambria" pitchFamily="18" charset="0"/>
                <a:ea typeface="Open Sans Condensed Light" pitchFamily="34" charset="0"/>
                <a:cs typeface="Open Sans Condensed Light" pitchFamily="34" charset="0"/>
              </a:rPr>
              <a:t>1123</a:t>
            </a:r>
            <a:endParaRPr lang="ru-RU" sz="1300" dirty="0">
              <a:solidFill>
                <a:schemeClr val="accent1">
                  <a:lumMod val="50000"/>
                </a:schemeClr>
              </a:solidFill>
              <a:latin typeface="Cambria" pitchFamily="18" charset="0"/>
              <a:ea typeface="Open Sans Condensed Light" pitchFamily="34" charset="0"/>
              <a:cs typeface="Open Sans Condensed Light" pitchFamily="34" charset="0"/>
            </a:endParaRPr>
          </a:p>
        </p:txBody>
      </p:sp>
      <p:sp>
        <p:nvSpPr>
          <p:cNvPr id="69" name="Прямоугольник 68"/>
          <p:cNvSpPr/>
          <p:nvPr/>
        </p:nvSpPr>
        <p:spPr>
          <a:xfrm>
            <a:off x="5732512" y="3795886"/>
            <a:ext cx="864096" cy="432047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7751" tIns="38876" rIns="77751" bIns="38876" anchor="ctr"/>
          <a:lstStyle/>
          <a:p>
            <a:pPr algn="ctr">
              <a:lnSpc>
                <a:spcPts val="1500"/>
              </a:lnSpc>
              <a:defRPr/>
            </a:pPr>
            <a:r>
              <a:rPr lang="ru-RU" sz="1300" dirty="0" smtClean="0">
                <a:solidFill>
                  <a:schemeClr val="accent1">
                    <a:lumMod val="50000"/>
                  </a:schemeClr>
                </a:solidFill>
                <a:latin typeface="Cambria" pitchFamily="18" charset="0"/>
                <a:ea typeface="Open Sans Condensed Light" pitchFamily="34" charset="0"/>
                <a:cs typeface="Open Sans Condensed Light" pitchFamily="34" charset="0"/>
              </a:rPr>
              <a:t>197,9</a:t>
            </a:r>
            <a:endParaRPr lang="ru-RU" sz="1300" dirty="0">
              <a:solidFill>
                <a:schemeClr val="accent1">
                  <a:lumMod val="50000"/>
                </a:schemeClr>
              </a:solidFill>
              <a:latin typeface="Cambria" pitchFamily="18" charset="0"/>
              <a:ea typeface="Open Sans Condensed Light" pitchFamily="34" charset="0"/>
              <a:cs typeface="Open Sans Condensed Light" pitchFamily="34" charset="0"/>
            </a:endParaRPr>
          </a:p>
        </p:txBody>
      </p:sp>
      <p:sp>
        <p:nvSpPr>
          <p:cNvPr id="70" name="Прямоугольник 69"/>
          <p:cNvSpPr/>
          <p:nvPr/>
        </p:nvSpPr>
        <p:spPr>
          <a:xfrm>
            <a:off x="6596608" y="3795886"/>
            <a:ext cx="864096" cy="432047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7751" tIns="38876" rIns="77751" bIns="38876" anchor="ctr"/>
          <a:lstStyle/>
          <a:p>
            <a:pPr algn="ctr">
              <a:lnSpc>
                <a:spcPts val="1500"/>
              </a:lnSpc>
              <a:defRPr/>
            </a:pPr>
            <a:r>
              <a:rPr lang="ru-RU" sz="1300" dirty="0" smtClean="0">
                <a:solidFill>
                  <a:schemeClr val="accent1">
                    <a:lumMod val="50000"/>
                  </a:schemeClr>
                </a:solidFill>
                <a:latin typeface="Cambria" pitchFamily="18" charset="0"/>
                <a:ea typeface="Open Sans Condensed Light" pitchFamily="34" charset="0"/>
                <a:cs typeface="Open Sans Condensed Light" pitchFamily="34" charset="0"/>
              </a:rPr>
              <a:t>128,2</a:t>
            </a:r>
            <a:endParaRPr lang="ru-RU" sz="1300" dirty="0">
              <a:solidFill>
                <a:schemeClr val="accent1">
                  <a:lumMod val="50000"/>
                </a:schemeClr>
              </a:solidFill>
              <a:latin typeface="Cambria" pitchFamily="18" charset="0"/>
              <a:ea typeface="Open Sans Condensed Light" pitchFamily="34" charset="0"/>
              <a:cs typeface="Open Sans Condensed Light" pitchFamily="34" charset="0"/>
            </a:endParaRPr>
          </a:p>
        </p:txBody>
      </p:sp>
      <p:sp>
        <p:nvSpPr>
          <p:cNvPr id="71" name="Прямоугольник 70"/>
          <p:cNvSpPr/>
          <p:nvPr/>
        </p:nvSpPr>
        <p:spPr>
          <a:xfrm>
            <a:off x="6596608" y="4155927"/>
            <a:ext cx="864096" cy="432047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7751" tIns="38876" rIns="77751" bIns="38876" anchor="ctr"/>
          <a:lstStyle/>
          <a:p>
            <a:pPr algn="ctr">
              <a:lnSpc>
                <a:spcPts val="1500"/>
              </a:lnSpc>
              <a:defRPr/>
            </a:pPr>
            <a:r>
              <a:rPr lang="ru-RU" sz="1300" dirty="0" smtClean="0">
                <a:solidFill>
                  <a:schemeClr val="accent1">
                    <a:lumMod val="50000"/>
                  </a:schemeClr>
                </a:solidFill>
                <a:latin typeface="Cambria" pitchFamily="18" charset="0"/>
                <a:ea typeface="Open Sans Condensed Light" pitchFamily="34" charset="0"/>
                <a:cs typeface="Open Sans Condensed Light" pitchFamily="34" charset="0"/>
              </a:rPr>
              <a:t>126</a:t>
            </a:r>
            <a:endParaRPr lang="ru-RU" sz="1300" dirty="0">
              <a:solidFill>
                <a:schemeClr val="accent1">
                  <a:lumMod val="50000"/>
                </a:schemeClr>
              </a:solidFill>
              <a:latin typeface="Cambria" pitchFamily="18" charset="0"/>
              <a:ea typeface="Open Sans Condensed Light" pitchFamily="34" charset="0"/>
              <a:cs typeface="Open Sans Condensed Light" pitchFamily="34" charset="0"/>
            </a:endParaRPr>
          </a:p>
        </p:txBody>
      </p:sp>
      <p:sp>
        <p:nvSpPr>
          <p:cNvPr id="73" name="Прямоугольник 72"/>
          <p:cNvSpPr/>
          <p:nvPr/>
        </p:nvSpPr>
        <p:spPr>
          <a:xfrm>
            <a:off x="5732512" y="4155927"/>
            <a:ext cx="864096" cy="432047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7751" tIns="38876" rIns="77751" bIns="38876" anchor="ctr"/>
          <a:lstStyle/>
          <a:p>
            <a:pPr algn="ctr">
              <a:lnSpc>
                <a:spcPts val="1500"/>
              </a:lnSpc>
              <a:defRPr/>
            </a:pPr>
            <a:r>
              <a:rPr lang="ru-RU" sz="1300" dirty="0" smtClean="0">
                <a:solidFill>
                  <a:schemeClr val="accent1">
                    <a:lumMod val="50000"/>
                  </a:schemeClr>
                </a:solidFill>
                <a:latin typeface="Cambria" pitchFamily="18" charset="0"/>
                <a:ea typeface="Open Sans Condensed Light" pitchFamily="34" charset="0"/>
                <a:cs typeface="Open Sans Condensed Light" pitchFamily="34" charset="0"/>
              </a:rPr>
              <a:t>315,1</a:t>
            </a:r>
            <a:endParaRPr lang="ru-RU" sz="1300" dirty="0">
              <a:solidFill>
                <a:schemeClr val="accent1">
                  <a:lumMod val="50000"/>
                </a:schemeClr>
              </a:solidFill>
              <a:latin typeface="Cambria" pitchFamily="18" charset="0"/>
              <a:ea typeface="Open Sans Condensed Light" pitchFamily="34" charset="0"/>
              <a:cs typeface="Open Sans Condensed Light" pitchFamily="34" charset="0"/>
            </a:endParaRPr>
          </a:p>
        </p:txBody>
      </p:sp>
      <p:sp>
        <p:nvSpPr>
          <p:cNvPr id="74" name="Прямоугольник 73"/>
          <p:cNvSpPr/>
          <p:nvPr/>
        </p:nvSpPr>
        <p:spPr>
          <a:xfrm>
            <a:off x="7524328" y="987574"/>
            <a:ext cx="720080" cy="360039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7751" tIns="38876" rIns="77751" bIns="38876" anchor="ctr"/>
          <a:lstStyle/>
          <a:p>
            <a:pPr algn="ctr">
              <a:lnSpc>
                <a:spcPts val="1500"/>
              </a:lnSpc>
              <a:defRPr/>
            </a:pPr>
            <a:r>
              <a:rPr lang="ru-RU" sz="1300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mbria" pitchFamily="18" charset="0"/>
                <a:ea typeface="Open Sans Condensed Light" pitchFamily="34" charset="0"/>
                <a:cs typeface="Open Sans Condensed Light" pitchFamily="34" charset="0"/>
              </a:rPr>
              <a:t>2018</a:t>
            </a:r>
            <a:endParaRPr lang="ru-RU" sz="1300" b="1" dirty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mbria" pitchFamily="18" charset="0"/>
              <a:ea typeface="Open Sans Condensed Light" pitchFamily="34" charset="0"/>
              <a:cs typeface="Open Sans Condensed Light" pitchFamily="34" charset="0"/>
            </a:endParaRPr>
          </a:p>
        </p:txBody>
      </p:sp>
      <p:sp>
        <p:nvSpPr>
          <p:cNvPr id="75" name="Прямоугольник 74"/>
          <p:cNvSpPr/>
          <p:nvPr/>
        </p:nvSpPr>
        <p:spPr>
          <a:xfrm>
            <a:off x="7524328" y="1779663"/>
            <a:ext cx="720080" cy="432047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7751" tIns="38876" rIns="77751" bIns="38876" anchor="ctr"/>
          <a:lstStyle/>
          <a:p>
            <a:pPr algn="ctr">
              <a:lnSpc>
                <a:spcPts val="1500"/>
              </a:lnSpc>
              <a:defRPr/>
            </a:pPr>
            <a:r>
              <a:rPr lang="ru-RU" sz="1300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mbria" pitchFamily="18" charset="0"/>
                <a:ea typeface="Open Sans Condensed Light" pitchFamily="34" charset="0"/>
                <a:cs typeface="Open Sans Condensed Light" pitchFamily="34" charset="0"/>
              </a:rPr>
              <a:t>3408</a:t>
            </a:r>
            <a:endParaRPr lang="ru-RU" sz="1300" b="1" dirty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mbria" pitchFamily="18" charset="0"/>
              <a:ea typeface="Open Sans Condensed Light" pitchFamily="34" charset="0"/>
              <a:cs typeface="Open Sans Condensed Light" pitchFamily="34" charset="0"/>
            </a:endParaRPr>
          </a:p>
        </p:txBody>
      </p:sp>
      <p:sp>
        <p:nvSpPr>
          <p:cNvPr id="76" name="Прямоугольник 75"/>
          <p:cNvSpPr/>
          <p:nvPr/>
        </p:nvSpPr>
        <p:spPr>
          <a:xfrm>
            <a:off x="7524328" y="2139703"/>
            <a:ext cx="720080" cy="504055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7751" tIns="38876" rIns="77751" bIns="38876" anchor="ctr"/>
          <a:lstStyle/>
          <a:p>
            <a:pPr algn="ctr">
              <a:lnSpc>
                <a:spcPts val="1500"/>
              </a:lnSpc>
              <a:defRPr/>
            </a:pPr>
            <a:r>
              <a:rPr lang="ru-RU" sz="1300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mbria" pitchFamily="18" charset="0"/>
                <a:ea typeface="Open Sans Condensed Light" pitchFamily="34" charset="0"/>
                <a:cs typeface="Open Sans Condensed Light" pitchFamily="34" charset="0"/>
              </a:rPr>
              <a:t>3729</a:t>
            </a:r>
            <a:endParaRPr lang="ru-RU" sz="1300" b="1" dirty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mbria" pitchFamily="18" charset="0"/>
              <a:ea typeface="Open Sans Condensed Light" pitchFamily="34" charset="0"/>
              <a:cs typeface="Open Sans Condensed Light" pitchFamily="34" charset="0"/>
            </a:endParaRPr>
          </a:p>
        </p:txBody>
      </p:sp>
      <p:sp>
        <p:nvSpPr>
          <p:cNvPr id="77" name="Прямоугольник 76"/>
          <p:cNvSpPr/>
          <p:nvPr/>
        </p:nvSpPr>
        <p:spPr>
          <a:xfrm>
            <a:off x="7524328" y="2499743"/>
            <a:ext cx="720080" cy="57606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7751" tIns="38876" rIns="77751" bIns="38876" anchor="ctr"/>
          <a:lstStyle/>
          <a:p>
            <a:pPr algn="ctr">
              <a:lnSpc>
                <a:spcPts val="1500"/>
              </a:lnSpc>
              <a:defRPr/>
            </a:pPr>
            <a:r>
              <a:rPr lang="ru-RU" sz="1300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mbria" pitchFamily="18" charset="0"/>
                <a:ea typeface="Open Sans Condensed Light" pitchFamily="34" charset="0"/>
                <a:cs typeface="Open Sans Condensed Light" pitchFamily="34" charset="0"/>
              </a:rPr>
              <a:t>9871</a:t>
            </a:r>
            <a:endParaRPr lang="ru-RU" sz="1300" b="1" dirty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mbria" pitchFamily="18" charset="0"/>
              <a:ea typeface="Open Sans Condensed Light" pitchFamily="34" charset="0"/>
              <a:cs typeface="Open Sans Condensed Light" pitchFamily="34" charset="0"/>
            </a:endParaRPr>
          </a:p>
        </p:txBody>
      </p:sp>
      <p:sp>
        <p:nvSpPr>
          <p:cNvPr id="78" name="Прямоугольник 77"/>
          <p:cNvSpPr/>
          <p:nvPr/>
        </p:nvSpPr>
        <p:spPr>
          <a:xfrm>
            <a:off x="7524328" y="3003799"/>
            <a:ext cx="720080" cy="432047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7751" tIns="38876" rIns="77751" bIns="38876" anchor="ctr"/>
          <a:lstStyle/>
          <a:p>
            <a:pPr algn="ctr">
              <a:lnSpc>
                <a:spcPts val="1500"/>
              </a:lnSpc>
              <a:defRPr/>
            </a:pPr>
            <a:r>
              <a:rPr lang="ru-RU" sz="1300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mbria" pitchFamily="18" charset="0"/>
                <a:ea typeface="Open Sans Condensed Light" pitchFamily="34" charset="0"/>
                <a:cs typeface="Open Sans Condensed Light" pitchFamily="34" charset="0"/>
              </a:rPr>
              <a:t>1159</a:t>
            </a:r>
            <a:endParaRPr lang="ru-RU" sz="1300" b="1" dirty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mbria" pitchFamily="18" charset="0"/>
              <a:ea typeface="Open Sans Condensed Light" pitchFamily="34" charset="0"/>
              <a:cs typeface="Open Sans Condensed Light" pitchFamily="34" charset="0"/>
            </a:endParaRPr>
          </a:p>
        </p:txBody>
      </p:sp>
      <p:sp>
        <p:nvSpPr>
          <p:cNvPr id="79" name="Прямоугольник 78"/>
          <p:cNvSpPr/>
          <p:nvPr/>
        </p:nvSpPr>
        <p:spPr>
          <a:xfrm>
            <a:off x="7371928" y="4587974"/>
            <a:ext cx="944488" cy="288032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7751" tIns="38876" rIns="77751" bIns="38876" anchor="ctr"/>
          <a:lstStyle/>
          <a:p>
            <a:pPr algn="ctr">
              <a:lnSpc>
                <a:spcPts val="1500"/>
              </a:lnSpc>
              <a:defRPr/>
            </a:pPr>
            <a:r>
              <a:rPr lang="en-US" sz="1300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mbria" pitchFamily="18" charset="0"/>
                <a:ea typeface="Open Sans Condensed Light" pitchFamily="34" charset="0"/>
                <a:cs typeface="Open Sans Condensed Light" pitchFamily="34" charset="0"/>
              </a:rPr>
              <a:t>&gt;</a:t>
            </a:r>
            <a:r>
              <a:rPr lang="ru-RU" sz="1300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mbria" pitchFamily="18" charset="0"/>
                <a:ea typeface="Open Sans Condensed Light" pitchFamily="34" charset="0"/>
                <a:cs typeface="Open Sans Condensed Light" pitchFamily="34" charset="0"/>
              </a:rPr>
              <a:t>50</a:t>
            </a:r>
            <a:endParaRPr lang="ru-RU" sz="1300" b="1" dirty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mbria" pitchFamily="18" charset="0"/>
              <a:ea typeface="Open Sans Condensed Light" pitchFamily="34" charset="0"/>
              <a:cs typeface="Open Sans Condensed Light" pitchFamily="34" charset="0"/>
            </a:endParaRPr>
          </a:p>
        </p:txBody>
      </p:sp>
      <p:sp>
        <p:nvSpPr>
          <p:cNvPr id="80" name="Прямоугольник 79"/>
          <p:cNvSpPr/>
          <p:nvPr/>
        </p:nvSpPr>
        <p:spPr>
          <a:xfrm>
            <a:off x="7524328" y="1347615"/>
            <a:ext cx="720080" cy="432047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7751" tIns="38876" rIns="77751" bIns="38876" anchor="ctr"/>
          <a:lstStyle/>
          <a:p>
            <a:pPr algn="ctr">
              <a:lnSpc>
                <a:spcPts val="1500"/>
              </a:lnSpc>
              <a:defRPr/>
            </a:pPr>
            <a:r>
              <a:rPr lang="ru-RU" sz="1300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mbria" pitchFamily="18" charset="0"/>
                <a:ea typeface="Open Sans Condensed Light" pitchFamily="34" charset="0"/>
                <a:cs typeface="Open Sans Condensed Light" pitchFamily="34" charset="0"/>
              </a:rPr>
              <a:t>724</a:t>
            </a:r>
            <a:endParaRPr lang="ru-RU" sz="1300" b="1" dirty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mbria" pitchFamily="18" charset="0"/>
              <a:ea typeface="Open Sans Condensed Light" pitchFamily="34" charset="0"/>
              <a:cs typeface="Open Sans Condensed Light" pitchFamily="34" charset="0"/>
            </a:endParaRPr>
          </a:p>
        </p:txBody>
      </p:sp>
      <p:sp>
        <p:nvSpPr>
          <p:cNvPr id="81" name="Прямоугольник 80"/>
          <p:cNvSpPr/>
          <p:nvPr/>
        </p:nvSpPr>
        <p:spPr>
          <a:xfrm>
            <a:off x="7524328" y="3435847"/>
            <a:ext cx="720080" cy="432047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7751" tIns="38876" rIns="77751" bIns="38876" anchor="ctr"/>
          <a:lstStyle/>
          <a:p>
            <a:pPr algn="ctr">
              <a:lnSpc>
                <a:spcPts val="1500"/>
              </a:lnSpc>
              <a:defRPr/>
            </a:pPr>
            <a:r>
              <a:rPr lang="ru-RU" sz="1300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mbria" pitchFamily="18" charset="0"/>
                <a:ea typeface="Open Sans Condensed Light" pitchFamily="34" charset="0"/>
                <a:cs typeface="Open Sans Condensed Light" pitchFamily="34" charset="0"/>
              </a:rPr>
              <a:t>1159</a:t>
            </a:r>
            <a:endParaRPr lang="ru-RU" sz="1300" b="1" dirty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mbria" pitchFamily="18" charset="0"/>
              <a:ea typeface="Open Sans Condensed Light" pitchFamily="34" charset="0"/>
              <a:cs typeface="Open Sans Condensed Light" pitchFamily="34" charset="0"/>
            </a:endParaRPr>
          </a:p>
        </p:txBody>
      </p:sp>
      <p:sp>
        <p:nvSpPr>
          <p:cNvPr id="82" name="Прямоугольник 81"/>
          <p:cNvSpPr/>
          <p:nvPr/>
        </p:nvSpPr>
        <p:spPr>
          <a:xfrm>
            <a:off x="7452320" y="3795886"/>
            <a:ext cx="864096" cy="432047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7751" tIns="38876" rIns="77751" bIns="38876" anchor="ctr"/>
          <a:lstStyle/>
          <a:p>
            <a:pPr algn="ctr">
              <a:lnSpc>
                <a:spcPts val="1500"/>
              </a:lnSpc>
              <a:defRPr/>
            </a:pPr>
            <a:r>
              <a:rPr lang="ru-RU" sz="1300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mbria" pitchFamily="18" charset="0"/>
                <a:ea typeface="Open Sans Condensed Light" pitchFamily="34" charset="0"/>
                <a:cs typeface="Open Sans Condensed Light" pitchFamily="34" charset="0"/>
              </a:rPr>
              <a:t>143,7</a:t>
            </a:r>
            <a:endParaRPr lang="ru-RU" sz="1300" b="1" dirty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mbria" pitchFamily="18" charset="0"/>
              <a:ea typeface="Open Sans Condensed Light" pitchFamily="34" charset="0"/>
              <a:cs typeface="Open Sans Condensed Light" pitchFamily="34" charset="0"/>
            </a:endParaRPr>
          </a:p>
        </p:txBody>
      </p:sp>
      <p:sp>
        <p:nvSpPr>
          <p:cNvPr id="83" name="Прямоугольник 82"/>
          <p:cNvSpPr/>
          <p:nvPr/>
        </p:nvSpPr>
        <p:spPr>
          <a:xfrm>
            <a:off x="7452320" y="4155927"/>
            <a:ext cx="864096" cy="432047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7751" tIns="38876" rIns="77751" bIns="38876" anchor="ctr"/>
          <a:lstStyle/>
          <a:p>
            <a:pPr algn="ctr">
              <a:lnSpc>
                <a:spcPts val="1500"/>
              </a:lnSpc>
              <a:defRPr/>
            </a:pPr>
            <a:r>
              <a:rPr lang="ru-RU" sz="1300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mbria" pitchFamily="18" charset="0"/>
                <a:ea typeface="Open Sans Condensed Light" pitchFamily="34" charset="0"/>
                <a:cs typeface="Open Sans Condensed Light" pitchFamily="34" charset="0"/>
              </a:rPr>
              <a:t>238,1</a:t>
            </a:r>
            <a:endParaRPr lang="ru-RU" sz="1300" b="1" dirty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mbria" pitchFamily="18" charset="0"/>
              <a:ea typeface="Open Sans Condensed Light" pitchFamily="34" charset="0"/>
              <a:cs typeface="Open Sans Condensed Light" pitchFamily="34" charset="0"/>
            </a:endParaRPr>
          </a:p>
        </p:txBody>
      </p:sp>
      <p:sp>
        <p:nvSpPr>
          <p:cNvPr id="72" name="Прямоугольник 71"/>
          <p:cNvSpPr/>
          <p:nvPr/>
        </p:nvSpPr>
        <p:spPr>
          <a:xfrm>
            <a:off x="8828856" y="4904973"/>
            <a:ext cx="315144" cy="238527"/>
          </a:xfrm>
          <a:prstGeom prst="rect">
            <a:avLst/>
          </a:prstGeom>
        </p:spPr>
        <p:txBody>
          <a:bodyPr wrap="square" lIns="68580" tIns="34290" rIns="68580" bIns="34290">
            <a:spAutoFit/>
          </a:bodyPr>
          <a:lstStyle/>
          <a:p>
            <a:pPr algn="r" eaLnBrk="1" hangingPunct="1"/>
            <a:r>
              <a:rPr lang="ru-RU" sz="1100" dirty="0" smtClean="0">
                <a:solidFill>
                  <a:schemeClr val="accent1">
                    <a:lumMod val="50000"/>
                  </a:schemeClr>
                </a:solidFill>
                <a:latin typeface="Cambria" pitchFamily="18" charset="0"/>
                <a:cs typeface="Times New Roman" pitchFamily="18" charset="0"/>
              </a:rPr>
              <a:t>4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6" name="Курица контур.png" descr="Курица контур.png"/>
          <p:cNvPicPr>
            <a:picLocks noChangeAspect="1"/>
          </p:cNvPicPr>
          <p:nvPr/>
        </p:nvPicPr>
        <p:blipFill>
          <a:blip r:embed="rId2" cstate="print">
            <a:alphaModFix amt="17535"/>
            <a:extLst/>
          </a:blip>
          <a:srcRect r="50591"/>
          <a:stretch>
            <a:fillRect/>
          </a:stretch>
        </p:blipFill>
        <p:spPr>
          <a:xfrm>
            <a:off x="6928242" y="51470"/>
            <a:ext cx="2215758" cy="5040560"/>
          </a:xfrm>
          <a:prstGeom prst="rect">
            <a:avLst/>
          </a:prstGeom>
          <a:ln w="12700">
            <a:miter lim="400000"/>
          </a:ln>
        </p:spPr>
      </p:pic>
      <p:sp>
        <p:nvSpPr>
          <p:cNvPr id="9" name="Line"/>
          <p:cNvSpPr/>
          <p:nvPr/>
        </p:nvSpPr>
        <p:spPr>
          <a:xfrm flipV="1">
            <a:off x="-1" y="771550"/>
            <a:ext cx="9144001" cy="1"/>
          </a:xfrm>
          <a:prstGeom prst="line">
            <a:avLst/>
          </a:prstGeom>
          <a:ln>
            <a:solidFill>
              <a:schemeClr val="bg1">
                <a:lumMod val="95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lIns="0" tIns="0" rIns="0" bIns="0" anchor="ctr"/>
          <a:lstStyle/>
          <a:p>
            <a:pPr>
              <a:defRPr sz="3200" b="0">
                <a:solidFill>
                  <a:srgbClr val="FFFFFF"/>
                </a:solidFill>
                <a:latin typeface="+mn-lt"/>
                <a:ea typeface="+mn-ea"/>
                <a:cs typeface="+mn-cs"/>
                <a:sym typeface="Helvetica Neue Medium"/>
              </a:defRPr>
            </a:pPr>
            <a:endParaRPr>
              <a:ln w="12700">
                <a:solidFill>
                  <a:schemeClr val="tx1"/>
                </a:solidFill>
              </a:ln>
            </a:endParaRPr>
          </a:p>
        </p:txBody>
      </p:sp>
      <p:grpSp>
        <p:nvGrpSpPr>
          <p:cNvPr id="2" name="Group"/>
          <p:cNvGrpSpPr/>
          <p:nvPr/>
        </p:nvGrpSpPr>
        <p:grpSpPr>
          <a:xfrm>
            <a:off x="0" y="1"/>
            <a:ext cx="755576" cy="699541"/>
            <a:chOff x="0" y="0"/>
            <a:chExt cx="1409276" cy="1337589"/>
          </a:xfrm>
        </p:grpSpPr>
        <p:pic>
          <p:nvPicPr>
            <p:cNvPr id="11" name="Снимок экрана 2018-06-05 в 12.52.22.jpg" descr="Снимок экрана 2018-06-05 в 12.52.22.jpg"/>
            <p:cNvPicPr>
              <a:picLocks noChangeAspect="1"/>
            </p:cNvPicPr>
            <p:nvPr/>
          </p:nvPicPr>
          <p:blipFill>
            <a:blip r:embed="rId3" cstate="print">
              <a:extLst/>
            </a:blip>
            <a:stretch>
              <a:fillRect/>
            </a:stretch>
          </p:blipFill>
          <p:spPr>
            <a:xfrm>
              <a:off x="0" y="0"/>
              <a:ext cx="1409277" cy="1337590"/>
            </a:xfrm>
            <a:prstGeom prst="rect">
              <a:avLst/>
            </a:prstGeom>
            <a:ln w="12700" cap="flat">
              <a:noFill/>
              <a:miter lim="400000"/>
            </a:ln>
            <a:effectLst/>
          </p:spPr>
        </p:pic>
        <p:grpSp>
          <p:nvGrpSpPr>
            <p:cNvPr id="3" name="Group"/>
            <p:cNvGrpSpPr/>
            <p:nvPr/>
          </p:nvGrpSpPr>
          <p:grpSpPr>
            <a:xfrm>
              <a:off x="194622" y="150347"/>
              <a:ext cx="1019890" cy="1138346"/>
              <a:chOff x="-134" y="0"/>
              <a:chExt cx="1019888" cy="1138344"/>
            </a:xfrm>
          </p:grpSpPr>
          <p:sp>
            <p:nvSpPr>
              <p:cNvPr id="14" name="Circle"/>
              <p:cNvSpPr/>
              <p:nvPr/>
            </p:nvSpPr>
            <p:spPr>
              <a:xfrm>
                <a:off x="314787" y="450342"/>
                <a:ext cx="390199" cy="390199"/>
              </a:xfrm>
              <a:prstGeom prst="ellipse">
                <a:avLst/>
              </a:prstGeom>
              <a:solidFill>
                <a:srgbClr val="013B5E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0" tIns="0" rIns="0" bIns="0" numCol="1" anchor="ctr">
                <a:noAutofit/>
              </a:bodyPr>
              <a:lstStyle/>
              <a:p>
                <a:pPr>
                  <a:defRPr sz="3200" b="0">
                    <a:solidFill>
                      <a:srgbClr val="FFFFFF"/>
                    </a:solidFill>
                    <a:latin typeface="+mn-lt"/>
                    <a:ea typeface="+mn-ea"/>
                    <a:cs typeface="+mn-cs"/>
                    <a:sym typeface="Helvetica Neue Medium"/>
                  </a:defRPr>
                </a:pPr>
                <a:endParaRPr/>
              </a:p>
            </p:txBody>
          </p:sp>
          <p:pic>
            <p:nvPicPr>
              <p:cNvPr id="15" name="30688_html_m284ef2b5.png" descr="30688_html_m284ef2b5.png"/>
              <p:cNvPicPr>
                <a:picLocks noChangeAspect="1"/>
              </p:cNvPicPr>
              <p:nvPr/>
            </p:nvPicPr>
            <p:blipFill>
              <a:blip r:embed="rId4" cstate="print">
                <a:extLst/>
              </a:blip>
              <a:srcRect l="824" t="717" r="564" b="407"/>
              <a:stretch>
                <a:fillRect/>
              </a:stretch>
            </p:blipFill>
            <p:spPr>
              <a:xfrm>
                <a:off x="-135" y="0"/>
                <a:ext cx="1019889" cy="1138345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535" h="21581" extrusionOk="0">
                    <a:moveTo>
                      <a:pt x="10788" y="0"/>
                    </a:moveTo>
                    <a:cubicBezTo>
                      <a:pt x="10759" y="0"/>
                      <a:pt x="10737" y="39"/>
                      <a:pt x="10737" y="83"/>
                    </a:cubicBezTo>
                    <a:cubicBezTo>
                      <a:pt x="10737" y="127"/>
                      <a:pt x="10684" y="185"/>
                      <a:pt x="10612" y="211"/>
                    </a:cubicBezTo>
                    <a:cubicBezTo>
                      <a:pt x="10509" y="248"/>
                      <a:pt x="10497" y="253"/>
                      <a:pt x="10578" y="256"/>
                    </a:cubicBezTo>
                    <a:cubicBezTo>
                      <a:pt x="10728" y="261"/>
                      <a:pt x="10764" y="390"/>
                      <a:pt x="10654" y="542"/>
                    </a:cubicBezTo>
                    <a:cubicBezTo>
                      <a:pt x="10576" y="649"/>
                      <a:pt x="10572" y="695"/>
                      <a:pt x="10629" y="790"/>
                    </a:cubicBezTo>
                    <a:cubicBezTo>
                      <a:pt x="10687" y="889"/>
                      <a:pt x="10679" y="914"/>
                      <a:pt x="10587" y="971"/>
                    </a:cubicBezTo>
                    <a:cubicBezTo>
                      <a:pt x="10527" y="1007"/>
                      <a:pt x="10432" y="1081"/>
                      <a:pt x="10377" y="1129"/>
                    </a:cubicBezTo>
                    <a:cubicBezTo>
                      <a:pt x="10306" y="1191"/>
                      <a:pt x="10234" y="1200"/>
                      <a:pt x="10117" y="1174"/>
                    </a:cubicBezTo>
                    <a:cubicBezTo>
                      <a:pt x="9832" y="1108"/>
                      <a:pt x="9308" y="1139"/>
                      <a:pt x="9120" y="1226"/>
                    </a:cubicBezTo>
                    <a:cubicBezTo>
                      <a:pt x="8900" y="1329"/>
                      <a:pt x="8818" y="1448"/>
                      <a:pt x="8818" y="1693"/>
                    </a:cubicBezTo>
                    <a:cubicBezTo>
                      <a:pt x="8818" y="1964"/>
                      <a:pt x="8952" y="2208"/>
                      <a:pt x="9254" y="2498"/>
                    </a:cubicBezTo>
                    <a:cubicBezTo>
                      <a:pt x="9482" y="2717"/>
                      <a:pt x="9518" y="2774"/>
                      <a:pt x="9497" y="2927"/>
                    </a:cubicBezTo>
                    <a:cubicBezTo>
                      <a:pt x="9451" y="3270"/>
                      <a:pt x="9508" y="3386"/>
                      <a:pt x="9757" y="3424"/>
                    </a:cubicBezTo>
                    <a:cubicBezTo>
                      <a:pt x="9881" y="3442"/>
                      <a:pt x="9994" y="3471"/>
                      <a:pt x="10008" y="3491"/>
                    </a:cubicBezTo>
                    <a:cubicBezTo>
                      <a:pt x="10064" y="3572"/>
                      <a:pt x="9813" y="3950"/>
                      <a:pt x="9581" y="4138"/>
                    </a:cubicBezTo>
                    <a:cubicBezTo>
                      <a:pt x="9313" y="4356"/>
                      <a:pt x="9209" y="4370"/>
                      <a:pt x="9179" y="4176"/>
                    </a:cubicBezTo>
                    <a:cubicBezTo>
                      <a:pt x="9150" y="3995"/>
                      <a:pt x="9012" y="3868"/>
                      <a:pt x="8785" y="3830"/>
                    </a:cubicBezTo>
                    <a:cubicBezTo>
                      <a:pt x="8677" y="3812"/>
                      <a:pt x="8561" y="3764"/>
                      <a:pt x="8533" y="3717"/>
                    </a:cubicBezTo>
                    <a:cubicBezTo>
                      <a:pt x="8478" y="3621"/>
                      <a:pt x="8490" y="3418"/>
                      <a:pt x="8550" y="3363"/>
                    </a:cubicBezTo>
                    <a:cubicBezTo>
                      <a:pt x="8609" y="3310"/>
                      <a:pt x="8600" y="3235"/>
                      <a:pt x="8533" y="3235"/>
                    </a:cubicBezTo>
                    <a:cubicBezTo>
                      <a:pt x="8502" y="3235"/>
                      <a:pt x="8478" y="3251"/>
                      <a:pt x="8483" y="3273"/>
                    </a:cubicBezTo>
                    <a:cubicBezTo>
                      <a:pt x="8488" y="3295"/>
                      <a:pt x="8460" y="3377"/>
                      <a:pt x="8425" y="3454"/>
                    </a:cubicBezTo>
                    <a:cubicBezTo>
                      <a:pt x="8354" y="3607"/>
                      <a:pt x="8157" y="3689"/>
                      <a:pt x="8047" y="3612"/>
                    </a:cubicBezTo>
                    <a:cubicBezTo>
                      <a:pt x="7924" y="3525"/>
                      <a:pt x="7663" y="3494"/>
                      <a:pt x="7545" y="3551"/>
                    </a:cubicBezTo>
                    <a:cubicBezTo>
                      <a:pt x="7460" y="3592"/>
                      <a:pt x="7427" y="3657"/>
                      <a:pt x="7427" y="3807"/>
                    </a:cubicBezTo>
                    <a:cubicBezTo>
                      <a:pt x="7427" y="3919"/>
                      <a:pt x="7400" y="4030"/>
                      <a:pt x="7369" y="4048"/>
                    </a:cubicBezTo>
                    <a:cubicBezTo>
                      <a:pt x="7264" y="4106"/>
                      <a:pt x="6974" y="3598"/>
                      <a:pt x="6874" y="3190"/>
                    </a:cubicBezTo>
                    <a:cubicBezTo>
                      <a:pt x="6758" y="2715"/>
                      <a:pt x="6663" y="2535"/>
                      <a:pt x="6472" y="2423"/>
                    </a:cubicBezTo>
                    <a:cubicBezTo>
                      <a:pt x="5949" y="2115"/>
                      <a:pt x="5145" y="2336"/>
                      <a:pt x="5248" y="2761"/>
                    </a:cubicBezTo>
                    <a:cubicBezTo>
                      <a:pt x="5283" y="2905"/>
                      <a:pt x="5264" y="2936"/>
                      <a:pt x="5098" y="3017"/>
                    </a:cubicBezTo>
                    <a:cubicBezTo>
                      <a:pt x="4995" y="3067"/>
                      <a:pt x="4852" y="3153"/>
                      <a:pt x="4771" y="3213"/>
                    </a:cubicBezTo>
                    <a:lnTo>
                      <a:pt x="4620" y="3326"/>
                    </a:lnTo>
                    <a:lnTo>
                      <a:pt x="4762" y="3318"/>
                    </a:lnTo>
                    <a:cubicBezTo>
                      <a:pt x="4910" y="3313"/>
                      <a:pt x="4913" y="3329"/>
                      <a:pt x="4838" y="3627"/>
                    </a:cubicBezTo>
                    <a:cubicBezTo>
                      <a:pt x="4800" y="3779"/>
                      <a:pt x="4801" y="3783"/>
                      <a:pt x="4913" y="3694"/>
                    </a:cubicBezTo>
                    <a:cubicBezTo>
                      <a:pt x="4982" y="3640"/>
                      <a:pt x="5119" y="3604"/>
                      <a:pt x="5257" y="3604"/>
                    </a:cubicBezTo>
                    <a:cubicBezTo>
                      <a:pt x="5592" y="3604"/>
                      <a:pt x="5681" y="3520"/>
                      <a:pt x="5701" y="3183"/>
                    </a:cubicBezTo>
                    <a:cubicBezTo>
                      <a:pt x="5715" y="2936"/>
                      <a:pt x="5730" y="2895"/>
                      <a:pt x="5835" y="2882"/>
                    </a:cubicBezTo>
                    <a:cubicBezTo>
                      <a:pt x="5903" y="2873"/>
                      <a:pt x="6041" y="2922"/>
                      <a:pt x="6137" y="2995"/>
                    </a:cubicBezTo>
                    <a:cubicBezTo>
                      <a:pt x="6285" y="3107"/>
                      <a:pt x="6311" y="3175"/>
                      <a:pt x="6338" y="3446"/>
                    </a:cubicBezTo>
                    <a:cubicBezTo>
                      <a:pt x="6381" y="3870"/>
                      <a:pt x="6545" y="4098"/>
                      <a:pt x="7075" y="4477"/>
                    </a:cubicBezTo>
                    <a:lnTo>
                      <a:pt x="7218" y="4582"/>
                    </a:lnTo>
                    <a:lnTo>
                      <a:pt x="7033" y="4665"/>
                    </a:lnTo>
                    <a:cubicBezTo>
                      <a:pt x="6933" y="4712"/>
                      <a:pt x="6809" y="4736"/>
                      <a:pt x="6757" y="4718"/>
                    </a:cubicBezTo>
                    <a:cubicBezTo>
                      <a:pt x="6705" y="4700"/>
                      <a:pt x="6609" y="4711"/>
                      <a:pt x="6539" y="4740"/>
                    </a:cubicBezTo>
                    <a:cubicBezTo>
                      <a:pt x="6469" y="4770"/>
                      <a:pt x="6326" y="4825"/>
                      <a:pt x="6221" y="4861"/>
                    </a:cubicBezTo>
                    <a:cubicBezTo>
                      <a:pt x="6016" y="4930"/>
                      <a:pt x="5860" y="5089"/>
                      <a:pt x="5860" y="5229"/>
                    </a:cubicBezTo>
                    <a:cubicBezTo>
                      <a:pt x="5860" y="5296"/>
                      <a:pt x="5909" y="5309"/>
                      <a:pt x="6086" y="5305"/>
                    </a:cubicBezTo>
                    <a:cubicBezTo>
                      <a:pt x="6272" y="5300"/>
                      <a:pt x="6358" y="5334"/>
                      <a:pt x="6514" y="5470"/>
                    </a:cubicBezTo>
                    <a:cubicBezTo>
                      <a:pt x="6620" y="5563"/>
                      <a:pt x="6761" y="5643"/>
                      <a:pt x="6824" y="5643"/>
                    </a:cubicBezTo>
                    <a:cubicBezTo>
                      <a:pt x="6975" y="5643"/>
                      <a:pt x="7205" y="5787"/>
                      <a:pt x="7159" y="5854"/>
                    </a:cubicBezTo>
                    <a:cubicBezTo>
                      <a:pt x="7139" y="5883"/>
                      <a:pt x="7086" y="5889"/>
                      <a:pt x="7033" y="5869"/>
                    </a:cubicBezTo>
                    <a:cubicBezTo>
                      <a:pt x="6981" y="5849"/>
                      <a:pt x="6703" y="5816"/>
                      <a:pt x="6422" y="5794"/>
                    </a:cubicBezTo>
                    <a:cubicBezTo>
                      <a:pt x="6016" y="5761"/>
                      <a:pt x="5866" y="5729"/>
                      <a:pt x="5684" y="5621"/>
                    </a:cubicBezTo>
                    <a:cubicBezTo>
                      <a:pt x="5537" y="5533"/>
                      <a:pt x="5450" y="5502"/>
                      <a:pt x="5450" y="5545"/>
                    </a:cubicBezTo>
                    <a:cubicBezTo>
                      <a:pt x="5450" y="5731"/>
                      <a:pt x="5828" y="6004"/>
                      <a:pt x="6086" y="6004"/>
                    </a:cubicBezTo>
                    <a:cubicBezTo>
                      <a:pt x="6152" y="6004"/>
                      <a:pt x="6254" y="6049"/>
                      <a:pt x="6313" y="6102"/>
                    </a:cubicBezTo>
                    <a:cubicBezTo>
                      <a:pt x="6372" y="6155"/>
                      <a:pt x="6537" y="6214"/>
                      <a:pt x="6673" y="6230"/>
                    </a:cubicBezTo>
                    <a:cubicBezTo>
                      <a:pt x="6826" y="6248"/>
                      <a:pt x="7005" y="6319"/>
                      <a:pt x="7142" y="6418"/>
                    </a:cubicBezTo>
                    <a:cubicBezTo>
                      <a:pt x="7265" y="6507"/>
                      <a:pt x="7388" y="6576"/>
                      <a:pt x="7419" y="6576"/>
                    </a:cubicBezTo>
                    <a:cubicBezTo>
                      <a:pt x="7450" y="6576"/>
                      <a:pt x="7603" y="6637"/>
                      <a:pt x="7763" y="6712"/>
                    </a:cubicBezTo>
                    <a:cubicBezTo>
                      <a:pt x="7984" y="6815"/>
                      <a:pt x="8093" y="6910"/>
                      <a:pt x="8215" y="7110"/>
                    </a:cubicBezTo>
                    <a:cubicBezTo>
                      <a:pt x="8400" y="7416"/>
                      <a:pt x="8472" y="7949"/>
                      <a:pt x="8357" y="8141"/>
                    </a:cubicBezTo>
                    <a:cubicBezTo>
                      <a:pt x="8309" y="8223"/>
                      <a:pt x="8307" y="8277"/>
                      <a:pt x="8349" y="8314"/>
                    </a:cubicBezTo>
                    <a:cubicBezTo>
                      <a:pt x="8442" y="8398"/>
                      <a:pt x="8212" y="8750"/>
                      <a:pt x="7905" y="8999"/>
                    </a:cubicBezTo>
                    <a:cubicBezTo>
                      <a:pt x="7759" y="9117"/>
                      <a:pt x="7519" y="9325"/>
                      <a:pt x="7369" y="9458"/>
                    </a:cubicBezTo>
                    <a:lnTo>
                      <a:pt x="7092" y="9699"/>
                    </a:lnTo>
                    <a:lnTo>
                      <a:pt x="6866" y="9631"/>
                    </a:lnTo>
                    <a:cubicBezTo>
                      <a:pt x="6728" y="9589"/>
                      <a:pt x="6539" y="9461"/>
                      <a:pt x="6380" y="9300"/>
                    </a:cubicBezTo>
                    <a:cubicBezTo>
                      <a:pt x="6216" y="9135"/>
                      <a:pt x="6039" y="9005"/>
                      <a:pt x="5894" y="8961"/>
                    </a:cubicBezTo>
                    <a:cubicBezTo>
                      <a:pt x="5670" y="8893"/>
                      <a:pt x="5657" y="8883"/>
                      <a:pt x="5600" y="8585"/>
                    </a:cubicBezTo>
                    <a:lnTo>
                      <a:pt x="5542" y="8277"/>
                    </a:lnTo>
                    <a:lnTo>
                      <a:pt x="5760" y="8089"/>
                    </a:lnTo>
                    <a:cubicBezTo>
                      <a:pt x="5948" y="7927"/>
                      <a:pt x="5979" y="7873"/>
                      <a:pt x="5978" y="7675"/>
                    </a:cubicBezTo>
                    <a:cubicBezTo>
                      <a:pt x="5976" y="7384"/>
                      <a:pt x="5842" y="7139"/>
                      <a:pt x="5374" y="6569"/>
                    </a:cubicBezTo>
                    <a:cubicBezTo>
                      <a:pt x="5169" y="6318"/>
                      <a:pt x="4986" y="6086"/>
                      <a:pt x="4972" y="6049"/>
                    </a:cubicBezTo>
                    <a:cubicBezTo>
                      <a:pt x="4952" y="5995"/>
                      <a:pt x="4937" y="5995"/>
                      <a:pt x="4863" y="6049"/>
                    </a:cubicBezTo>
                    <a:cubicBezTo>
                      <a:pt x="4784" y="6108"/>
                      <a:pt x="4722" y="6036"/>
                      <a:pt x="4419" y="5523"/>
                    </a:cubicBezTo>
                    <a:cubicBezTo>
                      <a:pt x="4056" y="4909"/>
                      <a:pt x="3942" y="4630"/>
                      <a:pt x="3941" y="4349"/>
                    </a:cubicBezTo>
                    <a:cubicBezTo>
                      <a:pt x="3941" y="4257"/>
                      <a:pt x="3918" y="4168"/>
                      <a:pt x="3891" y="4153"/>
                    </a:cubicBezTo>
                    <a:cubicBezTo>
                      <a:pt x="3864" y="4138"/>
                      <a:pt x="3826" y="3978"/>
                      <a:pt x="3807" y="3792"/>
                    </a:cubicBezTo>
                    <a:cubicBezTo>
                      <a:pt x="3788" y="3607"/>
                      <a:pt x="3717" y="3190"/>
                      <a:pt x="3648" y="2867"/>
                    </a:cubicBezTo>
                    <a:cubicBezTo>
                      <a:pt x="3571" y="2504"/>
                      <a:pt x="3535" y="2193"/>
                      <a:pt x="3556" y="2054"/>
                    </a:cubicBezTo>
                    <a:cubicBezTo>
                      <a:pt x="3597" y="1785"/>
                      <a:pt x="3543" y="1767"/>
                      <a:pt x="3329" y="1994"/>
                    </a:cubicBezTo>
                    <a:cubicBezTo>
                      <a:pt x="3045" y="2296"/>
                      <a:pt x="2785" y="2972"/>
                      <a:pt x="2785" y="3393"/>
                    </a:cubicBezTo>
                    <a:cubicBezTo>
                      <a:pt x="2785" y="3476"/>
                      <a:pt x="2762" y="3559"/>
                      <a:pt x="2734" y="3574"/>
                    </a:cubicBezTo>
                    <a:cubicBezTo>
                      <a:pt x="2682" y="3603"/>
                      <a:pt x="2198" y="3060"/>
                      <a:pt x="2198" y="2972"/>
                    </a:cubicBezTo>
                    <a:cubicBezTo>
                      <a:pt x="2198" y="2945"/>
                      <a:pt x="2175" y="2927"/>
                      <a:pt x="2148" y="2927"/>
                    </a:cubicBezTo>
                    <a:cubicBezTo>
                      <a:pt x="2059" y="2927"/>
                      <a:pt x="1972" y="3505"/>
                      <a:pt x="1972" y="4056"/>
                    </a:cubicBezTo>
                    <a:cubicBezTo>
                      <a:pt x="1972" y="4351"/>
                      <a:pt x="1946" y="4599"/>
                      <a:pt x="1922" y="4612"/>
                    </a:cubicBezTo>
                    <a:cubicBezTo>
                      <a:pt x="1897" y="4626"/>
                      <a:pt x="1727" y="4496"/>
                      <a:pt x="1536" y="4326"/>
                    </a:cubicBezTo>
                    <a:cubicBezTo>
                      <a:pt x="1345" y="4157"/>
                      <a:pt x="1163" y="4018"/>
                      <a:pt x="1134" y="4018"/>
                    </a:cubicBezTo>
                    <a:cubicBezTo>
                      <a:pt x="1055" y="4018"/>
                      <a:pt x="1134" y="5248"/>
                      <a:pt x="1234" y="5583"/>
                    </a:cubicBezTo>
                    <a:cubicBezTo>
                      <a:pt x="1282" y="5740"/>
                      <a:pt x="1309" y="5891"/>
                      <a:pt x="1293" y="5914"/>
                    </a:cubicBezTo>
                    <a:cubicBezTo>
                      <a:pt x="1277" y="5937"/>
                      <a:pt x="1173" y="5889"/>
                      <a:pt x="1067" y="5809"/>
                    </a:cubicBezTo>
                    <a:cubicBezTo>
                      <a:pt x="414" y="5317"/>
                      <a:pt x="404" y="5309"/>
                      <a:pt x="405" y="5440"/>
                    </a:cubicBezTo>
                    <a:cubicBezTo>
                      <a:pt x="406" y="5898"/>
                      <a:pt x="655" y="6708"/>
                      <a:pt x="908" y="7065"/>
                    </a:cubicBezTo>
                    <a:cubicBezTo>
                      <a:pt x="999" y="7195"/>
                      <a:pt x="1066" y="7376"/>
                      <a:pt x="1075" y="7509"/>
                    </a:cubicBezTo>
                    <a:cubicBezTo>
                      <a:pt x="1084" y="7633"/>
                      <a:pt x="1143" y="7811"/>
                      <a:pt x="1209" y="7908"/>
                    </a:cubicBezTo>
                    <a:cubicBezTo>
                      <a:pt x="1342" y="8102"/>
                      <a:pt x="1296" y="8190"/>
                      <a:pt x="1100" y="8096"/>
                    </a:cubicBezTo>
                    <a:cubicBezTo>
                      <a:pt x="1035" y="8064"/>
                      <a:pt x="804" y="7981"/>
                      <a:pt x="589" y="7915"/>
                    </a:cubicBezTo>
                    <a:cubicBezTo>
                      <a:pt x="375" y="7850"/>
                      <a:pt x="146" y="7781"/>
                      <a:pt x="86" y="7757"/>
                    </a:cubicBezTo>
                    <a:cubicBezTo>
                      <a:pt x="-7" y="7721"/>
                      <a:pt x="-17" y="7732"/>
                      <a:pt x="19" y="7840"/>
                    </a:cubicBezTo>
                    <a:cubicBezTo>
                      <a:pt x="106" y="8100"/>
                      <a:pt x="412" y="8599"/>
                      <a:pt x="631" y="8848"/>
                    </a:cubicBezTo>
                    <a:cubicBezTo>
                      <a:pt x="756" y="8991"/>
                      <a:pt x="848" y="9127"/>
                      <a:pt x="832" y="9149"/>
                    </a:cubicBezTo>
                    <a:cubicBezTo>
                      <a:pt x="816" y="9172"/>
                      <a:pt x="674" y="9187"/>
                      <a:pt x="522" y="9187"/>
                    </a:cubicBezTo>
                    <a:cubicBezTo>
                      <a:pt x="370" y="9187"/>
                      <a:pt x="201" y="9218"/>
                      <a:pt x="145" y="9255"/>
                    </a:cubicBezTo>
                    <a:cubicBezTo>
                      <a:pt x="52" y="9316"/>
                      <a:pt x="79" y="9357"/>
                      <a:pt x="405" y="9676"/>
                    </a:cubicBezTo>
                    <a:cubicBezTo>
                      <a:pt x="601" y="9869"/>
                      <a:pt x="921" y="10121"/>
                      <a:pt x="1125" y="10240"/>
                    </a:cubicBezTo>
                    <a:cubicBezTo>
                      <a:pt x="1330" y="10359"/>
                      <a:pt x="1489" y="10483"/>
                      <a:pt x="1469" y="10511"/>
                    </a:cubicBezTo>
                    <a:cubicBezTo>
                      <a:pt x="1449" y="10541"/>
                      <a:pt x="1286" y="10548"/>
                      <a:pt x="1100" y="10534"/>
                    </a:cubicBezTo>
                    <a:cubicBezTo>
                      <a:pt x="921" y="10521"/>
                      <a:pt x="721" y="10524"/>
                      <a:pt x="648" y="10541"/>
                    </a:cubicBezTo>
                    <a:lnTo>
                      <a:pt x="522" y="10572"/>
                    </a:lnTo>
                    <a:cubicBezTo>
                      <a:pt x="521" y="10573"/>
                      <a:pt x="522" y="10577"/>
                      <a:pt x="522" y="10579"/>
                    </a:cubicBezTo>
                    <a:cubicBezTo>
                      <a:pt x="522" y="10581"/>
                      <a:pt x="522" y="10584"/>
                      <a:pt x="522" y="10587"/>
                    </a:cubicBezTo>
                    <a:lnTo>
                      <a:pt x="665" y="10752"/>
                    </a:lnTo>
                    <a:cubicBezTo>
                      <a:pt x="986" y="11143"/>
                      <a:pt x="1619" y="11405"/>
                      <a:pt x="2491" y="11505"/>
                    </a:cubicBezTo>
                    <a:cubicBezTo>
                      <a:pt x="2795" y="11539"/>
                      <a:pt x="3046" y="11590"/>
                      <a:pt x="3044" y="11617"/>
                    </a:cubicBezTo>
                    <a:cubicBezTo>
                      <a:pt x="3043" y="11645"/>
                      <a:pt x="2976" y="11844"/>
                      <a:pt x="2902" y="12054"/>
                    </a:cubicBezTo>
                    <a:cubicBezTo>
                      <a:pt x="2774" y="12417"/>
                      <a:pt x="2754" y="12936"/>
                      <a:pt x="2860" y="13032"/>
                    </a:cubicBezTo>
                    <a:cubicBezTo>
                      <a:pt x="2880" y="13050"/>
                      <a:pt x="3064" y="12962"/>
                      <a:pt x="3271" y="12829"/>
                    </a:cubicBezTo>
                    <a:cubicBezTo>
                      <a:pt x="3478" y="12696"/>
                      <a:pt x="3663" y="12607"/>
                      <a:pt x="3681" y="12633"/>
                    </a:cubicBezTo>
                    <a:cubicBezTo>
                      <a:pt x="3700" y="12660"/>
                      <a:pt x="3687" y="12837"/>
                      <a:pt x="3656" y="13032"/>
                    </a:cubicBezTo>
                    <a:cubicBezTo>
                      <a:pt x="3626" y="13227"/>
                      <a:pt x="3611" y="13398"/>
                      <a:pt x="3623" y="13408"/>
                    </a:cubicBezTo>
                    <a:cubicBezTo>
                      <a:pt x="3653" y="13435"/>
                      <a:pt x="3936" y="13293"/>
                      <a:pt x="4167" y="13137"/>
                    </a:cubicBezTo>
                    <a:cubicBezTo>
                      <a:pt x="4276" y="13064"/>
                      <a:pt x="4392" y="13017"/>
                      <a:pt x="4419" y="13032"/>
                    </a:cubicBezTo>
                    <a:cubicBezTo>
                      <a:pt x="4446" y="13047"/>
                      <a:pt x="4469" y="13200"/>
                      <a:pt x="4469" y="13371"/>
                    </a:cubicBezTo>
                    <a:cubicBezTo>
                      <a:pt x="4469" y="13538"/>
                      <a:pt x="4475" y="13674"/>
                      <a:pt x="4486" y="13679"/>
                    </a:cubicBezTo>
                    <a:cubicBezTo>
                      <a:pt x="4572" y="13677"/>
                      <a:pt x="4935" y="13542"/>
                      <a:pt x="5064" y="13461"/>
                    </a:cubicBezTo>
                    <a:cubicBezTo>
                      <a:pt x="5152" y="13406"/>
                      <a:pt x="5227" y="13377"/>
                      <a:pt x="5232" y="13401"/>
                    </a:cubicBezTo>
                    <a:cubicBezTo>
                      <a:pt x="5237" y="13424"/>
                      <a:pt x="5241" y="13470"/>
                      <a:pt x="5248" y="13498"/>
                    </a:cubicBezTo>
                    <a:cubicBezTo>
                      <a:pt x="5256" y="13527"/>
                      <a:pt x="5269" y="13599"/>
                      <a:pt x="5274" y="13656"/>
                    </a:cubicBezTo>
                    <a:cubicBezTo>
                      <a:pt x="5291" y="13892"/>
                      <a:pt x="5368" y="13914"/>
                      <a:pt x="5642" y="13769"/>
                    </a:cubicBezTo>
                    <a:cubicBezTo>
                      <a:pt x="5784" y="13695"/>
                      <a:pt x="5928" y="13596"/>
                      <a:pt x="5969" y="13551"/>
                    </a:cubicBezTo>
                    <a:cubicBezTo>
                      <a:pt x="6070" y="13442"/>
                      <a:pt x="6154" y="13498"/>
                      <a:pt x="6154" y="13679"/>
                    </a:cubicBezTo>
                    <a:cubicBezTo>
                      <a:pt x="6154" y="14037"/>
                      <a:pt x="6337" y="14089"/>
                      <a:pt x="6723" y="13837"/>
                    </a:cubicBezTo>
                    <a:cubicBezTo>
                      <a:pt x="6856" y="13751"/>
                      <a:pt x="6970" y="13679"/>
                      <a:pt x="6983" y="13679"/>
                    </a:cubicBezTo>
                    <a:cubicBezTo>
                      <a:pt x="6992" y="13679"/>
                      <a:pt x="7029" y="13718"/>
                      <a:pt x="7067" y="13769"/>
                    </a:cubicBezTo>
                    <a:cubicBezTo>
                      <a:pt x="6830" y="13318"/>
                      <a:pt x="6740" y="12846"/>
                      <a:pt x="6740" y="12189"/>
                    </a:cubicBezTo>
                    <a:cubicBezTo>
                      <a:pt x="6740" y="11457"/>
                      <a:pt x="6793" y="11169"/>
                      <a:pt x="6992" y="10782"/>
                    </a:cubicBezTo>
                    <a:cubicBezTo>
                      <a:pt x="7341" y="10103"/>
                      <a:pt x="8304" y="9223"/>
                      <a:pt x="9070" y="8886"/>
                    </a:cubicBezTo>
                    <a:cubicBezTo>
                      <a:pt x="9620" y="8644"/>
                      <a:pt x="9846" y="8605"/>
                      <a:pt x="10679" y="8608"/>
                    </a:cubicBezTo>
                    <a:cubicBezTo>
                      <a:pt x="11795" y="8611"/>
                      <a:pt x="11956" y="8642"/>
                      <a:pt x="12749" y="9029"/>
                    </a:cubicBezTo>
                    <a:cubicBezTo>
                      <a:pt x="14546" y="9906"/>
                      <a:pt x="15346" y="11990"/>
                      <a:pt x="14517" y="13641"/>
                    </a:cubicBezTo>
                    <a:cubicBezTo>
                      <a:pt x="14166" y="14341"/>
                      <a:pt x="13752" y="14761"/>
                      <a:pt x="13495" y="14672"/>
                    </a:cubicBezTo>
                    <a:cubicBezTo>
                      <a:pt x="13402" y="14640"/>
                      <a:pt x="13297" y="14683"/>
                      <a:pt x="13260" y="14770"/>
                    </a:cubicBezTo>
                    <a:cubicBezTo>
                      <a:pt x="13223" y="14857"/>
                      <a:pt x="13121" y="14906"/>
                      <a:pt x="13034" y="14875"/>
                    </a:cubicBezTo>
                    <a:cubicBezTo>
                      <a:pt x="12937" y="14842"/>
                      <a:pt x="12853" y="14906"/>
                      <a:pt x="12816" y="15033"/>
                    </a:cubicBezTo>
                    <a:cubicBezTo>
                      <a:pt x="12771" y="15185"/>
                      <a:pt x="12687" y="15230"/>
                      <a:pt x="12522" y="15191"/>
                    </a:cubicBezTo>
                    <a:cubicBezTo>
                      <a:pt x="12352" y="15151"/>
                      <a:pt x="12289" y="15187"/>
                      <a:pt x="12263" y="15349"/>
                    </a:cubicBezTo>
                    <a:cubicBezTo>
                      <a:pt x="12243" y="15470"/>
                      <a:pt x="12093" y="15628"/>
                      <a:pt x="11936" y="15696"/>
                    </a:cubicBezTo>
                    <a:cubicBezTo>
                      <a:pt x="11486" y="15888"/>
                      <a:pt x="10569" y="15935"/>
                      <a:pt x="9883" y="15801"/>
                    </a:cubicBezTo>
                    <a:cubicBezTo>
                      <a:pt x="9315" y="15690"/>
                      <a:pt x="9250" y="15650"/>
                      <a:pt x="9196" y="15372"/>
                    </a:cubicBezTo>
                    <a:cubicBezTo>
                      <a:pt x="9155" y="15167"/>
                      <a:pt x="9106" y="15105"/>
                      <a:pt x="9045" y="15191"/>
                    </a:cubicBezTo>
                    <a:cubicBezTo>
                      <a:pt x="8921" y="15368"/>
                      <a:pt x="8735" y="15253"/>
                      <a:pt x="8735" y="14996"/>
                    </a:cubicBezTo>
                    <a:cubicBezTo>
                      <a:pt x="8735" y="14846"/>
                      <a:pt x="8689" y="14801"/>
                      <a:pt x="8559" y="14845"/>
                    </a:cubicBezTo>
                    <a:cubicBezTo>
                      <a:pt x="8436" y="14887"/>
                      <a:pt x="8357" y="14835"/>
                      <a:pt x="8316" y="14695"/>
                    </a:cubicBezTo>
                    <a:cubicBezTo>
                      <a:pt x="8259" y="14501"/>
                      <a:pt x="8235" y="14505"/>
                      <a:pt x="8047" y="14657"/>
                    </a:cubicBezTo>
                    <a:cubicBezTo>
                      <a:pt x="7859" y="14810"/>
                      <a:pt x="7826" y="14790"/>
                      <a:pt x="7553" y="14469"/>
                    </a:cubicBezTo>
                    <a:cubicBezTo>
                      <a:pt x="7423" y="14316"/>
                      <a:pt x="7313" y="14171"/>
                      <a:pt x="7218" y="14025"/>
                    </a:cubicBezTo>
                    <a:cubicBezTo>
                      <a:pt x="7219" y="14054"/>
                      <a:pt x="7195" y="14072"/>
                      <a:pt x="7151" y="14093"/>
                    </a:cubicBezTo>
                    <a:cubicBezTo>
                      <a:pt x="7096" y="14119"/>
                      <a:pt x="6964" y="14155"/>
                      <a:pt x="6857" y="14176"/>
                    </a:cubicBezTo>
                    <a:cubicBezTo>
                      <a:pt x="6604" y="14225"/>
                      <a:pt x="6277" y="14486"/>
                      <a:pt x="6145" y="14747"/>
                    </a:cubicBezTo>
                    <a:cubicBezTo>
                      <a:pt x="5977" y="15080"/>
                      <a:pt x="5999" y="15574"/>
                      <a:pt x="6204" y="15944"/>
                    </a:cubicBezTo>
                    <a:lnTo>
                      <a:pt x="6371" y="16245"/>
                    </a:lnTo>
                    <a:lnTo>
                      <a:pt x="6547" y="16109"/>
                    </a:lnTo>
                    <a:cubicBezTo>
                      <a:pt x="6735" y="15968"/>
                      <a:pt x="6792" y="15989"/>
                      <a:pt x="6874" y="16230"/>
                    </a:cubicBezTo>
                    <a:cubicBezTo>
                      <a:pt x="6897" y="16297"/>
                      <a:pt x="7040" y="16477"/>
                      <a:pt x="7193" y="16629"/>
                    </a:cubicBezTo>
                    <a:cubicBezTo>
                      <a:pt x="7345" y="16780"/>
                      <a:pt x="7480" y="16937"/>
                      <a:pt x="7494" y="16975"/>
                    </a:cubicBezTo>
                    <a:cubicBezTo>
                      <a:pt x="7531" y="17074"/>
                      <a:pt x="7635" y="16996"/>
                      <a:pt x="7746" y="16787"/>
                    </a:cubicBezTo>
                    <a:cubicBezTo>
                      <a:pt x="7799" y="16686"/>
                      <a:pt x="7861" y="16606"/>
                      <a:pt x="7888" y="16606"/>
                    </a:cubicBezTo>
                    <a:cubicBezTo>
                      <a:pt x="7916" y="16606"/>
                      <a:pt x="7990" y="16686"/>
                      <a:pt x="8056" y="16787"/>
                    </a:cubicBezTo>
                    <a:cubicBezTo>
                      <a:pt x="8185" y="16983"/>
                      <a:pt x="8301" y="17016"/>
                      <a:pt x="8416" y="16892"/>
                    </a:cubicBezTo>
                    <a:cubicBezTo>
                      <a:pt x="8617" y="16674"/>
                      <a:pt x="8646" y="17071"/>
                      <a:pt x="8475" y="17674"/>
                    </a:cubicBezTo>
                    <a:cubicBezTo>
                      <a:pt x="8260" y="18431"/>
                      <a:pt x="7782" y="19223"/>
                      <a:pt x="7126" y="19909"/>
                    </a:cubicBezTo>
                    <a:lnTo>
                      <a:pt x="6832" y="20210"/>
                    </a:lnTo>
                    <a:lnTo>
                      <a:pt x="7126" y="20210"/>
                    </a:lnTo>
                    <a:cubicBezTo>
                      <a:pt x="7312" y="20210"/>
                      <a:pt x="7502" y="20163"/>
                      <a:pt x="7679" y="20082"/>
                    </a:cubicBezTo>
                    <a:cubicBezTo>
                      <a:pt x="7828" y="20014"/>
                      <a:pt x="7965" y="19977"/>
                      <a:pt x="7980" y="19999"/>
                    </a:cubicBezTo>
                    <a:cubicBezTo>
                      <a:pt x="7996" y="20022"/>
                      <a:pt x="7976" y="20162"/>
                      <a:pt x="7938" y="20308"/>
                    </a:cubicBezTo>
                    <a:cubicBezTo>
                      <a:pt x="7901" y="20454"/>
                      <a:pt x="7892" y="20590"/>
                      <a:pt x="7913" y="20609"/>
                    </a:cubicBezTo>
                    <a:cubicBezTo>
                      <a:pt x="7934" y="20628"/>
                      <a:pt x="8108" y="20569"/>
                      <a:pt x="8307" y="20481"/>
                    </a:cubicBezTo>
                    <a:cubicBezTo>
                      <a:pt x="8506" y="20392"/>
                      <a:pt x="8695" y="20333"/>
                      <a:pt x="8718" y="20345"/>
                    </a:cubicBezTo>
                    <a:cubicBezTo>
                      <a:pt x="8741" y="20358"/>
                      <a:pt x="8744" y="20496"/>
                      <a:pt x="8726" y="20654"/>
                    </a:cubicBezTo>
                    <a:cubicBezTo>
                      <a:pt x="8697" y="20911"/>
                      <a:pt x="8703" y="20940"/>
                      <a:pt x="8802" y="20940"/>
                    </a:cubicBezTo>
                    <a:cubicBezTo>
                      <a:pt x="9008" y="20939"/>
                      <a:pt x="9317" y="20839"/>
                      <a:pt x="9589" y="20684"/>
                    </a:cubicBezTo>
                    <a:cubicBezTo>
                      <a:pt x="9739" y="20599"/>
                      <a:pt x="9871" y="20543"/>
                      <a:pt x="9883" y="20564"/>
                    </a:cubicBezTo>
                    <a:cubicBezTo>
                      <a:pt x="9895" y="20584"/>
                      <a:pt x="9943" y="20709"/>
                      <a:pt x="9983" y="20842"/>
                    </a:cubicBezTo>
                    <a:cubicBezTo>
                      <a:pt x="10070" y="21132"/>
                      <a:pt x="10341" y="21449"/>
                      <a:pt x="10587" y="21542"/>
                    </a:cubicBezTo>
                    <a:cubicBezTo>
                      <a:pt x="10740" y="21600"/>
                      <a:pt x="10793" y="21598"/>
                      <a:pt x="10980" y="21512"/>
                    </a:cubicBezTo>
                    <a:cubicBezTo>
                      <a:pt x="11239" y="21393"/>
                      <a:pt x="11455" y="21149"/>
                      <a:pt x="11550" y="20865"/>
                    </a:cubicBezTo>
                    <a:cubicBezTo>
                      <a:pt x="11589" y="20750"/>
                      <a:pt x="11629" y="20624"/>
                      <a:pt x="11643" y="20586"/>
                    </a:cubicBezTo>
                    <a:cubicBezTo>
                      <a:pt x="11660" y="20537"/>
                      <a:pt x="11721" y="20551"/>
                      <a:pt x="11860" y="20646"/>
                    </a:cubicBezTo>
                    <a:cubicBezTo>
                      <a:pt x="12078" y="20795"/>
                      <a:pt x="12482" y="20940"/>
                      <a:pt x="12690" y="20940"/>
                    </a:cubicBezTo>
                    <a:cubicBezTo>
                      <a:pt x="12804" y="20940"/>
                      <a:pt x="12832" y="20916"/>
                      <a:pt x="12832" y="20789"/>
                    </a:cubicBezTo>
                    <a:cubicBezTo>
                      <a:pt x="12832" y="20705"/>
                      <a:pt x="12806" y="20572"/>
                      <a:pt x="12774" y="20496"/>
                    </a:cubicBezTo>
                    <a:cubicBezTo>
                      <a:pt x="12742" y="20420"/>
                      <a:pt x="12724" y="20339"/>
                      <a:pt x="12740" y="20315"/>
                    </a:cubicBezTo>
                    <a:cubicBezTo>
                      <a:pt x="12757" y="20291"/>
                      <a:pt x="12947" y="20351"/>
                      <a:pt x="13159" y="20451"/>
                    </a:cubicBezTo>
                    <a:cubicBezTo>
                      <a:pt x="13383" y="20556"/>
                      <a:pt x="13565" y="20613"/>
                      <a:pt x="13595" y="20586"/>
                    </a:cubicBezTo>
                    <a:cubicBezTo>
                      <a:pt x="13625" y="20559"/>
                      <a:pt x="13620" y="20441"/>
                      <a:pt x="13587" y="20308"/>
                    </a:cubicBezTo>
                    <a:cubicBezTo>
                      <a:pt x="13555" y="20181"/>
                      <a:pt x="13553" y="20059"/>
                      <a:pt x="13578" y="20037"/>
                    </a:cubicBezTo>
                    <a:cubicBezTo>
                      <a:pt x="13603" y="20015"/>
                      <a:pt x="13739" y="20047"/>
                      <a:pt x="13880" y="20105"/>
                    </a:cubicBezTo>
                    <a:cubicBezTo>
                      <a:pt x="14021" y="20162"/>
                      <a:pt x="14261" y="20209"/>
                      <a:pt x="14416" y="20210"/>
                    </a:cubicBezTo>
                    <a:lnTo>
                      <a:pt x="14693" y="20210"/>
                    </a:lnTo>
                    <a:lnTo>
                      <a:pt x="14425" y="19932"/>
                    </a:lnTo>
                    <a:cubicBezTo>
                      <a:pt x="13686" y="19193"/>
                      <a:pt x="13089" y="18119"/>
                      <a:pt x="12967" y="17291"/>
                    </a:cubicBezTo>
                    <a:cubicBezTo>
                      <a:pt x="12936" y="17081"/>
                      <a:pt x="12938" y="16964"/>
                      <a:pt x="12983" y="16922"/>
                    </a:cubicBezTo>
                    <a:cubicBezTo>
                      <a:pt x="12984" y="16920"/>
                      <a:pt x="12983" y="16916"/>
                      <a:pt x="12983" y="16914"/>
                    </a:cubicBezTo>
                    <a:cubicBezTo>
                      <a:pt x="12986" y="16907"/>
                      <a:pt x="12996" y="16904"/>
                      <a:pt x="13000" y="16899"/>
                    </a:cubicBezTo>
                    <a:cubicBezTo>
                      <a:pt x="13012" y="16885"/>
                      <a:pt x="13022" y="16877"/>
                      <a:pt x="13042" y="16884"/>
                    </a:cubicBezTo>
                    <a:cubicBezTo>
                      <a:pt x="13049" y="16887"/>
                      <a:pt x="13059" y="16894"/>
                      <a:pt x="13067" y="16899"/>
                    </a:cubicBezTo>
                    <a:cubicBezTo>
                      <a:pt x="13070" y="16901"/>
                      <a:pt x="13072" y="16905"/>
                      <a:pt x="13076" y="16907"/>
                    </a:cubicBezTo>
                    <a:cubicBezTo>
                      <a:pt x="13098" y="16911"/>
                      <a:pt x="13121" y="16917"/>
                      <a:pt x="13151" y="16929"/>
                    </a:cubicBezTo>
                    <a:cubicBezTo>
                      <a:pt x="13312" y="16996"/>
                      <a:pt x="13377" y="16962"/>
                      <a:pt x="13562" y="16681"/>
                    </a:cubicBezTo>
                    <a:cubicBezTo>
                      <a:pt x="13619" y="16594"/>
                      <a:pt x="13638" y="16600"/>
                      <a:pt x="13779" y="16802"/>
                    </a:cubicBezTo>
                    <a:lnTo>
                      <a:pt x="13939" y="17027"/>
                    </a:lnTo>
                    <a:lnTo>
                      <a:pt x="14232" y="16749"/>
                    </a:lnTo>
                    <a:cubicBezTo>
                      <a:pt x="14392" y="16597"/>
                      <a:pt x="14571" y="16374"/>
                      <a:pt x="14634" y="16252"/>
                    </a:cubicBezTo>
                    <a:cubicBezTo>
                      <a:pt x="14698" y="16130"/>
                      <a:pt x="14763" y="16034"/>
                      <a:pt x="14777" y="16034"/>
                    </a:cubicBezTo>
                    <a:cubicBezTo>
                      <a:pt x="14790" y="16034"/>
                      <a:pt x="14885" y="16076"/>
                      <a:pt x="14986" y="16132"/>
                    </a:cubicBezTo>
                    <a:lnTo>
                      <a:pt x="15171" y="16230"/>
                    </a:lnTo>
                    <a:lnTo>
                      <a:pt x="15338" y="15921"/>
                    </a:lnTo>
                    <a:cubicBezTo>
                      <a:pt x="15597" y="15429"/>
                      <a:pt x="15535" y="14804"/>
                      <a:pt x="15196" y="14477"/>
                    </a:cubicBezTo>
                    <a:cubicBezTo>
                      <a:pt x="15043" y="14330"/>
                      <a:pt x="14676" y="14153"/>
                      <a:pt x="14525" y="14153"/>
                    </a:cubicBezTo>
                    <a:cubicBezTo>
                      <a:pt x="14322" y="14153"/>
                      <a:pt x="14283" y="14051"/>
                      <a:pt x="14408" y="13860"/>
                    </a:cubicBezTo>
                    <a:cubicBezTo>
                      <a:pt x="14544" y="13652"/>
                      <a:pt x="14579" y="13643"/>
                      <a:pt x="14726" y="13792"/>
                    </a:cubicBezTo>
                    <a:cubicBezTo>
                      <a:pt x="14837" y="13903"/>
                      <a:pt x="15028" y="13999"/>
                      <a:pt x="15162" y="14018"/>
                    </a:cubicBezTo>
                    <a:cubicBezTo>
                      <a:pt x="15196" y="14018"/>
                      <a:pt x="15231" y="14012"/>
                      <a:pt x="15254" y="14010"/>
                    </a:cubicBezTo>
                    <a:cubicBezTo>
                      <a:pt x="15268" y="14007"/>
                      <a:pt x="15280" y="14003"/>
                      <a:pt x="15288" y="13995"/>
                    </a:cubicBezTo>
                    <a:cubicBezTo>
                      <a:pt x="15322" y="13964"/>
                      <a:pt x="15350" y="13839"/>
                      <a:pt x="15355" y="13717"/>
                    </a:cubicBezTo>
                    <a:cubicBezTo>
                      <a:pt x="15359" y="13595"/>
                      <a:pt x="15375" y="13478"/>
                      <a:pt x="15380" y="13453"/>
                    </a:cubicBezTo>
                    <a:cubicBezTo>
                      <a:pt x="15385" y="13428"/>
                      <a:pt x="15494" y="13491"/>
                      <a:pt x="15623" y="13596"/>
                    </a:cubicBezTo>
                    <a:cubicBezTo>
                      <a:pt x="15940" y="13853"/>
                      <a:pt x="16131" y="13937"/>
                      <a:pt x="16201" y="13837"/>
                    </a:cubicBezTo>
                    <a:cubicBezTo>
                      <a:pt x="16230" y="13796"/>
                      <a:pt x="16259" y="13688"/>
                      <a:pt x="16260" y="13596"/>
                    </a:cubicBezTo>
                    <a:cubicBezTo>
                      <a:pt x="16261" y="13420"/>
                      <a:pt x="16335" y="13325"/>
                      <a:pt x="16402" y="13423"/>
                    </a:cubicBezTo>
                    <a:cubicBezTo>
                      <a:pt x="16448" y="13489"/>
                      <a:pt x="16886" y="13677"/>
                      <a:pt x="16997" y="13679"/>
                    </a:cubicBezTo>
                    <a:cubicBezTo>
                      <a:pt x="17047" y="13680"/>
                      <a:pt x="17073" y="13588"/>
                      <a:pt x="17073" y="13378"/>
                    </a:cubicBezTo>
                    <a:cubicBezTo>
                      <a:pt x="17073" y="13211"/>
                      <a:pt x="17086" y="13057"/>
                      <a:pt x="17106" y="13039"/>
                    </a:cubicBezTo>
                    <a:cubicBezTo>
                      <a:pt x="17126" y="13022"/>
                      <a:pt x="17224" y="13063"/>
                      <a:pt x="17324" y="13130"/>
                    </a:cubicBezTo>
                    <a:cubicBezTo>
                      <a:pt x="17424" y="13197"/>
                      <a:pt x="17589" y="13293"/>
                      <a:pt x="17693" y="13340"/>
                    </a:cubicBezTo>
                    <a:lnTo>
                      <a:pt x="17886" y="13423"/>
                    </a:lnTo>
                    <a:lnTo>
                      <a:pt x="17886" y="13197"/>
                    </a:lnTo>
                    <a:cubicBezTo>
                      <a:pt x="17886" y="13074"/>
                      <a:pt x="17857" y="12899"/>
                      <a:pt x="17827" y="12806"/>
                    </a:cubicBezTo>
                    <a:cubicBezTo>
                      <a:pt x="17796" y="12710"/>
                      <a:pt x="17798" y="12627"/>
                      <a:pt x="17827" y="12611"/>
                    </a:cubicBezTo>
                    <a:cubicBezTo>
                      <a:pt x="17855" y="12595"/>
                      <a:pt x="18041" y="12691"/>
                      <a:pt x="18238" y="12821"/>
                    </a:cubicBezTo>
                    <a:cubicBezTo>
                      <a:pt x="18434" y="12951"/>
                      <a:pt x="18614" y="13055"/>
                      <a:pt x="18640" y="13055"/>
                    </a:cubicBezTo>
                    <a:cubicBezTo>
                      <a:pt x="18716" y="13055"/>
                      <a:pt x="18767" y="12643"/>
                      <a:pt x="18724" y="12385"/>
                    </a:cubicBezTo>
                    <a:cubicBezTo>
                      <a:pt x="18702" y="12252"/>
                      <a:pt x="18634" y="12028"/>
                      <a:pt x="18573" y="11888"/>
                    </a:cubicBezTo>
                    <a:cubicBezTo>
                      <a:pt x="18511" y="11748"/>
                      <a:pt x="18479" y="11614"/>
                      <a:pt x="18497" y="11587"/>
                    </a:cubicBezTo>
                    <a:cubicBezTo>
                      <a:pt x="18516" y="11561"/>
                      <a:pt x="18630" y="11542"/>
                      <a:pt x="18757" y="11542"/>
                    </a:cubicBezTo>
                    <a:cubicBezTo>
                      <a:pt x="19140" y="11542"/>
                      <a:pt x="19856" y="11386"/>
                      <a:pt x="20207" y="11226"/>
                    </a:cubicBezTo>
                    <a:cubicBezTo>
                      <a:pt x="20484" y="11101"/>
                      <a:pt x="20991" y="10684"/>
                      <a:pt x="21003" y="10579"/>
                    </a:cubicBezTo>
                    <a:cubicBezTo>
                      <a:pt x="20998" y="10572"/>
                      <a:pt x="20985" y="10563"/>
                      <a:pt x="20970" y="10556"/>
                    </a:cubicBezTo>
                    <a:cubicBezTo>
                      <a:pt x="20964" y="10554"/>
                      <a:pt x="20951" y="10551"/>
                      <a:pt x="20944" y="10549"/>
                    </a:cubicBezTo>
                    <a:cubicBezTo>
                      <a:pt x="20868" y="10541"/>
                      <a:pt x="20712" y="10539"/>
                      <a:pt x="20534" y="10541"/>
                    </a:cubicBezTo>
                    <a:cubicBezTo>
                      <a:pt x="20294" y="10545"/>
                      <a:pt x="20082" y="10529"/>
                      <a:pt x="20065" y="10504"/>
                    </a:cubicBezTo>
                    <a:cubicBezTo>
                      <a:pt x="20047" y="10479"/>
                      <a:pt x="20197" y="10359"/>
                      <a:pt x="20400" y="10240"/>
                    </a:cubicBezTo>
                    <a:cubicBezTo>
                      <a:pt x="20783" y="10018"/>
                      <a:pt x="21422" y="9444"/>
                      <a:pt x="21422" y="9323"/>
                    </a:cubicBezTo>
                    <a:cubicBezTo>
                      <a:pt x="21422" y="9241"/>
                      <a:pt x="21250" y="9196"/>
                      <a:pt x="20953" y="9195"/>
                    </a:cubicBezTo>
                    <a:cubicBezTo>
                      <a:pt x="20836" y="9194"/>
                      <a:pt x="20721" y="9167"/>
                      <a:pt x="20701" y="9142"/>
                    </a:cubicBezTo>
                    <a:cubicBezTo>
                      <a:pt x="20699" y="9142"/>
                      <a:pt x="20677" y="9142"/>
                      <a:pt x="20676" y="9142"/>
                    </a:cubicBezTo>
                    <a:cubicBezTo>
                      <a:pt x="20672" y="9141"/>
                      <a:pt x="20695" y="9125"/>
                      <a:pt x="20718" y="9097"/>
                    </a:cubicBezTo>
                    <a:cubicBezTo>
                      <a:pt x="20743" y="9044"/>
                      <a:pt x="20804" y="8958"/>
                      <a:pt x="20886" y="8871"/>
                    </a:cubicBezTo>
                    <a:cubicBezTo>
                      <a:pt x="21095" y="8647"/>
                      <a:pt x="21583" y="7797"/>
                      <a:pt x="21531" y="7750"/>
                    </a:cubicBezTo>
                    <a:cubicBezTo>
                      <a:pt x="21516" y="7737"/>
                      <a:pt x="21370" y="7776"/>
                      <a:pt x="21204" y="7833"/>
                    </a:cubicBezTo>
                    <a:cubicBezTo>
                      <a:pt x="21039" y="7890"/>
                      <a:pt x="20765" y="7987"/>
                      <a:pt x="20601" y="8043"/>
                    </a:cubicBezTo>
                    <a:cubicBezTo>
                      <a:pt x="20437" y="8100"/>
                      <a:pt x="20285" y="8134"/>
                      <a:pt x="20257" y="8119"/>
                    </a:cubicBezTo>
                    <a:cubicBezTo>
                      <a:pt x="20230" y="8103"/>
                      <a:pt x="20261" y="7998"/>
                      <a:pt x="20324" y="7885"/>
                    </a:cubicBezTo>
                    <a:cubicBezTo>
                      <a:pt x="20388" y="7773"/>
                      <a:pt x="20442" y="7612"/>
                      <a:pt x="20442" y="7532"/>
                    </a:cubicBezTo>
                    <a:cubicBezTo>
                      <a:pt x="20442" y="7452"/>
                      <a:pt x="20540" y="7205"/>
                      <a:pt x="20668" y="6975"/>
                    </a:cubicBezTo>
                    <a:cubicBezTo>
                      <a:pt x="20911" y="6539"/>
                      <a:pt x="21038" y="6140"/>
                      <a:pt x="21104" y="5621"/>
                    </a:cubicBezTo>
                    <a:lnTo>
                      <a:pt x="21146" y="5312"/>
                    </a:lnTo>
                    <a:lnTo>
                      <a:pt x="20861" y="5515"/>
                    </a:lnTo>
                    <a:cubicBezTo>
                      <a:pt x="20706" y="5625"/>
                      <a:pt x="20518" y="5770"/>
                      <a:pt x="20433" y="5839"/>
                    </a:cubicBezTo>
                    <a:cubicBezTo>
                      <a:pt x="20229" y="6005"/>
                      <a:pt x="20186" y="5923"/>
                      <a:pt x="20291" y="5560"/>
                    </a:cubicBezTo>
                    <a:cubicBezTo>
                      <a:pt x="20356" y="5336"/>
                      <a:pt x="20407" y="4954"/>
                      <a:pt x="20425" y="4635"/>
                    </a:cubicBezTo>
                    <a:lnTo>
                      <a:pt x="20433" y="4432"/>
                    </a:lnTo>
                    <a:cubicBezTo>
                      <a:pt x="20434" y="4320"/>
                      <a:pt x="20429" y="4229"/>
                      <a:pt x="20416" y="4168"/>
                    </a:cubicBezTo>
                    <a:lnTo>
                      <a:pt x="20375" y="3988"/>
                    </a:lnTo>
                    <a:lnTo>
                      <a:pt x="20006" y="4311"/>
                    </a:lnTo>
                    <a:cubicBezTo>
                      <a:pt x="19802" y="4492"/>
                      <a:pt x="19623" y="4630"/>
                      <a:pt x="19604" y="4612"/>
                    </a:cubicBezTo>
                    <a:cubicBezTo>
                      <a:pt x="19584" y="4595"/>
                      <a:pt x="19570" y="4363"/>
                      <a:pt x="19570" y="4101"/>
                    </a:cubicBezTo>
                    <a:cubicBezTo>
                      <a:pt x="19570" y="3666"/>
                      <a:pt x="19486" y="3066"/>
                      <a:pt x="19411" y="2957"/>
                    </a:cubicBezTo>
                    <a:cubicBezTo>
                      <a:pt x="19394" y="2933"/>
                      <a:pt x="19338" y="2969"/>
                      <a:pt x="19285" y="3040"/>
                    </a:cubicBezTo>
                    <a:cubicBezTo>
                      <a:pt x="19233" y="3110"/>
                      <a:pt x="19116" y="3271"/>
                      <a:pt x="19025" y="3393"/>
                    </a:cubicBezTo>
                    <a:cubicBezTo>
                      <a:pt x="18935" y="3515"/>
                      <a:pt x="18841" y="3591"/>
                      <a:pt x="18816" y="3566"/>
                    </a:cubicBezTo>
                    <a:cubicBezTo>
                      <a:pt x="18808" y="3559"/>
                      <a:pt x="18794" y="3536"/>
                      <a:pt x="18782" y="3499"/>
                    </a:cubicBezTo>
                    <a:cubicBezTo>
                      <a:pt x="18782" y="3497"/>
                      <a:pt x="18783" y="3493"/>
                      <a:pt x="18782" y="3491"/>
                    </a:cubicBezTo>
                    <a:cubicBezTo>
                      <a:pt x="18780" y="3485"/>
                      <a:pt x="18776" y="3476"/>
                      <a:pt x="18774" y="3469"/>
                    </a:cubicBezTo>
                    <a:cubicBezTo>
                      <a:pt x="18750" y="3386"/>
                      <a:pt x="18722" y="3262"/>
                      <a:pt x="18699" y="3130"/>
                    </a:cubicBezTo>
                    <a:cubicBezTo>
                      <a:pt x="18605" y="2596"/>
                      <a:pt x="18350" y="2119"/>
                      <a:pt x="18020" y="1866"/>
                    </a:cubicBezTo>
                    <a:lnTo>
                      <a:pt x="17894" y="1768"/>
                    </a:lnTo>
                    <a:lnTo>
                      <a:pt x="17944" y="1986"/>
                    </a:lnTo>
                    <a:cubicBezTo>
                      <a:pt x="18001" y="2214"/>
                      <a:pt x="17999" y="2249"/>
                      <a:pt x="17819" y="3123"/>
                    </a:cubicBezTo>
                    <a:cubicBezTo>
                      <a:pt x="17757" y="3418"/>
                      <a:pt x="17710" y="3754"/>
                      <a:pt x="17710" y="3867"/>
                    </a:cubicBezTo>
                    <a:cubicBezTo>
                      <a:pt x="17710" y="3981"/>
                      <a:pt x="17688" y="4119"/>
                      <a:pt x="17659" y="4168"/>
                    </a:cubicBezTo>
                    <a:cubicBezTo>
                      <a:pt x="17631" y="4218"/>
                      <a:pt x="17578" y="4395"/>
                      <a:pt x="17542" y="4567"/>
                    </a:cubicBezTo>
                    <a:cubicBezTo>
                      <a:pt x="17507" y="4740"/>
                      <a:pt x="17416" y="4987"/>
                      <a:pt x="17341" y="5116"/>
                    </a:cubicBezTo>
                    <a:cubicBezTo>
                      <a:pt x="17266" y="5246"/>
                      <a:pt x="17109" y="5525"/>
                      <a:pt x="16989" y="5733"/>
                    </a:cubicBezTo>
                    <a:cubicBezTo>
                      <a:pt x="16775" y="6106"/>
                      <a:pt x="16703" y="6165"/>
                      <a:pt x="16629" y="6057"/>
                    </a:cubicBezTo>
                    <a:cubicBezTo>
                      <a:pt x="16608" y="6027"/>
                      <a:pt x="16480" y="6163"/>
                      <a:pt x="16335" y="6358"/>
                    </a:cubicBezTo>
                    <a:cubicBezTo>
                      <a:pt x="16191" y="6553"/>
                      <a:pt x="15982" y="6811"/>
                      <a:pt x="15874" y="6930"/>
                    </a:cubicBezTo>
                    <a:cubicBezTo>
                      <a:pt x="15635" y="7195"/>
                      <a:pt x="15556" y="7357"/>
                      <a:pt x="15556" y="7630"/>
                    </a:cubicBezTo>
                    <a:cubicBezTo>
                      <a:pt x="15556" y="7873"/>
                      <a:pt x="15638" y="8026"/>
                      <a:pt x="15833" y="8171"/>
                    </a:cubicBezTo>
                    <a:cubicBezTo>
                      <a:pt x="15962" y="8268"/>
                      <a:pt x="15970" y="8304"/>
                      <a:pt x="15933" y="8585"/>
                    </a:cubicBezTo>
                    <a:cubicBezTo>
                      <a:pt x="15905" y="8798"/>
                      <a:pt x="15864" y="8892"/>
                      <a:pt x="15799" y="8909"/>
                    </a:cubicBezTo>
                    <a:cubicBezTo>
                      <a:pt x="15537" y="8977"/>
                      <a:pt x="15224" y="9159"/>
                      <a:pt x="15120" y="9307"/>
                    </a:cubicBezTo>
                    <a:cubicBezTo>
                      <a:pt x="15056" y="9401"/>
                      <a:pt x="14883" y="9531"/>
                      <a:pt x="14726" y="9601"/>
                    </a:cubicBezTo>
                    <a:lnTo>
                      <a:pt x="14441" y="9729"/>
                    </a:lnTo>
                    <a:lnTo>
                      <a:pt x="14232" y="9518"/>
                    </a:lnTo>
                    <a:cubicBezTo>
                      <a:pt x="14115" y="9403"/>
                      <a:pt x="13902" y="9223"/>
                      <a:pt x="13754" y="9119"/>
                    </a:cubicBezTo>
                    <a:cubicBezTo>
                      <a:pt x="13426" y="8889"/>
                      <a:pt x="13084" y="8439"/>
                      <a:pt x="13168" y="8344"/>
                    </a:cubicBezTo>
                    <a:cubicBezTo>
                      <a:pt x="13200" y="8308"/>
                      <a:pt x="13203" y="8231"/>
                      <a:pt x="13176" y="8171"/>
                    </a:cubicBezTo>
                    <a:cubicBezTo>
                      <a:pt x="13069" y="7933"/>
                      <a:pt x="13116" y="7500"/>
                      <a:pt x="13285" y="7178"/>
                    </a:cubicBezTo>
                    <a:cubicBezTo>
                      <a:pt x="13428" y="6906"/>
                      <a:pt x="13492" y="6841"/>
                      <a:pt x="13754" y="6719"/>
                    </a:cubicBezTo>
                    <a:cubicBezTo>
                      <a:pt x="13922" y="6641"/>
                      <a:pt x="14084" y="6576"/>
                      <a:pt x="14115" y="6576"/>
                    </a:cubicBezTo>
                    <a:cubicBezTo>
                      <a:pt x="14146" y="6576"/>
                      <a:pt x="14276" y="6508"/>
                      <a:pt x="14400" y="6418"/>
                    </a:cubicBezTo>
                    <a:cubicBezTo>
                      <a:pt x="14551" y="6309"/>
                      <a:pt x="14709" y="6248"/>
                      <a:pt x="14886" y="6230"/>
                    </a:cubicBezTo>
                    <a:cubicBezTo>
                      <a:pt x="15030" y="6215"/>
                      <a:pt x="15144" y="6178"/>
                      <a:pt x="15137" y="6147"/>
                    </a:cubicBezTo>
                    <a:cubicBezTo>
                      <a:pt x="15130" y="6116"/>
                      <a:pt x="15251" y="6062"/>
                      <a:pt x="15405" y="6027"/>
                    </a:cubicBezTo>
                    <a:cubicBezTo>
                      <a:pt x="15760" y="5945"/>
                      <a:pt x="15954" y="5826"/>
                      <a:pt x="16025" y="5658"/>
                    </a:cubicBezTo>
                    <a:cubicBezTo>
                      <a:pt x="16106" y="5467"/>
                      <a:pt x="16108" y="5467"/>
                      <a:pt x="15849" y="5621"/>
                    </a:cubicBezTo>
                    <a:cubicBezTo>
                      <a:pt x="15657" y="5735"/>
                      <a:pt x="15512" y="5772"/>
                      <a:pt x="15103" y="5801"/>
                    </a:cubicBezTo>
                    <a:cubicBezTo>
                      <a:pt x="14826" y="5821"/>
                      <a:pt x="14561" y="5849"/>
                      <a:pt x="14509" y="5869"/>
                    </a:cubicBezTo>
                    <a:cubicBezTo>
                      <a:pt x="14456" y="5889"/>
                      <a:pt x="14394" y="5883"/>
                      <a:pt x="14374" y="5854"/>
                    </a:cubicBezTo>
                    <a:cubicBezTo>
                      <a:pt x="14328" y="5786"/>
                      <a:pt x="14562" y="5643"/>
                      <a:pt x="14718" y="5643"/>
                    </a:cubicBezTo>
                    <a:cubicBezTo>
                      <a:pt x="14785" y="5643"/>
                      <a:pt x="14914" y="5569"/>
                      <a:pt x="15003" y="5485"/>
                    </a:cubicBezTo>
                    <a:cubicBezTo>
                      <a:pt x="15193" y="5307"/>
                      <a:pt x="15403" y="5250"/>
                      <a:pt x="15564" y="5327"/>
                    </a:cubicBezTo>
                    <a:cubicBezTo>
                      <a:pt x="15655" y="5371"/>
                      <a:pt x="15673" y="5365"/>
                      <a:pt x="15673" y="5305"/>
                    </a:cubicBezTo>
                    <a:cubicBezTo>
                      <a:pt x="15673" y="5112"/>
                      <a:pt x="15546" y="4950"/>
                      <a:pt x="15338" y="4876"/>
                    </a:cubicBezTo>
                    <a:cubicBezTo>
                      <a:pt x="15218" y="4833"/>
                      <a:pt x="15071" y="4778"/>
                      <a:pt x="15003" y="4748"/>
                    </a:cubicBezTo>
                    <a:cubicBezTo>
                      <a:pt x="14935" y="4718"/>
                      <a:pt x="14828" y="4698"/>
                      <a:pt x="14768" y="4710"/>
                    </a:cubicBezTo>
                    <a:cubicBezTo>
                      <a:pt x="14708" y="4722"/>
                      <a:pt x="14584" y="4698"/>
                      <a:pt x="14492" y="4657"/>
                    </a:cubicBezTo>
                    <a:lnTo>
                      <a:pt x="14324" y="4582"/>
                    </a:lnTo>
                    <a:lnTo>
                      <a:pt x="14626" y="4349"/>
                    </a:lnTo>
                    <a:cubicBezTo>
                      <a:pt x="14986" y="4066"/>
                      <a:pt x="15136" y="3816"/>
                      <a:pt x="15187" y="3424"/>
                    </a:cubicBezTo>
                    <a:cubicBezTo>
                      <a:pt x="15218" y="3185"/>
                      <a:pt x="15263" y="3102"/>
                      <a:pt x="15405" y="2995"/>
                    </a:cubicBezTo>
                    <a:cubicBezTo>
                      <a:pt x="15409" y="2991"/>
                      <a:pt x="15409" y="2990"/>
                      <a:pt x="15414" y="2987"/>
                    </a:cubicBezTo>
                    <a:cubicBezTo>
                      <a:pt x="15425" y="2979"/>
                      <a:pt x="15435" y="2971"/>
                      <a:pt x="15447" y="2965"/>
                    </a:cubicBezTo>
                    <a:cubicBezTo>
                      <a:pt x="15538" y="2909"/>
                      <a:pt x="15642" y="2875"/>
                      <a:pt x="15698" y="2882"/>
                    </a:cubicBezTo>
                    <a:cubicBezTo>
                      <a:pt x="15805" y="2895"/>
                      <a:pt x="15825" y="2941"/>
                      <a:pt x="15841" y="3213"/>
                    </a:cubicBezTo>
                    <a:cubicBezTo>
                      <a:pt x="15851" y="3384"/>
                      <a:pt x="15887" y="3537"/>
                      <a:pt x="15925" y="3559"/>
                    </a:cubicBezTo>
                    <a:cubicBezTo>
                      <a:pt x="15963" y="3581"/>
                      <a:pt x="16110" y="3604"/>
                      <a:pt x="16252" y="3604"/>
                    </a:cubicBezTo>
                    <a:cubicBezTo>
                      <a:pt x="16412" y="3605"/>
                      <a:pt x="16548" y="3637"/>
                      <a:pt x="16620" y="3694"/>
                    </a:cubicBezTo>
                    <a:cubicBezTo>
                      <a:pt x="16732" y="3783"/>
                      <a:pt x="16738" y="3783"/>
                      <a:pt x="16696" y="3657"/>
                    </a:cubicBezTo>
                    <a:cubicBezTo>
                      <a:pt x="16609" y="3394"/>
                      <a:pt x="16623" y="3312"/>
                      <a:pt x="16763" y="3326"/>
                    </a:cubicBezTo>
                    <a:cubicBezTo>
                      <a:pt x="16959" y="3344"/>
                      <a:pt x="16931" y="3310"/>
                      <a:pt x="16578" y="3108"/>
                    </a:cubicBezTo>
                    <a:cubicBezTo>
                      <a:pt x="16279" y="2935"/>
                      <a:pt x="16255" y="2905"/>
                      <a:pt x="16268" y="2731"/>
                    </a:cubicBezTo>
                    <a:cubicBezTo>
                      <a:pt x="16289" y="2454"/>
                      <a:pt x="16066" y="2295"/>
                      <a:pt x="15648" y="2295"/>
                    </a:cubicBezTo>
                    <a:cubicBezTo>
                      <a:pt x="15250" y="2295"/>
                      <a:pt x="14950" y="2425"/>
                      <a:pt x="14835" y="2641"/>
                    </a:cubicBezTo>
                    <a:cubicBezTo>
                      <a:pt x="14787" y="2733"/>
                      <a:pt x="14709" y="2980"/>
                      <a:pt x="14659" y="3190"/>
                    </a:cubicBezTo>
                    <a:cubicBezTo>
                      <a:pt x="14526" y="3762"/>
                      <a:pt x="14302" y="4052"/>
                      <a:pt x="14224" y="3755"/>
                    </a:cubicBezTo>
                    <a:cubicBezTo>
                      <a:pt x="14174" y="3566"/>
                      <a:pt x="14030" y="3517"/>
                      <a:pt x="13729" y="3589"/>
                    </a:cubicBezTo>
                    <a:cubicBezTo>
                      <a:pt x="13357" y="3678"/>
                      <a:pt x="13297" y="3669"/>
                      <a:pt x="13235" y="3521"/>
                    </a:cubicBezTo>
                    <a:cubicBezTo>
                      <a:pt x="13161" y="3347"/>
                      <a:pt x="13118" y="3358"/>
                      <a:pt x="13134" y="3544"/>
                    </a:cubicBezTo>
                    <a:cubicBezTo>
                      <a:pt x="13151" y="3748"/>
                      <a:pt x="13050" y="3843"/>
                      <a:pt x="12774" y="3882"/>
                    </a:cubicBezTo>
                    <a:cubicBezTo>
                      <a:pt x="12592" y="3909"/>
                      <a:pt x="12534" y="3945"/>
                      <a:pt x="12506" y="4048"/>
                    </a:cubicBezTo>
                    <a:cubicBezTo>
                      <a:pt x="12486" y="4120"/>
                      <a:pt x="12486" y="4213"/>
                      <a:pt x="12506" y="4259"/>
                    </a:cubicBezTo>
                    <a:cubicBezTo>
                      <a:pt x="12605" y="4491"/>
                      <a:pt x="12291" y="4434"/>
                      <a:pt x="11969" y="4161"/>
                    </a:cubicBezTo>
                    <a:cubicBezTo>
                      <a:pt x="11765" y="3988"/>
                      <a:pt x="11517" y="3566"/>
                      <a:pt x="11584" y="3506"/>
                    </a:cubicBezTo>
                    <a:cubicBezTo>
                      <a:pt x="11605" y="3487"/>
                      <a:pt x="11727" y="3452"/>
                      <a:pt x="11860" y="3424"/>
                    </a:cubicBezTo>
                    <a:lnTo>
                      <a:pt x="12103" y="3371"/>
                    </a:lnTo>
                    <a:lnTo>
                      <a:pt x="12103" y="3040"/>
                    </a:lnTo>
                    <a:cubicBezTo>
                      <a:pt x="12103" y="2729"/>
                      <a:pt x="12113" y="2700"/>
                      <a:pt x="12296" y="2566"/>
                    </a:cubicBezTo>
                    <a:cubicBezTo>
                      <a:pt x="12529" y="2395"/>
                      <a:pt x="12773" y="1970"/>
                      <a:pt x="12774" y="1731"/>
                    </a:cubicBezTo>
                    <a:cubicBezTo>
                      <a:pt x="12775" y="1469"/>
                      <a:pt x="12629" y="1273"/>
                      <a:pt x="12380" y="1189"/>
                    </a:cubicBezTo>
                    <a:cubicBezTo>
                      <a:pt x="12154" y="1113"/>
                      <a:pt x="11736" y="1102"/>
                      <a:pt x="11517" y="1166"/>
                    </a:cubicBezTo>
                    <a:cubicBezTo>
                      <a:pt x="11432" y="1191"/>
                      <a:pt x="11318" y="1164"/>
                      <a:pt x="11156" y="1068"/>
                    </a:cubicBezTo>
                    <a:cubicBezTo>
                      <a:pt x="10945" y="944"/>
                      <a:pt x="10928" y="913"/>
                      <a:pt x="10955" y="760"/>
                    </a:cubicBezTo>
                    <a:cubicBezTo>
                      <a:pt x="10973" y="662"/>
                      <a:pt x="10959" y="570"/>
                      <a:pt x="10922" y="549"/>
                    </a:cubicBezTo>
                    <a:cubicBezTo>
                      <a:pt x="10806" y="485"/>
                      <a:pt x="10850" y="304"/>
                      <a:pt x="10989" y="271"/>
                    </a:cubicBezTo>
                    <a:cubicBezTo>
                      <a:pt x="11119" y="240"/>
                      <a:pt x="11117" y="243"/>
                      <a:pt x="10972" y="211"/>
                    </a:cubicBezTo>
                    <a:cubicBezTo>
                      <a:pt x="10884" y="191"/>
                      <a:pt x="10833" y="144"/>
                      <a:pt x="10838" y="90"/>
                    </a:cubicBezTo>
                    <a:cubicBezTo>
                      <a:pt x="10842" y="42"/>
                      <a:pt x="10816" y="0"/>
                      <a:pt x="10788" y="0"/>
                    </a:cubicBezTo>
                    <a:close/>
                    <a:moveTo>
                      <a:pt x="10813" y="3604"/>
                    </a:moveTo>
                    <a:cubicBezTo>
                      <a:pt x="10819" y="3600"/>
                      <a:pt x="10826" y="3604"/>
                      <a:pt x="10830" y="3604"/>
                    </a:cubicBezTo>
                    <a:cubicBezTo>
                      <a:pt x="10862" y="3609"/>
                      <a:pt x="10923" y="3724"/>
                      <a:pt x="10972" y="3860"/>
                    </a:cubicBezTo>
                    <a:cubicBezTo>
                      <a:pt x="10987" y="3900"/>
                      <a:pt x="11002" y="3939"/>
                      <a:pt x="11022" y="3980"/>
                    </a:cubicBezTo>
                    <a:cubicBezTo>
                      <a:pt x="11082" y="4104"/>
                      <a:pt x="11171" y="4232"/>
                      <a:pt x="11265" y="4349"/>
                    </a:cubicBezTo>
                    <a:cubicBezTo>
                      <a:pt x="11297" y="4388"/>
                      <a:pt x="11324" y="4426"/>
                      <a:pt x="11358" y="4462"/>
                    </a:cubicBezTo>
                    <a:cubicBezTo>
                      <a:pt x="11391" y="4498"/>
                      <a:pt x="11432" y="4535"/>
                      <a:pt x="11467" y="4567"/>
                    </a:cubicBezTo>
                    <a:cubicBezTo>
                      <a:pt x="11501" y="4600"/>
                      <a:pt x="11532" y="4630"/>
                      <a:pt x="11567" y="4657"/>
                    </a:cubicBezTo>
                    <a:cubicBezTo>
                      <a:pt x="11603" y="4685"/>
                      <a:pt x="11641" y="4711"/>
                      <a:pt x="11676" y="4733"/>
                    </a:cubicBezTo>
                    <a:cubicBezTo>
                      <a:pt x="11798" y="4809"/>
                      <a:pt x="11963" y="4945"/>
                      <a:pt x="12045" y="5041"/>
                    </a:cubicBezTo>
                    <a:cubicBezTo>
                      <a:pt x="12082" y="5085"/>
                      <a:pt x="12120" y="5124"/>
                      <a:pt x="12162" y="5154"/>
                    </a:cubicBezTo>
                    <a:cubicBezTo>
                      <a:pt x="12190" y="5175"/>
                      <a:pt x="12224" y="5192"/>
                      <a:pt x="12254" y="5207"/>
                    </a:cubicBezTo>
                    <a:cubicBezTo>
                      <a:pt x="12285" y="5221"/>
                      <a:pt x="12314" y="5236"/>
                      <a:pt x="12346" y="5244"/>
                    </a:cubicBezTo>
                    <a:cubicBezTo>
                      <a:pt x="12363" y="5249"/>
                      <a:pt x="12380" y="5249"/>
                      <a:pt x="12397" y="5252"/>
                    </a:cubicBezTo>
                    <a:cubicBezTo>
                      <a:pt x="12431" y="5258"/>
                      <a:pt x="12463" y="5261"/>
                      <a:pt x="12489" y="5267"/>
                    </a:cubicBezTo>
                    <a:cubicBezTo>
                      <a:pt x="12515" y="5273"/>
                      <a:pt x="12537" y="5283"/>
                      <a:pt x="12556" y="5290"/>
                    </a:cubicBezTo>
                    <a:cubicBezTo>
                      <a:pt x="12584" y="5300"/>
                      <a:pt x="12603" y="5308"/>
                      <a:pt x="12615" y="5320"/>
                    </a:cubicBezTo>
                    <a:cubicBezTo>
                      <a:pt x="12618" y="5324"/>
                      <a:pt x="12621" y="5331"/>
                      <a:pt x="12623" y="5335"/>
                    </a:cubicBezTo>
                    <a:cubicBezTo>
                      <a:pt x="12639" y="5367"/>
                      <a:pt x="12592" y="5407"/>
                      <a:pt x="12489" y="5455"/>
                    </a:cubicBezTo>
                    <a:cubicBezTo>
                      <a:pt x="12465" y="5466"/>
                      <a:pt x="12440" y="5476"/>
                      <a:pt x="12413" y="5493"/>
                    </a:cubicBezTo>
                    <a:cubicBezTo>
                      <a:pt x="12387" y="5509"/>
                      <a:pt x="12359" y="5531"/>
                      <a:pt x="12330" y="5553"/>
                    </a:cubicBezTo>
                    <a:cubicBezTo>
                      <a:pt x="12271" y="5596"/>
                      <a:pt x="12203" y="5651"/>
                      <a:pt x="12137" y="5711"/>
                    </a:cubicBezTo>
                    <a:cubicBezTo>
                      <a:pt x="12071" y="5771"/>
                      <a:pt x="12005" y="5835"/>
                      <a:pt x="11936" y="5907"/>
                    </a:cubicBezTo>
                    <a:cubicBezTo>
                      <a:pt x="11798" y="6049"/>
                      <a:pt x="11660" y="6211"/>
                      <a:pt x="11534" y="6373"/>
                    </a:cubicBezTo>
                    <a:cubicBezTo>
                      <a:pt x="11471" y="6454"/>
                      <a:pt x="11412" y="6535"/>
                      <a:pt x="11358" y="6614"/>
                    </a:cubicBezTo>
                    <a:cubicBezTo>
                      <a:pt x="11277" y="6732"/>
                      <a:pt x="11206" y="6845"/>
                      <a:pt x="11156" y="6945"/>
                    </a:cubicBezTo>
                    <a:cubicBezTo>
                      <a:pt x="11140" y="6978"/>
                      <a:pt x="11126" y="7013"/>
                      <a:pt x="11115" y="7043"/>
                    </a:cubicBezTo>
                    <a:cubicBezTo>
                      <a:pt x="11062" y="7177"/>
                      <a:pt x="10972" y="7379"/>
                      <a:pt x="10922" y="7494"/>
                    </a:cubicBezTo>
                    <a:cubicBezTo>
                      <a:pt x="10871" y="7609"/>
                      <a:pt x="10818" y="7719"/>
                      <a:pt x="10796" y="7742"/>
                    </a:cubicBezTo>
                    <a:cubicBezTo>
                      <a:pt x="10784" y="7755"/>
                      <a:pt x="10764" y="7743"/>
                      <a:pt x="10737" y="7712"/>
                    </a:cubicBezTo>
                    <a:cubicBezTo>
                      <a:pt x="10724" y="7697"/>
                      <a:pt x="10711" y="7677"/>
                      <a:pt x="10696" y="7652"/>
                    </a:cubicBezTo>
                    <a:cubicBezTo>
                      <a:pt x="10664" y="7603"/>
                      <a:pt x="10623" y="7540"/>
                      <a:pt x="10587" y="7464"/>
                    </a:cubicBezTo>
                    <a:cubicBezTo>
                      <a:pt x="10531" y="7350"/>
                      <a:pt x="10479" y="7217"/>
                      <a:pt x="10427" y="7073"/>
                    </a:cubicBezTo>
                    <a:cubicBezTo>
                      <a:pt x="10414" y="7036"/>
                      <a:pt x="10397" y="6989"/>
                      <a:pt x="10377" y="6945"/>
                    </a:cubicBezTo>
                    <a:cubicBezTo>
                      <a:pt x="10338" y="6858"/>
                      <a:pt x="10283" y="6764"/>
                      <a:pt x="10235" y="6682"/>
                    </a:cubicBezTo>
                    <a:cubicBezTo>
                      <a:pt x="10210" y="6640"/>
                      <a:pt x="10190" y="6601"/>
                      <a:pt x="10168" y="6569"/>
                    </a:cubicBezTo>
                    <a:cubicBezTo>
                      <a:pt x="9915" y="6210"/>
                      <a:pt x="9316" y="5613"/>
                      <a:pt x="9087" y="5485"/>
                    </a:cubicBezTo>
                    <a:cubicBezTo>
                      <a:pt x="9057" y="5469"/>
                      <a:pt x="9033" y="5454"/>
                      <a:pt x="9011" y="5440"/>
                    </a:cubicBezTo>
                    <a:cubicBezTo>
                      <a:pt x="8989" y="5426"/>
                      <a:pt x="8967" y="5414"/>
                      <a:pt x="8952" y="5402"/>
                    </a:cubicBezTo>
                    <a:cubicBezTo>
                      <a:pt x="8938" y="5390"/>
                      <a:pt x="8934" y="5375"/>
                      <a:pt x="8927" y="5365"/>
                    </a:cubicBezTo>
                    <a:cubicBezTo>
                      <a:pt x="8921" y="5355"/>
                      <a:pt x="8918" y="5343"/>
                      <a:pt x="8919" y="5335"/>
                    </a:cubicBezTo>
                    <a:cubicBezTo>
                      <a:pt x="8919" y="5330"/>
                      <a:pt x="8917" y="5331"/>
                      <a:pt x="8919" y="5327"/>
                    </a:cubicBezTo>
                    <a:cubicBezTo>
                      <a:pt x="8921" y="5323"/>
                      <a:pt x="8923" y="5316"/>
                      <a:pt x="8927" y="5312"/>
                    </a:cubicBezTo>
                    <a:cubicBezTo>
                      <a:pt x="8936" y="5304"/>
                      <a:pt x="8953" y="5296"/>
                      <a:pt x="8969" y="5290"/>
                    </a:cubicBezTo>
                    <a:cubicBezTo>
                      <a:pt x="9002" y="5276"/>
                      <a:pt x="9048" y="5271"/>
                      <a:pt x="9112" y="5259"/>
                    </a:cubicBezTo>
                    <a:cubicBezTo>
                      <a:pt x="9136" y="5255"/>
                      <a:pt x="9170" y="5244"/>
                      <a:pt x="9204" y="5229"/>
                    </a:cubicBezTo>
                    <a:cubicBezTo>
                      <a:pt x="9306" y="5184"/>
                      <a:pt x="9435" y="5096"/>
                      <a:pt x="9539" y="5004"/>
                    </a:cubicBezTo>
                    <a:cubicBezTo>
                      <a:pt x="9678" y="4881"/>
                      <a:pt x="9925" y="4671"/>
                      <a:pt x="10084" y="4537"/>
                    </a:cubicBezTo>
                    <a:cubicBezTo>
                      <a:pt x="10211" y="4430"/>
                      <a:pt x="10356" y="4263"/>
                      <a:pt x="10469" y="4101"/>
                    </a:cubicBezTo>
                    <a:cubicBezTo>
                      <a:pt x="10488" y="4074"/>
                      <a:pt x="10511" y="4045"/>
                      <a:pt x="10528" y="4018"/>
                    </a:cubicBezTo>
                    <a:cubicBezTo>
                      <a:pt x="10545" y="3991"/>
                      <a:pt x="10555" y="3968"/>
                      <a:pt x="10570" y="3943"/>
                    </a:cubicBezTo>
                    <a:cubicBezTo>
                      <a:pt x="10624" y="3846"/>
                      <a:pt x="10683" y="3756"/>
                      <a:pt x="10729" y="3694"/>
                    </a:cubicBezTo>
                    <a:cubicBezTo>
                      <a:pt x="10752" y="3663"/>
                      <a:pt x="10771" y="3643"/>
                      <a:pt x="10788" y="3627"/>
                    </a:cubicBezTo>
                    <a:cubicBezTo>
                      <a:pt x="10796" y="3618"/>
                      <a:pt x="10807" y="3608"/>
                      <a:pt x="10813" y="3604"/>
                    </a:cubicBezTo>
                    <a:close/>
                    <a:moveTo>
                      <a:pt x="10771" y="8096"/>
                    </a:moveTo>
                    <a:cubicBezTo>
                      <a:pt x="10816" y="8096"/>
                      <a:pt x="10971" y="8473"/>
                      <a:pt x="10939" y="8502"/>
                    </a:cubicBezTo>
                    <a:cubicBezTo>
                      <a:pt x="10893" y="8544"/>
                      <a:pt x="10614" y="8543"/>
                      <a:pt x="10587" y="8502"/>
                    </a:cubicBezTo>
                    <a:cubicBezTo>
                      <a:pt x="10581" y="8494"/>
                      <a:pt x="10587" y="8474"/>
                      <a:pt x="10595" y="8442"/>
                    </a:cubicBezTo>
                    <a:cubicBezTo>
                      <a:pt x="10597" y="8419"/>
                      <a:pt x="10604" y="8389"/>
                      <a:pt x="10620" y="8359"/>
                    </a:cubicBezTo>
                    <a:cubicBezTo>
                      <a:pt x="10630" y="8330"/>
                      <a:pt x="10644" y="8293"/>
                      <a:pt x="10662" y="8254"/>
                    </a:cubicBezTo>
                    <a:cubicBezTo>
                      <a:pt x="10674" y="8229"/>
                      <a:pt x="10684" y="8212"/>
                      <a:pt x="10696" y="8194"/>
                    </a:cubicBezTo>
                    <a:cubicBezTo>
                      <a:pt x="10724" y="8139"/>
                      <a:pt x="10757" y="8096"/>
                      <a:pt x="10771" y="8096"/>
                    </a:cubicBezTo>
                    <a:close/>
                    <a:moveTo>
                      <a:pt x="10796" y="8864"/>
                    </a:moveTo>
                    <a:cubicBezTo>
                      <a:pt x="10728" y="8864"/>
                      <a:pt x="10660" y="8888"/>
                      <a:pt x="10570" y="8939"/>
                    </a:cubicBezTo>
                    <a:cubicBezTo>
                      <a:pt x="10445" y="9009"/>
                      <a:pt x="10202" y="9067"/>
                      <a:pt x="10034" y="9067"/>
                    </a:cubicBezTo>
                    <a:cubicBezTo>
                      <a:pt x="9410" y="9067"/>
                      <a:pt x="9043" y="9747"/>
                      <a:pt x="9539" y="9985"/>
                    </a:cubicBezTo>
                    <a:cubicBezTo>
                      <a:pt x="9871" y="10144"/>
                      <a:pt x="9821" y="10283"/>
                      <a:pt x="9371" y="10451"/>
                    </a:cubicBezTo>
                    <a:cubicBezTo>
                      <a:pt x="9064" y="10566"/>
                      <a:pt x="8912" y="10578"/>
                      <a:pt x="8693" y="10489"/>
                    </a:cubicBezTo>
                    <a:cubicBezTo>
                      <a:pt x="8537" y="10425"/>
                      <a:pt x="8330" y="10402"/>
                      <a:pt x="8232" y="10436"/>
                    </a:cubicBezTo>
                    <a:cubicBezTo>
                      <a:pt x="7973" y="10525"/>
                      <a:pt x="8015" y="10776"/>
                      <a:pt x="8299" y="10842"/>
                    </a:cubicBezTo>
                    <a:cubicBezTo>
                      <a:pt x="8438" y="10875"/>
                      <a:pt x="8516" y="10954"/>
                      <a:pt x="8483" y="11031"/>
                    </a:cubicBezTo>
                    <a:cubicBezTo>
                      <a:pt x="8452" y="11104"/>
                      <a:pt x="8340" y="11626"/>
                      <a:pt x="8232" y="12189"/>
                    </a:cubicBezTo>
                    <a:cubicBezTo>
                      <a:pt x="8075" y="13002"/>
                      <a:pt x="7971" y="13260"/>
                      <a:pt x="7754" y="13438"/>
                    </a:cubicBezTo>
                    <a:lnTo>
                      <a:pt x="7486" y="13664"/>
                    </a:lnTo>
                    <a:lnTo>
                      <a:pt x="7779" y="13875"/>
                    </a:lnTo>
                    <a:cubicBezTo>
                      <a:pt x="8183" y="14159"/>
                      <a:pt x="8950" y="14160"/>
                      <a:pt x="9355" y="13875"/>
                    </a:cubicBezTo>
                    <a:cubicBezTo>
                      <a:pt x="9656" y="13663"/>
                      <a:pt x="9651" y="13661"/>
                      <a:pt x="9422" y="13491"/>
                    </a:cubicBezTo>
                    <a:cubicBezTo>
                      <a:pt x="9252" y="13365"/>
                      <a:pt x="9122" y="13003"/>
                      <a:pt x="8927" y="12114"/>
                    </a:cubicBezTo>
                    <a:cubicBezTo>
                      <a:pt x="8782" y="11451"/>
                      <a:pt x="8687" y="10885"/>
                      <a:pt x="8718" y="10857"/>
                    </a:cubicBezTo>
                    <a:cubicBezTo>
                      <a:pt x="8821" y="10765"/>
                      <a:pt x="10209" y="10805"/>
                      <a:pt x="10277" y="10903"/>
                    </a:cubicBezTo>
                    <a:cubicBezTo>
                      <a:pt x="10313" y="10956"/>
                      <a:pt x="10195" y="11103"/>
                      <a:pt x="10008" y="11226"/>
                    </a:cubicBezTo>
                    <a:cubicBezTo>
                      <a:pt x="9705" y="11427"/>
                      <a:pt x="9575" y="11621"/>
                      <a:pt x="9388" y="12152"/>
                    </a:cubicBezTo>
                    <a:cubicBezTo>
                      <a:pt x="9284" y="12447"/>
                      <a:pt x="9716" y="13121"/>
                      <a:pt x="10159" y="13355"/>
                    </a:cubicBezTo>
                    <a:cubicBezTo>
                      <a:pt x="10552" y="13563"/>
                      <a:pt x="10578" y="13604"/>
                      <a:pt x="10545" y="14010"/>
                    </a:cubicBezTo>
                    <a:cubicBezTo>
                      <a:pt x="10510" y="14436"/>
                      <a:pt x="10502" y="14442"/>
                      <a:pt x="10134" y="14409"/>
                    </a:cubicBezTo>
                    <a:cubicBezTo>
                      <a:pt x="9760" y="14375"/>
                      <a:pt x="9755" y="14377"/>
                      <a:pt x="9782" y="14793"/>
                    </a:cubicBezTo>
                    <a:cubicBezTo>
                      <a:pt x="9805" y="15137"/>
                      <a:pt x="9857" y="15219"/>
                      <a:pt x="10050" y="15221"/>
                    </a:cubicBezTo>
                    <a:cubicBezTo>
                      <a:pt x="10179" y="15223"/>
                      <a:pt x="10376" y="15284"/>
                      <a:pt x="10494" y="15364"/>
                    </a:cubicBezTo>
                    <a:cubicBezTo>
                      <a:pt x="10681" y="15491"/>
                      <a:pt x="10752" y="15494"/>
                      <a:pt x="11031" y="15364"/>
                    </a:cubicBezTo>
                    <a:cubicBezTo>
                      <a:pt x="11208" y="15282"/>
                      <a:pt x="11450" y="15214"/>
                      <a:pt x="11567" y="15214"/>
                    </a:cubicBezTo>
                    <a:cubicBezTo>
                      <a:pt x="11738" y="15214"/>
                      <a:pt x="11786" y="15135"/>
                      <a:pt x="11793" y="14800"/>
                    </a:cubicBezTo>
                    <a:cubicBezTo>
                      <a:pt x="11802" y="14394"/>
                      <a:pt x="11791" y="14385"/>
                      <a:pt x="11441" y="14416"/>
                    </a:cubicBezTo>
                    <a:cubicBezTo>
                      <a:pt x="11095" y="14447"/>
                      <a:pt x="11081" y="14433"/>
                      <a:pt x="11048" y="14018"/>
                    </a:cubicBezTo>
                    <a:cubicBezTo>
                      <a:pt x="11015" y="13614"/>
                      <a:pt x="11042" y="13565"/>
                      <a:pt x="11467" y="13325"/>
                    </a:cubicBezTo>
                    <a:cubicBezTo>
                      <a:pt x="12294" y="12857"/>
                      <a:pt x="12377" y="11922"/>
                      <a:pt x="11651" y="11309"/>
                    </a:cubicBezTo>
                    <a:cubicBezTo>
                      <a:pt x="11436" y="11127"/>
                      <a:pt x="11292" y="10942"/>
                      <a:pt x="11324" y="10895"/>
                    </a:cubicBezTo>
                    <a:cubicBezTo>
                      <a:pt x="11418" y="10759"/>
                      <a:pt x="12582" y="10796"/>
                      <a:pt x="12715" y="10940"/>
                    </a:cubicBezTo>
                    <a:cubicBezTo>
                      <a:pt x="12917" y="11158"/>
                      <a:pt x="12430" y="13277"/>
                      <a:pt x="12129" y="13491"/>
                    </a:cubicBezTo>
                    <a:cubicBezTo>
                      <a:pt x="11995" y="13586"/>
                      <a:pt x="11914" y="13679"/>
                      <a:pt x="11944" y="13702"/>
                    </a:cubicBezTo>
                    <a:cubicBezTo>
                      <a:pt x="12545" y="14146"/>
                      <a:pt x="13223" y="14212"/>
                      <a:pt x="13712" y="13867"/>
                    </a:cubicBezTo>
                    <a:cubicBezTo>
                      <a:pt x="14024" y="13648"/>
                      <a:pt x="14017" y="13645"/>
                      <a:pt x="13788" y="13483"/>
                    </a:cubicBezTo>
                    <a:cubicBezTo>
                      <a:pt x="13614" y="13361"/>
                      <a:pt x="13495" y="13025"/>
                      <a:pt x="13310" y="12144"/>
                    </a:cubicBezTo>
                    <a:lnTo>
                      <a:pt x="13067" y="10970"/>
                    </a:lnTo>
                    <a:lnTo>
                      <a:pt x="13335" y="10790"/>
                    </a:lnTo>
                    <a:cubicBezTo>
                      <a:pt x="13561" y="10633"/>
                      <a:pt x="13574" y="10590"/>
                      <a:pt x="13427" y="10504"/>
                    </a:cubicBezTo>
                    <a:cubicBezTo>
                      <a:pt x="13219" y="10380"/>
                      <a:pt x="12964" y="10376"/>
                      <a:pt x="12765" y="10489"/>
                    </a:cubicBezTo>
                    <a:cubicBezTo>
                      <a:pt x="12621" y="10571"/>
                      <a:pt x="11682" y="10403"/>
                      <a:pt x="11534" y="10271"/>
                    </a:cubicBezTo>
                    <a:cubicBezTo>
                      <a:pt x="11492" y="10234"/>
                      <a:pt x="11642" y="10137"/>
                      <a:pt x="11869" y="10052"/>
                    </a:cubicBezTo>
                    <a:cubicBezTo>
                      <a:pt x="12167" y="9941"/>
                      <a:pt x="12279" y="9833"/>
                      <a:pt x="12279" y="9669"/>
                    </a:cubicBezTo>
                    <a:cubicBezTo>
                      <a:pt x="12279" y="9343"/>
                      <a:pt x="11956" y="9067"/>
                      <a:pt x="11575" y="9067"/>
                    </a:cubicBezTo>
                    <a:cubicBezTo>
                      <a:pt x="11396" y="9067"/>
                      <a:pt x="11147" y="9009"/>
                      <a:pt x="11022" y="8939"/>
                    </a:cubicBezTo>
                    <a:cubicBezTo>
                      <a:pt x="10932" y="8888"/>
                      <a:pt x="10864" y="8864"/>
                      <a:pt x="10796" y="8864"/>
                    </a:cubicBezTo>
                    <a:close/>
                    <a:moveTo>
                      <a:pt x="11425" y="9172"/>
                    </a:moveTo>
                    <a:cubicBezTo>
                      <a:pt x="11444" y="9171"/>
                      <a:pt x="11456" y="9171"/>
                      <a:pt x="11475" y="9172"/>
                    </a:cubicBezTo>
                    <a:cubicBezTo>
                      <a:pt x="11729" y="9185"/>
                      <a:pt x="11936" y="9363"/>
                      <a:pt x="11936" y="9654"/>
                    </a:cubicBezTo>
                    <a:cubicBezTo>
                      <a:pt x="11936" y="10005"/>
                      <a:pt x="11470" y="10173"/>
                      <a:pt x="11098" y="9955"/>
                    </a:cubicBezTo>
                    <a:cubicBezTo>
                      <a:pt x="10846" y="9807"/>
                      <a:pt x="10773" y="9805"/>
                      <a:pt x="10486" y="9939"/>
                    </a:cubicBezTo>
                    <a:cubicBezTo>
                      <a:pt x="10069" y="10134"/>
                      <a:pt x="10039" y="10132"/>
                      <a:pt x="9757" y="9879"/>
                    </a:cubicBezTo>
                    <a:cubicBezTo>
                      <a:pt x="9544" y="9688"/>
                      <a:pt x="9542" y="9643"/>
                      <a:pt x="9690" y="9443"/>
                    </a:cubicBezTo>
                    <a:cubicBezTo>
                      <a:pt x="9902" y="9155"/>
                      <a:pt x="10300" y="9104"/>
                      <a:pt x="10578" y="9330"/>
                    </a:cubicBezTo>
                    <a:cubicBezTo>
                      <a:pt x="10782" y="9496"/>
                      <a:pt x="10811" y="9496"/>
                      <a:pt x="11006" y="9338"/>
                    </a:cubicBezTo>
                    <a:cubicBezTo>
                      <a:pt x="11139" y="9230"/>
                      <a:pt x="11288" y="9179"/>
                      <a:pt x="11425" y="9172"/>
                    </a:cubicBezTo>
                    <a:close/>
                    <a:moveTo>
                      <a:pt x="8316" y="12460"/>
                    </a:moveTo>
                    <a:cubicBezTo>
                      <a:pt x="8320" y="12459"/>
                      <a:pt x="8328" y="12460"/>
                      <a:pt x="8332" y="12460"/>
                    </a:cubicBezTo>
                    <a:cubicBezTo>
                      <a:pt x="8401" y="12466"/>
                      <a:pt x="8450" y="12624"/>
                      <a:pt x="8450" y="12927"/>
                    </a:cubicBezTo>
                    <a:cubicBezTo>
                      <a:pt x="8450" y="13218"/>
                      <a:pt x="8394" y="13420"/>
                      <a:pt x="8307" y="13446"/>
                    </a:cubicBezTo>
                    <a:cubicBezTo>
                      <a:pt x="8100" y="13508"/>
                      <a:pt x="8029" y="13260"/>
                      <a:pt x="8131" y="12821"/>
                    </a:cubicBezTo>
                    <a:cubicBezTo>
                      <a:pt x="8185" y="12587"/>
                      <a:pt x="8257" y="12473"/>
                      <a:pt x="8316" y="12460"/>
                    </a:cubicBezTo>
                    <a:close/>
                    <a:moveTo>
                      <a:pt x="8785" y="12483"/>
                    </a:moveTo>
                    <a:cubicBezTo>
                      <a:pt x="8893" y="12469"/>
                      <a:pt x="8959" y="12647"/>
                      <a:pt x="8994" y="13055"/>
                    </a:cubicBezTo>
                    <a:cubicBezTo>
                      <a:pt x="9023" y="13383"/>
                      <a:pt x="8873" y="13562"/>
                      <a:pt x="8701" y="13408"/>
                    </a:cubicBezTo>
                    <a:cubicBezTo>
                      <a:pt x="8579" y="13299"/>
                      <a:pt x="8605" y="12569"/>
                      <a:pt x="8735" y="12498"/>
                    </a:cubicBezTo>
                    <a:cubicBezTo>
                      <a:pt x="8752" y="12488"/>
                      <a:pt x="8769" y="12485"/>
                      <a:pt x="8785" y="12483"/>
                    </a:cubicBezTo>
                    <a:close/>
                    <a:moveTo>
                      <a:pt x="12682" y="12754"/>
                    </a:moveTo>
                    <a:cubicBezTo>
                      <a:pt x="12745" y="12756"/>
                      <a:pt x="12799" y="12899"/>
                      <a:pt x="12799" y="13077"/>
                    </a:cubicBezTo>
                    <a:cubicBezTo>
                      <a:pt x="12799" y="13377"/>
                      <a:pt x="12638" y="13557"/>
                      <a:pt x="12489" y="13423"/>
                    </a:cubicBezTo>
                    <a:cubicBezTo>
                      <a:pt x="12387" y="13332"/>
                      <a:pt x="12556" y="12748"/>
                      <a:pt x="12682" y="12754"/>
                    </a:cubicBezTo>
                    <a:close/>
                    <a:moveTo>
                      <a:pt x="13251" y="12829"/>
                    </a:moveTo>
                    <a:cubicBezTo>
                      <a:pt x="13314" y="12818"/>
                      <a:pt x="13390" y="12914"/>
                      <a:pt x="13411" y="13047"/>
                    </a:cubicBezTo>
                    <a:cubicBezTo>
                      <a:pt x="13458" y="13348"/>
                      <a:pt x="13237" y="13582"/>
                      <a:pt x="13134" y="13340"/>
                    </a:cubicBezTo>
                    <a:cubicBezTo>
                      <a:pt x="13043" y="13128"/>
                      <a:pt x="13105" y="12855"/>
                      <a:pt x="13251" y="12829"/>
                    </a:cubicBezTo>
                    <a:close/>
                  </a:path>
                </a:pathLst>
              </a:custGeom>
              <a:ln w="12700" cap="flat">
                <a:noFill/>
                <a:miter lim="400000"/>
              </a:ln>
              <a:effectLst/>
            </p:spPr>
          </p:pic>
        </p:grpSp>
      </p:grpSp>
      <p:sp>
        <p:nvSpPr>
          <p:cNvPr id="17" name="Итоги деятельности Казначейства России за 2018 год…"/>
          <p:cNvSpPr/>
          <p:nvPr/>
        </p:nvSpPr>
        <p:spPr>
          <a:xfrm>
            <a:off x="3347864" y="51470"/>
            <a:ext cx="5796136" cy="648072"/>
          </a:xfrm>
          <a:prstGeom prst="roundRect">
            <a:avLst>
              <a:gd name="adj" fmla="val 11676"/>
            </a:avLst>
          </a:prstGeom>
          <a:solidFill>
            <a:srgbClr val="003859"/>
          </a:solidFill>
          <a:ln w="12700">
            <a:noFill/>
            <a:miter lim="400000"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0" tIns="0" rIns="0" bIns="0" anchor="ctr"/>
          <a:lstStyle/>
          <a:p>
            <a:pPr algn="ctr" defTabSz="336947">
              <a:defRPr/>
            </a:pPr>
            <a:endParaRPr lang="ru-RU" sz="2200" b="1" cap="all" dirty="0" smtClean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mbria" pitchFamily="18" charset="0"/>
              <a:ea typeface="Open Sans Condensed Light" pitchFamily="34" charset="0"/>
              <a:cs typeface="Open Sans Condensed Light" pitchFamily="34" charset="0"/>
            </a:endParaRPr>
          </a:p>
        </p:txBody>
      </p:sp>
      <p:sp>
        <p:nvSpPr>
          <p:cNvPr id="20" name="www.roskazna.ru"/>
          <p:cNvSpPr txBox="1"/>
          <p:nvPr/>
        </p:nvSpPr>
        <p:spPr>
          <a:xfrm>
            <a:off x="683568" y="339502"/>
            <a:ext cx="1800200" cy="24109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square" lIns="50800" tIns="50800" rIns="50800" bIns="50800" anchor="ctr">
            <a:spAutoFit/>
          </a:bodyPr>
          <a:lstStyle/>
          <a:p>
            <a:pPr marL="92075" lvl="2" algn="l">
              <a:defRPr b="0">
                <a:solidFill>
                  <a:srgbClr val="212121"/>
                </a:solidFill>
                <a:latin typeface="Helvetica"/>
                <a:ea typeface="Helvetica"/>
                <a:cs typeface="Helvetica"/>
                <a:sym typeface="Helvetica"/>
              </a:defRPr>
            </a:pPr>
            <a:r>
              <a:rPr sz="900" dirty="0" smtClean="0">
                <a:solidFill>
                  <a:schemeClr val="accent1">
                    <a:lumMod val="50000"/>
                  </a:schemeClr>
                </a:solidFill>
                <a:latin typeface="Cambria" pitchFamily="18" charset="0"/>
              </a:rPr>
              <a:t>www.</a:t>
            </a:r>
            <a:r>
              <a:rPr lang="en-US" sz="900" dirty="0" smtClean="0">
                <a:solidFill>
                  <a:schemeClr val="accent1">
                    <a:lumMod val="50000"/>
                  </a:schemeClr>
                </a:solidFill>
                <a:latin typeface="Cambria" pitchFamily="18" charset="0"/>
              </a:rPr>
              <a:t>altay</a:t>
            </a:r>
            <a:r>
              <a:rPr lang="ru-RU" sz="900" dirty="0" smtClean="0">
                <a:solidFill>
                  <a:schemeClr val="accent1">
                    <a:lumMod val="50000"/>
                  </a:schemeClr>
                </a:solidFill>
                <a:latin typeface="Cambria" pitchFamily="18" charset="0"/>
              </a:rPr>
              <a:t>.</a:t>
            </a:r>
            <a:r>
              <a:rPr sz="900" dirty="0" smtClean="0">
                <a:solidFill>
                  <a:schemeClr val="accent1">
                    <a:lumMod val="50000"/>
                  </a:schemeClr>
                </a:solidFill>
                <a:latin typeface="Cambria" pitchFamily="18" charset="0"/>
              </a:rPr>
              <a:t>roskazna.ru</a:t>
            </a:r>
            <a:endParaRPr sz="900" dirty="0">
              <a:solidFill>
                <a:schemeClr val="accent1">
                  <a:lumMod val="50000"/>
                </a:schemeClr>
              </a:solidFill>
              <a:latin typeface="Cambria" pitchFamily="18" charset="0"/>
            </a:endParaRPr>
          </a:p>
        </p:txBody>
      </p:sp>
      <p:sp>
        <p:nvSpPr>
          <p:cNvPr id="26" name="TextBox 3"/>
          <p:cNvSpPr txBox="1">
            <a:spLocks noChangeArrowheads="1"/>
          </p:cNvSpPr>
          <p:nvPr/>
        </p:nvSpPr>
        <p:spPr bwMode="auto">
          <a:xfrm>
            <a:off x="755576" y="126817"/>
            <a:ext cx="2736304" cy="28469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txBody>
          <a:bodyPr wrap="square" lIns="68580" tIns="34290" rIns="68580" bIns="34290">
            <a:spAutoFit/>
          </a:bodyPr>
          <a:lstStyle/>
          <a:p>
            <a:r>
              <a:rPr lang="ru-RU" altLang="ru-RU" sz="1400" b="1" dirty="0" smtClean="0">
                <a:solidFill>
                  <a:schemeClr val="tx2">
                    <a:lumMod val="50000"/>
                  </a:schemeClr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Cambria" pitchFamily="18" charset="0"/>
                <a:cs typeface="Arial" pitchFamily="34" charset="0"/>
              </a:rPr>
              <a:t>УФК ПО АЛТАЙСКОМУ КРАЮ</a:t>
            </a:r>
            <a:endParaRPr lang="ru-RU" altLang="ru-RU" sz="1400" b="1" dirty="0">
              <a:solidFill>
                <a:schemeClr val="tx2">
                  <a:lumMod val="50000"/>
                </a:schemeClr>
              </a:solidFill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  <a:latin typeface="Cambria" pitchFamily="18" charset="0"/>
              <a:cs typeface="Arial" pitchFamily="34" charset="0"/>
            </a:endParaRPr>
          </a:p>
        </p:txBody>
      </p:sp>
      <p:sp>
        <p:nvSpPr>
          <p:cNvPr id="22" name="TextBox 15"/>
          <p:cNvSpPr txBox="1">
            <a:spLocks noChangeArrowheads="1"/>
          </p:cNvSpPr>
          <p:nvPr/>
        </p:nvSpPr>
        <p:spPr bwMode="auto">
          <a:xfrm>
            <a:off x="3347864" y="73536"/>
            <a:ext cx="5796136" cy="55399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/>
            <a:r>
              <a:rPr lang="ru-RU" altLang="ru-RU" sz="15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mbria" pitchFamily="18" charset="0"/>
              </a:rPr>
              <a:t>Предоставление целевых межбюджетных трансфертов под фактическую потребность в 201</a:t>
            </a:r>
            <a:r>
              <a:rPr lang="en-US" altLang="ru-RU" sz="15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mbria" pitchFamily="18" charset="0"/>
              </a:rPr>
              <a:t>8</a:t>
            </a:r>
            <a:r>
              <a:rPr lang="ru-RU" altLang="ru-RU" sz="15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mbria" pitchFamily="18" charset="0"/>
              </a:rPr>
              <a:t> году</a:t>
            </a:r>
          </a:p>
        </p:txBody>
      </p:sp>
      <p:sp>
        <p:nvSpPr>
          <p:cNvPr id="31" name="Нашивка 30"/>
          <p:cNvSpPr/>
          <p:nvPr/>
        </p:nvSpPr>
        <p:spPr bwMode="auto">
          <a:xfrm>
            <a:off x="6156176" y="2519947"/>
            <a:ext cx="274744" cy="771883"/>
          </a:xfrm>
          <a:prstGeom prst="chevron">
            <a:avLst>
              <a:gd name="adj" fmla="val 62310"/>
            </a:avLst>
          </a:prstGeom>
          <a:ln w="6350">
            <a:solidFill>
              <a:schemeClr val="accent1">
                <a:lumMod val="50000"/>
              </a:schemeClr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</p:sp>
      <p:sp>
        <p:nvSpPr>
          <p:cNvPr id="32" name="Прямоугольник 31"/>
          <p:cNvSpPr/>
          <p:nvPr/>
        </p:nvSpPr>
        <p:spPr>
          <a:xfrm>
            <a:off x="35496" y="2355726"/>
            <a:ext cx="5904656" cy="2664296"/>
          </a:xfrm>
          <a:prstGeom prst="rect">
            <a:avLst/>
          </a:prstGeom>
          <a:noFill/>
          <a:ln w="9525">
            <a:solidFill>
              <a:schemeClr val="accent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pPr indent="180000">
              <a:buFont typeface="Wingdings" pitchFamily="2" charset="2"/>
              <a:buChar char="Ø"/>
              <a:defRPr/>
            </a:pPr>
            <a:endParaRPr lang="ru-RU" altLang="ru-RU" sz="1100" dirty="0" smtClean="0">
              <a:solidFill>
                <a:schemeClr val="accent1">
                  <a:lumMod val="50000"/>
                </a:schemeClr>
              </a:solidFill>
              <a:latin typeface="Cambria" pitchFamily="18" charset="0"/>
            </a:endParaRPr>
          </a:p>
          <a:p>
            <a:pPr indent="180000">
              <a:buFont typeface="Wingdings" pitchFamily="2" charset="2"/>
              <a:buChar char="Ø"/>
              <a:defRPr/>
            </a:pPr>
            <a:endParaRPr lang="ru-RU" altLang="ru-RU" sz="1100" dirty="0">
              <a:solidFill>
                <a:schemeClr val="accent1">
                  <a:lumMod val="50000"/>
                </a:schemeClr>
              </a:solidFill>
              <a:latin typeface="Cambria" pitchFamily="18" charset="0"/>
            </a:endParaRPr>
          </a:p>
        </p:txBody>
      </p:sp>
      <p:sp>
        <p:nvSpPr>
          <p:cNvPr id="33" name="Прямоугольник 32"/>
          <p:cNvSpPr/>
          <p:nvPr/>
        </p:nvSpPr>
        <p:spPr>
          <a:xfrm>
            <a:off x="35496" y="843558"/>
            <a:ext cx="5904656" cy="1440160"/>
          </a:xfrm>
          <a:prstGeom prst="rect">
            <a:avLst/>
          </a:prstGeom>
          <a:noFill/>
          <a:ln w="9525">
            <a:solidFill>
              <a:schemeClr val="accent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pPr indent="180000">
              <a:buFont typeface="Wingdings" pitchFamily="2" charset="2"/>
              <a:buChar char="Ø"/>
              <a:defRPr/>
            </a:pPr>
            <a:endParaRPr lang="ru-RU" altLang="ru-RU" sz="1100" dirty="0" smtClean="0">
              <a:solidFill>
                <a:schemeClr val="accent1">
                  <a:lumMod val="50000"/>
                </a:schemeClr>
              </a:solidFill>
              <a:latin typeface="Cambria" pitchFamily="18" charset="0"/>
            </a:endParaRPr>
          </a:p>
          <a:p>
            <a:pPr indent="180000">
              <a:buFont typeface="Wingdings" pitchFamily="2" charset="2"/>
              <a:buChar char="Ø"/>
              <a:defRPr/>
            </a:pPr>
            <a:endParaRPr lang="ru-RU" altLang="ru-RU" sz="1100" dirty="0">
              <a:solidFill>
                <a:schemeClr val="accent1">
                  <a:lumMod val="50000"/>
                </a:schemeClr>
              </a:solidFill>
              <a:latin typeface="Cambria" pitchFamily="18" charset="0"/>
            </a:endParaRPr>
          </a:p>
        </p:txBody>
      </p:sp>
      <p:sp>
        <p:nvSpPr>
          <p:cNvPr id="36" name="Прямоугольник 35"/>
          <p:cNvSpPr/>
          <p:nvPr/>
        </p:nvSpPr>
        <p:spPr bwMode="auto">
          <a:xfrm>
            <a:off x="6588224" y="987574"/>
            <a:ext cx="2232248" cy="1152128"/>
          </a:xfrm>
          <a:prstGeom prst="rect">
            <a:avLst/>
          </a:prstGeom>
          <a:noFill/>
          <a:ln w="6350"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>
              <a:solidFill>
                <a:schemeClr val="accent1">
                  <a:lumMod val="50000"/>
                </a:schemeClr>
              </a:solidFill>
            </a:endParaRPr>
          </a:p>
        </p:txBody>
      </p:sp>
      <p:sp>
        <p:nvSpPr>
          <p:cNvPr id="37" name="Прямоугольник 36"/>
          <p:cNvSpPr/>
          <p:nvPr/>
        </p:nvSpPr>
        <p:spPr bwMode="auto">
          <a:xfrm>
            <a:off x="6588224" y="1635647"/>
            <a:ext cx="2232248" cy="504055"/>
          </a:xfrm>
          <a:prstGeom prst="rect">
            <a:avLst/>
          </a:prstGeom>
          <a:noFill/>
          <a:ln w="6350"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>
              <a:solidFill>
                <a:schemeClr val="accent1">
                  <a:lumMod val="50000"/>
                </a:schemeClr>
              </a:solidFill>
            </a:endParaRPr>
          </a:p>
        </p:txBody>
      </p:sp>
      <p:sp>
        <p:nvSpPr>
          <p:cNvPr id="38" name="Прямоугольник 37"/>
          <p:cNvSpPr/>
          <p:nvPr/>
        </p:nvSpPr>
        <p:spPr bwMode="auto">
          <a:xfrm>
            <a:off x="6588224" y="987574"/>
            <a:ext cx="864096" cy="1152128"/>
          </a:xfrm>
          <a:prstGeom prst="rect">
            <a:avLst/>
          </a:prstGeom>
          <a:noFill/>
          <a:ln w="6350"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>
              <a:solidFill>
                <a:schemeClr val="accent1">
                  <a:lumMod val="50000"/>
                </a:schemeClr>
              </a:solidFill>
            </a:endParaRPr>
          </a:p>
        </p:txBody>
      </p:sp>
      <p:sp>
        <p:nvSpPr>
          <p:cNvPr id="39" name="Прямоугольник 38"/>
          <p:cNvSpPr/>
          <p:nvPr/>
        </p:nvSpPr>
        <p:spPr bwMode="auto">
          <a:xfrm>
            <a:off x="7452320" y="987574"/>
            <a:ext cx="720080" cy="1152128"/>
          </a:xfrm>
          <a:prstGeom prst="rect">
            <a:avLst/>
          </a:prstGeom>
          <a:noFill/>
          <a:ln w="6350"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>
              <a:solidFill>
                <a:schemeClr val="accent1">
                  <a:lumMod val="50000"/>
                </a:schemeClr>
              </a:solidFill>
            </a:endParaRPr>
          </a:p>
        </p:txBody>
      </p:sp>
      <p:sp>
        <p:nvSpPr>
          <p:cNvPr id="40" name="Прямоугольник 39"/>
          <p:cNvSpPr/>
          <p:nvPr/>
        </p:nvSpPr>
        <p:spPr>
          <a:xfrm>
            <a:off x="6444208" y="1007319"/>
            <a:ext cx="1152128" cy="55399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ru-RU" sz="1000" b="1" dirty="0" smtClean="0">
                <a:solidFill>
                  <a:schemeClr val="accent1">
                    <a:lumMod val="50000"/>
                  </a:schemeClr>
                </a:solidFill>
                <a:latin typeface="Cambria" pitchFamily="18" charset="0"/>
              </a:rPr>
              <a:t>Доведено до </a:t>
            </a:r>
          </a:p>
          <a:p>
            <a:pPr algn="ctr">
              <a:defRPr/>
            </a:pPr>
            <a:r>
              <a:rPr lang="ru-RU" sz="1000" b="1" dirty="0" smtClean="0">
                <a:solidFill>
                  <a:schemeClr val="accent1">
                    <a:lumMod val="50000"/>
                  </a:schemeClr>
                </a:solidFill>
                <a:latin typeface="Cambria" pitchFamily="18" charset="0"/>
              </a:rPr>
              <a:t>ГРБС,</a:t>
            </a:r>
          </a:p>
          <a:p>
            <a:pPr algn="ctr">
              <a:defRPr/>
            </a:pPr>
            <a:r>
              <a:rPr lang="ru-RU" sz="1000" b="1" dirty="0" smtClean="0">
                <a:solidFill>
                  <a:schemeClr val="accent1">
                    <a:lumMod val="50000"/>
                  </a:schemeClr>
                </a:solidFill>
                <a:latin typeface="Cambria" pitchFamily="18" charset="0"/>
              </a:rPr>
              <a:t>млн.руб.</a:t>
            </a:r>
            <a:endParaRPr lang="ru-RU" sz="1000" b="1" dirty="0">
              <a:solidFill>
                <a:schemeClr val="accent1">
                  <a:lumMod val="50000"/>
                </a:schemeClr>
              </a:solidFill>
              <a:latin typeface="Cambria" pitchFamily="18" charset="0"/>
            </a:endParaRPr>
          </a:p>
        </p:txBody>
      </p:sp>
      <p:sp>
        <p:nvSpPr>
          <p:cNvPr id="41" name="Прямоугольник 40"/>
          <p:cNvSpPr/>
          <p:nvPr/>
        </p:nvSpPr>
        <p:spPr>
          <a:xfrm>
            <a:off x="7308304" y="987574"/>
            <a:ext cx="1008112" cy="55399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ru-RU" sz="1000" b="1" dirty="0" smtClean="0">
                <a:solidFill>
                  <a:schemeClr val="accent1">
                    <a:lumMod val="50000"/>
                  </a:schemeClr>
                </a:solidFill>
                <a:latin typeface="Cambria" pitchFamily="18" charset="0"/>
              </a:rPr>
              <a:t>Кассовый </a:t>
            </a:r>
          </a:p>
          <a:p>
            <a:pPr algn="ctr">
              <a:defRPr/>
            </a:pPr>
            <a:r>
              <a:rPr lang="ru-RU" sz="1000" b="1" dirty="0" smtClean="0">
                <a:solidFill>
                  <a:schemeClr val="accent1">
                    <a:lumMod val="50000"/>
                  </a:schemeClr>
                </a:solidFill>
                <a:latin typeface="Cambria" pitchFamily="18" charset="0"/>
              </a:rPr>
              <a:t>расход,</a:t>
            </a:r>
          </a:p>
          <a:p>
            <a:pPr algn="ctr">
              <a:defRPr/>
            </a:pPr>
            <a:r>
              <a:rPr lang="ru-RU" sz="1000" b="1" dirty="0" smtClean="0">
                <a:solidFill>
                  <a:schemeClr val="accent1">
                    <a:lumMod val="50000"/>
                  </a:schemeClr>
                </a:solidFill>
                <a:latin typeface="Cambria" pitchFamily="18" charset="0"/>
              </a:rPr>
              <a:t>млн.руб.</a:t>
            </a:r>
            <a:endParaRPr lang="ru-RU" sz="1000" b="1" dirty="0">
              <a:solidFill>
                <a:schemeClr val="accent1">
                  <a:lumMod val="50000"/>
                </a:schemeClr>
              </a:solidFill>
              <a:latin typeface="Cambria" pitchFamily="18" charset="0"/>
            </a:endParaRPr>
          </a:p>
        </p:txBody>
      </p:sp>
      <p:sp>
        <p:nvSpPr>
          <p:cNvPr id="42" name="Прямоугольник 41"/>
          <p:cNvSpPr/>
          <p:nvPr/>
        </p:nvSpPr>
        <p:spPr>
          <a:xfrm>
            <a:off x="8100392" y="1059582"/>
            <a:ext cx="792088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ru-RU" sz="1000" b="1" dirty="0" smtClean="0">
                <a:solidFill>
                  <a:schemeClr val="accent1">
                    <a:lumMod val="50000"/>
                  </a:schemeClr>
                </a:solidFill>
                <a:latin typeface="Cambria" pitchFamily="18" charset="0"/>
              </a:rPr>
              <a:t>Остаток,</a:t>
            </a:r>
          </a:p>
          <a:p>
            <a:pPr algn="ctr">
              <a:defRPr/>
            </a:pPr>
            <a:r>
              <a:rPr lang="ru-RU" sz="1000" b="1" dirty="0" smtClean="0">
                <a:solidFill>
                  <a:schemeClr val="accent1">
                    <a:lumMod val="50000"/>
                  </a:schemeClr>
                </a:solidFill>
                <a:latin typeface="Cambria" pitchFamily="18" charset="0"/>
              </a:rPr>
              <a:t>млн.руб.</a:t>
            </a:r>
            <a:endParaRPr lang="ru-RU" sz="1000" b="1" dirty="0">
              <a:solidFill>
                <a:schemeClr val="accent1">
                  <a:lumMod val="50000"/>
                </a:schemeClr>
              </a:solidFill>
              <a:latin typeface="Cambria" pitchFamily="18" charset="0"/>
            </a:endParaRPr>
          </a:p>
        </p:txBody>
      </p:sp>
      <p:sp>
        <p:nvSpPr>
          <p:cNvPr id="46" name="Нашивка 45"/>
          <p:cNvSpPr/>
          <p:nvPr/>
        </p:nvSpPr>
        <p:spPr bwMode="auto">
          <a:xfrm>
            <a:off x="6156176" y="1275606"/>
            <a:ext cx="274744" cy="771883"/>
          </a:xfrm>
          <a:prstGeom prst="chevron">
            <a:avLst>
              <a:gd name="adj" fmla="val 62310"/>
            </a:avLst>
          </a:prstGeom>
          <a:ln w="6350">
            <a:solidFill>
              <a:schemeClr val="accent1">
                <a:lumMod val="50000"/>
              </a:schemeClr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</p:sp>
      <p:sp>
        <p:nvSpPr>
          <p:cNvPr id="48" name="Прямоугольник 47"/>
          <p:cNvSpPr/>
          <p:nvPr/>
        </p:nvSpPr>
        <p:spPr bwMode="auto">
          <a:xfrm>
            <a:off x="6596608" y="2427734"/>
            <a:ext cx="2232248" cy="936105"/>
          </a:xfrm>
          <a:prstGeom prst="rect">
            <a:avLst/>
          </a:prstGeom>
          <a:noFill/>
          <a:ln w="6350"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>
              <a:solidFill>
                <a:schemeClr val="accent1">
                  <a:lumMod val="50000"/>
                </a:schemeClr>
              </a:solidFill>
            </a:endParaRPr>
          </a:p>
        </p:txBody>
      </p:sp>
      <p:sp>
        <p:nvSpPr>
          <p:cNvPr id="49" name="Прямоугольник 48"/>
          <p:cNvSpPr/>
          <p:nvPr/>
        </p:nvSpPr>
        <p:spPr bwMode="auto">
          <a:xfrm>
            <a:off x="6596608" y="2930237"/>
            <a:ext cx="2232248" cy="433602"/>
          </a:xfrm>
          <a:prstGeom prst="rect">
            <a:avLst/>
          </a:prstGeom>
          <a:noFill/>
          <a:ln w="6350"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>
              <a:solidFill>
                <a:schemeClr val="accent1">
                  <a:lumMod val="50000"/>
                </a:schemeClr>
              </a:solidFill>
            </a:endParaRPr>
          </a:p>
        </p:txBody>
      </p:sp>
      <p:sp>
        <p:nvSpPr>
          <p:cNvPr id="50" name="Прямоугольник 49"/>
          <p:cNvSpPr/>
          <p:nvPr/>
        </p:nvSpPr>
        <p:spPr bwMode="auto">
          <a:xfrm>
            <a:off x="6596608" y="2427734"/>
            <a:ext cx="864096" cy="936105"/>
          </a:xfrm>
          <a:prstGeom prst="rect">
            <a:avLst/>
          </a:prstGeom>
          <a:noFill/>
          <a:ln w="6350"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>
              <a:solidFill>
                <a:schemeClr val="accent1">
                  <a:lumMod val="50000"/>
                </a:schemeClr>
              </a:solidFill>
            </a:endParaRPr>
          </a:p>
        </p:txBody>
      </p:sp>
      <p:sp>
        <p:nvSpPr>
          <p:cNvPr id="51" name="Прямоугольник 50"/>
          <p:cNvSpPr/>
          <p:nvPr/>
        </p:nvSpPr>
        <p:spPr bwMode="auto">
          <a:xfrm>
            <a:off x="7460704" y="2427734"/>
            <a:ext cx="720080" cy="936105"/>
          </a:xfrm>
          <a:prstGeom prst="rect">
            <a:avLst/>
          </a:prstGeom>
          <a:noFill/>
          <a:ln w="6350"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>
              <a:solidFill>
                <a:schemeClr val="accent1">
                  <a:lumMod val="50000"/>
                </a:schemeClr>
              </a:solidFill>
            </a:endParaRPr>
          </a:p>
        </p:txBody>
      </p:sp>
      <p:sp>
        <p:nvSpPr>
          <p:cNvPr id="52" name="Прямоугольник 51"/>
          <p:cNvSpPr/>
          <p:nvPr/>
        </p:nvSpPr>
        <p:spPr>
          <a:xfrm>
            <a:off x="6452592" y="2427734"/>
            <a:ext cx="1152128" cy="55399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ru-RU" sz="1000" b="1" dirty="0" smtClean="0">
                <a:solidFill>
                  <a:schemeClr val="accent1">
                    <a:lumMod val="50000"/>
                  </a:schemeClr>
                </a:solidFill>
                <a:latin typeface="Cambria" pitchFamily="18" charset="0"/>
              </a:rPr>
              <a:t>Доведено до </a:t>
            </a:r>
          </a:p>
          <a:p>
            <a:pPr algn="ctr">
              <a:defRPr/>
            </a:pPr>
            <a:r>
              <a:rPr lang="ru-RU" sz="1000" b="1" dirty="0" smtClean="0">
                <a:solidFill>
                  <a:schemeClr val="accent1">
                    <a:lumMod val="50000"/>
                  </a:schemeClr>
                </a:solidFill>
                <a:latin typeface="Cambria" pitchFamily="18" charset="0"/>
              </a:rPr>
              <a:t>ГРБС,</a:t>
            </a:r>
          </a:p>
          <a:p>
            <a:pPr algn="ctr">
              <a:defRPr/>
            </a:pPr>
            <a:r>
              <a:rPr lang="ru-RU" sz="1000" b="1" dirty="0" smtClean="0">
                <a:solidFill>
                  <a:schemeClr val="accent1">
                    <a:lumMod val="50000"/>
                  </a:schemeClr>
                </a:solidFill>
                <a:latin typeface="Cambria" pitchFamily="18" charset="0"/>
              </a:rPr>
              <a:t>млн.руб.</a:t>
            </a:r>
            <a:endParaRPr lang="ru-RU" sz="1000" b="1" dirty="0">
              <a:solidFill>
                <a:schemeClr val="accent1">
                  <a:lumMod val="50000"/>
                </a:schemeClr>
              </a:solidFill>
              <a:latin typeface="Cambria" pitchFamily="18" charset="0"/>
            </a:endParaRPr>
          </a:p>
        </p:txBody>
      </p:sp>
      <p:sp>
        <p:nvSpPr>
          <p:cNvPr id="53" name="Прямоугольник 52"/>
          <p:cNvSpPr/>
          <p:nvPr/>
        </p:nvSpPr>
        <p:spPr>
          <a:xfrm>
            <a:off x="7316688" y="2427734"/>
            <a:ext cx="1008112" cy="55399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ru-RU" sz="1000" b="1" dirty="0" smtClean="0">
                <a:solidFill>
                  <a:schemeClr val="accent1">
                    <a:lumMod val="50000"/>
                  </a:schemeClr>
                </a:solidFill>
                <a:latin typeface="Cambria" pitchFamily="18" charset="0"/>
              </a:rPr>
              <a:t>Кассовый </a:t>
            </a:r>
          </a:p>
          <a:p>
            <a:pPr algn="ctr">
              <a:defRPr/>
            </a:pPr>
            <a:r>
              <a:rPr lang="ru-RU" sz="1000" b="1" dirty="0" smtClean="0">
                <a:solidFill>
                  <a:schemeClr val="accent1">
                    <a:lumMod val="50000"/>
                  </a:schemeClr>
                </a:solidFill>
                <a:latin typeface="Cambria" pitchFamily="18" charset="0"/>
              </a:rPr>
              <a:t>расход,</a:t>
            </a:r>
          </a:p>
          <a:p>
            <a:pPr algn="ctr">
              <a:defRPr/>
            </a:pPr>
            <a:r>
              <a:rPr lang="ru-RU" sz="1000" b="1" dirty="0" smtClean="0">
                <a:solidFill>
                  <a:schemeClr val="accent1">
                    <a:lumMod val="50000"/>
                  </a:schemeClr>
                </a:solidFill>
                <a:latin typeface="Cambria" pitchFamily="18" charset="0"/>
              </a:rPr>
              <a:t>млн.руб.</a:t>
            </a:r>
            <a:endParaRPr lang="ru-RU" sz="1000" b="1" dirty="0">
              <a:solidFill>
                <a:schemeClr val="accent1">
                  <a:lumMod val="50000"/>
                </a:schemeClr>
              </a:solidFill>
              <a:latin typeface="Cambria" pitchFamily="18" charset="0"/>
            </a:endParaRPr>
          </a:p>
        </p:txBody>
      </p:sp>
      <p:sp>
        <p:nvSpPr>
          <p:cNvPr id="54" name="Прямоугольник 53"/>
          <p:cNvSpPr/>
          <p:nvPr/>
        </p:nvSpPr>
        <p:spPr>
          <a:xfrm>
            <a:off x="8108776" y="2499742"/>
            <a:ext cx="792088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ru-RU" sz="1000" b="1" dirty="0" smtClean="0">
                <a:solidFill>
                  <a:schemeClr val="accent1">
                    <a:lumMod val="50000"/>
                  </a:schemeClr>
                </a:solidFill>
                <a:latin typeface="Cambria" pitchFamily="18" charset="0"/>
              </a:rPr>
              <a:t>Остаток,</a:t>
            </a:r>
          </a:p>
          <a:p>
            <a:pPr algn="ctr">
              <a:defRPr/>
            </a:pPr>
            <a:r>
              <a:rPr lang="ru-RU" sz="1000" b="1" dirty="0" smtClean="0">
                <a:solidFill>
                  <a:schemeClr val="accent1">
                    <a:lumMod val="50000"/>
                  </a:schemeClr>
                </a:solidFill>
                <a:latin typeface="Cambria" pitchFamily="18" charset="0"/>
              </a:rPr>
              <a:t>млн.руб.</a:t>
            </a:r>
            <a:endParaRPr lang="ru-RU" sz="1000" b="1" dirty="0">
              <a:solidFill>
                <a:schemeClr val="accent1">
                  <a:lumMod val="50000"/>
                </a:schemeClr>
              </a:solidFill>
              <a:latin typeface="Cambria" pitchFamily="18" charset="0"/>
            </a:endParaRPr>
          </a:p>
        </p:txBody>
      </p:sp>
      <p:sp>
        <p:nvSpPr>
          <p:cNvPr id="60" name="Прямоугольник 59"/>
          <p:cNvSpPr/>
          <p:nvPr/>
        </p:nvSpPr>
        <p:spPr bwMode="auto">
          <a:xfrm>
            <a:off x="6012160" y="3507854"/>
            <a:ext cx="3096344" cy="648072"/>
          </a:xfrm>
          <a:prstGeom prst="rect">
            <a:avLst/>
          </a:prstGeom>
          <a:solidFill>
            <a:srgbClr val="E6E6E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>
              <a:defRPr/>
            </a:pPr>
            <a:endParaRPr lang="ru-RU" sz="900" dirty="0">
              <a:solidFill>
                <a:schemeClr val="accent1">
                  <a:lumMod val="50000"/>
                </a:schemeClr>
              </a:solidFill>
              <a:latin typeface="Open Sans Condensed" pitchFamily="34" charset="0"/>
            </a:endParaRPr>
          </a:p>
        </p:txBody>
      </p:sp>
      <p:sp>
        <p:nvSpPr>
          <p:cNvPr id="61" name="Прямоугольник 60"/>
          <p:cNvSpPr/>
          <p:nvPr/>
        </p:nvSpPr>
        <p:spPr bwMode="auto">
          <a:xfrm>
            <a:off x="6012160" y="3507854"/>
            <a:ext cx="3096344" cy="648072"/>
          </a:xfrm>
          <a:prstGeom prst="rect">
            <a:avLst/>
          </a:prstGeom>
          <a:noFill/>
          <a:ln w="6350">
            <a:solidFill>
              <a:srgbClr val="B4B4B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>
              <a:solidFill>
                <a:schemeClr val="accent1">
                  <a:lumMod val="50000"/>
                </a:schemeClr>
              </a:solidFill>
            </a:endParaRPr>
          </a:p>
        </p:txBody>
      </p:sp>
      <p:pic>
        <p:nvPicPr>
          <p:cNvPr id="63" name="Рисунок 167" descr="9.jpg"/>
          <p:cNvPicPr>
            <a:picLocks noChangeAspect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6137168" y="3581148"/>
            <a:ext cx="307040" cy="28906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5" name="Прямоугольник 64"/>
          <p:cNvSpPr/>
          <p:nvPr/>
        </p:nvSpPr>
        <p:spPr bwMode="auto">
          <a:xfrm>
            <a:off x="6012160" y="4158248"/>
            <a:ext cx="3096344" cy="861774"/>
          </a:xfrm>
          <a:prstGeom prst="rect">
            <a:avLst/>
          </a:prstGeom>
          <a:noFill/>
          <a:ln w="6350">
            <a:solidFill>
              <a:srgbClr val="B4B4B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>
              <a:solidFill>
                <a:schemeClr val="accent1">
                  <a:lumMod val="50000"/>
                </a:schemeClr>
              </a:solidFill>
            </a:endParaRPr>
          </a:p>
        </p:txBody>
      </p:sp>
      <p:sp>
        <p:nvSpPr>
          <p:cNvPr id="67" name="Прямоугольник 66"/>
          <p:cNvSpPr/>
          <p:nvPr/>
        </p:nvSpPr>
        <p:spPr bwMode="auto">
          <a:xfrm>
            <a:off x="6012160" y="3505524"/>
            <a:ext cx="576064" cy="650402"/>
          </a:xfrm>
          <a:prstGeom prst="rect">
            <a:avLst/>
          </a:prstGeom>
          <a:noFill/>
          <a:ln w="6350">
            <a:solidFill>
              <a:srgbClr val="B4B4B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>
              <a:solidFill>
                <a:schemeClr val="accent1">
                  <a:lumMod val="50000"/>
                </a:schemeClr>
              </a:solidFill>
            </a:endParaRPr>
          </a:p>
        </p:txBody>
      </p:sp>
      <p:sp>
        <p:nvSpPr>
          <p:cNvPr id="58" name="Прямоугольник 57"/>
          <p:cNvSpPr/>
          <p:nvPr/>
        </p:nvSpPr>
        <p:spPr>
          <a:xfrm>
            <a:off x="1259631" y="1275606"/>
            <a:ext cx="1676631" cy="10156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defRPr/>
            </a:pPr>
            <a:r>
              <a:rPr lang="ru-RU" sz="1000" dirty="0" smtClean="0">
                <a:solidFill>
                  <a:schemeClr val="accent1">
                    <a:lumMod val="50000"/>
                  </a:schemeClr>
                </a:solidFill>
                <a:latin typeface="Cambria" pitchFamily="18" charset="0"/>
              </a:rPr>
              <a:t>5. </a:t>
            </a:r>
            <a:r>
              <a:rPr lang="ru-RU" sz="1000" dirty="0">
                <a:solidFill>
                  <a:schemeClr val="accent1">
                    <a:lumMod val="50000"/>
                  </a:schemeClr>
                </a:solidFill>
                <a:latin typeface="Cambria" pitchFamily="18" charset="0"/>
              </a:rPr>
              <a:t>Минздрав России</a:t>
            </a:r>
          </a:p>
          <a:p>
            <a:pPr>
              <a:defRPr/>
            </a:pPr>
            <a:r>
              <a:rPr lang="ru-RU" sz="1000" dirty="0" smtClean="0">
                <a:solidFill>
                  <a:schemeClr val="accent1">
                    <a:lumMod val="50000"/>
                  </a:schemeClr>
                </a:solidFill>
                <a:latin typeface="Cambria" pitchFamily="18" charset="0"/>
              </a:rPr>
              <a:t>6. </a:t>
            </a:r>
            <a:r>
              <a:rPr lang="ru-RU" sz="1000" dirty="0">
                <a:solidFill>
                  <a:schemeClr val="accent1">
                    <a:lumMod val="50000"/>
                  </a:schemeClr>
                </a:solidFill>
                <a:latin typeface="Cambria" pitchFamily="18" charset="0"/>
              </a:rPr>
              <a:t>Минсельхоз России</a:t>
            </a:r>
          </a:p>
          <a:p>
            <a:pPr>
              <a:defRPr/>
            </a:pPr>
            <a:r>
              <a:rPr lang="ru-RU" sz="1000" dirty="0">
                <a:solidFill>
                  <a:schemeClr val="accent1">
                    <a:lumMod val="50000"/>
                  </a:schemeClr>
                </a:solidFill>
                <a:latin typeface="Cambria" pitchFamily="18" charset="0"/>
              </a:rPr>
              <a:t>7</a:t>
            </a:r>
            <a:r>
              <a:rPr lang="ru-RU" sz="1000" dirty="0" smtClean="0">
                <a:solidFill>
                  <a:schemeClr val="accent1">
                    <a:lumMod val="50000"/>
                  </a:schemeClr>
                </a:solidFill>
                <a:latin typeface="Cambria" pitchFamily="18" charset="0"/>
              </a:rPr>
              <a:t>. Минэкономразвития  </a:t>
            </a:r>
          </a:p>
          <a:p>
            <a:pPr>
              <a:defRPr/>
            </a:pPr>
            <a:r>
              <a:rPr lang="ru-RU" sz="1000" dirty="0" smtClean="0">
                <a:solidFill>
                  <a:schemeClr val="accent1">
                    <a:lumMod val="50000"/>
                  </a:schemeClr>
                </a:solidFill>
                <a:latin typeface="Cambria" pitchFamily="18" charset="0"/>
              </a:rPr>
              <a:t>     России</a:t>
            </a:r>
          </a:p>
          <a:p>
            <a:pPr>
              <a:defRPr/>
            </a:pPr>
            <a:r>
              <a:rPr lang="ru-RU" sz="1000" dirty="0" smtClean="0">
                <a:solidFill>
                  <a:schemeClr val="accent1">
                    <a:lumMod val="50000"/>
                  </a:schemeClr>
                </a:solidFill>
                <a:latin typeface="Cambria" pitchFamily="18" charset="0"/>
              </a:rPr>
              <a:t>8. </a:t>
            </a:r>
            <a:r>
              <a:rPr lang="ru-RU" sz="1000" dirty="0" err="1" smtClean="0">
                <a:solidFill>
                  <a:schemeClr val="accent1">
                    <a:lumMod val="50000"/>
                  </a:schemeClr>
                </a:solidFill>
                <a:latin typeface="Cambria" pitchFamily="18" charset="0"/>
              </a:rPr>
              <a:t>Росводресурсы</a:t>
            </a:r>
            <a:endParaRPr lang="ru-RU" sz="1000" dirty="0" smtClean="0">
              <a:solidFill>
                <a:schemeClr val="accent1">
                  <a:lumMod val="50000"/>
                </a:schemeClr>
              </a:solidFill>
              <a:latin typeface="Cambria" pitchFamily="18" charset="0"/>
            </a:endParaRPr>
          </a:p>
          <a:p>
            <a:pPr>
              <a:defRPr/>
            </a:pPr>
            <a:r>
              <a:rPr lang="ru-RU" sz="1000" dirty="0">
                <a:solidFill>
                  <a:schemeClr val="accent1">
                    <a:lumMod val="50000"/>
                  </a:schemeClr>
                </a:solidFill>
                <a:latin typeface="Cambria" pitchFamily="18" charset="0"/>
              </a:rPr>
              <a:t>9</a:t>
            </a:r>
            <a:r>
              <a:rPr lang="ru-RU" sz="1000" dirty="0" smtClean="0">
                <a:solidFill>
                  <a:schemeClr val="accent1">
                    <a:lumMod val="50000"/>
                  </a:schemeClr>
                </a:solidFill>
                <a:latin typeface="Cambria" pitchFamily="18" charset="0"/>
              </a:rPr>
              <a:t>. Минкультуры России</a:t>
            </a:r>
          </a:p>
        </p:txBody>
      </p:sp>
      <p:sp>
        <p:nvSpPr>
          <p:cNvPr id="68" name="Прямоугольник 67"/>
          <p:cNvSpPr/>
          <p:nvPr/>
        </p:nvSpPr>
        <p:spPr>
          <a:xfrm>
            <a:off x="31651" y="1275606"/>
            <a:ext cx="2041116" cy="132343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defRPr/>
            </a:pPr>
            <a:r>
              <a:rPr lang="ru-RU" sz="1000" dirty="0" smtClean="0">
                <a:solidFill>
                  <a:schemeClr val="accent1">
                    <a:lumMod val="50000"/>
                  </a:schemeClr>
                </a:solidFill>
                <a:latin typeface="Cambria" pitchFamily="18" charset="0"/>
              </a:rPr>
              <a:t>1. Минфин России</a:t>
            </a:r>
          </a:p>
          <a:p>
            <a:pPr>
              <a:defRPr/>
            </a:pPr>
            <a:r>
              <a:rPr lang="ru-RU" sz="1000" dirty="0" smtClean="0">
                <a:solidFill>
                  <a:schemeClr val="accent1">
                    <a:lumMod val="50000"/>
                  </a:schemeClr>
                </a:solidFill>
                <a:latin typeface="Cambria" pitchFamily="18" charset="0"/>
              </a:rPr>
              <a:t>2. </a:t>
            </a:r>
            <a:r>
              <a:rPr lang="ru-RU" sz="1000" dirty="0" err="1" smtClean="0">
                <a:solidFill>
                  <a:schemeClr val="accent1">
                    <a:lumMod val="50000"/>
                  </a:schemeClr>
                </a:solidFill>
                <a:latin typeface="Cambria" pitchFamily="18" charset="0"/>
              </a:rPr>
              <a:t>Минпросвещения</a:t>
            </a:r>
            <a:endParaRPr lang="ru-RU" sz="1000" dirty="0" smtClean="0">
              <a:solidFill>
                <a:schemeClr val="accent1">
                  <a:lumMod val="50000"/>
                </a:schemeClr>
              </a:solidFill>
              <a:latin typeface="Cambria" pitchFamily="18" charset="0"/>
            </a:endParaRPr>
          </a:p>
          <a:p>
            <a:pPr>
              <a:defRPr/>
            </a:pPr>
            <a:r>
              <a:rPr lang="ru-RU" sz="1000" dirty="0">
                <a:solidFill>
                  <a:schemeClr val="accent1">
                    <a:lumMod val="50000"/>
                  </a:schemeClr>
                </a:solidFill>
                <a:latin typeface="Cambria" pitchFamily="18" charset="0"/>
              </a:rPr>
              <a:t> </a:t>
            </a:r>
            <a:r>
              <a:rPr lang="ru-RU" sz="1000" dirty="0" smtClean="0">
                <a:solidFill>
                  <a:schemeClr val="accent1">
                    <a:lumMod val="50000"/>
                  </a:schemeClr>
                </a:solidFill>
                <a:latin typeface="Cambria" pitchFamily="18" charset="0"/>
              </a:rPr>
              <a:t>    России</a:t>
            </a:r>
          </a:p>
          <a:p>
            <a:pPr>
              <a:defRPr/>
            </a:pPr>
            <a:r>
              <a:rPr lang="ru-RU" sz="1000" dirty="0" smtClean="0">
                <a:solidFill>
                  <a:schemeClr val="accent1">
                    <a:lumMod val="50000"/>
                  </a:schemeClr>
                </a:solidFill>
                <a:latin typeface="Cambria" pitchFamily="18" charset="0"/>
              </a:rPr>
              <a:t>3. </a:t>
            </a:r>
            <a:r>
              <a:rPr lang="ru-RU" sz="1000" dirty="0" err="1" smtClean="0">
                <a:solidFill>
                  <a:schemeClr val="accent1">
                    <a:lumMod val="50000"/>
                  </a:schemeClr>
                </a:solidFill>
                <a:latin typeface="Cambria" pitchFamily="18" charset="0"/>
              </a:rPr>
              <a:t>Минобрнауки</a:t>
            </a:r>
            <a:r>
              <a:rPr lang="ru-RU" sz="1000" dirty="0" smtClean="0">
                <a:solidFill>
                  <a:schemeClr val="accent1">
                    <a:lumMod val="50000"/>
                  </a:schemeClr>
                </a:solidFill>
                <a:latin typeface="Cambria" pitchFamily="18" charset="0"/>
              </a:rPr>
              <a:t> </a:t>
            </a:r>
          </a:p>
          <a:p>
            <a:pPr>
              <a:defRPr/>
            </a:pPr>
            <a:r>
              <a:rPr lang="ru-RU" sz="1000" dirty="0">
                <a:solidFill>
                  <a:schemeClr val="accent1">
                    <a:lumMod val="50000"/>
                  </a:schemeClr>
                </a:solidFill>
                <a:latin typeface="Cambria" pitchFamily="18" charset="0"/>
              </a:rPr>
              <a:t> </a:t>
            </a:r>
            <a:r>
              <a:rPr lang="ru-RU" sz="1000" dirty="0" smtClean="0">
                <a:solidFill>
                  <a:schemeClr val="accent1">
                    <a:lumMod val="50000"/>
                  </a:schemeClr>
                </a:solidFill>
                <a:latin typeface="Cambria" pitchFamily="18" charset="0"/>
              </a:rPr>
              <a:t>    России</a:t>
            </a:r>
          </a:p>
          <a:p>
            <a:pPr>
              <a:defRPr/>
            </a:pPr>
            <a:r>
              <a:rPr lang="ru-RU" sz="1000" dirty="0" smtClean="0">
                <a:solidFill>
                  <a:schemeClr val="accent1">
                    <a:lumMod val="50000"/>
                  </a:schemeClr>
                </a:solidFill>
                <a:latin typeface="Cambria" pitchFamily="18" charset="0"/>
              </a:rPr>
              <a:t>4. Минтруд России</a:t>
            </a:r>
          </a:p>
          <a:p>
            <a:pPr>
              <a:defRPr/>
            </a:pPr>
            <a:endParaRPr lang="ru-RU" sz="1000" dirty="0" smtClean="0">
              <a:solidFill>
                <a:schemeClr val="accent1">
                  <a:lumMod val="50000"/>
                </a:schemeClr>
              </a:solidFill>
              <a:latin typeface="Cambria" pitchFamily="18" charset="0"/>
            </a:endParaRPr>
          </a:p>
          <a:p>
            <a:pPr>
              <a:defRPr/>
            </a:pPr>
            <a:endParaRPr lang="ru-RU" sz="1000" dirty="0" smtClean="0">
              <a:solidFill>
                <a:schemeClr val="accent1">
                  <a:lumMod val="50000"/>
                </a:schemeClr>
              </a:solidFill>
              <a:latin typeface="Cambria" pitchFamily="18" charset="0"/>
            </a:endParaRPr>
          </a:p>
        </p:txBody>
      </p:sp>
      <p:sp>
        <p:nvSpPr>
          <p:cNvPr id="69" name="Прямоугольник 68"/>
          <p:cNvSpPr/>
          <p:nvPr/>
        </p:nvSpPr>
        <p:spPr>
          <a:xfrm>
            <a:off x="35496" y="1086004"/>
            <a:ext cx="5904656" cy="2616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ru-RU" sz="1100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mbria" pitchFamily="18" charset="0"/>
              </a:rPr>
              <a:t>6</a:t>
            </a:r>
            <a:r>
              <a:rPr lang="ru-RU" sz="1100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mbria" pitchFamily="18" charset="0"/>
              </a:rPr>
              <a:t>5 полномочий по 19 ГРБС</a:t>
            </a:r>
            <a:endParaRPr lang="ru-RU" sz="1100" b="1" dirty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mbria" pitchFamily="18" charset="0"/>
            </a:endParaRPr>
          </a:p>
        </p:txBody>
      </p:sp>
      <p:sp>
        <p:nvSpPr>
          <p:cNvPr id="71" name="Прямоугольник 70"/>
          <p:cNvSpPr/>
          <p:nvPr/>
        </p:nvSpPr>
        <p:spPr>
          <a:xfrm>
            <a:off x="4139951" y="1275606"/>
            <a:ext cx="1676631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defRPr/>
            </a:pPr>
            <a:r>
              <a:rPr lang="ru-RU" sz="1000" dirty="0" smtClean="0">
                <a:solidFill>
                  <a:schemeClr val="accent1">
                    <a:lumMod val="50000"/>
                  </a:schemeClr>
                </a:solidFill>
                <a:latin typeface="Cambria" pitchFamily="18" charset="0"/>
              </a:rPr>
              <a:t>16. Рослесхоз</a:t>
            </a:r>
          </a:p>
          <a:p>
            <a:pPr>
              <a:defRPr/>
            </a:pPr>
            <a:r>
              <a:rPr lang="ru-RU" sz="1000" dirty="0" smtClean="0">
                <a:solidFill>
                  <a:schemeClr val="accent1">
                    <a:lumMod val="50000"/>
                  </a:schemeClr>
                </a:solidFill>
                <a:latin typeface="Cambria" pitchFamily="18" charset="0"/>
              </a:rPr>
              <a:t>17. ФАДН</a:t>
            </a:r>
          </a:p>
          <a:p>
            <a:pPr>
              <a:defRPr/>
            </a:pPr>
            <a:r>
              <a:rPr lang="ru-RU" sz="1000" dirty="0" smtClean="0">
                <a:solidFill>
                  <a:schemeClr val="accent1">
                    <a:lumMod val="50000"/>
                  </a:schemeClr>
                </a:solidFill>
                <a:latin typeface="Cambria" pitchFamily="18" charset="0"/>
              </a:rPr>
              <a:t>18. </a:t>
            </a:r>
            <a:r>
              <a:rPr lang="ru-RU" sz="1000" dirty="0" err="1" smtClean="0">
                <a:solidFill>
                  <a:schemeClr val="accent1">
                    <a:lumMod val="50000"/>
                  </a:schemeClr>
                </a:solidFill>
                <a:latin typeface="Cambria" pitchFamily="18" charset="0"/>
              </a:rPr>
              <a:t>Минкомсвязь</a:t>
            </a:r>
            <a:r>
              <a:rPr lang="ru-RU" sz="1000" dirty="0" smtClean="0">
                <a:solidFill>
                  <a:schemeClr val="accent1">
                    <a:lumMod val="50000"/>
                  </a:schemeClr>
                </a:solidFill>
                <a:latin typeface="Cambria" pitchFamily="18" charset="0"/>
              </a:rPr>
              <a:t> России</a:t>
            </a:r>
          </a:p>
          <a:p>
            <a:pPr>
              <a:defRPr/>
            </a:pPr>
            <a:r>
              <a:rPr lang="ru-RU" sz="1000" dirty="0" smtClean="0">
                <a:solidFill>
                  <a:schemeClr val="accent1">
                    <a:lumMod val="50000"/>
                  </a:schemeClr>
                </a:solidFill>
                <a:latin typeface="Cambria" pitchFamily="18" charset="0"/>
              </a:rPr>
              <a:t>19. МЧС России</a:t>
            </a:r>
            <a:endParaRPr lang="ru-RU" sz="1000" dirty="0">
              <a:solidFill>
                <a:schemeClr val="accent1">
                  <a:lumMod val="50000"/>
                </a:schemeClr>
              </a:solidFill>
              <a:latin typeface="Cambria" pitchFamily="18" charset="0"/>
            </a:endParaRPr>
          </a:p>
        </p:txBody>
      </p:sp>
      <p:sp>
        <p:nvSpPr>
          <p:cNvPr id="72" name="Прямоугольник 71"/>
          <p:cNvSpPr/>
          <p:nvPr/>
        </p:nvSpPr>
        <p:spPr>
          <a:xfrm>
            <a:off x="2699791" y="1275606"/>
            <a:ext cx="1968219" cy="116955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defRPr/>
            </a:pPr>
            <a:r>
              <a:rPr lang="ru-RU" sz="1000" dirty="0" smtClean="0">
                <a:solidFill>
                  <a:schemeClr val="accent1">
                    <a:lumMod val="50000"/>
                  </a:schemeClr>
                </a:solidFill>
                <a:latin typeface="Cambria" pitchFamily="18" charset="0"/>
              </a:rPr>
              <a:t>10. </a:t>
            </a:r>
            <a:r>
              <a:rPr lang="ru-RU" sz="1000" dirty="0" err="1" smtClean="0">
                <a:solidFill>
                  <a:schemeClr val="accent1">
                    <a:lumMod val="50000"/>
                  </a:schemeClr>
                </a:solidFill>
                <a:latin typeface="Cambria" pitchFamily="18" charset="0"/>
              </a:rPr>
              <a:t>Роструд</a:t>
            </a:r>
            <a:endParaRPr lang="ru-RU" sz="1000" dirty="0" smtClean="0">
              <a:solidFill>
                <a:schemeClr val="accent1">
                  <a:lumMod val="50000"/>
                </a:schemeClr>
              </a:solidFill>
              <a:latin typeface="Cambria" pitchFamily="18" charset="0"/>
            </a:endParaRPr>
          </a:p>
          <a:p>
            <a:pPr>
              <a:defRPr/>
            </a:pPr>
            <a:r>
              <a:rPr lang="ru-RU" sz="1000" dirty="0" smtClean="0">
                <a:solidFill>
                  <a:schemeClr val="accent1">
                    <a:lumMod val="50000"/>
                  </a:schemeClr>
                </a:solidFill>
                <a:latin typeface="Cambria" pitchFamily="18" charset="0"/>
              </a:rPr>
              <a:t>11. ФМБА России</a:t>
            </a:r>
          </a:p>
          <a:p>
            <a:pPr>
              <a:defRPr/>
            </a:pPr>
            <a:r>
              <a:rPr lang="ru-RU" sz="1000" dirty="0" smtClean="0">
                <a:solidFill>
                  <a:schemeClr val="accent1">
                    <a:lumMod val="50000"/>
                  </a:schemeClr>
                </a:solidFill>
                <a:latin typeface="Cambria" pitchFamily="18" charset="0"/>
              </a:rPr>
              <a:t>12. </a:t>
            </a:r>
            <a:r>
              <a:rPr lang="ru-RU" sz="1000" dirty="0" err="1" smtClean="0">
                <a:solidFill>
                  <a:schemeClr val="accent1">
                    <a:lumMod val="50000"/>
                  </a:schemeClr>
                </a:solidFill>
                <a:latin typeface="Cambria" pitchFamily="18" charset="0"/>
              </a:rPr>
              <a:t>Росавтодор</a:t>
            </a:r>
            <a:endParaRPr lang="ru-RU" sz="1000" dirty="0" smtClean="0">
              <a:solidFill>
                <a:schemeClr val="accent1">
                  <a:lumMod val="50000"/>
                </a:schemeClr>
              </a:solidFill>
              <a:latin typeface="Cambria" pitchFamily="18" charset="0"/>
            </a:endParaRPr>
          </a:p>
          <a:p>
            <a:pPr>
              <a:defRPr/>
            </a:pPr>
            <a:r>
              <a:rPr lang="ru-RU" sz="1000" dirty="0" smtClean="0">
                <a:solidFill>
                  <a:schemeClr val="accent1">
                    <a:lumMod val="50000"/>
                  </a:schemeClr>
                </a:solidFill>
                <a:latin typeface="Cambria" pitchFamily="18" charset="0"/>
              </a:rPr>
              <a:t>13. Минобороны России</a:t>
            </a:r>
          </a:p>
          <a:p>
            <a:pPr>
              <a:defRPr/>
            </a:pPr>
            <a:r>
              <a:rPr lang="ru-RU" sz="1000" dirty="0" smtClean="0">
                <a:solidFill>
                  <a:schemeClr val="accent1">
                    <a:lumMod val="50000"/>
                  </a:schemeClr>
                </a:solidFill>
                <a:latin typeface="Cambria" pitchFamily="18" charset="0"/>
              </a:rPr>
              <a:t>14. МВД России</a:t>
            </a:r>
          </a:p>
          <a:p>
            <a:pPr>
              <a:defRPr/>
            </a:pPr>
            <a:r>
              <a:rPr lang="ru-RU" sz="1000" dirty="0" smtClean="0">
                <a:solidFill>
                  <a:schemeClr val="accent1">
                    <a:lumMod val="50000"/>
                  </a:schemeClr>
                </a:solidFill>
                <a:latin typeface="Cambria" pitchFamily="18" charset="0"/>
              </a:rPr>
              <a:t>15.  Минстрой России</a:t>
            </a:r>
          </a:p>
          <a:p>
            <a:pPr>
              <a:defRPr/>
            </a:pPr>
            <a:endParaRPr lang="ru-RU" sz="1000" dirty="0" smtClean="0">
              <a:solidFill>
                <a:schemeClr val="accent1">
                  <a:lumMod val="50000"/>
                </a:schemeClr>
              </a:solidFill>
              <a:latin typeface="Cambria" pitchFamily="18" charset="0"/>
            </a:endParaRPr>
          </a:p>
        </p:txBody>
      </p:sp>
      <p:sp>
        <p:nvSpPr>
          <p:cNvPr id="73" name="Прямоугольник 72"/>
          <p:cNvSpPr/>
          <p:nvPr/>
        </p:nvSpPr>
        <p:spPr>
          <a:xfrm>
            <a:off x="4139951" y="1923678"/>
            <a:ext cx="1822425" cy="34881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ts val="1000"/>
              </a:lnSpc>
              <a:defRPr/>
            </a:pPr>
            <a:r>
              <a:rPr lang="ru-RU" sz="1000" b="1" dirty="0" smtClean="0">
                <a:solidFill>
                  <a:srgbClr val="C00000"/>
                </a:solidFill>
                <a:latin typeface="Cambria" pitchFamily="18" charset="0"/>
              </a:rPr>
              <a:t>2019 год  - 73  полномочия по 20 ГРБС</a:t>
            </a:r>
          </a:p>
        </p:txBody>
      </p:sp>
      <p:sp>
        <p:nvSpPr>
          <p:cNvPr id="74" name="Прямоугольник 73"/>
          <p:cNvSpPr/>
          <p:nvPr/>
        </p:nvSpPr>
        <p:spPr>
          <a:xfrm>
            <a:off x="19488" y="2787774"/>
            <a:ext cx="6202052" cy="227241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ts val="1000"/>
              </a:lnSpc>
              <a:defRPr/>
            </a:pPr>
            <a:r>
              <a:rPr lang="ru-RU" sz="1000" dirty="0" smtClean="0">
                <a:solidFill>
                  <a:schemeClr val="accent1">
                    <a:lumMod val="50000"/>
                  </a:schemeClr>
                </a:solidFill>
                <a:latin typeface="Cambria" pitchFamily="18" charset="0"/>
              </a:rPr>
              <a:t>1. Министерство финансов Алтайского края </a:t>
            </a:r>
          </a:p>
          <a:p>
            <a:pPr>
              <a:lnSpc>
                <a:spcPts val="1000"/>
              </a:lnSpc>
              <a:defRPr/>
            </a:pPr>
            <a:r>
              <a:rPr lang="ru-RU" sz="1000" dirty="0" smtClean="0">
                <a:solidFill>
                  <a:schemeClr val="accent1">
                    <a:lumMod val="50000"/>
                  </a:schemeClr>
                </a:solidFill>
                <a:latin typeface="Cambria" pitchFamily="18" charset="0"/>
              </a:rPr>
              <a:t>2. </a:t>
            </a:r>
            <a:r>
              <a:rPr lang="ru-RU" sz="1000" dirty="0">
                <a:solidFill>
                  <a:schemeClr val="accent1">
                    <a:lumMod val="50000"/>
                  </a:schemeClr>
                </a:solidFill>
                <a:latin typeface="Cambria" pitchFamily="18" charset="0"/>
              </a:rPr>
              <a:t>Министерство социальной защиты Алтайского края</a:t>
            </a:r>
            <a:endParaRPr lang="ru-RU" sz="1000" dirty="0" smtClean="0">
              <a:solidFill>
                <a:schemeClr val="accent1">
                  <a:lumMod val="50000"/>
                </a:schemeClr>
              </a:solidFill>
              <a:latin typeface="Cambria" pitchFamily="18" charset="0"/>
            </a:endParaRPr>
          </a:p>
          <a:p>
            <a:pPr>
              <a:lnSpc>
                <a:spcPts val="1000"/>
              </a:lnSpc>
              <a:defRPr/>
            </a:pPr>
            <a:r>
              <a:rPr lang="ru-RU" sz="1000" dirty="0" smtClean="0">
                <a:solidFill>
                  <a:schemeClr val="accent1">
                    <a:lumMod val="50000"/>
                  </a:schemeClr>
                </a:solidFill>
                <a:latin typeface="Cambria" pitchFamily="18" charset="0"/>
              </a:rPr>
              <a:t>3. Министерство образования и науки Алтайского края</a:t>
            </a:r>
          </a:p>
          <a:p>
            <a:pPr>
              <a:lnSpc>
                <a:spcPts val="1000"/>
              </a:lnSpc>
              <a:defRPr/>
            </a:pPr>
            <a:r>
              <a:rPr lang="ru-RU" sz="1000" dirty="0" smtClean="0">
                <a:solidFill>
                  <a:schemeClr val="accent1">
                    <a:lumMod val="50000"/>
                  </a:schemeClr>
                </a:solidFill>
                <a:latin typeface="Cambria" pitchFamily="18" charset="0"/>
              </a:rPr>
              <a:t>4. Управление ветеринарии по Алтайскому краю</a:t>
            </a:r>
          </a:p>
          <a:p>
            <a:pPr>
              <a:lnSpc>
                <a:spcPts val="1000"/>
              </a:lnSpc>
              <a:defRPr/>
            </a:pPr>
            <a:r>
              <a:rPr lang="ru-RU" sz="1000" dirty="0" smtClean="0">
                <a:solidFill>
                  <a:schemeClr val="accent1">
                    <a:lumMod val="50000"/>
                  </a:schemeClr>
                </a:solidFill>
                <a:latin typeface="Cambria" pitchFamily="18" charset="0"/>
              </a:rPr>
              <a:t>5. Министерство сельского хозяйства Алтайского края</a:t>
            </a:r>
          </a:p>
          <a:p>
            <a:pPr>
              <a:lnSpc>
                <a:spcPts val="1000"/>
              </a:lnSpc>
              <a:defRPr/>
            </a:pPr>
            <a:r>
              <a:rPr lang="ru-RU" sz="1000" dirty="0" smtClean="0">
                <a:solidFill>
                  <a:schemeClr val="accent1">
                    <a:lumMod val="50000"/>
                  </a:schemeClr>
                </a:solidFill>
                <a:latin typeface="Cambria" pitchFamily="18" charset="0"/>
              </a:rPr>
              <a:t>6. Управление Алтайского края по государственному регулированию цен и тарифов</a:t>
            </a:r>
          </a:p>
          <a:p>
            <a:pPr>
              <a:lnSpc>
                <a:spcPts val="1000"/>
              </a:lnSpc>
              <a:defRPr/>
            </a:pPr>
            <a:r>
              <a:rPr lang="ru-RU" sz="1000" dirty="0" smtClean="0">
                <a:solidFill>
                  <a:schemeClr val="accent1">
                    <a:lumMod val="50000"/>
                  </a:schemeClr>
                </a:solidFill>
                <a:latin typeface="Cambria" pitchFamily="18" charset="0"/>
              </a:rPr>
              <a:t>7. </a:t>
            </a:r>
            <a:r>
              <a:rPr lang="ru-RU" sz="1000" dirty="0">
                <a:solidFill>
                  <a:schemeClr val="accent1">
                    <a:lumMod val="50000"/>
                  </a:schemeClr>
                </a:solidFill>
                <a:latin typeface="Cambria" pitchFamily="18" charset="0"/>
              </a:rPr>
              <a:t>Управление юстиции Алтайского </a:t>
            </a:r>
            <a:r>
              <a:rPr lang="ru-RU" sz="1000" dirty="0" smtClean="0">
                <a:solidFill>
                  <a:schemeClr val="accent1">
                    <a:lumMod val="50000"/>
                  </a:schemeClr>
                </a:solidFill>
                <a:latin typeface="Cambria" pitchFamily="18" charset="0"/>
              </a:rPr>
              <a:t>края</a:t>
            </a:r>
          </a:p>
          <a:p>
            <a:pPr>
              <a:lnSpc>
                <a:spcPts val="1000"/>
              </a:lnSpc>
              <a:defRPr/>
            </a:pPr>
            <a:r>
              <a:rPr lang="ru-RU" sz="1000" dirty="0">
                <a:solidFill>
                  <a:schemeClr val="accent1">
                    <a:lumMod val="50000"/>
                  </a:schemeClr>
                </a:solidFill>
                <a:latin typeface="Cambria" pitchFamily="18" charset="0"/>
              </a:rPr>
              <a:t>8. Управление Алтайского края по внешним связям, туризму и курортному делу</a:t>
            </a:r>
          </a:p>
          <a:p>
            <a:pPr>
              <a:lnSpc>
                <a:spcPts val="1000"/>
              </a:lnSpc>
              <a:defRPr/>
            </a:pPr>
            <a:r>
              <a:rPr lang="ru-RU" sz="1000" dirty="0">
                <a:solidFill>
                  <a:schemeClr val="accent1">
                    <a:lumMod val="50000"/>
                  </a:schemeClr>
                </a:solidFill>
                <a:latin typeface="Cambria" pitchFamily="18" charset="0"/>
              </a:rPr>
              <a:t>9. Управление делами Губернатора и Правительства Алтайского края</a:t>
            </a:r>
          </a:p>
          <a:p>
            <a:pPr>
              <a:lnSpc>
                <a:spcPts val="1000"/>
              </a:lnSpc>
              <a:defRPr/>
            </a:pPr>
            <a:r>
              <a:rPr lang="ru-RU" sz="1000" dirty="0">
                <a:solidFill>
                  <a:schemeClr val="accent1">
                    <a:lumMod val="50000"/>
                  </a:schemeClr>
                </a:solidFill>
                <a:latin typeface="Cambria" pitchFamily="18" charset="0"/>
              </a:rPr>
              <a:t>10. Управление Алтайского края по культуре и архивному делу</a:t>
            </a:r>
          </a:p>
          <a:p>
            <a:pPr>
              <a:lnSpc>
                <a:spcPts val="1000"/>
              </a:lnSpc>
              <a:defRPr/>
            </a:pPr>
            <a:r>
              <a:rPr lang="ru-RU" sz="1000" dirty="0">
                <a:solidFill>
                  <a:schemeClr val="accent1">
                    <a:lumMod val="50000"/>
                  </a:schemeClr>
                </a:solidFill>
                <a:latin typeface="Cambria" pitchFamily="18" charset="0"/>
              </a:rPr>
              <a:t>11. Министерство природных ресурсов и экологии Алтайского края</a:t>
            </a:r>
          </a:p>
          <a:p>
            <a:pPr>
              <a:lnSpc>
                <a:spcPts val="1000"/>
              </a:lnSpc>
              <a:defRPr/>
            </a:pPr>
            <a:r>
              <a:rPr lang="ru-RU" sz="1000" dirty="0">
                <a:solidFill>
                  <a:schemeClr val="accent1">
                    <a:lumMod val="50000"/>
                  </a:schemeClr>
                </a:solidFill>
                <a:latin typeface="Cambria" pitchFamily="18" charset="0"/>
              </a:rPr>
              <a:t>12. Министерство строительства, транспорта, жилищно-коммунального хозяйства Алтайского края</a:t>
            </a:r>
          </a:p>
          <a:p>
            <a:pPr>
              <a:lnSpc>
                <a:spcPts val="1000"/>
              </a:lnSpc>
              <a:defRPr/>
            </a:pPr>
            <a:r>
              <a:rPr lang="ru-RU" sz="1000" dirty="0">
                <a:solidFill>
                  <a:schemeClr val="accent1">
                    <a:lumMod val="50000"/>
                  </a:schemeClr>
                </a:solidFill>
                <a:latin typeface="Cambria" pitchFamily="18" charset="0"/>
              </a:rPr>
              <a:t>13. Управление спорта и молодежной политики Алтайского края</a:t>
            </a:r>
          </a:p>
          <a:p>
            <a:pPr>
              <a:lnSpc>
                <a:spcPts val="1000"/>
              </a:lnSpc>
              <a:defRPr/>
            </a:pPr>
            <a:r>
              <a:rPr lang="ru-RU" sz="1000" dirty="0">
                <a:solidFill>
                  <a:schemeClr val="accent1">
                    <a:lumMod val="50000"/>
                  </a:schemeClr>
                </a:solidFill>
                <a:latin typeface="Cambria" pitchFamily="18" charset="0"/>
              </a:rPr>
              <a:t>14. Управление Алтайского края по развитию предпринимательства и рыночной инфраструктуры</a:t>
            </a:r>
          </a:p>
          <a:p>
            <a:pPr>
              <a:lnSpc>
                <a:spcPts val="1000"/>
              </a:lnSpc>
              <a:defRPr/>
            </a:pPr>
            <a:r>
              <a:rPr lang="ru-RU" sz="1000" b="1" dirty="0" smtClean="0">
                <a:solidFill>
                  <a:srgbClr val="C00000"/>
                </a:solidFill>
                <a:latin typeface="Cambria" pitchFamily="18" charset="0"/>
              </a:rPr>
              <a:t>2019 год – 60 полномочий по 16 ГРБС</a:t>
            </a:r>
          </a:p>
          <a:p>
            <a:pPr>
              <a:lnSpc>
                <a:spcPts val="1000"/>
              </a:lnSpc>
              <a:defRPr/>
            </a:pPr>
            <a:r>
              <a:rPr lang="ru-RU" sz="1000" b="1" dirty="0">
                <a:solidFill>
                  <a:srgbClr val="C00000"/>
                </a:solidFill>
                <a:latin typeface="Cambria" pitchFamily="18" charset="0"/>
              </a:rPr>
              <a:t>+</a:t>
            </a:r>
            <a:r>
              <a:rPr lang="ru-RU" sz="1000" b="1" dirty="0">
                <a:solidFill>
                  <a:srgbClr val="FF0000"/>
                </a:solidFill>
                <a:latin typeface="Cambria" pitchFamily="18" charset="0"/>
              </a:rPr>
              <a:t> </a:t>
            </a:r>
            <a:r>
              <a:rPr lang="ru-RU" sz="950" dirty="0">
                <a:solidFill>
                  <a:schemeClr val="accent1">
                    <a:lumMod val="50000"/>
                  </a:schemeClr>
                </a:solidFill>
                <a:latin typeface="Cambria" pitchFamily="18" charset="0"/>
              </a:rPr>
              <a:t>Управление молодежной политики и реализации программ общественного развития Алтайского края</a:t>
            </a:r>
          </a:p>
          <a:p>
            <a:pPr>
              <a:lnSpc>
                <a:spcPts val="1000"/>
              </a:lnSpc>
              <a:defRPr/>
            </a:pPr>
            <a:r>
              <a:rPr lang="ru-RU" sz="1000" b="1" dirty="0">
                <a:solidFill>
                  <a:srgbClr val="C00000"/>
                </a:solidFill>
                <a:latin typeface="Cambria" pitchFamily="18" charset="0"/>
              </a:rPr>
              <a:t>+</a:t>
            </a:r>
            <a:r>
              <a:rPr lang="ru-RU" sz="1000" dirty="0">
                <a:solidFill>
                  <a:schemeClr val="accent1">
                    <a:lumMod val="50000"/>
                  </a:schemeClr>
                </a:solidFill>
                <a:latin typeface="Cambria" pitchFamily="18" charset="0"/>
              </a:rPr>
              <a:t> Министерство транспорта Алтайского края </a:t>
            </a:r>
          </a:p>
        </p:txBody>
      </p:sp>
      <p:sp>
        <p:nvSpPr>
          <p:cNvPr id="75" name="Прямоугольник 74"/>
          <p:cNvSpPr/>
          <p:nvPr/>
        </p:nvSpPr>
        <p:spPr>
          <a:xfrm>
            <a:off x="35495" y="2598172"/>
            <a:ext cx="5904657" cy="2616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ru-RU" sz="1100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mbria" pitchFamily="18" charset="0"/>
              </a:rPr>
              <a:t>97 полномочий по 14 ГРБС</a:t>
            </a:r>
            <a:endParaRPr lang="ru-RU" sz="1100" b="1" dirty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mbria" pitchFamily="18" charset="0"/>
            </a:endParaRPr>
          </a:p>
        </p:txBody>
      </p:sp>
      <p:sp>
        <p:nvSpPr>
          <p:cNvPr id="76" name="Прямоугольник 75"/>
          <p:cNvSpPr/>
          <p:nvPr/>
        </p:nvSpPr>
        <p:spPr>
          <a:xfrm>
            <a:off x="6444208" y="1707654"/>
            <a:ext cx="1152128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ru-RU" sz="1400" b="1" dirty="0" smtClean="0">
                <a:solidFill>
                  <a:schemeClr val="accent1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mbria" pitchFamily="18" charset="0"/>
              </a:rPr>
              <a:t>13 016</a:t>
            </a:r>
            <a:endParaRPr lang="ru-RU" sz="1400" b="1" dirty="0">
              <a:solidFill>
                <a:schemeClr val="accent1">
                  <a:lumMod val="5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mbria" pitchFamily="18" charset="0"/>
            </a:endParaRPr>
          </a:p>
        </p:txBody>
      </p:sp>
      <p:sp>
        <p:nvSpPr>
          <p:cNvPr id="77" name="Прямоугольник 76"/>
          <p:cNvSpPr/>
          <p:nvPr/>
        </p:nvSpPr>
        <p:spPr>
          <a:xfrm>
            <a:off x="7308304" y="1707654"/>
            <a:ext cx="1008112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ru-RU" sz="1400" b="1" dirty="0" smtClean="0">
                <a:solidFill>
                  <a:schemeClr val="accent1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mbria" pitchFamily="18" charset="0"/>
              </a:rPr>
              <a:t>12 758</a:t>
            </a:r>
            <a:endParaRPr lang="ru-RU" sz="1400" b="1" dirty="0">
              <a:solidFill>
                <a:schemeClr val="accent1">
                  <a:lumMod val="5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mbria" pitchFamily="18" charset="0"/>
            </a:endParaRPr>
          </a:p>
        </p:txBody>
      </p:sp>
      <p:sp>
        <p:nvSpPr>
          <p:cNvPr id="78" name="Прямоугольник 77"/>
          <p:cNvSpPr/>
          <p:nvPr/>
        </p:nvSpPr>
        <p:spPr>
          <a:xfrm>
            <a:off x="8100392" y="1707654"/>
            <a:ext cx="792088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ru-RU" sz="1400" b="1" dirty="0" smtClean="0">
                <a:solidFill>
                  <a:schemeClr val="accent1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mbria" pitchFamily="18" charset="0"/>
              </a:rPr>
              <a:t>259</a:t>
            </a:r>
            <a:endParaRPr lang="ru-RU" sz="600" dirty="0">
              <a:solidFill>
                <a:schemeClr val="accent1">
                  <a:lumMod val="5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mbria" pitchFamily="18" charset="0"/>
            </a:endParaRPr>
          </a:p>
        </p:txBody>
      </p:sp>
      <p:sp>
        <p:nvSpPr>
          <p:cNvPr id="79" name="Прямоугольник 78"/>
          <p:cNvSpPr/>
          <p:nvPr/>
        </p:nvSpPr>
        <p:spPr>
          <a:xfrm>
            <a:off x="6444208" y="3002692"/>
            <a:ext cx="1152128" cy="29238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ru-RU" sz="1300" b="1" dirty="0" smtClean="0">
                <a:solidFill>
                  <a:schemeClr val="accent1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mbria" pitchFamily="18" charset="0"/>
              </a:rPr>
              <a:t>23 253,6</a:t>
            </a:r>
            <a:endParaRPr lang="ru-RU" sz="1300" b="1" dirty="0">
              <a:solidFill>
                <a:schemeClr val="accent1">
                  <a:lumMod val="5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mbria" pitchFamily="18" charset="0"/>
            </a:endParaRPr>
          </a:p>
        </p:txBody>
      </p:sp>
      <p:sp>
        <p:nvSpPr>
          <p:cNvPr id="80" name="Прямоугольник 79"/>
          <p:cNvSpPr/>
          <p:nvPr/>
        </p:nvSpPr>
        <p:spPr>
          <a:xfrm>
            <a:off x="7308304" y="3002692"/>
            <a:ext cx="1008112" cy="29238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ru-RU" sz="1300" b="1" dirty="0" smtClean="0">
                <a:solidFill>
                  <a:schemeClr val="accent1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mbria" pitchFamily="18" charset="0"/>
              </a:rPr>
              <a:t>22 723,6</a:t>
            </a:r>
            <a:endParaRPr lang="ru-RU" sz="1300" b="1" dirty="0">
              <a:solidFill>
                <a:schemeClr val="accent1">
                  <a:lumMod val="5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mbria" pitchFamily="18" charset="0"/>
            </a:endParaRPr>
          </a:p>
        </p:txBody>
      </p:sp>
      <p:sp>
        <p:nvSpPr>
          <p:cNvPr id="81" name="Прямоугольник 80"/>
          <p:cNvSpPr/>
          <p:nvPr/>
        </p:nvSpPr>
        <p:spPr>
          <a:xfrm>
            <a:off x="8100392" y="3003798"/>
            <a:ext cx="792088" cy="29238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ru-RU" sz="1300" b="1" dirty="0" smtClean="0">
                <a:solidFill>
                  <a:schemeClr val="accent1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mbria" pitchFamily="18" charset="0"/>
              </a:rPr>
              <a:t>530,0</a:t>
            </a:r>
            <a:endParaRPr lang="ru-RU" sz="1300" b="1" dirty="0">
              <a:solidFill>
                <a:schemeClr val="accent1">
                  <a:lumMod val="5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mbria" pitchFamily="18" charset="0"/>
            </a:endParaRPr>
          </a:p>
        </p:txBody>
      </p:sp>
      <p:sp>
        <p:nvSpPr>
          <p:cNvPr id="82" name="Прямоугольник 81"/>
          <p:cNvSpPr/>
          <p:nvPr/>
        </p:nvSpPr>
        <p:spPr>
          <a:xfrm>
            <a:off x="6588224" y="3507854"/>
            <a:ext cx="2511896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1000" b="1" dirty="0" smtClean="0">
                <a:solidFill>
                  <a:schemeClr val="accent1">
                    <a:lumMod val="50000"/>
                  </a:schemeClr>
                </a:solidFill>
                <a:latin typeface="Cambria" pitchFamily="18" charset="0"/>
              </a:rPr>
              <a:t>Закон Алтайского края </a:t>
            </a:r>
          </a:p>
          <a:p>
            <a:pPr algn="ctr"/>
            <a:r>
              <a:rPr lang="ru-RU" sz="1000" dirty="0" smtClean="0">
                <a:solidFill>
                  <a:schemeClr val="accent1">
                    <a:lumMod val="50000"/>
                  </a:schemeClr>
                </a:solidFill>
                <a:latin typeface="Cambria" pitchFamily="18" charset="0"/>
              </a:rPr>
              <a:t>от 05 декабря 2018 года N 92-ЗС </a:t>
            </a:r>
          </a:p>
          <a:p>
            <a:pPr algn="ctr"/>
            <a:r>
              <a:rPr lang="ru-RU" sz="1000" dirty="0" smtClean="0">
                <a:solidFill>
                  <a:schemeClr val="accent1">
                    <a:lumMod val="50000"/>
                  </a:schemeClr>
                </a:solidFill>
                <a:latin typeface="Cambria" pitchFamily="18" charset="0"/>
              </a:rPr>
              <a:t>"О краевом бюджете на 2019 год и на плановый период 2020 и 2021 годов</a:t>
            </a:r>
          </a:p>
        </p:txBody>
      </p:sp>
      <p:sp>
        <p:nvSpPr>
          <p:cNvPr id="83" name="Прямоугольник 82"/>
          <p:cNvSpPr/>
          <p:nvPr/>
        </p:nvSpPr>
        <p:spPr>
          <a:xfrm>
            <a:off x="6012160" y="3877931"/>
            <a:ext cx="576064" cy="27799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sz="1200" b="1" dirty="0" smtClean="0">
                <a:solidFill>
                  <a:schemeClr val="accent1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mbria" pitchFamily="18" charset="0"/>
              </a:rPr>
              <a:t>2019</a:t>
            </a:r>
          </a:p>
        </p:txBody>
      </p:sp>
      <p:sp>
        <p:nvSpPr>
          <p:cNvPr id="84" name="Прямоугольник 83"/>
          <p:cNvSpPr/>
          <p:nvPr/>
        </p:nvSpPr>
        <p:spPr>
          <a:xfrm>
            <a:off x="6012160" y="4158248"/>
            <a:ext cx="3087960" cy="86177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sz="1000" dirty="0" smtClean="0">
                <a:solidFill>
                  <a:schemeClr val="accent1">
                    <a:lumMod val="50000"/>
                  </a:schemeClr>
                </a:solidFill>
                <a:latin typeface="Cambria" pitchFamily="18" charset="0"/>
              </a:rPr>
              <a:t>передача </a:t>
            </a:r>
            <a:r>
              <a:rPr lang="ru-RU" sz="1000" b="1" dirty="0" smtClean="0">
                <a:solidFill>
                  <a:srgbClr val="C00000"/>
                </a:solidFill>
                <a:latin typeface="Cambria" pitchFamily="18" charset="0"/>
              </a:rPr>
              <a:t>100%</a:t>
            </a:r>
            <a:r>
              <a:rPr lang="ru-RU" sz="1000" dirty="0" smtClean="0">
                <a:solidFill>
                  <a:schemeClr val="accent1">
                    <a:lumMod val="50000"/>
                  </a:schemeClr>
                </a:solidFill>
                <a:latin typeface="Cambria" pitchFamily="18" charset="0"/>
              </a:rPr>
              <a:t> полномочий на перечисление целевых МБТ бюджетам муниципальных образований под фактическую потребность, за исключением МБТ по Распоряжению Правительства Алтайского края  </a:t>
            </a:r>
          </a:p>
        </p:txBody>
      </p:sp>
      <p:sp>
        <p:nvSpPr>
          <p:cNvPr id="85" name="Итоги деятельности Казначейства России за 2018 год…"/>
          <p:cNvSpPr/>
          <p:nvPr/>
        </p:nvSpPr>
        <p:spPr>
          <a:xfrm>
            <a:off x="35496" y="843558"/>
            <a:ext cx="5904656" cy="288032"/>
          </a:xfrm>
          <a:prstGeom prst="roundRect">
            <a:avLst>
              <a:gd name="adj" fmla="val 11676"/>
            </a:avLst>
          </a:prstGeom>
          <a:solidFill>
            <a:srgbClr val="003859"/>
          </a:solidFill>
          <a:ln w="12700">
            <a:noFill/>
            <a:miter lim="400000"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0" tIns="0" rIns="0" bIns="0" anchor="ctr"/>
          <a:lstStyle/>
          <a:p>
            <a:pPr algn="ctr" defTabSz="336947">
              <a:defRPr/>
            </a:pPr>
            <a:endParaRPr lang="ru-RU" sz="2200" b="1" cap="all" dirty="0" smtClean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mbria" pitchFamily="18" charset="0"/>
              <a:ea typeface="Open Sans Condensed Light" pitchFamily="34" charset="0"/>
              <a:cs typeface="Open Sans Condensed Light" pitchFamily="34" charset="0"/>
            </a:endParaRPr>
          </a:p>
        </p:txBody>
      </p:sp>
      <p:sp>
        <p:nvSpPr>
          <p:cNvPr id="86" name="TextBox 15"/>
          <p:cNvSpPr txBox="1">
            <a:spLocks noChangeArrowheads="1"/>
          </p:cNvSpPr>
          <p:nvPr/>
        </p:nvSpPr>
        <p:spPr bwMode="auto">
          <a:xfrm>
            <a:off x="0" y="843558"/>
            <a:ext cx="5940590" cy="2923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/>
            <a:r>
              <a:rPr lang="ru-RU" altLang="ru-RU" sz="13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mbria" pitchFamily="18" charset="0"/>
              </a:rPr>
              <a:t>Федеральный бюджет</a:t>
            </a:r>
          </a:p>
        </p:txBody>
      </p:sp>
      <p:sp>
        <p:nvSpPr>
          <p:cNvPr id="87" name="Итоги деятельности Казначейства России за 2018 год…"/>
          <p:cNvSpPr/>
          <p:nvPr/>
        </p:nvSpPr>
        <p:spPr>
          <a:xfrm>
            <a:off x="35496" y="2355726"/>
            <a:ext cx="5904656" cy="288032"/>
          </a:xfrm>
          <a:prstGeom prst="roundRect">
            <a:avLst>
              <a:gd name="adj" fmla="val 11676"/>
            </a:avLst>
          </a:prstGeom>
          <a:solidFill>
            <a:srgbClr val="003859"/>
          </a:solidFill>
          <a:ln w="12700">
            <a:noFill/>
            <a:miter lim="400000"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0" tIns="0" rIns="0" bIns="0" anchor="ctr"/>
          <a:lstStyle/>
          <a:p>
            <a:pPr algn="ctr" defTabSz="336947">
              <a:defRPr/>
            </a:pPr>
            <a:endParaRPr lang="ru-RU" sz="2200" b="1" cap="all" dirty="0" smtClean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mbria" pitchFamily="18" charset="0"/>
              <a:ea typeface="Open Sans Condensed Light" pitchFamily="34" charset="0"/>
              <a:cs typeface="Open Sans Condensed Light" pitchFamily="34" charset="0"/>
            </a:endParaRPr>
          </a:p>
        </p:txBody>
      </p:sp>
      <p:sp>
        <p:nvSpPr>
          <p:cNvPr id="88" name="TextBox 15"/>
          <p:cNvSpPr txBox="1">
            <a:spLocks noChangeArrowheads="1"/>
          </p:cNvSpPr>
          <p:nvPr/>
        </p:nvSpPr>
        <p:spPr bwMode="auto">
          <a:xfrm>
            <a:off x="0" y="2355726"/>
            <a:ext cx="5940590" cy="2923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/>
            <a:r>
              <a:rPr lang="ru-RU" altLang="ru-RU" sz="13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mbria" pitchFamily="18" charset="0"/>
              </a:rPr>
              <a:t>Краевой бюджет</a:t>
            </a:r>
          </a:p>
        </p:txBody>
      </p:sp>
      <p:sp>
        <p:nvSpPr>
          <p:cNvPr id="57" name="Прямоугольник 56"/>
          <p:cNvSpPr/>
          <p:nvPr/>
        </p:nvSpPr>
        <p:spPr>
          <a:xfrm>
            <a:off x="8828856" y="4904973"/>
            <a:ext cx="315144" cy="238527"/>
          </a:xfrm>
          <a:prstGeom prst="rect">
            <a:avLst/>
          </a:prstGeom>
        </p:spPr>
        <p:txBody>
          <a:bodyPr wrap="square" lIns="68580" tIns="34290" rIns="68580" bIns="34290">
            <a:spAutoFit/>
          </a:bodyPr>
          <a:lstStyle/>
          <a:p>
            <a:pPr algn="r" eaLnBrk="1" hangingPunct="1"/>
            <a:r>
              <a:rPr lang="ru-RU" sz="1100" dirty="0" smtClean="0">
                <a:solidFill>
                  <a:schemeClr val="accent1">
                    <a:lumMod val="50000"/>
                  </a:schemeClr>
                </a:solidFill>
                <a:latin typeface="Cambria" pitchFamily="18" charset="0"/>
                <a:cs typeface="Times New Roman" pitchFamily="18" charset="0"/>
              </a:rPr>
              <a:t>5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0" name="Курица контур.png" descr="Курица контур.png"/>
          <p:cNvPicPr>
            <a:picLocks noChangeAspect="1"/>
          </p:cNvPicPr>
          <p:nvPr/>
        </p:nvPicPr>
        <p:blipFill>
          <a:blip r:embed="rId2" cstate="print">
            <a:alphaModFix amt="17535"/>
            <a:extLst/>
          </a:blip>
          <a:srcRect r="50591"/>
          <a:stretch>
            <a:fillRect/>
          </a:stretch>
        </p:blipFill>
        <p:spPr>
          <a:xfrm>
            <a:off x="6928242" y="51470"/>
            <a:ext cx="2215758" cy="5040560"/>
          </a:xfrm>
          <a:prstGeom prst="rect">
            <a:avLst/>
          </a:prstGeom>
          <a:ln w="12700">
            <a:miter lim="400000"/>
          </a:ln>
        </p:spPr>
      </p:pic>
      <p:pic>
        <p:nvPicPr>
          <p:cNvPr id="23562" name="Picture 10" descr="C:\Users\User\Desktop\smeta-i-kp.png"/>
          <p:cNvPicPr>
            <a:picLocks noChangeAspect="1" noChangeArrowheads="1"/>
          </p:cNvPicPr>
          <p:nvPr/>
        </p:nvPicPr>
        <p:blipFill>
          <a:blip r:embed="rId3" cstate="print"/>
          <a:srcRect t="9091" b="9091"/>
          <a:stretch>
            <a:fillRect/>
          </a:stretch>
        </p:blipFill>
        <p:spPr bwMode="auto">
          <a:xfrm>
            <a:off x="95946" y="1635646"/>
            <a:ext cx="659630" cy="720080"/>
          </a:xfrm>
          <a:prstGeom prst="rect">
            <a:avLst/>
          </a:prstGeom>
          <a:noFill/>
        </p:spPr>
      </p:pic>
      <p:sp>
        <p:nvSpPr>
          <p:cNvPr id="9" name="Line"/>
          <p:cNvSpPr/>
          <p:nvPr/>
        </p:nvSpPr>
        <p:spPr>
          <a:xfrm flipV="1">
            <a:off x="-1" y="771550"/>
            <a:ext cx="9144001" cy="1"/>
          </a:xfrm>
          <a:prstGeom prst="line">
            <a:avLst/>
          </a:prstGeom>
          <a:ln>
            <a:solidFill>
              <a:schemeClr val="bg1">
                <a:lumMod val="95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lIns="0" tIns="0" rIns="0" bIns="0" anchor="ctr"/>
          <a:lstStyle/>
          <a:p>
            <a:pPr>
              <a:defRPr sz="3200" b="0">
                <a:solidFill>
                  <a:srgbClr val="FFFFFF"/>
                </a:solidFill>
                <a:latin typeface="+mn-lt"/>
                <a:ea typeface="+mn-ea"/>
                <a:cs typeface="+mn-cs"/>
                <a:sym typeface="Helvetica Neue Medium"/>
              </a:defRPr>
            </a:pPr>
            <a:endParaRPr>
              <a:ln w="12700">
                <a:solidFill>
                  <a:schemeClr val="tx1"/>
                </a:solidFill>
              </a:ln>
            </a:endParaRPr>
          </a:p>
        </p:txBody>
      </p:sp>
      <p:grpSp>
        <p:nvGrpSpPr>
          <p:cNvPr id="2" name="Group"/>
          <p:cNvGrpSpPr/>
          <p:nvPr/>
        </p:nvGrpSpPr>
        <p:grpSpPr>
          <a:xfrm>
            <a:off x="0" y="1"/>
            <a:ext cx="755576" cy="699541"/>
            <a:chOff x="0" y="0"/>
            <a:chExt cx="1409276" cy="1337589"/>
          </a:xfrm>
        </p:grpSpPr>
        <p:pic>
          <p:nvPicPr>
            <p:cNvPr id="11" name="Снимок экрана 2018-06-05 в 12.52.22.jpg" descr="Снимок экрана 2018-06-05 в 12.52.22.jpg"/>
            <p:cNvPicPr>
              <a:picLocks noChangeAspect="1"/>
            </p:cNvPicPr>
            <p:nvPr/>
          </p:nvPicPr>
          <p:blipFill>
            <a:blip r:embed="rId4" cstate="print">
              <a:extLst/>
            </a:blip>
            <a:stretch>
              <a:fillRect/>
            </a:stretch>
          </p:blipFill>
          <p:spPr>
            <a:xfrm>
              <a:off x="0" y="0"/>
              <a:ext cx="1409277" cy="1337590"/>
            </a:xfrm>
            <a:prstGeom prst="rect">
              <a:avLst/>
            </a:prstGeom>
            <a:ln w="12700" cap="flat">
              <a:noFill/>
              <a:miter lim="400000"/>
            </a:ln>
            <a:effectLst/>
          </p:spPr>
        </p:pic>
        <p:grpSp>
          <p:nvGrpSpPr>
            <p:cNvPr id="3" name="Group"/>
            <p:cNvGrpSpPr/>
            <p:nvPr/>
          </p:nvGrpSpPr>
          <p:grpSpPr>
            <a:xfrm>
              <a:off x="194622" y="150347"/>
              <a:ext cx="1019890" cy="1138346"/>
              <a:chOff x="-134" y="0"/>
              <a:chExt cx="1019888" cy="1138344"/>
            </a:xfrm>
          </p:grpSpPr>
          <p:sp>
            <p:nvSpPr>
              <p:cNvPr id="14" name="Circle"/>
              <p:cNvSpPr/>
              <p:nvPr/>
            </p:nvSpPr>
            <p:spPr>
              <a:xfrm>
                <a:off x="314787" y="450342"/>
                <a:ext cx="390199" cy="390199"/>
              </a:xfrm>
              <a:prstGeom prst="ellipse">
                <a:avLst/>
              </a:prstGeom>
              <a:solidFill>
                <a:srgbClr val="013B5E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0" tIns="0" rIns="0" bIns="0" numCol="1" anchor="ctr">
                <a:noAutofit/>
              </a:bodyPr>
              <a:lstStyle/>
              <a:p>
                <a:pPr>
                  <a:defRPr sz="3200" b="0">
                    <a:solidFill>
                      <a:srgbClr val="FFFFFF"/>
                    </a:solidFill>
                    <a:latin typeface="+mn-lt"/>
                    <a:ea typeface="+mn-ea"/>
                    <a:cs typeface="+mn-cs"/>
                    <a:sym typeface="Helvetica Neue Medium"/>
                  </a:defRPr>
                </a:pPr>
                <a:endParaRPr/>
              </a:p>
            </p:txBody>
          </p:sp>
          <p:pic>
            <p:nvPicPr>
              <p:cNvPr id="15" name="30688_html_m284ef2b5.png" descr="30688_html_m284ef2b5.png"/>
              <p:cNvPicPr>
                <a:picLocks noChangeAspect="1"/>
              </p:cNvPicPr>
              <p:nvPr/>
            </p:nvPicPr>
            <p:blipFill>
              <a:blip r:embed="rId5" cstate="print">
                <a:extLst/>
              </a:blip>
              <a:srcRect l="824" t="717" r="564" b="407"/>
              <a:stretch>
                <a:fillRect/>
              </a:stretch>
            </p:blipFill>
            <p:spPr>
              <a:xfrm>
                <a:off x="-135" y="0"/>
                <a:ext cx="1019889" cy="1138345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535" h="21581" extrusionOk="0">
                    <a:moveTo>
                      <a:pt x="10788" y="0"/>
                    </a:moveTo>
                    <a:cubicBezTo>
                      <a:pt x="10759" y="0"/>
                      <a:pt x="10737" y="39"/>
                      <a:pt x="10737" y="83"/>
                    </a:cubicBezTo>
                    <a:cubicBezTo>
                      <a:pt x="10737" y="127"/>
                      <a:pt x="10684" y="185"/>
                      <a:pt x="10612" y="211"/>
                    </a:cubicBezTo>
                    <a:cubicBezTo>
                      <a:pt x="10509" y="248"/>
                      <a:pt x="10497" y="253"/>
                      <a:pt x="10578" y="256"/>
                    </a:cubicBezTo>
                    <a:cubicBezTo>
                      <a:pt x="10728" y="261"/>
                      <a:pt x="10764" y="390"/>
                      <a:pt x="10654" y="542"/>
                    </a:cubicBezTo>
                    <a:cubicBezTo>
                      <a:pt x="10576" y="649"/>
                      <a:pt x="10572" y="695"/>
                      <a:pt x="10629" y="790"/>
                    </a:cubicBezTo>
                    <a:cubicBezTo>
                      <a:pt x="10687" y="889"/>
                      <a:pt x="10679" y="914"/>
                      <a:pt x="10587" y="971"/>
                    </a:cubicBezTo>
                    <a:cubicBezTo>
                      <a:pt x="10527" y="1007"/>
                      <a:pt x="10432" y="1081"/>
                      <a:pt x="10377" y="1129"/>
                    </a:cubicBezTo>
                    <a:cubicBezTo>
                      <a:pt x="10306" y="1191"/>
                      <a:pt x="10234" y="1200"/>
                      <a:pt x="10117" y="1174"/>
                    </a:cubicBezTo>
                    <a:cubicBezTo>
                      <a:pt x="9832" y="1108"/>
                      <a:pt x="9308" y="1139"/>
                      <a:pt x="9120" y="1226"/>
                    </a:cubicBezTo>
                    <a:cubicBezTo>
                      <a:pt x="8900" y="1329"/>
                      <a:pt x="8818" y="1448"/>
                      <a:pt x="8818" y="1693"/>
                    </a:cubicBezTo>
                    <a:cubicBezTo>
                      <a:pt x="8818" y="1964"/>
                      <a:pt x="8952" y="2208"/>
                      <a:pt x="9254" y="2498"/>
                    </a:cubicBezTo>
                    <a:cubicBezTo>
                      <a:pt x="9482" y="2717"/>
                      <a:pt x="9518" y="2774"/>
                      <a:pt x="9497" y="2927"/>
                    </a:cubicBezTo>
                    <a:cubicBezTo>
                      <a:pt x="9451" y="3270"/>
                      <a:pt x="9508" y="3386"/>
                      <a:pt x="9757" y="3424"/>
                    </a:cubicBezTo>
                    <a:cubicBezTo>
                      <a:pt x="9881" y="3442"/>
                      <a:pt x="9994" y="3471"/>
                      <a:pt x="10008" y="3491"/>
                    </a:cubicBezTo>
                    <a:cubicBezTo>
                      <a:pt x="10064" y="3572"/>
                      <a:pt x="9813" y="3950"/>
                      <a:pt x="9581" y="4138"/>
                    </a:cubicBezTo>
                    <a:cubicBezTo>
                      <a:pt x="9313" y="4356"/>
                      <a:pt x="9209" y="4370"/>
                      <a:pt x="9179" y="4176"/>
                    </a:cubicBezTo>
                    <a:cubicBezTo>
                      <a:pt x="9150" y="3995"/>
                      <a:pt x="9012" y="3868"/>
                      <a:pt x="8785" y="3830"/>
                    </a:cubicBezTo>
                    <a:cubicBezTo>
                      <a:pt x="8677" y="3812"/>
                      <a:pt x="8561" y="3764"/>
                      <a:pt x="8533" y="3717"/>
                    </a:cubicBezTo>
                    <a:cubicBezTo>
                      <a:pt x="8478" y="3621"/>
                      <a:pt x="8490" y="3418"/>
                      <a:pt x="8550" y="3363"/>
                    </a:cubicBezTo>
                    <a:cubicBezTo>
                      <a:pt x="8609" y="3310"/>
                      <a:pt x="8600" y="3235"/>
                      <a:pt x="8533" y="3235"/>
                    </a:cubicBezTo>
                    <a:cubicBezTo>
                      <a:pt x="8502" y="3235"/>
                      <a:pt x="8478" y="3251"/>
                      <a:pt x="8483" y="3273"/>
                    </a:cubicBezTo>
                    <a:cubicBezTo>
                      <a:pt x="8488" y="3295"/>
                      <a:pt x="8460" y="3377"/>
                      <a:pt x="8425" y="3454"/>
                    </a:cubicBezTo>
                    <a:cubicBezTo>
                      <a:pt x="8354" y="3607"/>
                      <a:pt x="8157" y="3689"/>
                      <a:pt x="8047" y="3612"/>
                    </a:cubicBezTo>
                    <a:cubicBezTo>
                      <a:pt x="7924" y="3525"/>
                      <a:pt x="7663" y="3494"/>
                      <a:pt x="7545" y="3551"/>
                    </a:cubicBezTo>
                    <a:cubicBezTo>
                      <a:pt x="7460" y="3592"/>
                      <a:pt x="7427" y="3657"/>
                      <a:pt x="7427" y="3807"/>
                    </a:cubicBezTo>
                    <a:cubicBezTo>
                      <a:pt x="7427" y="3919"/>
                      <a:pt x="7400" y="4030"/>
                      <a:pt x="7369" y="4048"/>
                    </a:cubicBezTo>
                    <a:cubicBezTo>
                      <a:pt x="7264" y="4106"/>
                      <a:pt x="6974" y="3598"/>
                      <a:pt x="6874" y="3190"/>
                    </a:cubicBezTo>
                    <a:cubicBezTo>
                      <a:pt x="6758" y="2715"/>
                      <a:pt x="6663" y="2535"/>
                      <a:pt x="6472" y="2423"/>
                    </a:cubicBezTo>
                    <a:cubicBezTo>
                      <a:pt x="5949" y="2115"/>
                      <a:pt x="5145" y="2336"/>
                      <a:pt x="5248" y="2761"/>
                    </a:cubicBezTo>
                    <a:cubicBezTo>
                      <a:pt x="5283" y="2905"/>
                      <a:pt x="5264" y="2936"/>
                      <a:pt x="5098" y="3017"/>
                    </a:cubicBezTo>
                    <a:cubicBezTo>
                      <a:pt x="4995" y="3067"/>
                      <a:pt x="4852" y="3153"/>
                      <a:pt x="4771" y="3213"/>
                    </a:cubicBezTo>
                    <a:lnTo>
                      <a:pt x="4620" y="3326"/>
                    </a:lnTo>
                    <a:lnTo>
                      <a:pt x="4762" y="3318"/>
                    </a:lnTo>
                    <a:cubicBezTo>
                      <a:pt x="4910" y="3313"/>
                      <a:pt x="4913" y="3329"/>
                      <a:pt x="4838" y="3627"/>
                    </a:cubicBezTo>
                    <a:cubicBezTo>
                      <a:pt x="4800" y="3779"/>
                      <a:pt x="4801" y="3783"/>
                      <a:pt x="4913" y="3694"/>
                    </a:cubicBezTo>
                    <a:cubicBezTo>
                      <a:pt x="4982" y="3640"/>
                      <a:pt x="5119" y="3604"/>
                      <a:pt x="5257" y="3604"/>
                    </a:cubicBezTo>
                    <a:cubicBezTo>
                      <a:pt x="5592" y="3604"/>
                      <a:pt x="5681" y="3520"/>
                      <a:pt x="5701" y="3183"/>
                    </a:cubicBezTo>
                    <a:cubicBezTo>
                      <a:pt x="5715" y="2936"/>
                      <a:pt x="5730" y="2895"/>
                      <a:pt x="5835" y="2882"/>
                    </a:cubicBezTo>
                    <a:cubicBezTo>
                      <a:pt x="5903" y="2873"/>
                      <a:pt x="6041" y="2922"/>
                      <a:pt x="6137" y="2995"/>
                    </a:cubicBezTo>
                    <a:cubicBezTo>
                      <a:pt x="6285" y="3107"/>
                      <a:pt x="6311" y="3175"/>
                      <a:pt x="6338" y="3446"/>
                    </a:cubicBezTo>
                    <a:cubicBezTo>
                      <a:pt x="6381" y="3870"/>
                      <a:pt x="6545" y="4098"/>
                      <a:pt x="7075" y="4477"/>
                    </a:cubicBezTo>
                    <a:lnTo>
                      <a:pt x="7218" y="4582"/>
                    </a:lnTo>
                    <a:lnTo>
                      <a:pt x="7033" y="4665"/>
                    </a:lnTo>
                    <a:cubicBezTo>
                      <a:pt x="6933" y="4712"/>
                      <a:pt x="6809" y="4736"/>
                      <a:pt x="6757" y="4718"/>
                    </a:cubicBezTo>
                    <a:cubicBezTo>
                      <a:pt x="6705" y="4700"/>
                      <a:pt x="6609" y="4711"/>
                      <a:pt x="6539" y="4740"/>
                    </a:cubicBezTo>
                    <a:cubicBezTo>
                      <a:pt x="6469" y="4770"/>
                      <a:pt x="6326" y="4825"/>
                      <a:pt x="6221" y="4861"/>
                    </a:cubicBezTo>
                    <a:cubicBezTo>
                      <a:pt x="6016" y="4930"/>
                      <a:pt x="5860" y="5089"/>
                      <a:pt x="5860" y="5229"/>
                    </a:cubicBezTo>
                    <a:cubicBezTo>
                      <a:pt x="5860" y="5296"/>
                      <a:pt x="5909" y="5309"/>
                      <a:pt x="6086" y="5305"/>
                    </a:cubicBezTo>
                    <a:cubicBezTo>
                      <a:pt x="6272" y="5300"/>
                      <a:pt x="6358" y="5334"/>
                      <a:pt x="6514" y="5470"/>
                    </a:cubicBezTo>
                    <a:cubicBezTo>
                      <a:pt x="6620" y="5563"/>
                      <a:pt x="6761" y="5643"/>
                      <a:pt x="6824" y="5643"/>
                    </a:cubicBezTo>
                    <a:cubicBezTo>
                      <a:pt x="6975" y="5643"/>
                      <a:pt x="7205" y="5787"/>
                      <a:pt x="7159" y="5854"/>
                    </a:cubicBezTo>
                    <a:cubicBezTo>
                      <a:pt x="7139" y="5883"/>
                      <a:pt x="7086" y="5889"/>
                      <a:pt x="7033" y="5869"/>
                    </a:cubicBezTo>
                    <a:cubicBezTo>
                      <a:pt x="6981" y="5849"/>
                      <a:pt x="6703" y="5816"/>
                      <a:pt x="6422" y="5794"/>
                    </a:cubicBezTo>
                    <a:cubicBezTo>
                      <a:pt x="6016" y="5761"/>
                      <a:pt x="5866" y="5729"/>
                      <a:pt x="5684" y="5621"/>
                    </a:cubicBezTo>
                    <a:cubicBezTo>
                      <a:pt x="5537" y="5533"/>
                      <a:pt x="5450" y="5502"/>
                      <a:pt x="5450" y="5545"/>
                    </a:cubicBezTo>
                    <a:cubicBezTo>
                      <a:pt x="5450" y="5731"/>
                      <a:pt x="5828" y="6004"/>
                      <a:pt x="6086" y="6004"/>
                    </a:cubicBezTo>
                    <a:cubicBezTo>
                      <a:pt x="6152" y="6004"/>
                      <a:pt x="6254" y="6049"/>
                      <a:pt x="6313" y="6102"/>
                    </a:cubicBezTo>
                    <a:cubicBezTo>
                      <a:pt x="6372" y="6155"/>
                      <a:pt x="6537" y="6214"/>
                      <a:pt x="6673" y="6230"/>
                    </a:cubicBezTo>
                    <a:cubicBezTo>
                      <a:pt x="6826" y="6248"/>
                      <a:pt x="7005" y="6319"/>
                      <a:pt x="7142" y="6418"/>
                    </a:cubicBezTo>
                    <a:cubicBezTo>
                      <a:pt x="7265" y="6507"/>
                      <a:pt x="7388" y="6576"/>
                      <a:pt x="7419" y="6576"/>
                    </a:cubicBezTo>
                    <a:cubicBezTo>
                      <a:pt x="7450" y="6576"/>
                      <a:pt x="7603" y="6637"/>
                      <a:pt x="7763" y="6712"/>
                    </a:cubicBezTo>
                    <a:cubicBezTo>
                      <a:pt x="7984" y="6815"/>
                      <a:pt x="8093" y="6910"/>
                      <a:pt x="8215" y="7110"/>
                    </a:cubicBezTo>
                    <a:cubicBezTo>
                      <a:pt x="8400" y="7416"/>
                      <a:pt x="8472" y="7949"/>
                      <a:pt x="8357" y="8141"/>
                    </a:cubicBezTo>
                    <a:cubicBezTo>
                      <a:pt x="8309" y="8223"/>
                      <a:pt x="8307" y="8277"/>
                      <a:pt x="8349" y="8314"/>
                    </a:cubicBezTo>
                    <a:cubicBezTo>
                      <a:pt x="8442" y="8398"/>
                      <a:pt x="8212" y="8750"/>
                      <a:pt x="7905" y="8999"/>
                    </a:cubicBezTo>
                    <a:cubicBezTo>
                      <a:pt x="7759" y="9117"/>
                      <a:pt x="7519" y="9325"/>
                      <a:pt x="7369" y="9458"/>
                    </a:cubicBezTo>
                    <a:lnTo>
                      <a:pt x="7092" y="9699"/>
                    </a:lnTo>
                    <a:lnTo>
                      <a:pt x="6866" y="9631"/>
                    </a:lnTo>
                    <a:cubicBezTo>
                      <a:pt x="6728" y="9589"/>
                      <a:pt x="6539" y="9461"/>
                      <a:pt x="6380" y="9300"/>
                    </a:cubicBezTo>
                    <a:cubicBezTo>
                      <a:pt x="6216" y="9135"/>
                      <a:pt x="6039" y="9005"/>
                      <a:pt x="5894" y="8961"/>
                    </a:cubicBezTo>
                    <a:cubicBezTo>
                      <a:pt x="5670" y="8893"/>
                      <a:pt x="5657" y="8883"/>
                      <a:pt x="5600" y="8585"/>
                    </a:cubicBezTo>
                    <a:lnTo>
                      <a:pt x="5542" y="8277"/>
                    </a:lnTo>
                    <a:lnTo>
                      <a:pt x="5760" y="8089"/>
                    </a:lnTo>
                    <a:cubicBezTo>
                      <a:pt x="5948" y="7927"/>
                      <a:pt x="5979" y="7873"/>
                      <a:pt x="5978" y="7675"/>
                    </a:cubicBezTo>
                    <a:cubicBezTo>
                      <a:pt x="5976" y="7384"/>
                      <a:pt x="5842" y="7139"/>
                      <a:pt x="5374" y="6569"/>
                    </a:cubicBezTo>
                    <a:cubicBezTo>
                      <a:pt x="5169" y="6318"/>
                      <a:pt x="4986" y="6086"/>
                      <a:pt x="4972" y="6049"/>
                    </a:cubicBezTo>
                    <a:cubicBezTo>
                      <a:pt x="4952" y="5995"/>
                      <a:pt x="4937" y="5995"/>
                      <a:pt x="4863" y="6049"/>
                    </a:cubicBezTo>
                    <a:cubicBezTo>
                      <a:pt x="4784" y="6108"/>
                      <a:pt x="4722" y="6036"/>
                      <a:pt x="4419" y="5523"/>
                    </a:cubicBezTo>
                    <a:cubicBezTo>
                      <a:pt x="4056" y="4909"/>
                      <a:pt x="3942" y="4630"/>
                      <a:pt x="3941" y="4349"/>
                    </a:cubicBezTo>
                    <a:cubicBezTo>
                      <a:pt x="3941" y="4257"/>
                      <a:pt x="3918" y="4168"/>
                      <a:pt x="3891" y="4153"/>
                    </a:cubicBezTo>
                    <a:cubicBezTo>
                      <a:pt x="3864" y="4138"/>
                      <a:pt x="3826" y="3978"/>
                      <a:pt x="3807" y="3792"/>
                    </a:cubicBezTo>
                    <a:cubicBezTo>
                      <a:pt x="3788" y="3607"/>
                      <a:pt x="3717" y="3190"/>
                      <a:pt x="3648" y="2867"/>
                    </a:cubicBezTo>
                    <a:cubicBezTo>
                      <a:pt x="3571" y="2504"/>
                      <a:pt x="3535" y="2193"/>
                      <a:pt x="3556" y="2054"/>
                    </a:cubicBezTo>
                    <a:cubicBezTo>
                      <a:pt x="3597" y="1785"/>
                      <a:pt x="3543" y="1767"/>
                      <a:pt x="3329" y="1994"/>
                    </a:cubicBezTo>
                    <a:cubicBezTo>
                      <a:pt x="3045" y="2296"/>
                      <a:pt x="2785" y="2972"/>
                      <a:pt x="2785" y="3393"/>
                    </a:cubicBezTo>
                    <a:cubicBezTo>
                      <a:pt x="2785" y="3476"/>
                      <a:pt x="2762" y="3559"/>
                      <a:pt x="2734" y="3574"/>
                    </a:cubicBezTo>
                    <a:cubicBezTo>
                      <a:pt x="2682" y="3603"/>
                      <a:pt x="2198" y="3060"/>
                      <a:pt x="2198" y="2972"/>
                    </a:cubicBezTo>
                    <a:cubicBezTo>
                      <a:pt x="2198" y="2945"/>
                      <a:pt x="2175" y="2927"/>
                      <a:pt x="2148" y="2927"/>
                    </a:cubicBezTo>
                    <a:cubicBezTo>
                      <a:pt x="2059" y="2927"/>
                      <a:pt x="1972" y="3505"/>
                      <a:pt x="1972" y="4056"/>
                    </a:cubicBezTo>
                    <a:cubicBezTo>
                      <a:pt x="1972" y="4351"/>
                      <a:pt x="1946" y="4599"/>
                      <a:pt x="1922" y="4612"/>
                    </a:cubicBezTo>
                    <a:cubicBezTo>
                      <a:pt x="1897" y="4626"/>
                      <a:pt x="1727" y="4496"/>
                      <a:pt x="1536" y="4326"/>
                    </a:cubicBezTo>
                    <a:cubicBezTo>
                      <a:pt x="1345" y="4157"/>
                      <a:pt x="1163" y="4018"/>
                      <a:pt x="1134" y="4018"/>
                    </a:cubicBezTo>
                    <a:cubicBezTo>
                      <a:pt x="1055" y="4018"/>
                      <a:pt x="1134" y="5248"/>
                      <a:pt x="1234" y="5583"/>
                    </a:cubicBezTo>
                    <a:cubicBezTo>
                      <a:pt x="1282" y="5740"/>
                      <a:pt x="1309" y="5891"/>
                      <a:pt x="1293" y="5914"/>
                    </a:cubicBezTo>
                    <a:cubicBezTo>
                      <a:pt x="1277" y="5937"/>
                      <a:pt x="1173" y="5889"/>
                      <a:pt x="1067" y="5809"/>
                    </a:cubicBezTo>
                    <a:cubicBezTo>
                      <a:pt x="414" y="5317"/>
                      <a:pt x="404" y="5309"/>
                      <a:pt x="405" y="5440"/>
                    </a:cubicBezTo>
                    <a:cubicBezTo>
                      <a:pt x="406" y="5898"/>
                      <a:pt x="655" y="6708"/>
                      <a:pt x="908" y="7065"/>
                    </a:cubicBezTo>
                    <a:cubicBezTo>
                      <a:pt x="999" y="7195"/>
                      <a:pt x="1066" y="7376"/>
                      <a:pt x="1075" y="7509"/>
                    </a:cubicBezTo>
                    <a:cubicBezTo>
                      <a:pt x="1084" y="7633"/>
                      <a:pt x="1143" y="7811"/>
                      <a:pt x="1209" y="7908"/>
                    </a:cubicBezTo>
                    <a:cubicBezTo>
                      <a:pt x="1342" y="8102"/>
                      <a:pt x="1296" y="8190"/>
                      <a:pt x="1100" y="8096"/>
                    </a:cubicBezTo>
                    <a:cubicBezTo>
                      <a:pt x="1035" y="8064"/>
                      <a:pt x="804" y="7981"/>
                      <a:pt x="589" y="7915"/>
                    </a:cubicBezTo>
                    <a:cubicBezTo>
                      <a:pt x="375" y="7850"/>
                      <a:pt x="146" y="7781"/>
                      <a:pt x="86" y="7757"/>
                    </a:cubicBezTo>
                    <a:cubicBezTo>
                      <a:pt x="-7" y="7721"/>
                      <a:pt x="-17" y="7732"/>
                      <a:pt x="19" y="7840"/>
                    </a:cubicBezTo>
                    <a:cubicBezTo>
                      <a:pt x="106" y="8100"/>
                      <a:pt x="412" y="8599"/>
                      <a:pt x="631" y="8848"/>
                    </a:cubicBezTo>
                    <a:cubicBezTo>
                      <a:pt x="756" y="8991"/>
                      <a:pt x="848" y="9127"/>
                      <a:pt x="832" y="9149"/>
                    </a:cubicBezTo>
                    <a:cubicBezTo>
                      <a:pt x="816" y="9172"/>
                      <a:pt x="674" y="9187"/>
                      <a:pt x="522" y="9187"/>
                    </a:cubicBezTo>
                    <a:cubicBezTo>
                      <a:pt x="370" y="9187"/>
                      <a:pt x="201" y="9218"/>
                      <a:pt x="145" y="9255"/>
                    </a:cubicBezTo>
                    <a:cubicBezTo>
                      <a:pt x="52" y="9316"/>
                      <a:pt x="79" y="9357"/>
                      <a:pt x="405" y="9676"/>
                    </a:cubicBezTo>
                    <a:cubicBezTo>
                      <a:pt x="601" y="9869"/>
                      <a:pt x="921" y="10121"/>
                      <a:pt x="1125" y="10240"/>
                    </a:cubicBezTo>
                    <a:cubicBezTo>
                      <a:pt x="1330" y="10359"/>
                      <a:pt x="1489" y="10483"/>
                      <a:pt x="1469" y="10511"/>
                    </a:cubicBezTo>
                    <a:cubicBezTo>
                      <a:pt x="1449" y="10541"/>
                      <a:pt x="1286" y="10548"/>
                      <a:pt x="1100" y="10534"/>
                    </a:cubicBezTo>
                    <a:cubicBezTo>
                      <a:pt x="921" y="10521"/>
                      <a:pt x="721" y="10524"/>
                      <a:pt x="648" y="10541"/>
                    </a:cubicBezTo>
                    <a:lnTo>
                      <a:pt x="522" y="10572"/>
                    </a:lnTo>
                    <a:cubicBezTo>
                      <a:pt x="521" y="10573"/>
                      <a:pt x="522" y="10577"/>
                      <a:pt x="522" y="10579"/>
                    </a:cubicBezTo>
                    <a:cubicBezTo>
                      <a:pt x="522" y="10581"/>
                      <a:pt x="522" y="10584"/>
                      <a:pt x="522" y="10587"/>
                    </a:cubicBezTo>
                    <a:lnTo>
                      <a:pt x="665" y="10752"/>
                    </a:lnTo>
                    <a:cubicBezTo>
                      <a:pt x="986" y="11143"/>
                      <a:pt x="1619" y="11405"/>
                      <a:pt x="2491" y="11505"/>
                    </a:cubicBezTo>
                    <a:cubicBezTo>
                      <a:pt x="2795" y="11539"/>
                      <a:pt x="3046" y="11590"/>
                      <a:pt x="3044" y="11617"/>
                    </a:cubicBezTo>
                    <a:cubicBezTo>
                      <a:pt x="3043" y="11645"/>
                      <a:pt x="2976" y="11844"/>
                      <a:pt x="2902" y="12054"/>
                    </a:cubicBezTo>
                    <a:cubicBezTo>
                      <a:pt x="2774" y="12417"/>
                      <a:pt x="2754" y="12936"/>
                      <a:pt x="2860" y="13032"/>
                    </a:cubicBezTo>
                    <a:cubicBezTo>
                      <a:pt x="2880" y="13050"/>
                      <a:pt x="3064" y="12962"/>
                      <a:pt x="3271" y="12829"/>
                    </a:cubicBezTo>
                    <a:cubicBezTo>
                      <a:pt x="3478" y="12696"/>
                      <a:pt x="3663" y="12607"/>
                      <a:pt x="3681" y="12633"/>
                    </a:cubicBezTo>
                    <a:cubicBezTo>
                      <a:pt x="3700" y="12660"/>
                      <a:pt x="3687" y="12837"/>
                      <a:pt x="3656" y="13032"/>
                    </a:cubicBezTo>
                    <a:cubicBezTo>
                      <a:pt x="3626" y="13227"/>
                      <a:pt x="3611" y="13398"/>
                      <a:pt x="3623" y="13408"/>
                    </a:cubicBezTo>
                    <a:cubicBezTo>
                      <a:pt x="3653" y="13435"/>
                      <a:pt x="3936" y="13293"/>
                      <a:pt x="4167" y="13137"/>
                    </a:cubicBezTo>
                    <a:cubicBezTo>
                      <a:pt x="4276" y="13064"/>
                      <a:pt x="4392" y="13017"/>
                      <a:pt x="4419" y="13032"/>
                    </a:cubicBezTo>
                    <a:cubicBezTo>
                      <a:pt x="4446" y="13047"/>
                      <a:pt x="4469" y="13200"/>
                      <a:pt x="4469" y="13371"/>
                    </a:cubicBezTo>
                    <a:cubicBezTo>
                      <a:pt x="4469" y="13538"/>
                      <a:pt x="4475" y="13674"/>
                      <a:pt x="4486" y="13679"/>
                    </a:cubicBezTo>
                    <a:cubicBezTo>
                      <a:pt x="4572" y="13677"/>
                      <a:pt x="4935" y="13542"/>
                      <a:pt x="5064" y="13461"/>
                    </a:cubicBezTo>
                    <a:cubicBezTo>
                      <a:pt x="5152" y="13406"/>
                      <a:pt x="5227" y="13377"/>
                      <a:pt x="5232" y="13401"/>
                    </a:cubicBezTo>
                    <a:cubicBezTo>
                      <a:pt x="5237" y="13424"/>
                      <a:pt x="5241" y="13470"/>
                      <a:pt x="5248" y="13498"/>
                    </a:cubicBezTo>
                    <a:cubicBezTo>
                      <a:pt x="5256" y="13527"/>
                      <a:pt x="5269" y="13599"/>
                      <a:pt x="5274" y="13656"/>
                    </a:cubicBezTo>
                    <a:cubicBezTo>
                      <a:pt x="5291" y="13892"/>
                      <a:pt x="5368" y="13914"/>
                      <a:pt x="5642" y="13769"/>
                    </a:cubicBezTo>
                    <a:cubicBezTo>
                      <a:pt x="5784" y="13695"/>
                      <a:pt x="5928" y="13596"/>
                      <a:pt x="5969" y="13551"/>
                    </a:cubicBezTo>
                    <a:cubicBezTo>
                      <a:pt x="6070" y="13442"/>
                      <a:pt x="6154" y="13498"/>
                      <a:pt x="6154" y="13679"/>
                    </a:cubicBezTo>
                    <a:cubicBezTo>
                      <a:pt x="6154" y="14037"/>
                      <a:pt x="6337" y="14089"/>
                      <a:pt x="6723" y="13837"/>
                    </a:cubicBezTo>
                    <a:cubicBezTo>
                      <a:pt x="6856" y="13751"/>
                      <a:pt x="6970" y="13679"/>
                      <a:pt x="6983" y="13679"/>
                    </a:cubicBezTo>
                    <a:cubicBezTo>
                      <a:pt x="6992" y="13679"/>
                      <a:pt x="7029" y="13718"/>
                      <a:pt x="7067" y="13769"/>
                    </a:cubicBezTo>
                    <a:cubicBezTo>
                      <a:pt x="6830" y="13318"/>
                      <a:pt x="6740" y="12846"/>
                      <a:pt x="6740" y="12189"/>
                    </a:cubicBezTo>
                    <a:cubicBezTo>
                      <a:pt x="6740" y="11457"/>
                      <a:pt x="6793" y="11169"/>
                      <a:pt x="6992" y="10782"/>
                    </a:cubicBezTo>
                    <a:cubicBezTo>
                      <a:pt x="7341" y="10103"/>
                      <a:pt x="8304" y="9223"/>
                      <a:pt x="9070" y="8886"/>
                    </a:cubicBezTo>
                    <a:cubicBezTo>
                      <a:pt x="9620" y="8644"/>
                      <a:pt x="9846" y="8605"/>
                      <a:pt x="10679" y="8608"/>
                    </a:cubicBezTo>
                    <a:cubicBezTo>
                      <a:pt x="11795" y="8611"/>
                      <a:pt x="11956" y="8642"/>
                      <a:pt x="12749" y="9029"/>
                    </a:cubicBezTo>
                    <a:cubicBezTo>
                      <a:pt x="14546" y="9906"/>
                      <a:pt x="15346" y="11990"/>
                      <a:pt x="14517" y="13641"/>
                    </a:cubicBezTo>
                    <a:cubicBezTo>
                      <a:pt x="14166" y="14341"/>
                      <a:pt x="13752" y="14761"/>
                      <a:pt x="13495" y="14672"/>
                    </a:cubicBezTo>
                    <a:cubicBezTo>
                      <a:pt x="13402" y="14640"/>
                      <a:pt x="13297" y="14683"/>
                      <a:pt x="13260" y="14770"/>
                    </a:cubicBezTo>
                    <a:cubicBezTo>
                      <a:pt x="13223" y="14857"/>
                      <a:pt x="13121" y="14906"/>
                      <a:pt x="13034" y="14875"/>
                    </a:cubicBezTo>
                    <a:cubicBezTo>
                      <a:pt x="12937" y="14842"/>
                      <a:pt x="12853" y="14906"/>
                      <a:pt x="12816" y="15033"/>
                    </a:cubicBezTo>
                    <a:cubicBezTo>
                      <a:pt x="12771" y="15185"/>
                      <a:pt x="12687" y="15230"/>
                      <a:pt x="12522" y="15191"/>
                    </a:cubicBezTo>
                    <a:cubicBezTo>
                      <a:pt x="12352" y="15151"/>
                      <a:pt x="12289" y="15187"/>
                      <a:pt x="12263" y="15349"/>
                    </a:cubicBezTo>
                    <a:cubicBezTo>
                      <a:pt x="12243" y="15470"/>
                      <a:pt x="12093" y="15628"/>
                      <a:pt x="11936" y="15696"/>
                    </a:cubicBezTo>
                    <a:cubicBezTo>
                      <a:pt x="11486" y="15888"/>
                      <a:pt x="10569" y="15935"/>
                      <a:pt x="9883" y="15801"/>
                    </a:cubicBezTo>
                    <a:cubicBezTo>
                      <a:pt x="9315" y="15690"/>
                      <a:pt x="9250" y="15650"/>
                      <a:pt x="9196" y="15372"/>
                    </a:cubicBezTo>
                    <a:cubicBezTo>
                      <a:pt x="9155" y="15167"/>
                      <a:pt x="9106" y="15105"/>
                      <a:pt x="9045" y="15191"/>
                    </a:cubicBezTo>
                    <a:cubicBezTo>
                      <a:pt x="8921" y="15368"/>
                      <a:pt x="8735" y="15253"/>
                      <a:pt x="8735" y="14996"/>
                    </a:cubicBezTo>
                    <a:cubicBezTo>
                      <a:pt x="8735" y="14846"/>
                      <a:pt x="8689" y="14801"/>
                      <a:pt x="8559" y="14845"/>
                    </a:cubicBezTo>
                    <a:cubicBezTo>
                      <a:pt x="8436" y="14887"/>
                      <a:pt x="8357" y="14835"/>
                      <a:pt x="8316" y="14695"/>
                    </a:cubicBezTo>
                    <a:cubicBezTo>
                      <a:pt x="8259" y="14501"/>
                      <a:pt x="8235" y="14505"/>
                      <a:pt x="8047" y="14657"/>
                    </a:cubicBezTo>
                    <a:cubicBezTo>
                      <a:pt x="7859" y="14810"/>
                      <a:pt x="7826" y="14790"/>
                      <a:pt x="7553" y="14469"/>
                    </a:cubicBezTo>
                    <a:cubicBezTo>
                      <a:pt x="7423" y="14316"/>
                      <a:pt x="7313" y="14171"/>
                      <a:pt x="7218" y="14025"/>
                    </a:cubicBezTo>
                    <a:cubicBezTo>
                      <a:pt x="7219" y="14054"/>
                      <a:pt x="7195" y="14072"/>
                      <a:pt x="7151" y="14093"/>
                    </a:cubicBezTo>
                    <a:cubicBezTo>
                      <a:pt x="7096" y="14119"/>
                      <a:pt x="6964" y="14155"/>
                      <a:pt x="6857" y="14176"/>
                    </a:cubicBezTo>
                    <a:cubicBezTo>
                      <a:pt x="6604" y="14225"/>
                      <a:pt x="6277" y="14486"/>
                      <a:pt x="6145" y="14747"/>
                    </a:cubicBezTo>
                    <a:cubicBezTo>
                      <a:pt x="5977" y="15080"/>
                      <a:pt x="5999" y="15574"/>
                      <a:pt x="6204" y="15944"/>
                    </a:cubicBezTo>
                    <a:lnTo>
                      <a:pt x="6371" y="16245"/>
                    </a:lnTo>
                    <a:lnTo>
                      <a:pt x="6547" y="16109"/>
                    </a:lnTo>
                    <a:cubicBezTo>
                      <a:pt x="6735" y="15968"/>
                      <a:pt x="6792" y="15989"/>
                      <a:pt x="6874" y="16230"/>
                    </a:cubicBezTo>
                    <a:cubicBezTo>
                      <a:pt x="6897" y="16297"/>
                      <a:pt x="7040" y="16477"/>
                      <a:pt x="7193" y="16629"/>
                    </a:cubicBezTo>
                    <a:cubicBezTo>
                      <a:pt x="7345" y="16780"/>
                      <a:pt x="7480" y="16937"/>
                      <a:pt x="7494" y="16975"/>
                    </a:cubicBezTo>
                    <a:cubicBezTo>
                      <a:pt x="7531" y="17074"/>
                      <a:pt x="7635" y="16996"/>
                      <a:pt x="7746" y="16787"/>
                    </a:cubicBezTo>
                    <a:cubicBezTo>
                      <a:pt x="7799" y="16686"/>
                      <a:pt x="7861" y="16606"/>
                      <a:pt x="7888" y="16606"/>
                    </a:cubicBezTo>
                    <a:cubicBezTo>
                      <a:pt x="7916" y="16606"/>
                      <a:pt x="7990" y="16686"/>
                      <a:pt x="8056" y="16787"/>
                    </a:cubicBezTo>
                    <a:cubicBezTo>
                      <a:pt x="8185" y="16983"/>
                      <a:pt x="8301" y="17016"/>
                      <a:pt x="8416" y="16892"/>
                    </a:cubicBezTo>
                    <a:cubicBezTo>
                      <a:pt x="8617" y="16674"/>
                      <a:pt x="8646" y="17071"/>
                      <a:pt x="8475" y="17674"/>
                    </a:cubicBezTo>
                    <a:cubicBezTo>
                      <a:pt x="8260" y="18431"/>
                      <a:pt x="7782" y="19223"/>
                      <a:pt x="7126" y="19909"/>
                    </a:cubicBezTo>
                    <a:lnTo>
                      <a:pt x="6832" y="20210"/>
                    </a:lnTo>
                    <a:lnTo>
                      <a:pt x="7126" y="20210"/>
                    </a:lnTo>
                    <a:cubicBezTo>
                      <a:pt x="7312" y="20210"/>
                      <a:pt x="7502" y="20163"/>
                      <a:pt x="7679" y="20082"/>
                    </a:cubicBezTo>
                    <a:cubicBezTo>
                      <a:pt x="7828" y="20014"/>
                      <a:pt x="7965" y="19977"/>
                      <a:pt x="7980" y="19999"/>
                    </a:cubicBezTo>
                    <a:cubicBezTo>
                      <a:pt x="7996" y="20022"/>
                      <a:pt x="7976" y="20162"/>
                      <a:pt x="7938" y="20308"/>
                    </a:cubicBezTo>
                    <a:cubicBezTo>
                      <a:pt x="7901" y="20454"/>
                      <a:pt x="7892" y="20590"/>
                      <a:pt x="7913" y="20609"/>
                    </a:cubicBezTo>
                    <a:cubicBezTo>
                      <a:pt x="7934" y="20628"/>
                      <a:pt x="8108" y="20569"/>
                      <a:pt x="8307" y="20481"/>
                    </a:cubicBezTo>
                    <a:cubicBezTo>
                      <a:pt x="8506" y="20392"/>
                      <a:pt x="8695" y="20333"/>
                      <a:pt x="8718" y="20345"/>
                    </a:cubicBezTo>
                    <a:cubicBezTo>
                      <a:pt x="8741" y="20358"/>
                      <a:pt x="8744" y="20496"/>
                      <a:pt x="8726" y="20654"/>
                    </a:cubicBezTo>
                    <a:cubicBezTo>
                      <a:pt x="8697" y="20911"/>
                      <a:pt x="8703" y="20940"/>
                      <a:pt x="8802" y="20940"/>
                    </a:cubicBezTo>
                    <a:cubicBezTo>
                      <a:pt x="9008" y="20939"/>
                      <a:pt x="9317" y="20839"/>
                      <a:pt x="9589" y="20684"/>
                    </a:cubicBezTo>
                    <a:cubicBezTo>
                      <a:pt x="9739" y="20599"/>
                      <a:pt x="9871" y="20543"/>
                      <a:pt x="9883" y="20564"/>
                    </a:cubicBezTo>
                    <a:cubicBezTo>
                      <a:pt x="9895" y="20584"/>
                      <a:pt x="9943" y="20709"/>
                      <a:pt x="9983" y="20842"/>
                    </a:cubicBezTo>
                    <a:cubicBezTo>
                      <a:pt x="10070" y="21132"/>
                      <a:pt x="10341" y="21449"/>
                      <a:pt x="10587" y="21542"/>
                    </a:cubicBezTo>
                    <a:cubicBezTo>
                      <a:pt x="10740" y="21600"/>
                      <a:pt x="10793" y="21598"/>
                      <a:pt x="10980" y="21512"/>
                    </a:cubicBezTo>
                    <a:cubicBezTo>
                      <a:pt x="11239" y="21393"/>
                      <a:pt x="11455" y="21149"/>
                      <a:pt x="11550" y="20865"/>
                    </a:cubicBezTo>
                    <a:cubicBezTo>
                      <a:pt x="11589" y="20750"/>
                      <a:pt x="11629" y="20624"/>
                      <a:pt x="11643" y="20586"/>
                    </a:cubicBezTo>
                    <a:cubicBezTo>
                      <a:pt x="11660" y="20537"/>
                      <a:pt x="11721" y="20551"/>
                      <a:pt x="11860" y="20646"/>
                    </a:cubicBezTo>
                    <a:cubicBezTo>
                      <a:pt x="12078" y="20795"/>
                      <a:pt x="12482" y="20940"/>
                      <a:pt x="12690" y="20940"/>
                    </a:cubicBezTo>
                    <a:cubicBezTo>
                      <a:pt x="12804" y="20940"/>
                      <a:pt x="12832" y="20916"/>
                      <a:pt x="12832" y="20789"/>
                    </a:cubicBezTo>
                    <a:cubicBezTo>
                      <a:pt x="12832" y="20705"/>
                      <a:pt x="12806" y="20572"/>
                      <a:pt x="12774" y="20496"/>
                    </a:cubicBezTo>
                    <a:cubicBezTo>
                      <a:pt x="12742" y="20420"/>
                      <a:pt x="12724" y="20339"/>
                      <a:pt x="12740" y="20315"/>
                    </a:cubicBezTo>
                    <a:cubicBezTo>
                      <a:pt x="12757" y="20291"/>
                      <a:pt x="12947" y="20351"/>
                      <a:pt x="13159" y="20451"/>
                    </a:cubicBezTo>
                    <a:cubicBezTo>
                      <a:pt x="13383" y="20556"/>
                      <a:pt x="13565" y="20613"/>
                      <a:pt x="13595" y="20586"/>
                    </a:cubicBezTo>
                    <a:cubicBezTo>
                      <a:pt x="13625" y="20559"/>
                      <a:pt x="13620" y="20441"/>
                      <a:pt x="13587" y="20308"/>
                    </a:cubicBezTo>
                    <a:cubicBezTo>
                      <a:pt x="13555" y="20181"/>
                      <a:pt x="13553" y="20059"/>
                      <a:pt x="13578" y="20037"/>
                    </a:cubicBezTo>
                    <a:cubicBezTo>
                      <a:pt x="13603" y="20015"/>
                      <a:pt x="13739" y="20047"/>
                      <a:pt x="13880" y="20105"/>
                    </a:cubicBezTo>
                    <a:cubicBezTo>
                      <a:pt x="14021" y="20162"/>
                      <a:pt x="14261" y="20209"/>
                      <a:pt x="14416" y="20210"/>
                    </a:cubicBezTo>
                    <a:lnTo>
                      <a:pt x="14693" y="20210"/>
                    </a:lnTo>
                    <a:lnTo>
                      <a:pt x="14425" y="19932"/>
                    </a:lnTo>
                    <a:cubicBezTo>
                      <a:pt x="13686" y="19193"/>
                      <a:pt x="13089" y="18119"/>
                      <a:pt x="12967" y="17291"/>
                    </a:cubicBezTo>
                    <a:cubicBezTo>
                      <a:pt x="12936" y="17081"/>
                      <a:pt x="12938" y="16964"/>
                      <a:pt x="12983" y="16922"/>
                    </a:cubicBezTo>
                    <a:cubicBezTo>
                      <a:pt x="12984" y="16920"/>
                      <a:pt x="12983" y="16916"/>
                      <a:pt x="12983" y="16914"/>
                    </a:cubicBezTo>
                    <a:cubicBezTo>
                      <a:pt x="12986" y="16907"/>
                      <a:pt x="12996" y="16904"/>
                      <a:pt x="13000" y="16899"/>
                    </a:cubicBezTo>
                    <a:cubicBezTo>
                      <a:pt x="13012" y="16885"/>
                      <a:pt x="13022" y="16877"/>
                      <a:pt x="13042" y="16884"/>
                    </a:cubicBezTo>
                    <a:cubicBezTo>
                      <a:pt x="13049" y="16887"/>
                      <a:pt x="13059" y="16894"/>
                      <a:pt x="13067" y="16899"/>
                    </a:cubicBezTo>
                    <a:cubicBezTo>
                      <a:pt x="13070" y="16901"/>
                      <a:pt x="13072" y="16905"/>
                      <a:pt x="13076" y="16907"/>
                    </a:cubicBezTo>
                    <a:cubicBezTo>
                      <a:pt x="13098" y="16911"/>
                      <a:pt x="13121" y="16917"/>
                      <a:pt x="13151" y="16929"/>
                    </a:cubicBezTo>
                    <a:cubicBezTo>
                      <a:pt x="13312" y="16996"/>
                      <a:pt x="13377" y="16962"/>
                      <a:pt x="13562" y="16681"/>
                    </a:cubicBezTo>
                    <a:cubicBezTo>
                      <a:pt x="13619" y="16594"/>
                      <a:pt x="13638" y="16600"/>
                      <a:pt x="13779" y="16802"/>
                    </a:cubicBezTo>
                    <a:lnTo>
                      <a:pt x="13939" y="17027"/>
                    </a:lnTo>
                    <a:lnTo>
                      <a:pt x="14232" y="16749"/>
                    </a:lnTo>
                    <a:cubicBezTo>
                      <a:pt x="14392" y="16597"/>
                      <a:pt x="14571" y="16374"/>
                      <a:pt x="14634" y="16252"/>
                    </a:cubicBezTo>
                    <a:cubicBezTo>
                      <a:pt x="14698" y="16130"/>
                      <a:pt x="14763" y="16034"/>
                      <a:pt x="14777" y="16034"/>
                    </a:cubicBezTo>
                    <a:cubicBezTo>
                      <a:pt x="14790" y="16034"/>
                      <a:pt x="14885" y="16076"/>
                      <a:pt x="14986" y="16132"/>
                    </a:cubicBezTo>
                    <a:lnTo>
                      <a:pt x="15171" y="16230"/>
                    </a:lnTo>
                    <a:lnTo>
                      <a:pt x="15338" y="15921"/>
                    </a:lnTo>
                    <a:cubicBezTo>
                      <a:pt x="15597" y="15429"/>
                      <a:pt x="15535" y="14804"/>
                      <a:pt x="15196" y="14477"/>
                    </a:cubicBezTo>
                    <a:cubicBezTo>
                      <a:pt x="15043" y="14330"/>
                      <a:pt x="14676" y="14153"/>
                      <a:pt x="14525" y="14153"/>
                    </a:cubicBezTo>
                    <a:cubicBezTo>
                      <a:pt x="14322" y="14153"/>
                      <a:pt x="14283" y="14051"/>
                      <a:pt x="14408" y="13860"/>
                    </a:cubicBezTo>
                    <a:cubicBezTo>
                      <a:pt x="14544" y="13652"/>
                      <a:pt x="14579" y="13643"/>
                      <a:pt x="14726" y="13792"/>
                    </a:cubicBezTo>
                    <a:cubicBezTo>
                      <a:pt x="14837" y="13903"/>
                      <a:pt x="15028" y="13999"/>
                      <a:pt x="15162" y="14018"/>
                    </a:cubicBezTo>
                    <a:cubicBezTo>
                      <a:pt x="15196" y="14018"/>
                      <a:pt x="15231" y="14012"/>
                      <a:pt x="15254" y="14010"/>
                    </a:cubicBezTo>
                    <a:cubicBezTo>
                      <a:pt x="15268" y="14007"/>
                      <a:pt x="15280" y="14003"/>
                      <a:pt x="15288" y="13995"/>
                    </a:cubicBezTo>
                    <a:cubicBezTo>
                      <a:pt x="15322" y="13964"/>
                      <a:pt x="15350" y="13839"/>
                      <a:pt x="15355" y="13717"/>
                    </a:cubicBezTo>
                    <a:cubicBezTo>
                      <a:pt x="15359" y="13595"/>
                      <a:pt x="15375" y="13478"/>
                      <a:pt x="15380" y="13453"/>
                    </a:cubicBezTo>
                    <a:cubicBezTo>
                      <a:pt x="15385" y="13428"/>
                      <a:pt x="15494" y="13491"/>
                      <a:pt x="15623" y="13596"/>
                    </a:cubicBezTo>
                    <a:cubicBezTo>
                      <a:pt x="15940" y="13853"/>
                      <a:pt x="16131" y="13937"/>
                      <a:pt x="16201" y="13837"/>
                    </a:cubicBezTo>
                    <a:cubicBezTo>
                      <a:pt x="16230" y="13796"/>
                      <a:pt x="16259" y="13688"/>
                      <a:pt x="16260" y="13596"/>
                    </a:cubicBezTo>
                    <a:cubicBezTo>
                      <a:pt x="16261" y="13420"/>
                      <a:pt x="16335" y="13325"/>
                      <a:pt x="16402" y="13423"/>
                    </a:cubicBezTo>
                    <a:cubicBezTo>
                      <a:pt x="16448" y="13489"/>
                      <a:pt x="16886" y="13677"/>
                      <a:pt x="16997" y="13679"/>
                    </a:cubicBezTo>
                    <a:cubicBezTo>
                      <a:pt x="17047" y="13680"/>
                      <a:pt x="17073" y="13588"/>
                      <a:pt x="17073" y="13378"/>
                    </a:cubicBezTo>
                    <a:cubicBezTo>
                      <a:pt x="17073" y="13211"/>
                      <a:pt x="17086" y="13057"/>
                      <a:pt x="17106" y="13039"/>
                    </a:cubicBezTo>
                    <a:cubicBezTo>
                      <a:pt x="17126" y="13022"/>
                      <a:pt x="17224" y="13063"/>
                      <a:pt x="17324" y="13130"/>
                    </a:cubicBezTo>
                    <a:cubicBezTo>
                      <a:pt x="17424" y="13197"/>
                      <a:pt x="17589" y="13293"/>
                      <a:pt x="17693" y="13340"/>
                    </a:cubicBezTo>
                    <a:lnTo>
                      <a:pt x="17886" y="13423"/>
                    </a:lnTo>
                    <a:lnTo>
                      <a:pt x="17886" y="13197"/>
                    </a:lnTo>
                    <a:cubicBezTo>
                      <a:pt x="17886" y="13074"/>
                      <a:pt x="17857" y="12899"/>
                      <a:pt x="17827" y="12806"/>
                    </a:cubicBezTo>
                    <a:cubicBezTo>
                      <a:pt x="17796" y="12710"/>
                      <a:pt x="17798" y="12627"/>
                      <a:pt x="17827" y="12611"/>
                    </a:cubicBezTo>
                    <a:cubicBezTo>
                      <a:pt x="17855" y="12595"/>
                      <a:pt x="18041" y="12691"/>
                      <a:pt x="18238" y="12821"/>
                    </a:cubicBezTo>
                    <a:cubicBezTo>
                      <a:pt x="18434" y="12951"/>
                      <a:pt x="18614" y="13055"/>
                      <a:pt x="18640" y="13055"/>
                    </a:cubicBezTo>
                    <a:cubicBezTo>
                      <a:pt x="18716" y="13055"/>
                      <a:pt x="18767" y="12643"/>
                      <a:pt x="18724" y="12385"/>
                    </a:cubicBezTo>
                    <a:cubicBezTo>
                      <a:pt x="18702" y="12252"/>
                      <a:pt x="18634" y="12028"/>
                      <a:pt x="18573" y="11888"/>
                    </a:cubicBezTo>
                    <a:cubicBezTo>
                      <a:pt x="18511" y="11748"/>
                      <a:pt x="18479" y="11614"/>
                      <a:pt x="18497" y="11587"/>
                    </a:cubicBezTo>
                    <a:cubicBezTo>
                      <a:pt x="18516" y="11561"/>
                      <a:pt x="18630" y="11542"/>
                      <a:pt x="18757" y="11542"/>
                    </a:cubicBezTo>
                    <a:cubicBezTo>
                      <a:pt x="19140" y="11542"/>
                      <a:pt x="19856" y="11386"/>
                      <a:pt x="20207" y="11226"/>
                    </a:cubicBezTo>
                    <a:cubicBezTo>
                      <a:pt x="20484" y="11101"/>
                      <a:pt x="20991" y="10684"/>
                      <a:pt x="21003" y="10579"/>
                    </a:cubicBezTo>
                    <a:cubicBezTo>
                      <a:pt x="20998" y="10572"/>
                      <a:pt x="20985" y="10563"/>
                      <a:pt x="20970" y="10556"/>
                    </a:cubicBezTo>
                    <a:cubicBezTo>
                      <a:pt x="20964" y="10554"/>
                      <a:pt x="20951" y="10551"/>
                      <a:pt x="20944" y="10549"/>
                    </a:cubicBezTo>
                    <a:cubicBezTo>
                      <a:pt x="20868" y="10541"/>
                      <a:pt x="20712" y="10539"/>
                      <a:pt x="20534" y="10541"/>
                    </a:cubicBezTo>
                    <a:cubicBezTo>
                      <a:pt x="20294" y="10545"/>
                      <a:pt x="20082" y="10529"/>
                      <a:pt x="20065" y="10504"/>
                    </a:cubicBezTo>
                    <a:cubicBezTo>
                      <a:pt x="20047" y="10479"/>
                      <a:pt x="20197" y="10359"/>
                      <a:pt x="20400" y="10240"/>
                    </a:cubicBezTo>
                    <a:cubicBezTo>
                      <a:pt x="20783" y="10018"/>
                      <a:pt x="21422" y="9444"/>
                      <a:pt x="21422" y="9323"/>
                    </a:cubicBezTo>
                    <a:cubicBezTo>
                      <a:pt x="21422" y="9241"/>
                      <a:pt x="21250" y="9196"/>
                      <a:pt x="20953" y="9195"/>
                    </a:cubicBezTo>
                    <a:cubicBezTo>
                      <a:pt x="20836" y="9194"/>
                      <a:pt x="20721" y="9167"/>
                      <a:pt x="20701" y="9142"/>
                    </a:cubicBezTo>
                    <a:cubicBezTo>
                      <a:pt x="20699" y="9142"/>
                      <a:pt x="20677" y="9142"/>
                      <a:pt x="20676" y="9142"/>
                    </a:cubicBezTo>
                    <a:cubicBezTo>
                      <a:pt x="20672" y="9141"/>
                      <a:pt x="20695" y="9125"/>
                      <a:pt x="20718" y="9097"/>
                    </a:cubicBezTo>
                    <a:cubicBezTo>
                      <a:pt x="20743" y="9044"/>
                      <a:pt x="20804" y="8958"/>
                      <a:pt x="20886" y="8871"/>
                    </a:cubicBezTo>
                    <a:cubicBezTo>
                      <a:pt x="21095" y="8647"/>
                      <a:pt x="21583" y="7797"/>
                      <a:pt x="21531" y="7750"/>
                    </a:cubicBezTo>
                    <a:cubicBezTo>
                      <a:pt x="21516" y="7737"/>
                      <a:pt x="21370" y="7776"/>
                      <a:pt x="21204" y="7833"/>
                    </a:cubicBezTo>
                    <a:cubicBezTo>
                      <a:pt x="21039" y="7890"/>
                      <a:pt x="20765" y="7987"/>
                      <a:pt x="20601" y="8043"/>
                    </a:cubicBezTo>
                    <a:cubicBezTo>
                      <a:pt x="20437" y="8100"/>
                      <a:pt x="20285" y="8134"/>
                      <a:pt x="20257" y="8119"/>
                    </a:cubicBezTo>
                    <a:cubicBezTo>
                      <a:pt x="20230" y="8103"/>
                      <a:pt x="20261" y="7998"/>
                      <a:pt x="20324" y="7885"/>
                    </a:cubicBezTo>
                    <a:cubicBezTo>
                      <a:pt x="20388" y="7773"/>
                      <a:pt x="20442" y="7612"/>
                      <a:pt x="20442" y="7532"/>
                    </a:cubicBezTo>
                    <a:cubicBezTo>
                      <a:pt x="20442" y="7452"/>
                      <a:pt x="20540" y="7205"/>
                      <a:pt x="20668" y="6975"/>
                    </a:cubicBezTo>
                    <a:cubicBezTo>
                      <a:pt x="20911" y="6539"/>
                      <a:pt x="21038" y="6140"/>
                      <a:pt x="21104" y="5621"/>
                    </a:cubicBezTo>
                    <a:lnTo>
                      <a:pt x="21146" y="5312"/>
                    </a:lnTo>
                    <a:lnTo>
                      <a:pt x="20861" y="5515"/>
                    </a:lnTo>
                    <a:cubicBezTo>
                      <a:pt x="20706" y="5625"/>
                      <a:pt x="20518" y="5770"/>
                      <a:pt x="20433" y="5839"/>
                    </a:cubicBezTo>
                    <a:cubicBezTo>
                      <a:pt x="20229" y="6005"/>
                      <a:pt x="20186" y="5923"/>
                      <a:pt x="20291" y="5560"/>
                    </a:cubicBezTo>
                    <a:cubicBezTo>
                      <a:pt x="20356" y="5336"/>
                      <a:pt x="20407" y="4954"/>
                      <a:pt x="20425" y="4635"/>
                    </a:cubicBezTo>
                    <a:lnTo>
                      <a:pt x="20433" y="4432"/>
                    </a:lnTo>
                    <a:cubicBezTo>
                      <a:pt x="20434" y="4320"/>
                      <a:pt x="20429" y="4229"/>
                      <a:pt x="20416" y="4168"/>
                    </a:cubicBezTo>
                    <a:lnTo>
                      <a:pt x="20375" y="3988"/>
                    </a:lnTo>
                    <a:lnTo>
                      <a:pt x="20006" y="4311"/>
                    </a:lnTo>
                    <a:cubicBezTo>
                      <a:pt x="19802" y="4492"/>
                      <a:pt x="19623" y="4630"/>
                      <a:pt x="19604" y="4612"/>
                    </a:cubicBezTo>
                    <a:cubicBezTo>
                      <a:pt x="19584" y="4595"/>
                      <a:pt x="19570" y="4363"/>
                      <a:pt x="19570" y="4101"/>
                    </a:cubicBezTo>
                    <a:cubicBezTo>
                      <a:pt x="19570" y="3666"/>
                      <a:pt x="19486" y="3066"/>
                      <a:pt x="19411" y="2957"/>
                    </a:cubicBezTo>
                    <a:cubicBezTo>
                      <a:pt x="19394" y="2933"/>
                      <a:pt x="19338" y="2969"/>
                      <a:pt x="19285" y="3040"/>
                    </a:cubicBezTo>
                    <a:cubicBezTo>
                      <a:pt x="19233" y="3110"/>
                      <a:pt x="19116" y="3271"/>
                      <a:pt x="19025" y="3393"/>
                    </a:cubicBezTo>
                    <a:cubicBezTo>
                      <a:pt x="18935" y="3515"/>
                      <a:pt x="18841" y="3591"/>
                      <a:pt x="18816" y="3566"/>
                    </a:cubicBezTo>
                    <a:cubicBezTo>
                      <a:pt x="18808" y="3559"/>
                      <a:pt x="18794" y="3536"/>
                      <a:pt x="18782" y="3499"/>
                    </a:cubicBezTo>
                    <a:cubicBezTo>
                      <a:pt x="18782" y="3497"/>
                      <a:pt x="18783" y="3493"/>
                      <a:pt x="18782" y="3491"/>
                    </a:cubicBezTo>
                    <a:cubicBezTo>
                      <a:pt x="18780" y="3485"/>
                      <a:pt x="18776" y="3476"/>
                      <a:pt x="18774" y="3469"/>
                    </a:cubicBezTo>
                    <a:cubicBezTo>
                      <a:pt x="18750" y="3386"/>
                      <a:pt x="18722" y="3262"/>
                      <a:pt x="18699" y="3130"/>
                    </a:cubicBezTo>
                    <a:cubicBezTo>
                      <a:pt x="18605" y="2596"/>
                      <a:pt x="18350" y="2119"/>
                      <a:pt x="18020" y="1866"/>
                    </a:cubicBezTo>
                    <a:lnTo>
                      <a:pt x="17894" y="1768"/>
                    </a:lnTo>
                    <a:lnTo>
                      <a:pt x="17944" y="1986"/>
                    </a:lnTo>
                    <a:cubicBezTo>
                      <a:pt x="18001" y="2214"/>
                      <a:pt x="17999" y="2249"/>
                      <a:pt x="17819" y="3123"/>
                    </a:cubicBezTo>
                    <a:cubicBezTo>
                      <a:pt x="17757" y="3418"/>
                      <a:pt x="17710" y="3754"/>
                      <a:pt x="17710" y="3867"/>
                    </a:cubicBezTo>
                    <a:cubicBezTo>
                      <a:pt x="17710" y="3981"/>
                      <a:pt x="17688" y="4119"/>
                      <a:pt x="17659" y="4168"/>
                    </a:cubicBezTo>
                    <a:cubicBezTo>
                      <a:pt x="17631" y="4218"/>
                      <a:pt x="17578" y="4395"/>
                      <a:pt x="17542" y="4567"/>
                    </a:cubicBezTo>
                    <a:cubicBezTo>
                      <a:pt x="17507" y="4740"/>
                      <a:pt x="17416" y="4987"/>
                      <a:pt x="17341" y="5116"/>
                    </a:cubicBezTo>
                    <a:cubicBezTo>
                      <a:pt x="17266" y="5246"/>
                      <a:pt x="17109" y="5525"/>
                      <a:pt x="16989" y="5733"/>
                    </a:cubicBezTo>
                    <a:cubicBezTo>
                      <a:pt x="16775" y="6106"/>
                      <a:pt x="16703" y="6165"/>
                      <a:pt x="16629" y="6057"/>
                    </a:cubicBezTo>
                    <a:cubicBezTo>
                      <a:pt x="16608" y="6027"/>
                      <a:pt x="16480" y="6163"/>
                      <a:pt x="16335" y="6358"/>
                    </a:cubicBezTo>
                    <a:cubicBezTo>
                      <a:pt x="16191" y="6553"/>
                      <a:pt x="15982" y="6811"/>
                      <a:pt x="15874" y="6930"/>
                    </a:cubicBezTo>
                    <a:cubicBezTo>
                      <a:pt x="15635" y="7195"/>
                      <a:pt x="15556" y="7357"/>
                      <a:pt x="15556" y="7630"/>
                    </a:cubicBezTo>
                    <a:cubicBezTo>
                      <a:pt x="15556" y="7873"/>
                      <a:pt x="15638" y="8026"/>
                      <a:pt x="15833" y="8171"/>
                    </a:cubicBezTo>
                    <a:cubicBezTo>
                      <a:pt x="15962" y="8268"/>
                      <a:pt x="15970" y="8304"/>
                      <a:pt x="15933" y="8585"/>
                    </a:cubicBezTo>
                    <a:cubicBezTo>
                      <a:pt x="15905" y="8798"/>
                      <a:pt x="15864" y="8892"/>
                      <a:pt x="15799" y="8909"/>
                    </a:cubicBezTo>
                    <a:cubicBezTo>
                      <a:pt x="15537" y="8977"/>
                      <a:pt x="15224" y="9159"/>
                      <a:pt x="15120" y="9307"/>
                    </a:cubicBezTo>
                    <a:cubicBezTo>
                      <a:pt x="15056" y="9401"/>
                      <a:pt x="14883" y="9531"/>
                      <a:pt x="14726" y="9601"/>
                    </a:cubicBezTo>
                    <a:lnTo>
                      <a:pt x="14441" y="9729"/>
                    </a:lnTo>
                    <a:lnTo>
                      <a:pt x="14232" y="9518"/>
                    </a:lnTo>
                    <a:cubicBezTo>
                      <a:pt x="14115" y="9403"/>
                      <a:pt x="13902" y="9223"/>
                      <a:pt x="13754" y="9119"/>
                    </a:cubicBezTo>
                    <a:cubicBezTo>
                      <a:pt x="13426" y="8889"/>
                      <a:pt x="13084" y="8439"/>
                      <a:pt x="13168" y="8344"/>
                    </a:cubicBezTo>
                    <a:cubicBezTo>
                      <a:pt x="13200" y="8308"/>
                      <a:pt x="13203" y="8231"/>
                      <a:pt x="13176" y="8171"/>
                    </a:cubicBezTo>
                    <a:cubicBezTo>
                      <a:pt x="13069" y="7933"/>
                      <a:pt x="13116" y="7500"/>
                      <a:pt x="13285" y="7178"/>
                    </a:cubicBezTo>
                    <a:cubicBezTo>
                      <a:pt x="13428" y="6906"/>
                      <a:pt x="13492" y="6841"/>
                      <a:pt x="13754" y="6719"/>
                    </a:cubicBezTo>
                    <a:cubicBezTo>
                      <a:pt x="13922" y="6641"/>
                      <a:pt x="14084" y="6576"/>
                      <a:pt x="14115" y="6576"/>
                    </a:cubicBezTo>
                    <a:cubicBezTo>
                      <a:pt x="14146" y="6576"/>
                      <a:pt x="14276" y="6508"/>
                      <a:pt x="14400" y="6418"/>
                    </a:cubicBezTo>
                    <a:cubicBezTo>
                      <a:pt x="14551" y="6309"/>
                      <a:pt x="14709" y="6248"/>
                      <a:pt x="14886" y="6230"/>
                    </a:cubicBezTo>
                    <a:cubicBezTo>
                      <a:pt x="15030" y="6215"/>
                      <a:pt x="15144" y="6178"/>
                      <a:pt x="15137" y="6147"/>
                    </a:cubicBezTo>
                    <a:cubicBezTo>
                      <a:pt x="15130" y="6116"/>
                      <a:pt x="15251" y="6062"/>
                      <a:pt x="15405" y="6027"/>
                    </a:cubicBezTo>
                    <a:cubicBezTo>
                      <a:pt x="15760" y="5945"/>
                      <a:pt x="15954" y="5826"/>
                      <a:pt x="16025" y="5658"/>
                    </a:cubicBezTo>
                    <a:cubicBezTo>
                      <a:pt x="16106" y="5467"/>
                      <a:pt x="16108" y="5467"/>
                      <a:pt x="15849" y="5621"/>
                    </a:cubicBezTo>
                    <a:cubicBezTo>
                      <a:pt x="15657" y="5735"/>
                      <a:pt x="15512" y="5772"/>
                      <a:pt x="15103" y="5801"/>
                    </a:cubicBezTo>
                    <a:cubicBezTo>
                      <a:pt x="14826" y="5821"/>
                      <a:pt x="14561" y="5849"/>
                      <a:pt x="14509" y="5869"/>
                    </a:cubicBezTo>
                    <a:cubicBezTo>
                      <a:pt x="14456" y="5889"/>
                      <a:pt x="14394" y="5883"/>
                      <a:pt x="14374" y="5854"/>
                    </a:cubicBezTo>
                    <a:cubicBezTo>
                      <a:pt x="14328" y="5786"/>
                      <a:pt x="14562" y="5643"/>
                      <a:pt x="14718" y="5643"/>
                    </a:cubicBezTo>
                    <a:cubicBezTo>
                      <a:pt x="14785" y="5643"/>
                      <a:pt x="14914" y="5569"/>
                      <a:pt x="15003" y="5485"/>
                    </a:cubicBezTo>
                    <a:cubicBezTo>
                      <a:pt x="15193" y="5307"/>
                      <a:pt x="15403" y="5250"/>
                      <a:pt x="15564" y="5327"/>
                    </a:cubicBezTo>
                    <a:cubicBezTo>
                      <a:pt x="15655" y="5371"/>
                      <a:pt x="15673" y="5365"/>
                      <a:pt x="15673" y="5305"/>
                    </a:cubicBezTo>
                    <a:cubicBezTo>
                      <a:pt x="15673" y="5112"/>
                      <a:pt x="15546" y="4950"/>
                      <a:pt x="15338" y="4876"/>
                    </a:cubicBezTo>
                    <a:cubicBezTo>
                      <a:pt x="15218" y="4833"/>
                      <a:pt x="15071" y="4778"/>
                      <a:pt x="15003" y="4748"/>
                    </a:cubicBezTo>
                    <a:cubicBezTo>
                      <a:pt x="14935" y="4718"/>
                      <a:pt x="14828" y="4698"/>
                      <a:pt x="14768" y="4710"/>
                    </a:cubicBezTo>
                    <a:cubicBezTo>
                      <a:pt x="14708" y="4722"/>
                      <a:pt x="14584" y="4698"/>
                      <a:pt x="14492" y="4657"/>
                    </a:cubicBezTo>
                    <a:lnTo>
                      <a:pt x="14324" y="4582"/>
                    </a:lnTo>
                    <a:lnTo>
                      <a:pt x="14626" y="4349"/>
                    </a:lnTo>
                    <a:cubicBezTo>
                      <a:pt x="14986" y="4066"/>
                      <a:pt x="15136" y="3816"/>
                      <a:pt x="15187" y="3424"/>
                    </a:cubicBezTo>
                    <a:cubicBezTo>
                      <a:pt x="15218" y="3185"/>
                      <a:pt x="15263" y="3102"/>
                      <a:pt x="15405" y="2995"/>
                    </a:cubicBezTo>
                    <a:cubicBezTo>
                      <a:pt x="15409" y="2991"/>
                      <a:pt x="15409" y="2990"/>
                      <a:pt x="15414" y="2987"/>
                    </a:cubicBezTo>
                    <a:cubicBezTo>
                      <a:pt x="15425" y="2979"/>
                      <a:pt x="15435" y="2971"/>
                      <a:pt x="15447" y="2965"/>
                    </a:cubicBezTo>
                    <a:cubicBezTo>
                      <a:pt x="15538" y="2909"/>
                      <a:pt x="15642" y="2875"/>
                      <a:pt x="15698" y="2882"/>
                    </a:cubicBezTo>
                    <a:cubicBezTo>
                      <a:pt x="15805" y="2895"/>
                      <a:pt x="15825" y="2941"/>
                      <a:pt x="15841" y="3213"/>
                    </a:cubicBezTo>
                    <a:cubicBezTo>
                      <a:pt x="15851" y="3384"/>
                      <a:pt x="15887" y="3537"/>
                      <a:pt x="15925" y="3559"/>
                    </a:cubicBezTo>
                    <a:cubicBezTo>
                      <a:pt x="15963" y="3581"/>
                      <a:pt x="16110" y="3604"/>
                      <a:pt x="16252" y="3604"/>
                    </a:cubicBezTo>
                    <a:cubicBezTo>
                      <a:pt x="16412" y="3605"/>
                      <a:pt x="16548" y="3637"/>
                      <a:pt x="16620" y="3694"/>
                    </a:cubicBezTo>
                    <a:cubicBezTo>
                      <a:pt x="16732" y="3783"/>
                      <a:pt x="16738" y="3783"/>
                      <a:pt x="16696" y="3657"/>
                    </a:cubicBezTo>
                    <a:cubicBezTo>
                      <a:pt x="16609" y="3394"/>
                      <a:pt x="16623" y="3312"/>
                      <a:pt x="16763" y="3326"/>
                    </a:cubicBezTo>
                    <a:cubicBezTo>
                      <a:pt x="16959" y="3344"/>
                      <a:pt x="16931" y="3310"/>
                      <a:pt x="16578" y="3108"/>
                    </a:cubicBezTo>
                    <a:cubicBezTo>
                      <a:pt x="16279" y="2935"/>
                      <a:pt x="16255" y="2905"/>
                      <a:pt x="16268" y="2731"/>
                    </a:cubicBezTo>
                    <a:cubicBezTo>
                      <a:pt x="16289" y="2454"/>
                      <a:pt x="16066" y="2295"/>
                      <a:pt x="15648" y="2295"/>
                    </a:cubicBezTo>
                    <a:cubicBezTo>
                      <a:pt x="15250" y="2295"/>
                      <a:pt x="14950" y="2425"/>
                      <a:pt x="14835" y="2641"/>
                    </a:cubicBezTo>
                    <a:cubicBezTo>
                      <a:pt x="14787" y="2733"/>
                      <a:pt x="14709" y="2980"/>
                      <a:pt x="14659" y="3190"/>
                    </a:cubicBezTo>
                    <a:cubicBezTo>
                      <a:pt x="14526" y="3762"/>
                      <a:pt x="14302" y="4052"/>
                      <a:pt x="14224" y="3755"/>
                    </a:cubicBezTo>
                    <a:cubicBezTo>
                      <a:pt x="14174" y="3566"/>
                      <a:pt x="14030" y="3517"/>
                      <a:pt x="13729" y="3589"/>
                    </a:cubicBezTo>
                    <a:cubicBezTo>
                      <a:pt x="13357" y="3678"/>
                      <a:pt x="13297" y="3669"/>
                      <a:pt x="13235" y="3521"/>
                    </a:cubicBezTo>
                    <a:cubicBezTo>
                      <a:pt x="13161" y="3347"/>
                      <a:pt x="13118" y="3358"/>
                      <a:pt x="13134" y="3544"/>
                    </a:cubicBezTo>
                    <a:cubicBezTo>
                      <a:pt x="13151" y="3748"/>
                      <a:pt x="13050" y="3843"/>
                      <a:pt x="12774" y="3882"/>
                    </a:cubicBezTo>
                    <a:cubicBezTo>
                      <a:pt x="12592" y="3909"/>
                      <a:pt x="12534" y="3945"/>
                      <a:pt x="12506" y="4048"/>
                    </a:cubicBezTo>
                    <a:cubicBezTo>
                      <a:pt x="12486" y="4120"/>
                      <a:pt x="12486" y="4213"/>
                      <a:pt x="12506" y="4259"/>
                    </a:cubicBezTo>
                    <a:cubicBezTo>
                      <a:pt x="12605" y="4491"/>
                      <a:pt x="12291" y="4434"/>
                      <a:pt x="11969" y="4161"/>
                    </a:cubicBezTo>
                    <a:cubicBezTo>
                      <a:pt x="11765" y="3988"/>
                      <a:pt x="11517" y="3566"/>
                      <a:pt x="11584" y="3506"/>
                    </a:cubicBezTo>
                    <a:cubicBezTo>
                      <a:pt x="11605" y="3487"/>
                      <a:pt x="11727" y="3452"/>
                      <a:pt x="11860" y="3424"/>
                    </a:cubicBezTo>
                    <a:lnTo>
                      <a:pt x="12103" y="3371"/>
                    </a:lnTo>
                    <a:lnTo>
                      <a:pt x="12103" y="3040"/>
                    </a:lnTo>
                    <a:cubicBezTo>
                      <a:pt x="12103" y="2729"/>
                      <a:pt x="12113" y="2700"/>
                      <a:pt x="12296" y="2566"/>
                    </a:cubicBezTo>
                    <a:cubicBezTo>
                      <a:pt x="12529" y="2395"/>
                      <a:pt x="12773" y="1970"/>
                      <a:pt x="12774" y="1731"/>
                    </a:cubicBezTo>
                    <a:cubicBezTo>
                      <a:pt x="12775" y="1469"/>
                      <a:pt x="12629" y="1273"/>
                      <a:pt x="12380" y="1189"/>
                    </a:cubicBezTo>
                    <a:cubicBezTo>
                      <a:pt x="12154" y="1113"/>
                      <a:pt x="11736" y="1102"/>
                      <a:pt x="11517" y="1166"/>
                    </a:cubicBezTo>
                    <a:cubicBezTo>
                      <a:pt x="11432" y="1191"/>
                      <a:pt x="11318" y="1164"/>
                      <a:pt x="11156" y="1068"/>
                    </a:cubicBezTo>
                    <a:cubicBezTo>
                      <a:pt x="10945" y="944"/>
                      <a:pt x="10928" y="913"/>
                      <a:pt x="10955" y="760"/>
                    </a:cubicBezTo>
                    <a:cubicBezTo>
                      <a:pt x="10973" y="662"/>
                      <a:pt x="10959" y="570"/>
                      <a:pt x="10922" y="549"/>
                    </a:cubicBezTo>
                    <a:cubicBezTo>
                      <a:pt x="10806" y="485"/>
                      <a:pt x="10850" y="304"/>
                      <a:pt x="10989" y="271"/>
                    </a:cubicBezTo>
                    <a:cubicBezTo>
                      <a:pt x="11119" y="240"/>
                      <a:pt x="11117" y="243"/>
                      <a:pt x="10972" y="211"/>
                    </a:cubicBezTo>
                    <a:cubicBezTo>
                      <a:pt x="10884" y="191"/>
                      <a:pt x="10833" y="144"/>
                      <a:pt x="10838" y="90"/>
                    </a:cubicBezTo>
                    <a:cubicBezTo>
                      <a:pt x="10842" y="42"/>
                      <a:pt x="10816" y="0"/>
                      <a:pt x="10788" y="0"/>
                    </a:cubicBezTo>
                    <a:close/>
                    <a:moveTo>
                      <a:pt x="10813" y="3604"/>
                    </a:moveTo>
                    <a:cubicBezTo>
                      <a:pt x="10819" y="3600"/>
                      <a:pt x="10826" y="3604"/>
                      <a:pt x="10830" y="3604"/>
                    </a:cubicBezTo>
                    <a:cubicBezTo>
                      <a:pt x="10862" y="3609"/>
                      <a:pt x="10923" y="3724"/>
                      <a:pt x="10972" y="3860"/>
                    </a:cubicBezTo>
                    <a:cubicBezTo>
                      <a:pt x="10987" y="3900"/>
                      <a:pt x="11002" y="3939"/>
                      <a:pt x="11022" y="3980"/>
                    </a:cubicBezTo>
                    <a:cubicBezTo>
                      <a:pt x="11082" y="4104"/>
                      <a:pt x="11171" y="4232"/>
                      <a:pt x="11265" y="4349"/>
                    </a:cubicBezTo>
                    <a:cubicBezTo>
                      <a:pt x="11297" y="4388"/>
                      <a:pt x="11324" y="4426"/>
                      <a:pt x="11358" y="4462"/>
                    </a:cubicBezTo>
                    <a:cubicBezTo>
                      <a:pt x="11391" y="4498"/>
                      <a:pt x="11432" y="4535"/>
                      <a:pt x="11467" y="4567"/>
                    </a:cubicBezTo>
                    <a:cubicBezTo>
                      <a:pt x="11501" y="4600"/>
                      <a:pt x="11532" y="4630"/>
                      <a:pt x="11567" y="4657"/>
                    </a:cubicBezTo>
                    <a:cubicBezTo>
                      <a:pt x="11603" y="4685"/>
                      <a:pt x="11641" y="4711"/>
                      <a:pt x="11676" y="4733"/>
                    </a:cubicBezTo>
                    <a:cubicBezTo>
                      <a:pt x="11798" y="4809"/>
                      <a:pt x="11963" y="4945"/>
                      <a:pt x="12045" y="5041"/>
                    </a:cubicBezTo>
                    <a:cubicBezTo>
                      <a:pt x="12082" y="5085"/>
                      <a:pt x="12120" y="5124"/>
                      <a:pt x="12162" y="5154"/>
                    </a:cubicBezTo>
                    <a:cubicBezTo>
                      <a:pt x="12190" y="5175"/>
                      <a:pt x="12224" y="5192"/>
                      <a:pt x="12254" y="5207"/>
                    </a:cubicBezTo>
                    <a:cubicBezTo>
                      <a:pt x="12285" y="5221"/>
                      <a:pt x="12314" y="5236"/>
                      <a:pt x="12346" y="5244"/>
                    </a:cubicBezTo>
                    <a:cubicBezTo>
                      <a:pt x="12363" y="5249"/>
                      <a:pt x="12380" y="5249"/>
                      <a:pt x="12397" y="5252"/>
                    </a:cubicBezTo>
                    <a:cubicBezTo>
                      <a:pt x="12431" y="5258"/>
                      <a:pt x="12463" y="5261"/>
                      <a:pt x="12489" y="5267"/>
                    </a:cubicBezTo>
                    <a:cubicBezTo>
                      <a:pt x="12515" y="5273"/>
                      <a:pt x="12537" y="5283"/>
                      <a:pt x="12556" y="5290"/>
                    </a:cubicBezTo>
                    <a:cubicBezTo>
                      <a:pt x="12584" y="5300"/>
                      <a:pt x="12603" y="5308"/>
                      <a:pt x="12615" y="5320"/>
                    </a:cubicBezTo>
                    <a:cubicBezTo>
                      <a:pt x="12618" y="5324"/>
                      <a:pt x="12621" y="5331"/>
                      <a:pt x="12623" y="5335"/>
                    </a:cubicBezTo>
                    <a:cubicBezTo>
                      <a:pt x="12639" y="5367"/>
                      <a:pt x="12592" y="5407"/>
                      <a:pt x="12489" y="5455"/>
                    </a:cubicBezTo>
                    <a:cubicBezTo>
                      <a:pt x="12465" y="5466"/>
                      <a:pt x="12440" y="5476"/>
                      <a:pt x="12413" y="5493"/>
                    </a:cubicBezTo>
                    <a:cubicBezTo>
                      <a:pt x="12387" y="5509"/>
                      <a:pt x="12359" y="5531"/>
                      <a:pt x="12330" y="5553"/>
                    </a:cubicBezTo>
                    <a:cubicBezTo>
                      <a:pt x="12271" y="5596"/>
                      <a:pt x="12203" y="5651"/>
                      <a:pt x="12137" y="5711"/>
                    </a:cubicBezTo>
                    <a:cubicBezTo>
                      <a:pt x="12071" y="5771"/>
                      <a:pt x="12005" y="5835"/>
                      <a:pt x="11936" y="5907"/>
                    </a:cubicBezTo>
                    <a:cubicBezTo>
                      <a:pt x="11798" y="6049"/>
                      <a:pt x="11660" y="6211"/>
                      <a:pt x="11534" y="6373"/>
                    </a:cubicBezTo>
                    <a:cubicBezTo>
                      <a:pt x="11471" y="6454"/>
                      <a:pt x="11412" y="6535"/>
                      <a:pt x="11358" y="6614"/>
                    </a:cubicBezTo>
                    <a:cubicBezTo>
                      <a:pt x="11277" y="6732"/>
                      <a:pt x="11206" y="6845"/>
                      <a:pt x="11156" y="6945"/>
                    </a:cubicBezTo>
                    <a:cubicBezTo>
                      <a:pt x="11140" y="6978"/>
                      <a:pt x="11126" y="7013"/>
                      <a:pt x="11115" y="7043"/>
                    </a:cubicBezTo>
                    <a:cubicBezTo>
                      <a:pt x="11062" y="7177"/>
                      <a:pt x="10972" y="7379"/>
                      <a:pt x="10922" y="7494"/>
                    </a:cubicBezTo>
                    <a:cubicBezTo>
                      <a:pt x="10871" y="7609"/>
                      <a:pt x="10818" y="7719"/>
                      <a:pt x="10796" y="7742"/>
                    </a:cubicBezTo>
                    <a:cubicBezTo>
                      <a:pt x="10784" y="7755"/>
                      <a:pt x="10764" y="7743"/>
                      <a:pt x="10737" y="7712"/>
                    </a:cubicBezTo>
                    <a:cubicBezTo>
                      <a:pt x="10724" y="7697"/>
                      <a:pt x="10711" y="7677"/>
                      <a:pt x="10696" y="7652"/>
                    </a:cubicBezTo>
                    <a:cubicBezTo>
                      <a:pt x="10664" y="7603"/>
                      <a:pt x="10623" y="7540"/>
                      <a:pt x="10587" y="7464"/>
                    </a:cubicBezTo>
                    <a:cubicBezTo>
                      <a:pt x="10531" y="7350"/>
                      <a:pt x="10479" y="7217"/>
                      <a:pt x="10427" y="7073"/>
                    </a:cubicBezTo>
                    <a:cubicBezTo>
                      <a:pt x="10414" y="7036"/>
                      <a:pt x="10397" y="6989"/>
                      <a:pt x="10377" y="6945"/>
                    </a:cubicBezTo>
                    <a:cubicBezTo>
                      <a:pt x="10338" y="6858"/>
                      <a:pt x="10283" y="6764"/>
                      <a:pt x="10235" y="6682"/>
                    </a:cubicBezTo>
                    <a:cubicBezTo>
                      <a:pt x="10210" y="6640"/>
                      <a:pt x="10190" y="6601"/>
                      <a:pt x="10168" y="6569"/>
                    </a:cubicBezTo>
                    <a:cubicBezTo>
                      <a:pt x="9915" y="6210"/>
                      <a:pt x="9316" y="5613"/>
                      <a:pt x="9087" y="5485"/>
                    </a:cubicBezTo>
                    <a:cubicBezTo>
                      <a:pt x="9057" y="5469"/>
                      <a:pt x="9033" y="5454"/>
                      <a:pt x="9011" y="5440"/>
                    </a:cubicBezTo>
                    <a:cubicBezTo>
                      <a:pt x="8989" y="5426"/>
                      <a:pt x="8967" y="5414"/>
                      <a:pt x="8952" y="5402"/>
                    </a:cubicBezTo>
                    <a:cubicBezTo>
                      <a:pt x="8938" y="5390"/>
                      <a:pt x="8934" y="5375"/>
                      <a:pt x="8927" y="5365"/>
                    </a:cubicBezTo>
                    <a:cubicBezTo>
                      <a:pt x="8921" y="5355"/>
                      <a:pt x="8918" y="5343"/>
                      <a:pt x="8919" y="5335"/>
                    </a:cubicBezTo>
                    <a:cubicBezTo>
                      <a:pt x="8919" y="5330"/>
                      <a:pt x="8917" y="5331"/>
                      <a:pt x="8919" y="5327"/>
                    </a:cubicBezTo>
                    <a:cubicBezTo>
                      <a:pt x="8921" y="5323"/>
                      <a:pt x="8923" y="5316"/>
                      <a:pt x="8927" y="5312"/>
                    </a:cubicBezTo>
                    <a:cubicBezTo>
                      <a:pt x="8936" y="5304"/>
                      <a:pt x="8953" y="5296"/>
                      <a:pt x="8969" y="5290"/>
                    </a:cubicBezTo>
                    <a:cubicBezTo>
                      <a:pt x="9002" y="5276"/>
                      <a:pt x="9048" y="5271"/>
                      <a:pt x="9112" y="5259"/>
                    </a:cubicBezTo>
                    <a:cubicBezTo>
                      <a:pt x="9136" y="5255"/>
                      <a:pt x="9170" y="5244"/>
                      <a:pt x="9204" y="5229"/>
                    </a:cubicBezTo>
                    <a:cubicBezTo>
                      <a:pt x="9306" y="5184"/>
                      <a:pt x="9435" y="5096"/>
                      <a:pt x="9539" y="5004"/>
                    </a:cubicBezTo>
                    <a:cubicBezTo>
                      <a:pt x="9678" y="4881"/>
                      <a:pt x="9925" y="4671"/>
                      <a:pt x="10084" y="4537"/>
                    </a:cubicBezTo>
                    <a:cubicBezTo>
                      <a:pt x="10211" y="4430"/>
                      <a:pt x="10356" y="4263"/>
                      <a:pt x="10469" y="4101"/>
                    </a:cubicBezTo>
                    <a:cubicBezTo>
                      <a:pt x="10488" y="4074"/>
                      <a:pt x="10511" y="4045"/>
                      <a:pt x="10528" y="4018"/>
                    </a:cubicBezTo>
                    <a:cubicBezTo>
                      <a:pt x="10545" y="3991"/>
                      <a:pt x="10555" y="3968"/>
                      <a:pt x="10570" y="3943"/>
                    </a:cubicBezTo>
                    <a:cubicBezTo>
                      <a:pt x="10624" y="3846"/>
                      <a:pt x="10683" y="3756"/>
                      <a:pt x="10729" y="3694"/>
                    </a:cubicBezTo>
                    <a:cubicBezTo>
                      <a:pt x="10752" y="3663"/>
                      <a:pt x="10771" y="3643"/>
                      <a:pt x="10788" y="3627"/>
                    </a:cubicBezTo>
                    <a:cubicBezTo>
                      <a:pt x="10796" y="3618"/>
                      <a:pt x="10807" y="3608"/>
                      <a:pt x="10813" y="3604"/>
                    </a:cubicBezTo>
                    <a:close/>
                    <a:moveTo>
                      <a:pt x="10771" y="8096"/>
                    </a:moveTo>
                    <a:cubicBezTo>
                      <a:pt x="10816" y="8096"/>
                      <a:pt x="10971" y="8473"/>
                      <a:pt x="10939" y="8502"/>
                    </a:cubicBezTo>
                    <a:cubicBezTo>
                      <a:pt x="10893" y="8544"/>
                      <a:pt x="10614" y="8543"/>
                      <a:pt x="10587" y="8502"/>
                    </a:cubicBezTo>
                    <a:cubicBezTo>
                      <a:pt x="10581" y="8494"/>
                      <a:pt x="10587" y="8474"/>
                      <a:pt x="10595" y="8442"/>
                    </a:cubicBezTo>
                    <a:cubicBezTo>
                      <a:pt x="10597" y="8419"/>
                      <a:pt x="10604" y="8389"/>
                      <a:pt x="10620" y="8359"/>
                    </a:cubicBezTo>
                    <a:cubicBezTo>
                      <a:pt x="10630" y="8330"/>
                      <a:pt x="10644" y="8293"/>
                      <a:pt x="10662" y="8254"/>
                    </a:cubicBezTo>
                    <a:cubicBezTo>
                      <a:pt x="10674" y="8229"/>
                      <a:pt x="10684" y="8212"/>
                      <a:pt x="10696" y="8194"/>
                    </a:cubicBezTo>
                    <a:cubicBezTo>
                      <a:pt x="10724" y="8139"/>
                      <a:pt x="10757" y="8096"/>
                      <a:pt x="10771" y="8096"/>
                    </a:cubicBezTo>
                    <a:close/>
                    <a:moveTo>
                      <a:pt x="10796" y="8864"/>
                    </a:moveTo>
                    <a:cubicBezTo>
                      <a:pt x="10728" y="8864"/>
                      <a:pt x="10660" y="8888"/>
                      <a:pt x="10570" y="8939"/>
                    </a:cubicBezTo>
                    <a:cubicBezTo>
                      <a:pt x="10445" y="9009"/>
                      <a:pt x="10202" y="9067"/>
                      <a:pt x="10034" y="9067"/>
                    </a:cubicBezTo>
                    <a:cubicBezTo>
                      <a:pt x="9410" y="9067"/>
                      <a:pt x="9043" y="9747"/>
                      <a:pt x="9539" y="9985"/>
                    </a:cubicBezTo>
                    <a:cubicBezTo>
                      <a:pt x="9871" y="10144"/>
                      <a:pt x="9821" y="10283"/>
                      <a:pt x="9371" y="10451"/>
                    </a:cubicBezTo>
                    <a:cubicBezTo>
                      <a:pt x="9064" y="10566"/>
                      <a:pt x="8912" y="10578"/>
                      <a:pt x="8693" y="10489"/>
                    </a:cubicBezTo>
                    <a:cubicBezTo>
                      <a:pt x="8537" y="10425"/>
                      <a:pt x="8330" y="10402"/>
                      <a:pt x="8232" y="10436"/>
                    </a:cubicBezTo>
                    <a:cubicBezTo>
                      <a:pt x="7973" y="10525"/>
                      <a:pt x="8015" y="10776"/>
                      <a:pt x="8299" y="10842"/>
                    </a:cubicBezTo>
                    <a:cubicBezTo>
                      <a:pt x="8438" y="10875"/>
                      <a:pt x="8516" y="10954"/>
                      <a:pt x="8483" y="11031"/>
                    </a:cubicBezTo>
                    <a:cubicBezTo>
                      <a:pt x="8452" y="11104"/>
                      <a:pt x="8340" y="11626"/>
                      <a:pt x="8232" y="12189"/>
                    </a:cubicBezTo>
                    <a:cubicBezTo>
                      <a:pt x="8075" y="13002"/>
                      <a:pt x="7971" y="13260"/>
                      <a:pt x="7754" y="13438"/>
                    </a:cubicBezTo>
                    <a:lnTo>
                      <a:pt x="7486" y="13664"/>
                    </a:lnTo>
                    <a:lnTo>
                      <a:pt x="7779" y="13875"/>
                    </a:lnTo>
                    <a:cubicBezTo>
                      <a:pt x="8183" y="14159"/>
                      <a:pt x="8950" y="14160"/>
                      <a:pt x="9355" y="13875"/>
                    </a:cubicBezTo>
                    <a:cubicBezTo>
                      <a:pt x="9656" y="13663"/>
                      <a:pt x="9651" y="13661"/>
                      <a:pt x="9422" y="13491"/>
                    </a:cubicBezTo>
                    <a:cubicBezTo>
                      <a:pt x="9252" y="13365"/>
                      <a:pt x="9122" y="13003"/>
                      <a:pt x="8927" y="12114"/>
                    </a:cubicBezTo>
                    <a:cubicBezTo>
                      <a:pt x="8782" y="11451"/>
                      <a:pt x="8687" y="10885"/>
                      <a:pt x="8718" y="10857"/>
                    </a:cubicBezTo>
                    <a:cubicBezTo>
                      <a:pt x="8821" y="10765"/>
                      <a:pt x="10209" y="10805"/>
                      <a:pt x="10277" y="10903"/>
                    </a:cubicBezTo>
                    <a:cubicBezTo>
                      <a:pt x="10313" y="10956"/>
                      <a:pt x="10195" y="11103"/>
                      <a:pt x="10008" y="11226"/>
                    </a:cubicBezTo>
                    <a:cubicBezTo>
                      <a:pt x="9705" y="11427"/>
                      <a:pt x="9575" y="11621"/>
                      <a:pt x="9388" y="12152"/>
                    </a:cubicBezTo>
                    <a:cubicBezTo>
                      <a:pt x="9284" y="12447"/>
                      <a:pt x="9716" y="13121"/>
                      <a:pt x="10159" y="13355"/>
                    </a:cubicBezTo>
                    <a:cubicBezTo>
                      <a:pt x="10552" y="13563"/>
                      <a:pt x="10578" y="13604"/>
                      <a:pt x="10545" y="14010"/>
                    </a:cubicBezTo>
                    <a:cubicBezTo>
                      <a:pt x="10510" y="14436"/>
                      <a:pt x="10502" y="14442"/>
                      <a:pt x="10134" y="14409"/>
                    </a:cubicBezTo>
                    <a:cubicBezTo>
                      <a:pt x="9760" y="14375"/>
                      <a:pt x="9755" y="14377"/>
                      <a:pt x="9782" y="14793"/>
                    </a:cubicBezTo>
                    <a:cubicBezTo>
                      <a:pt x="9805" y="15137"/>
                      <a:pt x="9857" y="15219"/>
                      <a:pt x="10050" y="15221"/>
                    </a:cubicBezTo>
                    <a:cubicBezTo>
                      <a:pt x="10179" y="15223"/>
                      <a:pt x="10376" y="15284"/>
                      <a:pt x="10494" y="15364"/>
                    </a:cubicBezTo>
                    <a:cubicBezTo>
                      <a:pt x="10681" y="15491"/>
                      <a:pt x="10752" y="15494"/>
                      <a:pt x="11031" y="15364"/>
                    </a:cubicBezTo>
                    <a:cubicBezTo>
                      <a:pt x="11208" y="15282"/>
                      <a:pt x="11450" y="15214"/>
                      <a:pt x="11567" y="15214"/>
                    </a:cubicBezTo>
                    <a:cubicBezTo>
                      <a:pt x="11738" y="15214"/>
                      <a:pt x="11786" y="15135"/>
                      <a:pt x="11793" y="14800"/>
                    </a:cubicBezTo>
                    <a:cubicBezTo>
                      <a:pt x="11802" y="14394"/>
                      <a:pt x="11791" y="14385"/>
                      <a:pt x="11441" y="14416"/>
                    </a:cubicBezTo>
                    <a:cubicBezTo>
                      <a:pt x="11095" y="14447"/>
                      <a:pt x="11081" y="14433"/>
                      <a:pt x="11048" y="14018"/>
                    </a:cubicBezTo>
                    <a:cubicBezTo>
                      <a:pt x="11015" y="13614"/>
                      <a:pt x="11042" y="13565"/>
                      <a:pt x="11467" y="13325"/>
                    </a:cubicBezTo>
                    <a:cubicBezTo>
                      <a:pt x="12294" y="12857"/>
                      <a:pt x="12377" y="11922"/>
                      <a:pt x="11651" y="11309"/>
                    </a:cubicBezTo>
                    <a:cubicBezTo>
                      <a:pt x="11436" y="11127"/>
                      <a:pt x="11292" y="10942"/>
                      <a:pt x="11324" y="10895"/>
                    </a:cubicBezTo>
                    <a:cubicBezTo>
                      <a:pt x="11418" y="10759"/>
                      <a:pt x="12582" y="10796"/>
                      <a:pt x="12715" y="10940"/>
                    </a:cubicBezTo>
                    <a:cubicBezTo>
                      <a:pt x="12917" y="11158"/>
                      <a:pt x="12430" y="13277"/>
                      <a:pt x="12129" y="13491"/>
                    </a:cubicBezTo>
                    <a:cubicBezTo>
                      <a:pt x="11995" y="13586"/>
                      <a:pt x="11914" y="13679"/>
                      <a:pt x="11944" y="13702"/>
                    </a:cubicBezTo>
                    <a:cubicBezTo>
                      <a:pt x="12545" y="14146"/>
                      <a:pt x="13223" y="14212"/>
                      <a:pt x="13712" y="13867"/>
                    </a:cubicBezTo>
                    <a:cubicBezTo>
                      <a:pt x="14024" y="13648"/>
                      <a:pt x="14017" y="13645"/>
                      <a:pt x="13788" y="13483"/>
                    </a:cubicBezTo>
                    <a:cubicBezTo>
                      <a:pt x="13614" y="13361"/>
                      <a:pt x="13495" y="13025"/>
                      <a:pt x="13310" y="12144"/>
                    </a:cubicBezTo>
                    <a:lnTo>
                      <a:pt x="13067" y="10970"/>
                    </a:lnTo>
                    <a:lnTo>
                      <a:pt x="13335" y="10790"/>
                    </a:lnTo>
                    <a:cubicBezTo>
                      <a:pt x="13561" y="10633"/>
                      <a:pt x="13574" y="10590"/>
                      <a:pt x="13427" y="10504"/>
                    </a:cubicBezTo>
                    <a:cubicBezTo>
                      <a:pt x="13219" y="10380"/>
                      <a:pt x="12964" y="10376"/>
                      <a:pt x="12765" y="10489"/>
                    </a:cubicBezTo>
                    <a:cubicBezTo>
                      <a:pt x="12621" y="10571"/>
                      <a:pt x="11682" y="10403"/>
                      <a:pt x="11534" y="10271"/>
                    </a:cubicBezTo>
                    <a:cubicBezTo>
                      <a:pt x="11492" y="10234"/>
                      <a:pt x="11642" y="10137"/>
                      <a:pt x="11869" y="10052"/>
                    </a:cubicBezTo>
                    <a:cubicBezTo>
                      <a:pt x="12167" y="9941"/>
                      <a:pt x="12279" y="9833"/>
                      <a:pt x="12279" y="9669"/>
                    </a:cubicBezTo>
                    <a:cubicBezTo>
                      <a:pt x="12279" y="9343"/>
                      <a:pt x="11956" y="9067"/>
                      <a:pt x="11575" y="9067"/>
                    </a:cubicBezTo>
                    <a:cubicBezTo>
                      <a:pt x="11396" y="9067"/>
                      <a:pt x="11147" y="9009"/>
                      <a:pt x="11022" y="8939"/>
                    </a:cubicBezTo>
                    <a:cubicBezTo>
                      <a:pt x="10932" y="8888"/>
                      <a:pt x="10864" y="8864"/>
                      <a:pt x="10796" y="8864"/>
                    </a:cubicBezTo>
                    <a:close/>
                    <a:moveTo>
                      <a:pt x="11425" y="9172"/>
                    </a:moveTo>
                    <a:cubicBezTo>
                      <a:pt x="11444" y="9171"/>
                      <a:pt x="11456" y="9171"/>
                      <a:pt x="11475" y="9172"/>
                    </a:cubicBezTo>
                    <a:cubicBezTo>
                      <a:pt x="11729" y="9185"/>
                      <a:pt x="11936" y="9363"/>
                      <a:pt x="11936" y="9654"/>
                    </a:cubicBezTo>
                    <a:cubicBezTo>
                      <a:pt x="11936" y="10005"/>
                      <a:pt x="11470" y="10173"/>
                      <a:pt x="11098" y="9955"/>
                    </a:cubicBezTo>
                    <a:cubicBezTo>
                      <a:pt x="10846" y="9807"/>
                      <a:pt x="10773" y="9805"/>
                      <a:pt x="10486" y="9939"/>
                    </a:cubicBezTo>
                    <a:cubicBezTo>
                      <a:pt x="10069" y="10134"/>
                      <a:pt x="10039" y="10132"/>
                      <a:pt x="9757" y="9879"/>
                    </a:cubicBezTo>
                    <a:cubicBezTo>
                      <a:pt x="9544" y="9688"/>
                      <a:pt x="9542" y="9643"/>
                      <a:pt x="9690" y="9443"/>
                    </a:cubicBezTo>
                    <a:cubicBezTo>
                      <a:pt x="9902" y="9155"/>
                      <a:pt x="10300" y="9104"/>
                      <a:pt x="10578" y="9330"/>
                    </a:cubicBezTo>
                    <a:cubicBezTo>
                      <a:pt x="10782" y="9496"/>
                      <a:pt x="10811" y="9496"/>
                      <a:pt x="11006" y="9338"/>
                    </a:cubicBezTo>
                    <a:cubicBezTo>
                      <a:pt x="11139" y="9230"/>
                      <a:pt x="11288" y="9179"/>
                      <a:pt x="11425" y="9172"/>
                    </a:cubicBezTo>
                    <a:close/>
                    <a:moveTo>
                      <a:pt x="8316" y="12460"/>
                    </a:moveTo>
                    <a:cubicBezTo>
                      <a:pt x="8320" y="12459"/>
                      <a:pt x="8328" y="12460"/>
                      <a:pt x="8332" y="12460"/>
                    </a:cubicBezTo>
                    <a:cubicBezTo>
                      <a:pt x="8401" y="12466"/>
                      <a:pt x="8450" y="12624"/>
                      <a:pt x="8450" y="12927"/>
                    </a:cubicBezTo>
                    <a:cubicBezTo>
                      <a:pt x="8450" y="13218"/>
                      <a:pt x="8394" y="13420"/>
                      <a:pt x="8307" y="13446"/>
                    </a:cubicBezTo>
                    <a:cubicBezTo>
                      <a:pt x="8100" y="13508"/>
                      <a:pt x="8029" y="13260"/>
                      <a:pt x="8131" y="12821"/>
                    </a:cubicBezTo>
                    <a:cubicBezTo>
                      <a:pt x="8185" y="12587"/>
                      <a:pt x="8257" y="12473"/>
                      <a:pt x="8316" y="12460"/>
                    </a:cubicBezTo>
                    <a:close/>
                    <a:moveTo>
                      <a:pt x="8785" y="12483"/>
                    </a:moveTo>
                    <a:cubicBezTo>
                      <a:pt x="8893" y="12469"/>
                      <a:pt x="8959" y="12647"/>
                      <a:pt x="8994" y="13055"/>
                    </a:cubicBezTo>
                    <a:cubicBezTo>
                      <a:pt x="9023" y="13383"/>
                      <a:pt x="8873" y="13562"/>
                      <a:pt x="8701" y="13408"/>
                    </a:cubicBezTo>
                    <a:cubicBezTo>
                      <a:pt x="8579" y="13299"/>
                      <a:pt x="8605" y="12569"/>
                      <a:pt x="8735" y="12498"/>
                    </a:cubicBezTo>
                    <a:cubicBezTo>
                      <a:pt x="8752" y="12488"/>
                      <a:pt x="8769" y="12485"/>
                      <a:pt x="8785" y="12483"/>
                    </a:cubicBezTo>
                    <a:close/>
                    <a:moveTo>
                      <a:pt x="12682" y="12754"/>
                    </a:moveTo>
                    <a:cubicBezTo>
                      <a:pt x="12745" y="12756"/>
                      <a:pt x="12799" y="12899"/>
                      <a:pt x="12799" y="13077"/>
                    </a:cubicBezTo>
                    <a:cubicBezTo>
                      <a:pt x="12799" y="13377"/>
                      <a:pt x="12638" y="13557"/>
                      <a:pt x="12489" y="13423"/>
                    </a:cubicBezTo>
                    <a:cubicBezTo>
                      <a:pt x="12387" y="13332"/>
                      <a:pt x="12556" y="12748"/>
                      <a:pt x="12682" y="12754"/>
                    </a:cubicBezTo>
                    <a:close/>
                    <a:moveTo>
                      <a:pt x="13251" y="12829"/>
                    </a:moveTo>
                    <a:cubicBezTo>
                      <a:pt x="13314" y="12818"/>
                      <a:pt x="13390" y="12914"/>
                      <a:pt x="13411" y="13047"/>
                    </a:cubicBezTo>
                    <a:cubicBezTo>
                      <a:pt x="13458" y="13348"/>
                      <a:pt x="13237" y="13582"/>
                      <a:pt x="13134" y="13340"/>
                    </a:cubicBezTo>
                    <a:cubicBezTo>
                      <a:pt x="13043" y="13128"/>
                      <a:pt x="13105" y="12855"/>
                      <a:pt x="13251" y="12829"/>
                    </a:cubicBezTo>
                    <a:close/>
                  </a:path>
                </a:pathLst>
              </a:custGeom>
              <a:ln w="12700" cap="flat">
                <a:noFill/>
                <a:miter lim="400000"/>
              </a:ln>
              <a:effectLst/>
            </p:spPr>
          </p:pic>
        </p:grpSp>
      </p:grpSp>
      <p:sp>
        <p:nvSpPr>
          <p:cNvPr id="17" name="Итоги деятельности Казначейства России за 2018 год…"/>
          <p:cNvSpPr/>
          <p:nvPr/>
        </p:nvSpPr>
        <p:spPr>
          <a:xfrm>
            <a:off x="3347864" y="51470"/>
            <a:ext cx="5796136" cy="648072"/>
          </a:xfrm>
          <a:prstGeom prst="roundRect">
            <a:avLst>
              <a:gd name="adj" fmla="val 11676"/>
            </a:avLst>
          </a:prstGeom>
          <a:solidFill>
            <a:srgbClr val="003859"/>
          </a:solidFill>
          <a:ln w="12700">
            <a:noFill/>
            <a:miter lim="400000"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0" tIns="0" rIns="0" bIns="0" anchor="ctr"/>
          <a:lstStyle/>
          <a:p>
            <a:pPr algn="ctr" defTabSz="336947">
              <a:defRPr/>
            </a:pPr>
            <a:endParaRPr lang="ru-RU" sz="2200" b="1" cap="all" dirty="0" smtClean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mbria" pitchFamily="18" charset="0"/>
              <a:ea typeface="Open Sans Condensed Light" pitchFamily="34" charset="0"/>
              <a:cs typeface="Open Sans Condensed Light" pitchFamily="34" charset="0"/>
            </a:endParaRPr>
          </a:p>
        </p:txBody>
      </p:sp>
      <p:sp>
        <p:nvSpPr>
          <p:cNvPr id="20" name="www.roskazna.ru"/>
          <p:cNvSpPr txBox="1"/>
          <p:nvPr/>
        </p:nvSpPr>
        <p:spPr>
          <a:xfrm>
            <a:off x="683568" y="339502"/>
            <a:ext cx="1800200" cy="24109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square" lIns="50800" tIns="50800" rIns="50800" bIns="50800" anchor="ctr">
            <a:spAutoFit/>
          </a:bodyPr>
          <a:lstStyle/>
          <a:p>
            <a:pPr marL="92075" lvl="2" algn="l">
              <a:defRPr b="0">
                <a:solidFill>
                  <a:srgbClr val="212121"/>
                </a:solidFill>
                <a:latin typeface="Helvetica"/>
                <a:ea typeface="Helvetica"/>
                <a:cs typeface="Helvetica"/>
                <a:sym typeface="Helvetica"/>
              </a:defRPr>
            </a:pPr>
            <a:r>
              <a:rPr sz="900" dirty="0" smtClean="0">
                <a:solidFill>
                  <a:schemeClr val="accent1">
                    <a:lumMod val="50000"/>
                  </a:schemeClr>
                </a:solidFill>
                <a:latin typeface="Cambria" pitchFamily="18" charset="0"/>
              </a:rPr>
              <a:t>www.</a:t>
            </a:r>
            <a:r>
              <a:rPr lang="en-US" sz="900" dirty="0" smtClean="0">
                <a:solidFill>
                  <a:schemeClr val="accent1">
                    <a:lumMod val="50000"/>
                  </a:schemeClr>
                </a:solidFill>
                <a:latin typeface="Cambria" pitchFamily="18" charset="0"/>
              </a:rPr>
              <a:t>altay</a:t>
            </a:r>
            <a:r>
              <a:rPr lang="ru-RU" sz="900" dirty="0" smtClean="0">
                <a:solidFill>
                  <a:schemeClr val="accent1">
                    <a:lumMod val="50000"/>
                  </a:schemeClr>
                </a:solidFill>
                <a:latin typeface="Cambria" pitchFamily="18" charset="0"/>
              </a:rPr>
              <a:t>.</a:t>
            </a:r>
            <a:r>
              <a:rPr sz="900" dirty="0" smtClean="0">
                <a:solidFill>
                  <a:schemeClr val="accent1">
                    <a:lumMod val="50000"/>
                  </a:schemeClr>
                </a:solidFill>
                <a:latin typeface="Cambria" pitchFamily="18" charset="0"/>
              </a:rPr>
              <a:t>roskazna.ru</a:t>
            </a:r>
            <a:endParaRPr sz="900" dirty="0">
              <a:solidFill>
                <a:schemeClr val="accent1">
                  <a:lumMod val="50000"/>
                </a:schemeClr>
              </a:solidFill>
              <a:latin typeface="Cambria" pitchFamily="18" charset="0"/>
            </a:endParaRPr>
          </a:p>
        </p:txBody>
      </p:sp>
      <p:sp>
        <p:nvSpPr>
          <p:cNvPr id="26" name="TextBox 3"/>
          <p:cNvSpPr txBox="1">
            <a:spLocks noChangeArrowheads="1"/>
          </p:cNvSpPr>
          <p:nvPr/>
        </p:nvSpPr>
        <p:spPr bwMode="auto">
          <a:xfrm>
            <a:off x="755576" y="126817"/>
            <a:ext cx="2736304" cy="28469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txBody>
          <a:bodyPr wrap="square" lIns="68580" tIns="34290" rIns="68580" bIns="34290">
            <a:spAutoFit/>
          </a:bodyPr>
          <a:lstStyle/>
          <a:p>
            <a:r>
              <a:rPr lang="ru-RU" altLang="ru-RU" sz="1400" b="1" dirty="0" smtClean="0">
                <a:solidFill>
                  <a:schemeClr val="tx2">
                    <a:lumMod val="50000"/>
                  </a:schemeClr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Cambria" pitchFamily="18" charset="0"/>
                <a:cs typeface="Arial" pitchFamily="34" charset="0"/>
              </a:rPr>
              <a:t>УФК ПО АЛТАЙСКОМУ КРАЮ</a:t>
            </a:r>
            <a:endParaRPr lang="ru-RU" altLang="ru-RU" sz="1400" b="1" dirty="0">
              <a:solidFill>
                <a:schemeClr val="tx2">
                  <a:lumMod val="50000"/>
                </a:schemeClr>
              </a:solidFill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  <a:latin typeface="Cambria" pitchFamily="18" charset="0"/>
              <a:cs typeface="Arial" pitchFamily="34" charset="0"/>
            </a:endParaRPr>
          </a:p>
        </p:txBody>
      </p:sp>
      <p:sp>
        <p:nvSpPr>
          <p:cNvPr id="12" name="TextBox 15"/>
          <p:cNvSpPr txBox="1">
            <a:spLocks noChangeArrowheads="1"/>
          </p:cNvSpPr>
          <p:nvPr/>
        </p:nvSpPr>
        <p:spPr bwMode="auto">
          <a:xfrm>
            <a:off x="3347864" y="73536"/>
            <a:ext cx="5796136" cy="5232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/>
            <a:r>
              <a:rPr lang="ru-RU" altLang="ru-RU" sz="14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mbria" pitchFamily="18" charset="0"/>
              </a:rPr>
              <a:t>Повышение операционной эффективности в рамках кассового обслуживания исполнения бюджетов бюджетной системы РФ</a:t>
            </a:r>
          </a:p>
        </p:txBody>
      </p:sp>
      <p:sp>
        <p:nvSpPr>
          <p:cNvPr id="16" name="Прямоугольник 15"/>
          <p:cNvSpPr/>
          <p:nvPr/>
        </p:nvSpPr>
        <p:spPr>
          <a:xfrm>
            <a:off x="207640" y="2432550"/>
            <a:ext cx="2780184" cy="233653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>
              <a:lnSpc>
                <a:spcPts val="1000"/>
              </a:lnSpc>
              <a:defRPr/>
            </a:pPr>
            <a:r>
              <a:rPr lang="ru-RU" sz="1200" dirty="0" smtClean="0">
                <a:solidFill>
                  <a:schemeClr val="accent1">
                    <a:lumMod val="50000"/>
                  </a:schemeClr>
                </a:solidFill>
                <a:latin typeface="Cambria" pitchFamily="18" charset="0"/>
              </a:rPr>
              <a:t>минимизация рисков </a:t>
            </a:r>
            <a:r>
              <a:rPr lang="ru-RU" sz="1200" dirty="0" err="1" smtClean="0">
                <a:solidFill>
                  <a:schemeClr val="accent1">
                    <a:lumMod val="50000"/>
                  </a:schemeClr>
                </a:solidFill>
                <a:latin typeface="Cambria" pitchFamily="18" charset="0"/>
              </a:rPr>
              <a:t>возникно-вения</a:t>
            </a:r>
            <a:r>
              <a:rPr lang="ru-RU" sz="1200" dirty="0" smtClean="0">
                <a:solidFill>
                  <a:schemeClr val="accent1">
                    <a:lumMod val="50000"/>
                  </a:schemeClr>
                </a:solidFill>
                <a:latin typeface="Cambria" pitchFamily="18" charset="0"/>
              </a:rPr>
              <a:t> коррупции</a:t>
            </a:r>
          </a:p>
          <a:p>
            <a:pPr algn="just">
              <a:lnSpc>
                <a:spcPts val="500"/>
              </a:lnSpc>
              <a:defRPr/>
            </a:pPr>
            <a:endParaRPr lang="ru-RU" sz="1200" dirty="0" smtClean="0">
              <a:solidFill>
                <a:schemeClr val="accent1">
                  <a:lumMod val="50000"/>
                </a:schemeClr>
              </a:solidFill>
              <a:latin typeface="Cambria" pitchFamily="18" charset="0"/>
            </a:endParaRPr>
          </a:p>
          <a:p>
            <a:pPr algn="just">
              <a:lnSpc>
                <a:spcPts val="1000"/>
              </a:lnSpc>
              <a:defRPr/>
            </a:pPr>
            <a:r>
              <a:rPr lang="ru-RU" sz="1200" dirty="0" smtClean="0">
                <a:solidFill>
                  <a:schemeClr val="accent1">
                    <a:lumMod val="50000"/>
                  </a:schemeClr>
                </a:solidFill>
                <a:latin typeface="Cambria" pitchFamily="18" charset="0"/>
              </a:rPr>
              <a:t>создание полного списка контролей</a:t>
            </a:r>
          </a:p>
          <a:p>
            <a:pPr algn="just">
              <a:lnSpc>
                <a:spcPts val="500"/>
              </a:lnSpc>
              <a:defRPr/>
            </a:pPr>
            <a:endParaRPr lang="ru-RU" sz="1200" dirty="0" smtClean="0">
              <a:solidFill>
                <a:schemeClr val="accent1">
                  <a:lumMod val="50000"/>
                </a:schemeClr>
              </a:solidFill>
              <a:latin typeface="Cambria" pitchFamily="18" charset="0"/>
            </a:endParaRPr>
          </a:p>
          <a:p>
            <a:pPr algn="just">
              <a:lnSpc>
                <a:spcPts val="1000"/>
              </a:lnSpc>
              <a:defRPr/>
            </a:pPr>
            <a:r>
              <a:rPr lang="ru-RU" sz="1200" dirty="0" smtClean="0">
                <a:solidFill>
                  <a:schemeClr val="accent1">
                    <a:lumMod val="50000"/>
                  </a:schemeClr>
                </a:solidFill>
                <a:latin typeface="Cambria" pitchFamily="18" charset="0"/>
              </a:rPr>
              <a:t>повышение прозрачности </a:t>
            </a:r>
            <a:r>
              <a:rPr lang="ru-RU" sz="1200" dirty="0" err="1" smtClean="0">
                <a:solidFill>
                  <a:schemeClr val="accent1">
                    <a:lumMod val="50000"/>
                  </a:schemeClr>
                </a:solidFill>
                <a:latin typeface="Cambria" pitchFamily="18" charset="0"/>
              </a:rPr>
              <a:t>прове-дения</a:t>
            </a:r>
            <a:r>
              <a:rPr lang="ru-RU" sz="1200" dirty="0" smtClean="0">
                <a:solidFill>
                  <a:schemeClr val="accent1">
                    <a:lumMod val="50000"/>
                  </a:schemeClr>
                </a:solidFill>
                <a:latin typeface="Cambria" pitchFamily="18" charset="0"/>
              </a:rPr>
              <a:t> контрольных процедур</a:t>
            </a:r>
          </a:p>
          <a:p>
            <a:pPr algn="just">
              <a:lnSpc>
                <a:spcPts val="500"/>
              </a:lnSpc>
              <a:defRPr/>
            </a:pPr>
            <a:endParaRPr lang="ru-RU" sz="1200" dirty="0" smtClean="0">
              <a:solidFill>
                <a:schemeClr val="accent1">
                  <a:lumMod val="50000"/>
                </a:schemeClr>
              </a:solidFill>
              <a:latin typeface="Cambria" pitchFamily="18" charset="0"/>
            </a:endParaRPr>
          </a:p>
          <a:p>
            <a:pPr algn="just">
              <a:lnSpc>
                <a:spcPts val="1000"/>
              </a:lnSpc>
              <a:defRPr/>
            </a:pPr>
            <a:r>
              <a:rPr lang="ru-RU" sz="1200" dirty="0" smtClean="0">
                <a:solidFill>
                  <a:schemeClr val="accent1">
                    <a:lumMod val="50000"/>
                  </a:schemeClr>
                </a:solidFill>
                <a:latin typeface="Cambria" pitchFamily="18" charset="0"/>
              </a:rPr>
              <a:t>обеспечение пошаговой фиксации проведения контрольных </a:t>
            </a:r>
            <a:r>
              <a:rPr lang="ru-RU" sz="1200" dirty="0" err="1" smtClean="0">
                <a:solidFill>
                  <a:schemeClr val="accent1">
                    <a:lumMod val="50000"/>
                  </a:schemeClr>
                </a:solidFill>
                <a:latin typeface="Cambria" pitchFamily="18" charset="0"/>
              </a:rPr>
              <a:t>меро-приятий</a:t>
            </a:r>
            <a:r>
              <a:rPr lang="ru-RU" sz="1200" dirty="0" smtClean="0">
                <a:solidFill>
                  <a:schemeClr val="accent1">
                    <a:lumMod val="50000"/>
                  </a:schemeClr>
                </a:solidFill>
                <a:latin typeface="Cambria" pitchFamily="18" charset="0"/>
              </a:rPr>
              <a:t> и сохранение результатов</a:t>
            </a:r>
          </a:p>
          <a:p>
            <a:pPr algn="just">
              <a:lnSpc>
                <a:spcPts val="500"/>
              </a:lnSpc>
              <a:defRPr/>
            </a:pPr>
            <a:endParaRPr lang="ru-RU" sz="1200" dirty="0" smtClean="0">
              <a:solidFill>
                <a:schemeClr val="accent1">
                  <a:lumMod val="50000"/>
                </a:schemeClr>
              </a:solidFill>
              <a:latin typeface="Cambria" pitchFamily="18" charset="0"/>
            </a:endParaRPr>
          </a:p>
          <a:p>
            <a:pPr algn="just">
              <a:lnSpc>
                <a:spcPts val="1000"/>
              </a:lnSpc>
              <a:defRPr/>
            </a:pPr>
            <a:r>
              <a:rPr lang="ru-RU" sz="1200" dirty="0" smtClean="0">
                <a:solidFill>
                  <a:schemeClr val="accent1">
                    <a:lumMod val="50000"/>
                  </a:schemeClr>
                </a:solidFill>
                <a:latin typeface="Cambria" pitchFamily="18" charset="0"/>
              </a:rPr>
              <a:t>минимизация трудовых и </a:t>
            </a:r>
            <a:r>
              <a:rPr lang="ru-RU" sz="1200" dirty="0" err="1" smtClean="0">
                <a:solidFill>
                  <a:schemeClr val="accent1">
                    <a:lumMod val="50000"/>
                  </a:schemeClr>
                </a:solidFill>
                <a:latin typeface="Cambria" pitchFamily="18" charset="0"/>
              </a:rPr>
              <a:t>вре-менных</a:t>
            </a:r>
            <a:r>
              <a:rPr lang="ru-RU" sz="1200" dirty="0" smtClean="0">
                <a:solidFill>
                  <a:schemeClr val="accent1">
                    <a:lumMod val="50000"/>
                  </a:schemeClr>
                </a:solidFill>
                <a:latin typeface="Cambria" pitchFamily="18" charset="0"/>
              </a:rPr>
              <a:t> затрат</a:t>
            </a:r>
          </a:p>
          <a:p>
            <a:pPr algn="just">
              <a:lnSpc>
                <a:spcPts val="500"/>
              </a:lnSpc>
              <a:defRPr/>
            </a:pPr>
            <a:endParaRPr lang="ru-RU" sz="1200" dirty="0" smtClean="0">
              <a:solidFill>
                <a:schemeClr val="accent1">
                  <a:lumMod val="50000"/>
                </a:schemeClr>
              </a:solidFill>
              <a:latin typeface="Cambria" pitchFamily="18" charset="0"/>
            </a:endParaRPr>
          </a:p>
          <a:p>
            <a:pPr algn="just">
              <a:lnSpc>
                <a:spcPts val="1000"/>
              </a:lnSpc>
              <a:defRPr/>
            </a:pPr>
            <a:r>
              <a:rPr lang="ru-RU" sz="1200" dirty="0" smtClean="0">
                <a:solidFill>
                  <a:schemeClr val="accent1">
                    <a:lumMod val="50000"/>
                  </a:schemeClr>
                </a:solidFill>
                <a:latin typeface="Cambria" pitchFamily="18" charset="0"/>
              </a:rPr>
              <a:t>минимизация времени проведения контрольных мероприятий </a:t>
            </a:r>
            <a:r>
              <a:rPr lang="ru-RU" sz="1200" dirty="0" err="1" smtClean="0">
                <a:solidFill>
                  <a:schemeClr val="accent1">
                    <a:lumMod val="50000"/>
                  </a:schemeClr>
                </a:solidFill>
                <a:latin typeface="Cambria" pitchFamily="18" charset="0"/>
              </a:rPr>
              <a:t>доку-ментов</a:t>
            </a:r>
            <a:r>
              <a:rPr lang="ru-RU" sz="1200" dirty="0" smtClean="0">
                <a:solidFill>
                  <a:schemeClr val="accent1">
                    <a:lumMod val="50000"/>
                  </a:schemeClr>
                </a:solidFill>
                <a:latin typeface="Cambria" pitchFamily="18" charset="0"/>
              </a:rPr>
              <a:t>, отнесенных к группе низкого уровня риска, и увеличение – высокого уровня риска</a:t>
            </a:r>
          </a:p>
        </p:txBody>
      </p:sp>
      <p:sp>
        <p:nvSpPr>
          <p:cNvPr id="18" name="Прямоугольник 17"/>
          <p:cNvSpPr/>
          <p:nvPr/>
        </p:nvSpPr>
        <p:spPr>
          <a:xfrm>
            <a:off x="3231976" y="2448094"/>
            <a:ext cx="1916088" cy="2464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>
              <a:lnSpc>
                <a:spcPts val="1000"/>
              </a:lnSpc>
              <a:defRPr/>
            </a:pPr>
            <a:r>
              <a:rPr lang="ru-RU" sz="1200" dirty="0" smtClean="0">
                <a:solidFill>
                  <a:schemeClr val="accent1">
                    <a:lumMod val="50000"/>
                  </a:schemeClr>
                </a:solidFill>
                <a:latin typeface="Cambria" pitchFamily="18" charset="0"/>
              </a:rPr>
              <a:t>обеспечение </a:t>
            </a:r>
            <a:r>
              <a:rPr lang="ru-RU" sz="1200" dirty="0" err="1" smtClean="0">
                <a:solidFill>
                  <a:schemeClr val="accent1">
                    <a:lumMod val="50000"/>
                  </a:schemeClr>
                </a:solidFill>
                <a:latin typeface="Cambria" pitchFamily="18" charset="0"/>
              </a:rPr>
              <a:t>проз-рачности</a:t>
            </a:r>
            <a:r>
              <a:rPr lang="ru-RU" sz="1200" dirty="0" smtClean="0">
                <a:solidFill>
                  <a:schemeClr val="accent1">
                    <a:lumMod val="50000"/>
                  </a:schemeClr>
                </a:solidFill>
                <a:latin typeface="Cambria" pitchFamily="18" charset="0"/>
              </a:rPr>
              <a:t> исполнения расходов бюджета</a:t>
            </a:r>
          </a:p>
          <a:p>
            <a:pPr algn="just">
              <a:lnSpc>
                <a:spcPts val="500"/>
              </a:lnSpc>
              <a:defRPr/>
            </a:pPr>
            <a:endParaRPr lang="ru-RU" sz="1200" dirty="0" smtClean="0">
              <a:solidFill>
                <a:schemeClr val="accent1">
                  <a:lumMod val="50000"/>
                </a:schemeClr>
              </a:solidFill>
              <a:latin typeface="Cambria" pitchFamily="18" charset="0"/>
            </a:endParaRPr>
          </a:p>
          <a:p>
            <a:pPr algn="just">
              <a:lnSpc>
                <a:spcPts val="1000"/>
              </a:lnSpc>
              <a:defRPr/>
            </a:pPr>
            <a:r>
              <a:rPr lang="ru-RU" sz="1200" dirty="0" smtClean="0">
                <a:solidFill>
                  <a:schemeClr val="accent1">
                    <a:lumMod val="50000"/>
                  </a:schemeClr>
                </a:solidFill>
                <a:latin typeface="Cambria" pitchFamily="18" charset="0"/>
              </a:rPr>
              <a:t>повышение качества</a:t>
            </a:r>
          </a:p>
          <a:p>
            <a:pPr algn="just">
              <a:lnSpc>
                <a:spcPts val="1000"/>
              </a:lnSpc>
              <a:defRPr/>
            </a:pPr>
            <a:r>
              <a:rPr lang="ru-RU" sz="1200" dirty="0" smtClean="0">
                <a:solidFill>
                  <a:schemeClr val="accent1">
                    <a:lumMod val="50000"/>
                  </a:schemeClr>
                </a:solidFill>
                <a:latin typeface="Cambria" pitchFamily="18" charset="0"/>
              </a:rPr>
              <a:t>управления </a:t>
            </a:r>
            <a:r>
              <a:rPr lang="ru-RU" sz="1200" dirty="0" err="1" smtClean="0">
                <a:solidFill>
                  <a:schemeClr val="accent1">
                    <a:lumMod val="50000"/>
                  </a:schemeClr>
                </a:solidFill>
                <a:latin typeface="Cambria" pitchFamily="18" charset="0"/>
              </a:rPr>
              <a:t>ликвид-ностью</a:t>
            </a:r>
            <a:r>
              <a:rPr lang="ru-RU" sz="1200" dirty="0" smtClean="0">
                <a:solidFill>
                  <a:schemeClr val="accent1">
                    <a:lumMod val="50000"/>
                  </a:schemeClr>
                </a:solidFill>
                <a:latin typeface="Cambria" pitchFamily="18" charset="0"/>
              </a:rPr>
              <a:t> на ЕКС</a:t>
            </a:r>
          </a:p>
          <a:p>
            <a:pPr algn="just">
              <a:lnSpc>
                <a:spcPts val="500"/>
              </a:lnSpc>
              <a:defRPr/>
            </a:pPr>
            <a:endParaRPr lang="ru-RU" sz="1200" dirty="0" smtClean="0">
              <a:solidFill>
                <a:schemeClr val="accent1">
                  <a:lumMod val="50000"/>
                </a:schemeClr>
              </a:solidFill>
              <a:latin typeface="Cambria" pitchFamily="18" charset="0"/>
            </a:endParaRPr>
          </a:p>
          <a:p>
            <a:pPr algn="just">
              <a:lnSpc>
                <a:spcPts val="1000"/>
              </a:lnSpc>
              <a:defRPr/>
            </a:pPr>
            <a:r>
              <a:rPr lang="ru-RU" sz="1200" dirty="0" smtClean="0">
                <a:solidFill>
                  <a:schemeClr val="accent1">
                    <a:lumMod val="50000"/>
                  </a:schemeClr>
                </a:solidFill>
                <a:latin typeface="Cambria" pitchFamily="18" charset="0"/>
              </a:rPr>
              <a:t>управление платежами ПБС</a:t>
            </a:r>
          </a:p>
          <a:p>
            <a:pPr algn="just">
              <a:lnSpc>
                <a:spcPts val="500"/>
              </a:lnSpc>
              <a:defRPr/>
            </a:pPr>
            <a:endParaRPr lang="ru-RU" sz="1200" dirty="0" smtClean="0">
              <a:solidFill>
                <a:schemeClr val="accent1">
                  <a:lumMod val="50000"/>
                </a:schemeClr>
              </a:solidFill>
              <a:latin typeface="Cambria" pitchFamily="18" charset="0"/>
            </a:endParaRPr>
          </a:p>
          <a:p>
            <a:pPr algn="just">
              <a:lnSpc>
                <a:spcPts val="1000"/>
              </a:lnSpc>
              <a:defRPr/>
            </a:pPr>
            <a:r>
              <a:rPr lang="ru-RU" sz="1200" dirty="0" smtClean="0">
                <a:solidFill>
                  <a:schemeClr val="accent1">
                    <a:lumMod val="50000"/>
                  </a:schemeClr>
                </a:solidFill>
                <a:latin typeface="Cambria" pitchFamily="18" charset="0"/>
              </a:rPr>
              <a:t>визуализация </a:t>
            </a:r>
            <a:r>
              <a:rPr lang="ru-RU" sz="1200" dirty="0" err="1" smtClean="0">
                <a:solidFill>
                  <a:schemeClr val="accent1">
                    <a:lumMod val="50000"/>
                  </a:schemeClr>
                </a:solidFill>
                <a:latin typeface="Cambria" pitchFamily="18" charset="0"/>
              </a:rPr>
              <a:t>агрегиро</a:t>
            </a:r>
            <a:r>
              <a:rPr lang="ru-RU" sz="1200" dirty="0" smtClean="0">
                <a:solidFill>
                  <a:schemeClr val="accent1">
                    <a:lumMod val="50000"/>
                  </a:schemeClr>
                </a:solidFill>
                <a:latin typeface="Cambria" pitchFamily="18" charset="0"/>
              </a:rPr>
              <a:t>-</a:t>
            </a:r>
          </a:p>
          <a:p>
            <a:pPr algn="just">
              <a:lnSpc>
                <a:spcPts val="1000"/>
              </a:lnSpc>
              <a:defRPr/>
            </a:pPr>
            <a:r>
              <a:rPr lang="ru-RU" sz="1200" dirty="0" smtClean="0">
                <a:solidFill>
                  <a:schemeClr val="accent1">
                    <a:lumMod val="50000"/>
                  </a:schemeClr>
                </a:solidFill>
                <a:latin typeface="Cambria" pitchFamily="18" charset="0"/>
              </a:rPr>
              <a:t>ванных данных</a:t>
            </a:r>
          </a:p>
          <a:p>
            <a:pPr algn="just">
              <a:lnSpc>
                <a:spcPts val="500"/>
              </a:lnSpc>
              <a:defRPr/>
            </a:pPr>
            <a:endParaRPr lang="ru-RU" sz="1200" dirty="0" smtClean="0">
              <a:solidFill>
                <a:schemeClr val="accent1">
                  <a:lumMod val="50000"/>
                </a:schemeClr>
              </a:solidFill>
              <a:latin typeface="Cambria" pitchFamily="18" charset="0"/>
            </a:endParaRPr>
          </a:p>
          <a:p>
            <a:pPr algn="just">
              <a:lnSpc>
                <a:spcPts val="1000"/>
              </a:lnSpc>
              <a:defRPr/>
            </a:pPr>
            <a:r>
              <a:rPr lang="ru-RU" sz="1200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mbria" pitchFamily="18" charset="0"/>
              </a:rPr>
              <a:t>отказ от заявок на</a:t>
            </a:r>
          </a:p>
          <a:p>
            <a:pPr algn="just">
              <a:lnSpc>
                <a:spcPts val="1000"/>
              </a:lnSpc>
              <a:defRPr/>
            </a:pPr>
            <a:r>
              <a:rPr lang="ru-RU" sz="1200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mbria" pitchFamily="18" charset="0"/>
              </a:rPr>
              <a:t> кассовый расход</a:t>
            </a:r>
          </a:p>
          <a:p>
            <a:pPr algn="just">
              <a:lnSpc>
                <a:spcPts val="500"/>
              </a:lnSpc>
              <a:defRPr/>
            </a:pPr>
            <a:endParaRPr lang="ru-RU" sz="1200" dirty="0" smtClean="0">
              <a:solidFill>
                <a:schemeClr val="accent1">
                  <a:lumMod val="50000"/>
                </a:schemeClr>
              </a:solidFill>
              <a:latin typeface="Cambria" pitchFamily="18" charset="0"/>
            </a:endParaRPr>
          </a:p>
          <a:p>
            <a:pPr>
              <a:lnSpc>
                <a:spcPts val="1000"/>
              </a:lnSpc>
              <a:defRPr/>
            </a:pPr>
            <a:r>
              <a:rPr lang="ru-RU" sz="1200" dirty="0" smtClean="0">
                <a:solidFill>
                  <a:schemeClr val="accent1">
                    <a:lumMod val="50000"/>
                  </a:schemeClr>
                </a:solidFill>
                <a:latin typeface="Cambria" pitchFamily="18" charset="0"/>
              </a:rPr>
              <a:t>осуществление </a:t>
            </a:r>
            <a:r>
              <a:rPr lang="ru-RU" sz="1200" dirty="0" err="1" smtClean="0">
                <a:solidFill>
                  <a:schemeClr val="accent1">
                    <a:lumMod val="50000"/>
                  </a:schemeClr>
                </a:solidFill>
                <a:latin typeface="Cambria" pitchFamily="18" charset="0"/>
              </a:rPr>
              <a:t>опера-тивного</a:t>
            </a:r>
            <a:r>
              <a:rPr lang="ru-RU" sz="1200" dirty="0" smtClean="0">
                <a:solidFill>
                  <a:schemeClr val="accent1">
                    <a:lumMod val="50000"/>
                  </a:schemeClr>
                </a:solidFill>
                <a:latin typeface="Cambria" pitchFamily="18" charset="0"/>
              </a:rPr>
              <a:t> мониторинга исполнения </a:t>
            </a:r>
            <a:r>
              <a:rPr lang="ru-RU" sz="1200" dirty="0" err="1" smtClean="0">
                <a:solidFill>
                  <a:schemeClr val="accent1">
                    <a:lumMod val="50000"/>
                  </a:schemeClr>
                </a:solidFill>
                <a:latin typeface="Cambria" pitchFamily="18" charset="0"/>
              </a:rPr>
              <a:t>обяза-тельств</a:t>
            </a:r>
            <a:endParaRPr lang="ru-RU" sz="1200" dirty="0" smtClean="0">
              <a:solidFill>
                <a:schemeClr val="accent1">
                  <a:lumMod val="50000"/>
                </a:schemeClr>
              </a:solidFill>
              <a:latin typeface="Cambria" pitchFamily="18" charset="0"/>
            </a:endParaRPr>
          </a:p>
        </p:txBody>
      </p:sp>
      <p:sp>
        <p:nvSpPr>
          <p:cNvPr id="21" name="Прямоугольник 20"/>
          <p:cNvSpPr/>
          <p:nvPr/>
        </p:nvSpPr>
        <p:spPr>
          <a:xfrm>
            <a:off x="5427712" y="2424778"/>
            <a:ext cx="3600400" cy="266008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>
              <a:lnSpc>
                <a:spcPts val="1000"/>
              </a:lnSpc>
              <a:defRPr/>
            </a:pPr>
            <a:r>
              <a:rPr lang="ru-RU" sz="1200" dirty="0" smtClean="0">
                <a:solidFill>
                  <a:schemeClr val="accent1">
                    <a:lumMod val="50000"/>
                  </a:schemeClr>
                </a:solidFill>
                <a:latin typeface="Cambria" pitchFamily="18" charset="0"/>
              </a:rPr>
              <a:t>создание единой среды, обеспечивающей прозрачность</a:t>
            </a:r>
          </a:p>
          <a:p>
            <a:pPr algn="just">
              <a:lnSpc>
                <a:spcPts val="500"/>
              </a:lnSpc>
              <a:defRPr/>
            </a:pPr>
            <a:endParaRPr lang="ru-RU" sz="1200" dirty="0" smtClean="0">
              <a:solidFill>
                <a:schemeClr val="accent1">
                  <a:lumMod val="50000"/>
                </a:schemeClr>
              </a:solidFill>
              <a:latin typeface="Cambria" pitchFamily="18" charset="0"/>
            </a:endParaRPr>
          </a:p>
          <a:p>
            <a:pPr algn="just">
              <a:lnSpc>
                <a:spcPts val="1000"/>
              </a:lnSpc>
              <a:defRPr/>
            </a:pPr>
            <a:r>
              <a:rPr lang="ru-RU" sz="1200" dirty="0" smtClean="0">
                <a:solidFill>
                  <a:schemeClr val="accent1">
                    <a:lumMod val="50000"/>
                  </a:schemeClr>
                </a:solidFill>
                <a:latin typeface="Cambria" pitchFamily="18" charset="0"/>
              </a:rPr>
              <a:t>возможность отслеживать исполнение расходного обязательства на всех этапах бюджетного цикла </a:t>
            </a:r>
          </a:p>
          <a:p>
            <a:pPr algn="just">
              <a:lnSpc>
                <a:spcPts val="500"/>
              </a:lnSpc>
              <a:defRPr/>
            </a:pPr>
            <a:endParaRPr lang="ru-RU" sz="1200" dirty="0" smtClean="0">
              <a:solidFill>
                <a:schemeClr val="accent1">
                  <a:lumMod val="50000"/>
                </a:schemeClr>
              </a:solidFill>
              <a:latin typeface="Cambria" pitchFamily="18" charset="0"/>
            </a:endParaRPr>
          </a:p>
          <a:p>
            <a:pPr algn="just">
              <a:lnSpc>
                <a:spcPts val="1000"/>
              </a:lnSpc>
              <a:defRPr/>
            </a:pPr>
            <a:r>
              <a:rPr lang="ru-RU" sz="1200" dirty="0" smtClean="0">
                <a:solidFill>
                  <a:schemeClr val="accent1">
                    <a:lumMod val="50000"/>
                  </a:schemeClr>
                </a:solidFill>
                <a:latin typeface="Cambria" pitchFamily="18" charset="0"/>
              </a:rPr>
              <a:t>анализ соответствия заявленных потребностей с фактическим исполнением</a:t>
            </a:r>
          </a:p>
          <a:p>
            <a:pPr algn="just">
              <a:lnSpc>
                <a:spcPts val="500"/>
              </a:lnSpc>
              <a:defRPr/>
            </a:pPr>
            <a:endParaRPr lang="ru-RU" sz="1200" dirty="0" smtClean="0">
              <a:solidFill>
                <a:schemeClr val="accent1">
                  <a:lumMod val="50000"/>
                </a:schemeClr>
              </a:solidFill>
              <a:latin typeface="Cambria" pitchFamily="18" charset="0"/>
            </a:endParaRPr>
          </a:p>
          <a:p>
            <a:pPr algn="just">
              <a:lnSpc>
                <a:spcPts val="1000"/>
              </a:lnSpc>
              <a:defRPr/>
            </a:pPr>
            <a:r>
              <a:rPr lang="ru-RU" sz="1200" dirty="0" smtClean="0">
                <a:solidFill>
                  <a:schemeClr val="accent1">
                    <a:lumMod val="50000"/>
                  </a:schemeClr>
                </a:solidFill>
                <a:latin typeface="Cambria" pitchFamily="18" charset="0"/>
              </a:rPr>
              <a:t>консолидация всего жизненного цикл расходного обязательства в одном формуляре</a:t>
            </a:r>
          </a:p>
          <a:p>
            <a:pPr algn="just">
              <a:lnSpc>
                <a:spcPts val="500"/>
              </a:lnSpc>
              <a:defRPr/>
            </a:pPr>
            <a:endParaRPr lang="ru-RU" sz="1200" dirty="0" smtClean="0">
              <a:solidFill>
                <a:schemeClr val="accent1">
                  <a:lumMod val="50000"/>
                </a:schemeClr>
              </a:solidFill>
              <a:latin typeface="Cambria" pitchFamily="18" charset="0"/>
            </a:endParaRPr>
          </a:p>
          <a:p>
            <a:pPr algn="just">
              <a:lnSpc>
                <a:spcPts val="1000"/>
              </a:lnSpc>
              <a:defRPr/>
            </a:pPr>
            <a:r>
              <a:rPr lang="ru-RU" sz="1200" dirty="0" smtClean="0">
                <a:solidFill>
                  <a:schemeClr val="accent1">
                    <a:lumMod val="50000"/>
                  </a:schemeClr>
                </a:solidFill>
                <a:latin typeface="Cambria" pitchFamily="18" charset="0"/>
              </a:rPr>
              <a:t>обеспечение полноты и быстрого доступа в </a:t>
            </a:r>
            <a:r>
              <a:rPr lang="ru-RU" sz="1200" dirty="0" err="1" smtClean="0">
                <a:solidFill>
                  <a:schemeClr val="accent1">
                    <a:lumMod val="50000"/>
                  </a:schemeClr>
                </a:solidFill>
                <a:latin typeface="Cambria" pitchFamily="18" charset="0"/>
              </a:rPr>
              <a:t>онлайн-режиме</a:t>
            </a:r>
            <a:r>
              <a:rPr lang="ru-RU" sz="1200" dirty="0" smtClean="0">
                <a:solidFill>
                  <a:schemeClr val="accent1">
                    <a:lumMod val="50000"/>
                  </a:schemeClr>
                </a:solidFill>
                <a:latin typeface="Cambria" pitchFamily="18" charset="0"/>
              </a:rPr>
              <a:t> к актуальной информации на всех этапах исполнения расходного обязательства</a:t>
            </a:r>
          </a:p>
          <a:p>
            <a:pPr algn="just">
              <a:lnSpc>
                <a:spcPts val="500"/>
              </a:lnSpc>
              <a:defRPr/>
            </a:pPr>
            <a:endParaRPr lang="ru-RU" sz="1200" dirty="0" smtClean="0">
              <a:solidFill>
                <a:schemeClr val="accent1">
                  <a:lumMod val="50000"/>
                </a:schemeClr>
              </a:solidFill>
              <a:latin typeface="Cambria" pitchFamily="18" charset="0"/>
            </a:endParaRPr>
          </a:p>
          <a:p>
            <a:pPr algn="just">
              <a:lnSpc>
                <a:spcPts val="1000"/>
              </a:lnSpc>
              <a:defRPr/>
            </a:pPr>
            <a:r>
              <a:rPr lang="ru-RU" sz="1200" dirty="0" smtClean="0">
                <a:solidFill>
                  <a:schemeClr val="accent1">
                    <a:lumMod val="50000"/>
                  </a:schemeClr>
                </a:solidFill>
                <a:latin typeface="Cambria" pitchFamily="18" charset="0"/>
              </a:rPr>
              <a:t>автоматизация формирования агрегирующих формуляров и реестров</a:t>
            </a:r>
          </a:p>
          <a:p>
            <a:pPr algn="just">
              <a:lnSpc>
                <a:spcPts val="500"/>
              </a:lnSpc>
              <a:defRPr/>
            </a:pPr>
            <a:endParaRPr lang="ru-RU" sz="1200" dirty="0" smtClean="0">
              <a:solidFill>
                <a:schemeClr val="accent1">
                  <a:lumMod val="50000"/>
                </a:schemeClr>
              </a:solidFill>
              <a:latin typeface="Cambria" pitchFamily="18" charset="0"/>
            </a:endParaRPr>
          </a:p>
          <a:p>
            <a:pPr algn="just">
              <a:lnSpc>
                <a:spcPts val="1000"/>
              </a:lnSpc>
              <a:defRPr/>
            </a:pPr>
            <a:r>
              <a:rPr lang="ru-RU" sz="1200" dirty="0" smtClean="0">
                <a:solidFill>
                  <a:schemeClr val="accent1">
                    <a:lumMod val="50000"/>
                  </a:schemeClr>
                </a:solidFill>
                <a:latin typeface="Cambria" pitchFamily="18" charset="0"/>
              </a:rPr>
              <a:t>обеспечение взаимосвязи планируемых расходов и предоставляемых ЛБО</a:t>
            </a:r>
          </a:p>
        </p:txBody>
      </p:sp>
      <p:pic>
        <p:nvPicPr>
          <p:cNvPr id="23" name="Picture 5"/>
          <p:cNvPicPr>
            <a:picLocks noChangeAspect="1" noChangeArrowheads="1"/>
          </p:cNvPicPr>
          <p:nvPr/>
        </p:nvPicPr>
        <p:blipFill>
          <a:blip r:embed="rId6" cstate="print"/>
          <a:srcRect l="12856" t="10937" r="11617" b="14063"/>
          <a:stretch>
            <a:fillRect/>
          </a:stretch>
        </p:blipFill>
        <p:spPr bwMode="auto">
          <a:xfrm>
            <a:off x="5283696" y="2496678"/>
            <a:ext cx="144016" cy="14708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7" name="Прямоугольник 26"/>
          <p:cNvSpPr/>
          <p:nvPr/>
        </p:nvSpPr>
        <p:spPr>
          <a:xfrm>
            <a:off x="467544" y="1491630"/>
            <a:ext cx="2664296" cy="89255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ru-RU" sz="1300" b="1" dirty="0" smtClean="0">
                <a:solidFill>
                  <a:schemeClr val="accent1">
                    <a:lumMod val="50000"/>
                  </a:schemeClr>
                </a:solidFill>
                <a:latin typeface="Cambria" pitchFamily="18" charset="0"/>
              </a:rPr>
              <a:t>Санкционирование с учетом </a:t>
            </a:r>
            <a:r>
              <a:rPr lang="ru-RU" sz="1300" b="1" dirty="0" err="1" smtClean="0">
                <a:solidFill>
                  <a:schemeClr val="accent1">
                    <a:lumMod val="50000"/>
                  </a:schemeClr>
                </a:solidFill>
                <a:latin typeface="Cambria" pitchFamily="18" charset="0"/>
              </a:rPr>
              <a:t>риск-ориентированных</a:t>
            </a:r>
            <a:r>
              <a:rPr lang="ru-RU" sz="1300" b="1" dirty="0" smtClean="0">
                <a:solidFill>
                  <a:schemeClr val="accent1">
                    <a:lumMod val="50000"/>
                  </a:schemeClr>
                </a:solidFill>
                <a:latin typeface="Cambria" pitchFamily="18" charset="0"/>
              </a:rPr>
              <a:t> </a:t>
            </a:r>
          </a:p>
          <a:p>
            <a:pPr algn="ctr">
              <a:defRPr/>
            </a:pPr>
            <a:r>
              <a:rPr lang="ru-RU" sz="1300" b="1" dirty="0" smtClean="0">
                <a:solidFill>
                  <a:schemeClr val="accent1">
                    <a:lumMod val="50000"/>
                  </a:schemeClr>
                </a:solidFill>
                <a:latin typeface="Cambria" pitchFamily="18" charset="0"/>
              </a:rPr>
              <a:t>подходов и </a:t>
            </a:r>
          </a:p>
          <a:p>
            <a:pPr algn="ctr">
              <a:defRPr/>
            </a:pPr>
            <a:r>
              <a:rPr lang="ru-RU" sz="1300" b="1" dirty="0" smtClean="0">
                <a:solidFill>
                  <a:schemeClr val="accent1">
                    <a:lumMod val="50000"/>
                  </a:schemeClr>
                </a:solidFill>
                <a:latin typeface="Cambria" pitchFamily="18" charset="0"/>
              </a:rPr>
              <a:t>применением </a:t>
            </a:r>
            <a:r>
              <a:rPr lang="ru-RU" sz="1300" b="1" dirty="0" err="1" smtClean="0">
                <a:solidFill>
                  <a:schemeClr val="accent1">
                    <a:lumMod val="50000"/>
                  </a:schemeClr>
                </a:solidFill>
                <a:latin typeface="Cambria" pitchFamily="18" charset="0"/>
              </a:rPr>
              <a:t>чек-листов</a:t>
            </a:r>
            <a:endParaRPr lang="ru-RU" sz="1300" b="1" dirty="0" smtClean="0">
              <a:solidFill>
                <a:schemeClr val="accent1">
                  <a:lumMod val="50000"/>
                </a:schemeClr>
              </a:solidFill>
              <a:latin typeface="Cambria" pitchFamily="18" charset="0"/>
            </a:endParaRPr>
          </a:p>
        </p:txBody>
      </p:sp>
      <p:pic>
        <p:nvPicPr>
          <p:cNvPr id="28" name="Picture 5"/>
          <p:cNvPicPr>
            <a:picLocks noChangeAspect="1" noChangeArrowheads="1"/>
          </p:cNvPicPr>
          <p:nvPr/>
        </p:nvPicPr>
        <p:blipFill>
          <a:blip r:embed="rId6" cstate="print"/>
          <a:srcRect l="12856" t="10937" r="11617" b="14063"/>
          <a:stretch>
            <a:fillRect/>
          </a:stretch>
        </p:blipFill>
        <p:spPr bwMode="auto">
          <a:xfrm>
            <a:off x="99120" y="2499742"/>
            <a:ext cx="144016" cy="14708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0" name="Прямоугольник 29"/>
          <p:cNvSpPr/>
          <p:nvPr/>
        </p:nvSpPr>
        <p:spPr>
          <a:xfrm>
            <a:off x="3491880" y="1491630"/>
            <a:ext cx="1656184" cy="89255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ru-RU" sz="1300" b="1" dirty="0" smtClean="0">
                <a:solidFill>
                  <a:schemeClr val="accent1">
                    <a:lumMod val="50000"/>
                  </a:schemeClr>
                </a:solidFill>
                <a:latin typeface="Cambria" pitchFamily="18" charset="0"/>
              </a:rPr>
              <a:t>Создание </a:t>
            </a:r>
          </a:p>
          <a:p>
            <a:pPr algn="ctr">
              <a:defRPr/>
            </a:pPr>
            <a:r>
              <a:rPr lang="ru-RU" sz="1300" b="1" dirty="0" smtClean="0">
                <a:solidFill>
                  <a:schemeClr val="accent1">
                    <a:lumMod val="50000"/>
                  </a:schemeClr>
                </a:solidFill>
                <a:latin typeface="Cambria" pitchFamily="18" charset="0"/>
              </a:rPr>
              <a:t>«Платежного календаря казначейства»</a:t>
            </a:r>
          </a:p>
        </p:txBody>
      </p:sp>
      <p:sp>
        <p:nvSpPr>
          <p:cNvPr id="31" name="Прямоугольник 30"/>
          <p:cNvSpPr/>
          <p:nvPr/>
        </p:nvSpPr>
        <p:spPr>
          <a:xfrm>
            <a:off x="43880" y="2427734"/>
            <a:ext cx="2943944" cy="2664296"/>
          </a:xfrm>
          <a:prstGeom prst="rect">
            <a:avLst/>
          </a:prstGeom>
          <a:noFill/>
          <a:ln w="9525">
            <a:solidFill>
              <a:schemeClr val="accent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pPr indent="180000">
              <a:buFont typeface="Wingdings" pitchFamily="2" charset="2"/>
              <a:buChar char="Ø"/>
              <a:defRPr/>
            </a:pPr>
            <a:endParaRPr lang="ru-RU" altLang="ru-RU" sz="1200" dirty="0" smtClean="0">
              <a:solidFill>
                <a:schemeClr val="accent1">
                  <a:lumMod val="50000"/>
                </a:schemeClr>
              </a:solidFill>
              <a:latin typeface="Cambria" pitchFamily="18" charset="0"/>
            </a:endParaRPr>
          </a:p>
          <a:p>
            <a:pPr indent="180000">
              <a:buFont typeface="Wingdings" pitchFamily="2" charset="2"/>
              <a:buChar char="Ø"/>
              <a:defRPr/>
            </a:pPr>
            <a:endParaRPr lang="ru-RU" altLang="ru-RU" sz="1200" dirty="0">
              <a:solidFill>
                <a:schemeClr val="accent1">
                  <a:lumMod val="50000"/>
                </a:schemeClr>
              </a:solidFill>
              <a:latin typeface="Cambria" pitchFamily="18" charset="0"/>
            </a:endParaRPr>
          </a:p>
        </p:txBody>
      </p:sp>
      <p:sp>
        <p:nvSpPr>
          <p:cNvPr id="32" name="Прямоугольник 31"/>
          <p:cNvSpPr/>
          <p:nvPr/>
        </p:nvSpPr>
        <p:spPr>
          <a:xfrm>
            <a:off x="3059832" y="2427734"/>
            <a:ext cx="2079848" cy="2664296"/>
          </a:xfrm>
          <a:prstGeom prst="rect">
            <a:avLst/>
          </a:prstGeom>
          <a:noFill/>
          <a:ln w="9525">
            <a:solidFill>
              <a:schemeClr val="accent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pPr indent="180000">
              <a:buFont typeface="Wingdings" pitchFamily="2" charset="2"/>
              <a:buChar char="Ø"/>
              <a:defRPr/>
            </a:pPr>
            <a:endParaRPr lang="ru-RU" altLang="ru-RU" sz="1200" dirty="0" smtClean="0">
              <a:solidFill>
                <a:schemeClr val="accent1">
                  <a:lumMod val="50000"/>
                </a:schemeClr>
              </a:solidFill>
              <a:latin typeface="Cambria" pitchFamily="18" charset="0"/>
            </a:endParaRPr>
          </a:p>
          <a:p>
            <a:pPr indent="180000">
              <a:buFont typeface="Wingdings" pitchFamily="2" charset="2"/>
              <a:buChar char="Ø"/>
              <a:defRPr/>
            </a:pPr>
            <a:endParaRPr lang="ru-RU" altLang="ru-RU" sz="1200" dirty="0">
              <a:solidFill>
                <a:schemeClr val="accent1">
                  <a:lumMod val="50000"/>
                </a:schemeClr>
              </a:solidFill>
              <a:latin typeface="Cambria" pitchFamily="18" charset="0"/>
            </a:endParaRPr>
          </a:p>
        </p:txBody>
      </p:sp>
      <p:pic>
        <p:nvPicPr>
          <p:cNvPr id="33" name="Picture 5"/>
          <p:cNvPicPr>
            <a:picLocks noChangeAspect="1" noChangeArrowheads="1"/>
          </p:cNvPicPr>
          <p:nvPr/>
        </p:nvPicPr>
        <p:blipFill>
          <a:blip r:embed="rId6" cstate="print"/>
          <a:srcRect l="12856" t="10937" r="11617" b="14063"/>
          <a:stretch>
            <a:fillRect/>
          </a:stretch>
        </p:blipFill>
        <p:spPr bwMode="auto">
          <a:xfrm>
            <a:off x="3123456" y="2499742"/>
            <a:ext cx="144016" cy="14708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4" name="Прямоугольник 33"/>
          <p:cNvSpPr/>
          <p:nvPr/>
        </p:nvSpPr>
        <p:spPr>
          <a:xfrm>
            <a:off x="5211688" y="2427734"/>
            <a:ext cx="3816424" cy="2664296"/>
          </a:xfrm>
          <a:prstGeom prst="rect">
            <a:avLst/>
          </a:prstGeom>
          <a:noFill/>
          <a:ln w="9525">
            <a:solidFill>
              <a:schemeClr val="accent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pPr indent="180000">
              <a:buFont typeface="Wingdings" pitchFamily="2" charset="2"/>
              <a:buChar char="Ø"/>
              <a:defRPr/>
            </a:pPr>
            <a:endParaRPr lang="ru-RU" altLang="ru-RU" sz="1200" dirty="0" smtClean="0">
              <a:solidFill>
                <a:schemeClr val="accent1">
                  <a:lumMod val="50000"/>
                </a:schemeClr>
              </a:solidFill>
              <a:latin typeface="Cambria" pitchFamily="18" charset="0"/>
            </a:endParaRPr>
          </a:p>
          <a:p>
            <a:pPr indent="180000">
              <a:buFont typeface="Wingdings" pitchFamily="2" charset="2"/>
              <a:buChar char="Ø"/>
              <a:defRPr/>
            </a:pPr>
            <a:endParaRPr lang="ru-RU" altLang="ru-RU" sz="1200" dirty="0">
              <a:solidFill>
                <a:schemeClr val="accent1">
                  <a:lumMod val="50000"/>
                </a:schemeClr>
              </a:solidFill>
              <a:latin typeface="Cambria" pitchFamily="18" charset="0"/>
            </a:endParaRPr>
          </a:p>
        </p:txBody>
      </p:sp>
      <p:sp>
        <p:nvSpPr>
          <p:cNvPr id="35" name="Прямоугольник 34"/>
          <p:cNvSpPr/>
          <p:nvPr/>
        </p:nvSpPr>
        <p:spPr>
          <a:xfrm>
            <a:off x="5724128" y="1635646"/>
            <a:ext cx="3312368" cy="49244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ru-RU" sz="1300" b="1" dirty="0" smtClean="0">
                <a:solidFill>
                  <a:schemeClr val="accent1">
                    <a:lumMod val="50000"/>
                  </a:schemeClr>
                </a:solidFill>
                <a:latin typeface="Cambria" pitchFamily="18" charset="0"/>
              </a:rPr>
              <a:t>Создание </a:t>
            </a:r>
          </a:p>
          <a:p>
            <a:pPr algn="ctr">
              <a:defRPr/>
            </a:pPr>
            <a:r>
              <a:rPr lang="ru-RU" sz="1300" b="1" dirty="0" smtClean="0">
                <a:solidFill>
                  <a:schemeClr val="accent1">
                    <a:lumMod val="50000"/>
                  </a:schemeClr>
                </a:solidFill>
                <a:latin typeface="Cambria" pitchFamily="18" charset="0"/>
              </a:rPr>
              <a:t>«Паспорта расходного обязательства»</a:t>
            </a:r>
          </a:p>
        </p:txBody>
      </p:sp>
      <p:pic>
        <p:nvPicPr>
          <p:cNvPr id="23554" name="Picture 2" descr="https://lh5.ggpht.com/o5_7wNkVH-UJBCXx98D3I6h3CM8b20LW8u4yGSwWjEbf9O_bpCAqTzA-31IgvnvSw0Fn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3131840" y="1707654"/>
            <a:ext cx="484312" cy="484312"/>
          </a:xfrm>
          <a:prstGeom prst="rect">
            <a:avLst/>
          </a:prstGeom>
          <a:noFill/>
        </p:spPr>
      </p:pic>
      <p:pic>
        <p:nvPicPr>
          <p:cNvPr id="23558" name="Picture 6" descr="https://openclipart.org/image/2400px/svg_to_png/32407/edit-find.png"/>
          <p:cNvPicPr>
            <a:picLocks noChangeAspect="1" noChangeArrowheads="1"/>
          </p:cNvPicPr>
          <p:nvPr/>
        </p:nvPicPr>
        <p:blipFill>
          <a:blip r:embed="rId8" cstate="print"/>
          <a:srcRect/>
          <a:stretch>
            <a:fillRect/>
          </a:stretch>
        </p:blipFill>
        <p:spPr bwMode="auto">
          <a:xfrm>
            <a:off x="5292080" y="1707654"/>
            <a:ext cx="504056" cy="504056"/>
          </a:xfrm>
          <a:prstGeom prst="rect">
            <a:avLst/>
          </a:prstGeom>
          <a:noFill/>
        </p:spPr>
      </p:pic>
      <p:pic>
        <p:nvPicPr>
          <p:cNvPr id="23560" name="Picture 8"/>
          <p:cNvPicPr>
            <a:picLocks noChangeAspect="1" noChangeArrowheads="1"/>
          </p:cNvPicPr>
          <p:nvPr/>
        </p:nvPicPr>
        <p:blipFill>
          <a:blip r:embed="rId9"/>
          <a:srcRect/>
          <a:stretch>
            <a:fillRect/>
          </a:stretch>
        </p:blipFill>
        <p:spPr bwMode="auto">
          <a:xfrm>
            <a:off x="4570413" y="2210123"/>
            <a:ext cx="1587" cy="15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3561" name="Picture 9"/>
          <p:cNvPicPr>
            <a:picLocks noChangeAspect="1" noChangeArrowheads="1"/>
          </p:cNvPicPr>
          <p:nvPr/>
        </p:nvPicPr>
        <p:blipFill>
          <a:blip r:embed="rId9"/>
          <a:srcRect/>
          <a:stretch>
            <a:fillRect/>
          </a:stretch>
        </p:blipFill>
        <p:spPr bwMode="auto">
          <a:xfrm>
            <a:off x="4570413" y="2210123"/>
            <a:ext cx="1587" cy="15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7" name="Прямоугольник 36"/>
          <p:cNvSpPr/>
          <p:nvPr/>
        </p:nvSpPr>
        <p:spPr>
          <a:xfrm>
            <a:off x="43880" y="1491630"/>
            <a:ext cx="2943944" cy="936104"/>
          </a:xfrm>
          <a:prstGeom prst="rect">
            <a:avLst/>
          </a:prstGeom>
          <a:noFill/>
          <a:ln w="9525">
            <a:solidFill>
              <a:schemeClr val="accent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pPr indent="180000">
              <a:buFont typeface="Wingdings" pitchFamily="2" charset="2"/>
              <a:buChar char="Ø"/>
              <a:defRPr/>
            </a:pPr>
            <a:endParaRPr lang="ru-RU" altLang="ru-RU" sz="1100" dirty="0" smtClean="0">
              <a:solidFill>
                <a:schemeClr val="accent1">
                  <a:lumMod val="50000"/>
                </a:schemeClr>
              </a:solidFill>
              <a:latin typeface="Cambria" pitchFamily="18" charset="0"/>
            </a:endParaRPr>
          </a:p>
          <a:p>
            <a:pPr indent="180000">
              <a:buFont typeface="Wingdings" pitchFamily="2" charset="2"/>
              <a:buChar char="Ø"/>
              <a:defRPr/>
            </a:pPr>
            <a:endParaRPr lang="ru-RU" altLang="ru-RU" sz="1100" dirty="0">
              <a:solidFill>
                <a:schemeClr val="accent1">
                  <a:lumMod val="50000"/>
                </a:schemeClr>
              </a:solidFill>
              <a:latin typeface="Cambria" pitchFamily="18" charset="0"/>
            </a:endParaRPr>
          </a:p>
        </p:txBody>
      </p:sp>
      <p:sp>
        <p:nvSpPr>
          <p:cNvPr id="39" name="Прямоугольник 38"/>
          <p:cNvSpPr/>
          <p:nvPr/>
        </p:nvSpPr>
        <p:spPr>
          <a:xfrm>
            <a:off x="3059832" y="1491630"/>
            <a:ext cx="2079848" cy="936104"/>
          </a:xfrm>
          <a:prstGeom prst="rect">
            <a:avLst/>
          </a:prstGeom>
          <a:noFill/>
          <a:ln w="9525">
            <a:solidFill>
              <a:schemeClr val="accent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pPr indent="180000">
              <a:buFont typeface="Wingdings" pitchFamily="2" charset="2"/>
              <a:buChar char="Ø"/>
              <a:defRPr/>
            </a:pPr>
            <a:endParaRPr lang="ru-RU" altLang="ru-RU" sz="1100" dirty="0" smtClean="0">
              <a:solidFill>
                <a:schemeClr val="accent1">
                  <a:lumMod val="50000"/>
                </a:schemeClr>
              </a:solidFill>
              <a:latin typeface="Cambria" pitchFamily="18" charset="0"/>
            </a:endParaRPr>
          </a:p>
          <a:p>
            <a:pPr indent="180000">
              <a:buFont typeface="Wingdings" pitchFamily="2" charset="2"/>
              <a:buChar char="Ø"/>
              <a:defRPr/>
            </a:pPr>
            <a:endParaRPr lang="ru-RU" altLang="ru-RU" sz="1100" dirty="0">
              <a:solidFill>
                <a:schemeClr val="accent1">
                  <a:lumMod val="50000"/>
                </a:schemeClr>
              </a:solidFill>
              <a:latin typeface="Cambria" pitchFamily="18" charset="0"/>
            </a:endParaRPr>
          </a:p>
        </p:txBody>
      </p:sp>
      <p:sp>
        <p:nvSpPr>
          <p:cNvPr id="40" name="Прямоугольник 39"/>
          <p:cNvSpPr/>
          <p:nvPr/>
        </p:nvSpPr>
        <p:spPr>
          <a:xfrm>
            <a:off x="5220072" y="1491630"/>
            <a:ext cx="3808040" cy="936104"/>
          </a:xfrm>
          <a:prstGeom prst="rect">
            <a:avLst/>
          </a:prstGeom>
          <a:noFill/>
          <a:ln w="9525">
            <a:solidFill>
              <a:schemeClr val="accent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pPr indent="180000">
              <a:buFont typeface="Wingdings" pitchFamily="2" charset="2"/>
              <a:buChar char="Ø"/>
              <a:defRPr/>
            </a:pPr>
            <a:endParaRPr lang="ru-RU" altLang="ru-RU" sz="1100" dirty="0" smtClean="0">
              <a:solidFill>
                <a:schemeClr val="accent1">
                  <a:lumMod val="50000"/>
                </a:schemeClr>
              </a:solidFill>
              <a:latin typeface="Cambria" pitchFamily="18" charset="0"/>
            </a:endParaRPr>
          </a:p>
          <a:p>
            <a:pPr indent="180000">
              <a:buFont typeface="Wingdings" pitchFamily="2" charset="2"/>
              <a:buChar char="Ø"/>
              <a:defRPr/>
            </a:pPr>
            <a:endParaRPr lang="ru-RU" altLang="ru-RU" sz="1100" dirty="0">
              <a:solidFill>
                <a:schemeClr val="accent1">
                  <a:lumMod val="50000"/>
                </a:schemeClr>
              </a:solidFill>
              <a:latin typeface="Cambria" pitchFamily="18" charset="0"/>
            </a:endParaRPr>
          </a:p>
        </p:txBody>
      </p:sp>
      <p:sp>
        <p:nvSpPr>
          <p:cNvPr id="41" name="Прямоугольник 40"/>
          <p:cNvSpPr/>
          <p:nvPr/>
        </p:nvSpPr>
        <p:spPr>
          <a:xfrm>
            <a:off x="35496" y="915566"/>
            <a:ext cx="9001000" cy="432048"/>
          </a:xfrm>
          <a:prstGeom prst="rect">
            <a:avLst/>
          </a:prstGeom>
          <a:noFill/>
          <a:ln w="12700">
            <a:solidFill>
              <a:srgbClr val="C00000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pPr indent="180000">
              <a:defRPr/>
            </a:pPr>
            <a:endParaRPr lang="ru-RU" sz="1000" dirty="0">
              <a:solidFill>
                <a:schemeClr val="accent1">
                  <a:lumMod val="50000"/>
                </a:schemeClr>
              </a:solidFill>
              <a:latin typeface="Cambria" pitchFamily="18" charset="0"/>
            </a:endParaRPr>
          </a:p>
        </p:txBody>
      </p:sp>
      <p:sp>
        <p:nvSpPr>
          <p:cNvPr id="42" name="Прямоугольник 41"/>
          <p:cNvSpPr/>
          <p:nvPr/>
        </p:nvSpPr>
        <p:spPr>
          <a:xfrm>
            <a:off x="0" y="888320"/>
            <a:ext cx="9144000" cy="3872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lnSpc>
                <a:spcPts val="500"/>
              </a:lnSpc>
              <a:defRPr/>
            </a:pPr>
            <a:endParaRPr lang="ru-RU" sz="1250" b="1" dirty="0" smtClean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mbria" pitchFamily="18" charset="0"/>
            </a:endParaRPr>
          </a:p>
          <a:p>
            <a:pPr algn="ctr">
              <a:defRPr/>
            </a:pPr>
            <a:r>
              <a:rPr lang="ru-RU" sz="1500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mbria" pitchFamily="18" charset="0"/>
              </a:rPr>
              <a:t>Модель </a:t>
            </a:r>
            <a:r>
              <a:rPr lang="ru-RU" sz="1500" b="1" dirty="0" err="1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mbria" pitchFamily="18" charset="0"/>
              </a:rPr>
              <a:t>риск-ориентированного</a:t>
            </a:r>
            <a:r>
              <a:rPr lang="ru-RU" sz="1500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mbria" pitchFamily="18" charset="0"/>
              </a:rPr>
              <a:t> санкционирования расходов федерального бюджета</a:t>
            </a:r>
          </a:p>
        </p:txBody>
      </p:sp>
      <p:pic>
        <p:nvPicPr>
          <p:cNvPr id="52" name="Picture 5"/>
          <p:cNvPicPr>
            <a:picLocks noChangeAspect="1" noChangeArrowheads="1"/>
          </p:cNvPicPr>
          <p:nvPr/>
        </p:nvPicPr>
        <p:blipFill>
          <a:blip r:embed="rId6" cstate="print"/>
          <a:srcRect l="12856" t="10937" r="11617" b="14063"/>
          <a:stretch>
            <a:fillRect/>
          </a:stretch>
        </p:blipFill>
        <p:spPr bwMode="auto">
          <a:xfrm>
            <a:off x="107504" y="2784710"/>
            <a:ext cx="144016" cy="14708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3" name="Picture 5"/>
          <p:cNvPicPr>
            <a:picLocks noChangeAspect="1" noChangeArrowheads="1"/>
          </p:cNvPicPr>
          <p:nvPr/>
        </p:nvPicPr>
        <p:blipFill>
          <a:blip r:embed="rId6" cstate="print"/>
          <a:srcRect l="12856" t="10937" r="11617" b="14063"/>
          <a:stretch>
            <a:fillRect/>
          </a:stretch>
        </p:blipFill>
        <p:spPr bwMode="auto">
          <a:xfrm>
            <a:off x="107504" y="3000734"/>
            <a:ext cx="144016" cy="14708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4" name="Picture 5"/>
          <p:cNvPicPr>
            <a:picLocks noChangeAspect="1" noChangeArrowheads="1"/>
          </p:cNvPicPr>
          <p:nvPr/>
        </p:nvPicPr>
        <p:blipFill>
          <a:blip r:embed="rId6" cstate="print"/>
          <a:srcRect l="12856" t="10937" r="11617" b="14063"/>
          <a:stretch>
            <a:fillRect/>
          </a:stretch>
        </p:blipFill>
        <p:spPr bwMode="auto">
          <a:xfrm>
            <a:off x="107504" y="3360774"/>
            <a:ext cx="144016" cy="14708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5" name="Picture 5"/>
          <p:cNvPicPr>
            <a:picLocks noChangeAspect="1" noChangeArrowheads="1"/>
          </p:cNvPicPr>
          <p:nvPr/>
        </p:nvPicPr>
        <p:blipFill>
          <a:blip r:embed="rId6" cstate="print"/>
          <a:srcRect l="12856" t="10937" r="11617" b="14063"/>
          <a:stretch>
            <a:fillRect/>
          </a:stretch>
        </p:blipFill>
        <p:spPr bwMode="auto">
          <a:xfrm>
            <a:off x="107504" y="3792822"/>
            <a:ext cx="144016" cy="14708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6" name="Picture 5"/>
          <p:cNvPicPr>
            <a:picLocks noChangeAspect="1" noChangeArrowheads="1"/>
          </p:cNvPicPr>
          <p:nvPr/>
        </p:nvPicPr>
        <p:blipFill>
          <a:blip r:embed="rId6" cstate="print"/>
          <a:srcRect l="12856" t="10937" r="11617" b="14063"/>
          <a:stretch>
            <a:fillRect/>
          </a:stretch>
        </p:blipFill>
        <p:spPr bwMode="auto">
          <a:xfrm>
            <a:off x="107504" y="4080854"/>
            <a:ext cx="144016" cy="14708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7" name="Picture 5"/>
          <p:cNvPicPr>
            <a:picLocks noChangeAspect="1" noChangeArrowheads="1"/>
          </p:cNvPicPr>
          <p:nvPr/>
        </p:nvPicPr>
        <p:blipFill>
          <a:blip r:embed="rId6" cstate="print"/>
          <a:srcRect l="12856" t="10937" r="11617" b="14063"/>
          <a:stretch>
            <a:fillRect/>
          </a:stretch>
        </p:blipFill>
        <p:spPr bwMode="auto">
          <a:xfrm>
            <a:off x="3131840" y="2931790"/>
            <a:ext cx="144016" cy="14708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8" name="Picture 5"/>
          <p:cNvPicPr>
            <a:picLocks noChangeAspect="1" noChangeArrowheads="1"/>
          </p:cNvPicPr>
          <p:nvPr/>
        </p:nvPicPr>
        <p:blipFill>
          <a:blip r:embed="rId6" cstate="print"/>
          <a:srcRect l="12856" t="10937" r="11617" b="14063"/>
          <a:stretch>
            <a:fillRect/>
          </a:stretch>
        </p:blipFill>
        <p:spPr bwMode="auto">
          <a:xfrm>
            <a:off x="3131840" y="3432782"/>
            <a:ext cx="144016" cy="14708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9" name="Picture 5"/>
          <p:cNvPicPr>
            <a:picLocks noChangeAspect="1" noChangeArrowheads="1"/>
          </p:cNvPicPr>
          <p:nvPr/>
        </p:nvPicPr>
        <p:blipFill>
          <a:blip r:embed="rId6" cstate="print"/>
          <a:srcRect l="12856" t="10937" r="11617" b="14063"/>
          <a:stretch>
            <a:fillRect/>
          </a:stretch>
        </p:blipFill>
        <p:spPr bwMode="auto">
          <a:xfrm>
            <a:off x="3131840" y="3723878"/>
            <a:ext cx="144016" cy="14708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0" name="Picture 5"/>
          <p:cNvPicPr>
            <a:picLocks noChangeAspect="1" noChangeArrowheads="1"/>
          </p:cNvPicPr>
          <p:nvPr/>
        </p:nvPicPr>
        <p:blipFill>
          <a:blip r:embed="rId6" cstate="print"/>
          <a:srcRect l="12856" t="10937" r="11617" b="14063"/>
          <a:stretch>
            <a:fillRect/>
          </a:stretch>
        </p:blipFill>
        <p:spPr bwMode="auto">
          <a:xfrm>
            <a:off x="3131840" y="4011910"/>
            <a:ext cx="144016" cy="14708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1" name="Picture 5"/>
          <p:cNvPicPr>
            <a:picLocks noChangeAspect="1" noChangeArrowheads="1"/>
          </p:cNvPicPr>
          <p:nvPr/>
        </p:nvPicPr>
        <p:blipFill>
          <a:blip r:embed="rId6" cstate="print"/>
          <a:srcRect l="12856" t="10937" r="11617" b="14063"/>
          <a:stretch>
            <a:fillRect/>
          </a:stretch>
        </p:blipFill>
        <p:spPr bwMode="auto">
          <a:xfrm>
            <a:off x="3131840" y="4368886"/>
            <a:ext cx="144016" cy="14708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2" name="Picture 5"/>
          <p:cNvPicPr>
            <a:picLocks noChangeAspect="1" noChangeArrowheads="1"/>
          </p:cNvPicPr>
          <p:nvPr/>
        </p:nvPicPr>
        <p:blipFill>
          <a:blip r:embed="rId6" cstate="print"/>
          <a:srcRect l="12856" t="10937" r="11617" b="14063"/>
          <a:stretch>
            <a:fillRect/>
          </a:stretch>
        </p:blipFill>
        <p:spPr bwMode="auto">
          <a:xfrm>
            <a:off x="5292080" y="2787774"/>
            <a:ext cx="144016" cy="14708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3" name="Picture 5"/>
          <p:cNvPicPr>
            <a:picLocks noChangeAspect="1" noChangeArrowheads="1"/>
          </p:cNvPicPr>
          <p:nvPr/>
        </p:nvPicPr>
        <p:blipFill>
          <a:blip r:embed="rId6" cstate="print"/>
          <a:srcRect l="12856" t="10937" r="11617" b="14063"/>
          <a:stretch>
            <a:fillRect/>
          </a:stretch>
        </p:blipFill>
        <p:spPr bwMode="auto">
          <a:xfrm>
            <a:off x="5292080" y="3219822"/>
            <a:ext cx="144016" cy="14708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4" name="Picture 5"/>
          <p:cNvPicPr>
            <a:picLocks noChangeAspect="1" noChangeArrowheads="1"/>
          </p:cNvPicPr>
          <p:nvPr/>
        </p:nvPicPr>
        <p:blipFill>
          <a:blip r:embed="rId6" cstate="print"/>
          <a:srcRect l="12856" t="10937" r="11617" b="14063"/>
          <a:stretch>
            <a:fillRect/>
          </a:stretch>
        </p:blipFill>
        <p:spPr bwMode="auto">
          <a:xfrm>
            <a:off x="5292080" y="3576798"/>
            <a:ext cx="144016" cy="14708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5" name="Picture 5"/>
          <p:cNvPicPr>
            <a:picLocks noChangeAspect="1" noChangeArrowheads="1"/>
          </p:cNvPicPr>
          <p:nvPr/>
        </p:nvPicPr>
        <p:blipFill>
          <a:blip r:embed="rId6" cstate="print"/>
          <a:srcRect l="12856" t="10937" r="11617" b="14063"/>
          <a:stretch>
            <a:fillRect/>
          </a:stretch>
        </p:blipFill>
        <p:spPr bwMode="auto">
          <a:xfrm>
            <a:off x="5292080" y="3867894"/>
            <a:ext cx="144016" cy="14708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6" name="Picture 5"/>
          <p:cNvPicPr>
            <a:picLocks noChangeAspect="1" noChangeArrowheads="1"/>
          </p:cNvPicPr>
          <p:nvPr/>
        </p:nvPicPr>
        <p:blipFill>
          <a:blip r:embed="rId6" cstate="print"/>
          <a:srcRect l="12856" t="10937" r="11617" b="14063"/>
          <a:stretch>
            <a:fillRect/>
          </a:stretch>
        </p:blipFill>
        <p:spPr bwMode="auto">
          <a:xfrm>
            <a:off x="5292080" y="4440894"/>
            <a:ext cx="144016" cy="14708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7" name="Picture 5"/>
          <p:cNvPicPr>
            <a:picLocks noChangeAspect="1" noChangeArrowheads="1"/>
          </p:cNvPicPr>
          <p:nvPr/>
        </p:nvPicPr>
        <p:blipFill>
          <a:blip r:embed="rId6" cstate="print"/>
          <a:srcRect l="12856" t="10937" r="11617" b="14063"/>
          <a:stretch>
            <a:fillRect/>
          </a:stretch>
        </p:blipFill>
        <p:spPr bwMode="auto">
          <a:xfrm>
            <a:off x="5292080" y="4800934"/>
            <a:ext cx="144016" cy="14708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1" name="Прямоугольник 50"/>
          <p:cNvSpPr/>
          <p:nvPr/>
        </p:nvSpPr>
        <p:spPr>
          <a:xfrm>
            <a:off x="8828856" y="4904973"/>
            <a:ext cx="315144" cy="238527"/>
          </a:xfrm>
          <a:prstGeom prst="rect">
            <a:avLst/>
          </a:prstGeom>
        </p:spPr>
        <p:txBody>
          <a:bodyPr wrap="square" lIns="68580" tIns="34290" rIns="68580" bIns="34290">
            <a:spAutoFit/>
          </a:bodyPr>
          <a:lstStyle/>
          <a:p>
            <a:pPr algn="r" eaLnBrk="1" hangingPunct="1"/>
            <a:r>
              <a:rPr lang="ru-RU" sz="1100" dirty="0" smtClean="0">
                <a:solidFill>
                  <a:schemeClr val="accent1">
                    <a:lumMod val="50000"/>
                  </a:schemeClr>
                </a:solidFill>
                <a:latin typeface="Cambria" pitchFamily="18" charset="0"/>
                <a:cs typeface="Times New Roman" pitchFamily="18" charset="0"/>
              </a:rPr>
              <a:t>6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0" name="Курица контур.png" descr="Курица контур.png"/>
          <p:cNvPicPr>
            <a:picLocks noChangeAspect="1"/>
          </p:cNvPicPr>
          <p:nvPr/>
        </p:nvPicPr>
        <p:blipFill>
          <a:blip r:embed="rId2" cstate="print">
            <a:alphaModFix amt="17535"/>
            <a:extLst/>
          </a:blip>
          <a:srcRect r="50591"/>
          <a:stretch>
            <a:fillRect/>
          </a:stretch>
        </p:blipFill>
        <p:spPr>
          <a:xfrm>
            <a:off x="6928242" y="51470"/>
            <a:ext cx="2215758" cy="5040560"/>
          </a:xfrm>
          <a:prstGeom prst="rect">
            <a:avLst/>
          </a:prstGeom>
          <a:ln w="12700">
            <a:miter lim="400000"/>
          </a:ln>
        </p:spPr>
      </p:pic>
      <p:sp>
        <p:nvSpPr>
          <p:cNvPr id="13" name="Итоги деятельности Казначейства России за 2018 год…"/>
          <p:cNvSpPr/>
          <p:nvPr/>
        </p:nvSpPr>
        <p:spPr>
          <a:xfrm>
            <a:off x="3347864" y="51470"/>
            <a:ext cx="5796136" cy="648072"/>
          </a:xfrm>
          <a:prstGeom prst="roundRect">
            <a:avLst>
              <a:gd name="adj" fmla="val 11676"/>
            </a:avLst>
          </a:prstGeom>
          <a:solidFill>
            <a:srgbClr val="003859"/>
          </a:solidFill>
          <a:ln w="12700">
            <a:noFill/>
            <a:miter lim="400000"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0" tIns="0" rIns="0" bIns="0" anchor="ctr"/>
          <a:lstStyle/>
          <a:p>
            <a:pPr algn="ctr" defTabSz="336947">
              <a:defRPr/>
            </a:pPr>
            <a:endParaRPr lang="ru-RU" sz="2200" b="1" cap="all" dirty="0" smtClean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mbria" pitchFamily="18" charset="0"/>
              <a:ea typeface="Open Sans Condensed Light" pitchFamily="34" charset="0"/>
              <a:cs typeface="Open Sans Condensed Light" pitchFamily="34" charset="0"/>
            </a:endParaRPr>
          </a:p>
        </p:txBody>
      </p:sp>
      <p:sp>
        <p:nvSpPr>
          <p:cNvPr id="9" name="Line"/>
          <p:cNvSpPr/>
          <p:nvPr/>
        </p:nvSpPr>
        <p:spPr>
          <a:xfrm flipV="1">
            <a:off x="-1" y="771550"/>
            <a:ext cx="9144001" cy="1"/>
          </a:xfrm>
          <a:prstGeom prst="line">
            <a:avLst/>
          </a:prstGeom>
          <a:ln>
            <a:solidFill>
              <a:schemeClr val="bg1">
                <a:lumMod val="95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lIns="0" tIns="0" rIns="0" bIns="0" anchor="ctr"/>
          <a:lstStyle/>
          <a:p>
            <a:pPr>
              <a:defRPr sz="3200" b="0">
                <a:solidFill>
                  <a:srgbClr val="FFFFFF"/>
                </a:solidFill>
                <a:latin typeface="+mn-lt"/>
                <a:ea typeface="+mn-ea"/>
                <a:cs typeface="+mn-cs"/>
                <a:sym typeface="Helvetica Neue Medium"/>
              </a:defRPr>
            </a:pPr>
            <a:endParaRPr>
              <a:ln w="12700">
                <a:solidFill>
                  <a:schemeClr val="tx1"/>
                </a:solidFill>
              </a:ln>
            </a:endParaRPr>
          </a:p>
        </p:txBody>
      </p:sp>
      <p:grpSp>
        <p:nvGrpSpPr>
          <p:cNvPr id="2" name="Group"/>
          <p:cNvGrpSpPr/>
          <p:nvPr/>
        </p:nvGrpSpPr>
        <p:grpSpPr>
          <a:xfrm>
            <a:off x="0" y="1"/>
            <a:ext cx="755576" cy="699541"/>
            <a:chOff x="0" y="0"/>
            <a:chExt cx="1409276" cy="1337589"/>
          </a:xfrm>
        </p:grpSpPr>
        <p:pic>
          <p:nvPicPr>
            <p:cNvPr id="11" name="Снимок экрана 2018-06-05 в 12.52.22.jpg" descr="Снимок экрана 2018-06-05 в 12.52.22.jpg"/>
            <p:cNvPicPr>
              <a:picLocks noChangeAspect="1"/>
            </p:cNvPicPr>
            <p:nvPr/>
          </p:nvPicPr>
          <p:blipFill>
            <a:blip r:embed="rId3" cstate="print">
              <a:extLst/>
            </a:blip>
            <a:stretch>
              <a:fillRect/>
            </a:stretch>
          </p:blipFill>
          <p:spPr>
            <a:xfrm>
              <a:off x="0" y="0"/>
              <a:ext cx="1409277" cy="1337590"/>
            </a:xfrm>
            <a:prstGeom prst="rect">
              <a:avLst/>
            </a:prstGeom>
            <a:ln w="12700" cap="flat">
              <a:noFill/>
              <a:miter lim="400000"/>
            </a:ln>
            <a:effectLst/>
          </p:spPr>
        </p:pic>
        <p:grpSp>
          <p:nvGrpSpPr>
            <p:cNvPr id="3" name="Group"/>
            <p:cNvGrpSpPr/>
            <p:nvPr/>
          </p:nvGrpSpPr>
          <p:grpSpPr>
            <a:xfrm>
              <a:off x="194622" y="150347"/>
              <a:ext cx="1019890" cy="1138346"/>
              <a:chOff x="-134" y="0"/>
              <a:chExt cx="1019888" cy="1138344"/>
            </a:xfrm>
          </p:grpSpPr>
          <p:sp>
            <p:nvSpPr>
              <p:cNvPr id="14" name="Circle"/>
              <p:cNvSpPr/>
              <p:nvPr/>
            </p:nvSpPr>
            <p:spPr>
              <a:xfrm>
                <a:off x="314787" y="450342"/>
                <a:ext cx="390199" cy="390199"/>
              </a:xfrm>
              <a:prstGeom prst="ellipse">
                <a:avLst/>
              </a:prstGeom>
              <a:solidFill>
                <a:srgbClr val="013B5E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0" tIns="0" rIns="0" bIns="0" numCol="1" anchor="ctr">
                <a:noAutofit/>
              </a:bodyPr>
              <a:lstStyle/>
              <a:p>
                <a:pPr>
                  <a:defRPr sz="3200" b="0">
                    <a:solidFill>
                      <a:srgbClr val="FFFFFF"/>
                    </a:solidFill>
                    <a:latin typeface="+mn-lt"/>
                    <a:ea typeface="+mn-ea"/>
                    <a:cs typeface="+mn-cs"/>
                    <a:sym typeface="Helvetica Neue Medium"/>
                  </a:defRPr>
                </a:pPr>
                <a:endParaRPr/>
              </a:p>
            </p:txBody>
          </p:sp>
          <p:pic>
            <p:nvPicPr>
              <p:cNvPr id="15" name="30688_html_m284ef2b5.png" descr="30688_html_m284ef2b5.png"/>
              <p:cNvPicPr>
                <a:picLocks noChangeAspect="1"/>
              </p:cNvPicPr>
              <p:nvPr/>
            </p:nvPicPr>
            <p:blipFill>
              <a:blip r:embed="rId4" cstate="print">
                <a:extLst/>
              </a:blip>
              <a:srcRect l="824" t="717" r="564" b="407"/>
              <a:stretch>
                <a:fillRect/>
              </a:stretch>
            </p:blipFill>
            <p:spPr>
              <a:xfrm>
                <a:off x="-135" y="0"/>
                <a:ext cx="1019889" cy="1138345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535" h="21581" extrusionOk="0">
                    <a:moveTo>
                      <a:pt x="10788" y="0"/>
                    </a:moveTo>
                    <a:cubicBezTo>
                      <a:pt x="10759" y="0"/>
                      <a:pt x="10737" y="39"/>
                      <a:pt x="10737" y="83"/>
                    </a:cubicBezTo>
                    <a:cubicBezTo>
                      <a:pt x="10737" y="127"/>
                      <a:pt x="10684" y="185"/>
                      <a:pt x="10612" y="211"/>
                    </a:cubicBezTo>
                    <a:cubicBezTo>
                      <a:pt x="10509" y="248"/>
                      <a:pt x="10497" y="253"/>
                      <a:pt x="10578" y="256"/>
                    </a:cubicBezTo>
                    <a:cubicBezTo>
                      <a:pt x="10728" y="261"/>
                      <a:pt x="10764" y="390"/>
                      <a:pt x="10654" y="542"/>
                    </a:cubicBezTo>
                    <a:cubicBezTo>
                      <a:pt x="10576" y="649"/>
                      <a:pt x="10572" y="695"/>
                      <a:pt x="10629" y="790"/>
                    </a:cubicBezTo>
                    <a:cubicBezTo>
                      <a:pt x="10687" y="889"/>
                      <a:pt x="10679" y="914"/>
                      <a:pt x="10587" y="971"/>
                    </a:cubicBezTo>
                    <a:cubicBezTo>
                      <a:pt x="10527" y="1007"/>
                      <a:pt x="10432" y="1081"/>
                      <a:pt x="10377" y="1129"/>
                    </a:cubicBezTo>
                    <a:cubicBezTo>
                      <a:pt x="10306" y="1191"/>
                      <a:pt x="10234" y="1200"/>
                      <a:pt x="10117" y="1174"/>
                    </a:cubicBezTo>
                    <a:cubicBezTo>
                      <a:pt x="9832" y="1108"/>
                      <a:pt x="9308" y="1139"/>
                      <a:pt x="9120" y="1226"/>
                    </a:cubicBezTo>
                    <a:cubicBezTo>
                      <a:pt x="8900" y="1329"/>
                      <a:pt x="8818" y="1448"/>
                      <a:pt x="8818" y="1693"/>
                    </a:cubicBezTo>
                    <a:cubicBezTo>
                      <a:pt x="8818" y="1964"/>
                      <a:pt x="8952" y="2208"/>
                      <a:pt x="9254" y="2498"/>
                    </a:cubicBezTo>
                    <a:cubicBezTo>
                      <a:pt x="9482" y="2717"/>
                      <a:pt x="9518" y="2774"/>
                      <a:pt x="9497" y="2927"/>
                    </a:cubicBezTo>
                    <a:cubicBezTo>
                      <a:pt x="9451" y="3270"/>
                      <a:pt x="9508" y="3386"/>
                      <a:pt x="9757" y="3424"/>
                    </a:cubicBezTo>
                    <a:cubicBezTo>
                      <a:pt x="9881" y="3442"/>
                      <a:pt x="9994" y="3471"/>
                      <a:pt x="10008" y="3491"/>
                    </a:cubicBezTo>
                    <a:cubicBezTo>
                      <a:pt x="10064" y="3572"/>
                      <a:pt x="9813" y="3950"/>
                      <a:pt x="9581" y="4138"/>
                    </a:cubicBezTo>
                    <a:cubicBezTo>
                      <a:pt x="9313" y="4356"/>
                      <a:pt x="9209" y="4370"/>
                      <a:pt x="9179" y="4176"/>
                    </a:cubicBezTo>
                    <a:cubicBezTo>
                      <a:pt x="9150" y="3995"/>
                      <a:pt x="9012" y="3868"/>
                      <a:pt x="8785" y="3830"/>
                    </a:cubicBezTo>
                    <a:cubicBezTo>
                      <a:pt x="8677" y="3812"/>
                      <a:pt x="8561" y="3764"/>
                      <a:pt x="8533" y="3717"/>
                    </a:cubicBezTo>
                    <a:cubicBezTo>
                      <a:pt x="8478" y="3621"/>
                      <a:pt x="8490" y="3418"/>
                      <a:pt x="8550" y="3363"/>
                    </a:cubicBezTo>
                    <a:cubicBezTo>
                      <a:pt x="8609" y="3310"/>
                      <a:pt x="8600" y="3235"/>
                      <a:pt x="8533" y="3235"/>
                    </a:cubicBezTo>
                    <a:cubicBezTo>
                      <a:pt x="8502" y="3235"/>
                      <a:pt x="8478" y="3251"/>
                      <a:pt x="8483" y="3273"/>
                    </a:cubicBezTo>
                    <a:cubicBezTo>
                      <a:pt x="8488" y="3295"/>
                      <a:pt x="8460" y="3377"/>
                      <a:pt x="8425" y="3454"/>
                    </a:cubicBezTo>
                    <a:cubicBezTo>
                      <a:pt x="8354" y="3607"/>
                      <a:pt x="8157" y="3689"/>
                      <a:pt x="8047" y="3612"/>
                    </a:cubicBezTo>
                    <a:cubicBezTo>
                      <a:pt x="7924" y="3525"/>
                      <a:pt x="7663" y="3494"/>
                      <a:pt x="7545" y="3551"/>
                    </a:cubicBezTo>
                    <a:cubicBezTo>
                      <a:pt x="7460" y="3592"/>
                      <a:pt x="7427" y="3657"/>
                      <a:pt x="7427" y="3807"/>
                    </a:cubicBezTo>
                    <a:cubicBezTo>
                      <a:pt x="7427" y="3919"/>
                      <a:pt x="7400" y="4030"/>
                      <a:pt x="7369" y="4048"/>
                    </a:cubicBezTo>
                    <a:cubicBezTo>
                      <a:pt x="7264" y="4106"/>
                      <a:pt x="6974" y="3598"/>
                      <a:pt x="6874" y="3190"/>
                    </a:cubicBezTo>
                    <a:cubicBezTo>
                      <a:pt x="6758" y="2715"/>
                      <a:pt x="6663" y="2535"/>
                      <a:pt x="6472" y="2423"/>
                    </a:cubicBezTo>
                    <a:cubicBezTo>
                      <a:pt x="5949" y="2115"/>
                      <a:pt x="5145" y="2336"/>
                      <a:pt x="5248" y="2761"/>
                    </a:cubicBezTo>
                    <a:cubicBezTo>
                      <a:pt x="5283" y="2905"/>
                      <a:pt x="5264" y="2936"/>
                      <a:pt x="5098" y="3017"/>
                    </a:cubicBezTo>
                    <a:cubicBezTo>
                      <a:pt x="4995" y="3067"/>
                      <a:pt x="4852" y="3153"/>
                      <a:pt x="4771" y="3213"/>
                    </a:cubicBezTo>
                    <a:lnTo>
                      <a:pt x="4620" y="3326"/>
                    </a:lnTo>
                    <a:lnTo>
                      <a:pt x="4762" y="3318"/>
                    </a:lnTo>
                    <a:cubicBezTo>
                      <a:pt x="4910" y="3313"/>
                      <a:pt x="4913" y="3329"/>
                      <a:pt x="4838" y="3627"/>
                    </a:cubicBezTo>
                    <a:cubicBezTo>
                      <a:pt x="4800" y="3779"/>
                      <a:pt x="4801" y="3783"/>
                      <a:pt x="4913" y="3694"/>
                    </a:cubicBezTo>
                    <a:cubicBezTo>
                      <a:pt x="4982" y="3640"/>
                      <a:pt x="5119" y="3604"/>
                      <a:pt x="5257" y="3604"/>
                    </a:cubicBezTo>
                    <a:cubicBezTo>
                      <a:pt x="5592" y="3604"/>
                      <a:pt x="5681" y="3520"/>
                      <a:pt x="5701" y="3183"/>
                    </a:cubicBezTo>
                    <a:cubicBezTo>
                      <a:pt x="5715" y="2936"/>
                      <a:pt x="5730" y="2895"/>
                      <a:pt x="5835" y="2882"/>
                    </a:cubicBezTo>
                    <a:cubicBezTo>
                      <a:pt x="5903" y="2873"/>
                      <a:pt x="6041" y="2922"/>
                      <a:pt x="6137" y="2995"/>
                    </a:cubicBezTo>
                    <a:cubicBezTo>
                      <a:pt x="6285" y="3107"/>
                      <a:pt x="6311" y="3175"/>
                      <a:pt x="6338" y="3446"/>
                    </a:cubicBezTo>
                    <a:cubicBezTo>
                      <a:pt x="6381" y="3870"/>
                      <a:pt x="6545" y="4098"/>
                      <a:pt x="7075" y="4477"/>
                    </a:cubicBezTo>
                    <a:lnTo>
                      <a:pt x="7218" y="4582"/>
                    </a:lnTo>
                    <a:lnTo>
                      <a:pt x="7033" y="4665"/>
                    </a:lnTo>
                    <a:cubicBezTo>
                      <a:pt x="6933" y="4712"/>
                      <a:pt x="6809" y="4736"/>
                      <a:pt x="6757" y="4718"/>
                    </a:cubicBezTo>
                    <a:cubicBezTo>
                      <a:pt x="6705" y="4700"/>
                      <a:pt x="6609" y="4711"/>
                      <a:pt x="6539" y="4740"/>
                    </a:cubicBezTo>
                    <a:cubicBezTo>
                      <a:pt x="6469" y="4770"/>
                      <a:pt x="6326" y="4825"/>
                      <a:pt x="6221" y="4861"/>
                    </a:cubicBezTo>
                    <a:cubicBezTo>
                      <a:pt x="6016" y="4930"/>
                      <a:pt x="5860" y="5089"/>
                      <a:pt x="5860" y="5229"/>
                    </a:cubicBezTo>
                    <a:cubicBezTo>
                      <a:pt x="5860" y="5296"/>
                      <a:pt x="5909" y="5309"/>
                      <a:pt x="6086" y="5305"/>
                    </a:cubicBezTo>
                    <a:cubicBezTo>
                      <a:pt x="6272" y="5300"/>
                      <a:pt x="6358" y="5334"/>
                      <a:pt x="6514" y="5470"/>
                    </a:cubicBezTo>
                    <a:cubicBezTo>
                      <a:pt x="6620" y="5563"/>
                      <a:pt x="6761" y="5643"/>
                      <a:pt x="6824" y="5643"/>
                    </a:cubicBezTo>
                    <a:cubicBezTo>
                      <a:pt x="6975" y="5643"/>
                      <a:pt x="7205" y="5787"/>
                      <a:pt x="7159" y="5854"/>
                    </a:cubicBezTo>
                    <a:cubicBezTo>
                      <a:pt x="7139" y="5883"/>
                      <a:pt x="7086" y="5889"/>
                      <a:pt x="7033" y="5869"/>
                    </a:cubicBezTo>
                    <a:cubicBezTo>
                      <a:pt x="6981" y="5849"/>
                      <a:pt x="6703" y="5816"/>
                      <a:pt x="6422" y="5794"/>
                    </a:cubicBezTo>
                    <a:cubicBezTo>
                      <a:pt x="6016" y="5761"/>
                      <a:pt x="5866" y="5729"/>
                      <a:pt x="5684" y="5621"/>
                    </a:cubicBezTo>
                    <a:cubicBezTo>
                      <a:pt x="5537" y="5533"/>
                      <a:pt x="5450" y="5502"/>
                      <a:pt x="5450" y="5545"/>
                    </a:cubicBezTo>
                    <a:cubicBezTo>
                      <a:pt x="5450" y="5731"/>
                      <a:pt x="5828" y="6004"/>
                      <a:pt x="6086" y="6004"/>
                    </a:cubicBezTo>
                    <a:cubicBezTo>
                      <a:pt x="6152" y="6004"/>
                      <a:pt x="6254" y="6049"/>
                      <a:pt x="6313" y="6102"/>
                    </a:cubicBezTo>
                    <a:cubicBezTo>
                      <a:pt x="6372" y="6155"/>
                      <a:pt x="6537" y="6214"/>
                      <a:pt x="6673" y="6230"/>
                    </a:cubicBezTo>
                    <a:cubicBezTo>
                      <a:pt x="6826" y="6248"/>
                      <a:pt x="7005" y="6319"/>
                      <a:pt x="7142" y="6418"/>
                    </a:cubicBezTo>
                    <a:cubicBezTo>
                      <a:pt x="7265" y="6507"/>
                      <a:pt x="7388" y="6576"/>
                      <a:pt x="7419" y="6576"/>
                    </a:cubicBezTo>
                    <a:cubicBezTo>
                      <a:pt x="7450" y="6576"/>
                      <a:pt x="7603" y="6637"/>
                      <a:pt x="7763" y="6712"/>
                    </a:cubicBezTo>
                    <a:cubicBezTo>
                      <a:pt x="7984" y="6815"/>
                      <a:pt x="8093" y="6910"/>
                      <a:pt x="8215" y="7110"/>
                    </a:cubicBezTo>
                    <a:cubicBezTo>
                      <a:pt x="8400" y="7416"/>
                      <a:pt x="8472" y="7949"/>
                      <a:pt x="8357" y="8141"/>
                    </a:cubicBezTo>
                    <a:cubicBezTo>
                      <a:pt x="8309" y="8223"/>
                      <a:pt x="8307" y="8277"/>
                      <a:pt x="8349" y="8314"/>
                    </a:cubicBezTo>
                    <a:cubicBezTo>
                      <a:pt x="8442" y="8398"/>
                      <a:pt x="8212" y="8750"/>
                      <a:pt x="7905" y="8999"/>
                    </a:cubicBezTo>
                    <a:cubicBezTo>
                      <a:pt x="7759" y="9117"/>
                      <a:pt x="7519" y="9325"/>
                      <a:pt x="7369" y="9458"/>
                    </a:cubicBezTo>
                    <a:lnTo>
                      <a:pt x="7092" y="9699"/>
                    </a:lnTo>
                    <a:lnTo>
                      <a:pt x="6866" y="9631"/>
                    </a:lnTo>
                    <a:cubicBezTo>
                      <a:pt x="6728" y="9589"/>
                      <a:pt x="6539" y="9461"/>
                      <a:pt x="6380" y="9300"/>
                    </a:cubicBezTo>
                    <a:cubicBezTo>
                      <a:pt x="6216" y="9135"/>
                      <a:pt x="6039" y="9005"/>
                      <a:pt x="5894" y="8961"/>
                    </a:cubicBezTo>
                    <a:cubicBezTo>
                      <a:pt x="5670" y="8893"/>
                      <a:pt x="5657" y="8883"/>
                      <a:pt x="5600" y="8585"/>
                    </a:cubicBezTo>
                    <a:lnTo>
                      <a:pt x="5542" y="8277"/>
                    </a:lnTo>
                    <a:lnTo>
                      <a:pt x="5760" y="8089"/>
                    </a:lnTo>
                    <a:cubicBezTo>
                      <a:pt x="5948" y="7927"/>
                      <a:pt x="5979" y="7873"/>
                      <a:pt x="5978" y="7675"/>
                    </a:cubicBezTo>
                    <a:cubicBezTo>
                      <a:pt x="5976" y="7384"/>
                      <a:pt x="5842" y="7139"/>
                      <a:pt x="5374" y="6569"/>
                    </a:cubicBezTo>
                    <a:cubicBezTo>
                      <a:pt x="5169" y="6318"/>
                      <a:pt x="4986" y="6086"/>
                      <a:pt x="4972" y="6049"/>
                    </a:cubicBezTo>
                    <a:cubicBezTo>
                      <a:pt x="4952" y="5995"/>
                      <a:pt x="4937" y="5995"/>
                      <a:pt x="4863" y="6049"/>
                    </a:cubicBezTo>
                    <a:cubicBezTo>
                      <a:pt x="4784" y="6108"/>
                      <a:pt x="4722" y="6036"/>
                      <a:pt x="4419" y="5523"/>
                    </a:cubicBezTo>
                    <a:cubicBezTo>
                      <a:pt x="4056" y="4909"/>
                      <a:pt x="3942" y="4630"/>
                      <a:pt x="3941" y="4349"/>
                    </a:cubicBezTo>
                    <a:cubicBezTo>
                      <a:pt x="3941" y="4257"/>
                      <a:pt x="3918" y="4168"/>
                      <a:pt x="3891" y="4153"/>
                    </a:cubicBezTo>
                    <a:cubicBezTo>
                      <a:pt x="3864" y="4138"/>
                      <a:pt x="3826" y="3978"/>
                      <a:pt x="3807" y="3792"/>
                    </a:cubicBezTo>
                    <a:cubicBezTo>
                      <a:pt x="3788" y="3607"/>
                      <a:pt x="3717" y="3190"/>
                      <a:pt x="3648" y="2867"/>
                    </a:cubicBezTo>
                    <a:cubicBezTo>
                      <a:pt x="3571" y="2504"/>
                      <a:pt x="3535" y="2193"/>
                      <a:pt x="3556" y="2054"/>
                    </a:cubicBezTo>
                    <a:cubicBezTo>
                      <a:pt x="3597" y="1785"/>
                      <a:pt x="3543" y="1767"/>
                      <a:pt x="3329" y="1994"/>
                    </a:cubicBezTo>
                    <a:cubicBezTo>
                      <a:pt x="3045" y="2296"/>
                      <a:pt x="2785" y="2972"/>
                      <a:pt x="2785" y="3393"/>
                    </a:cubicBezTo>
                    <a:cubicBezTo>
                      <a:pt x="2785" y="3476"/>
                      <a:pt x="2762" y="3559"/>
                      <a:pt x="2734" y="3574"/>
                    </a:cubicBezTo>
                    <a:cubicBezTo>
                      <a:pt x="2682" y="3603"/>
                      <a:pt x="2198" y="3060"/>
                      <a:pt x="2198" y="2972"/>
                    </a:cubicBezTo>
                    <a:cubicBezTo>
                      <a:pt x="2198" y="2945"/>
                      <a:pt x="2175" y="2927"/>
                      <a:pt x="2148" y="2927"/>
                    </a:cubicBezTo>
                    <a:cubicBezTo>
                      <a:pt x="2059" y="2927"/>
                      <a:pt x="1972" y="3505"/>
                      <a:pt x="1972" y="4056"/>
                    </a:cubicBezTo>
                    <a:cubicBezTo>
                      <a:pt x="1972" y="4351"/>
                      <a:pt x="1946" y="4599"/>
                      <a:pt x="1922" y="4612"/>
                    </a:cubicBezTo>
                    <a:cubicBezTo>
                      <a:pt x="1897" y="4626"/>
                      <a:pt x="1727" y="4496"/>
                      <a:pt x="1536" y="4326"/>
                    </a:cubicBezTo>
                    <a:cubicBezTo>
                      <a:pt x="1345" y="4157"/>
                      <a:pt x="1163" y="4018"/>
                      <a:pt x="1134" y="4018"/>
                    </a:cubicBezTo>
                    <a:cubicBezTo>
                      <a:pt x="1055" y="4018"/>
                      <a:pt x="1134" y="5248"/>
                      <a:pt x="1234" y="5583"/>
                    </a:cubicBezTo>
                    <a:cubicBezTo>
                      <a:pt x="1282" y="5740"/>
                      <a:pt x="1309" y="5891"/>
                      <a:pt x="1293" y="5914"/>
                    </a:cubicBezTo>
                    <a:cubicBezTo>
                      <a:pt x="1277" y="5937"/>
                      <a:pt x="1173" y="5889"/>
                      <a:pt x="1067" y="5809"/>
                    </a:cubicBezTo>
                    <a:cubicBezTo>
                      <a:pt x="414" y="5317"/>
                      <a:pt x="404" y="5309"/>
                      <a:pt x="405" y="5440"/>
                    </a:cubicBezTo>
                    <a:cubicBezTo>
                      <a:pt x="406" y="5898"/>
                      <a:pt x="655" y="6708"/>
                      <a:pt x="908" y="7065"/>
                    </a:cubicBezTo>
                    <a:cubicBezTo>
                      <a:pt x="999" y="7195"/>
                      <a:pt x="1066" y="7376"/>
                      <a:pt x="1075" y="7509"/>
                    </a:cubicBezTo>
                    <a:cubicBezTo>
                      <a:pt x="1084" y="7633"/>
                      <a:pt x="1143" y="7811"/>
                      <a:pt x="1209" y="7908"/>
                    </a:cubicBezTo>
                    <a:cubicBezTo>
                      <a:pt x="1342" y="8102"/>
                      <a:pt x="1296" y="8190"/>
                      <a:pt x="1100" y="8096"/>
                    </a:cubicBezTo>
                    <a:cubicBezTo>
                      <a:pt x="1035" y="8064"/>
                      <a:pt x="804" y="7981"/>
                      <a:pt x="589" y="7915"/>
                    </a:cubicBezTo>
                    <a:cubicBezTo>
                      <a:pt x="375" y="7850"/>
                      <a:pt x="146" y="7781"/>
                      <a:pt x="86" y="7757"/>
                    </a:cubicBezTo>
                    <a:cubicBezTo>
                      <a:pt x="-7" y="7721"/>
                      <a:pt x="-17" y="7732"/>
                      <a:pt x="19" y="7840"/>
                    </a:cubicBezTo>
                    <a:cubicBezTo>
                      <a:pt x="106" y="8100"/>
                      <a:pt x="412" y="8599"/>
                      <a:pt x="631" y="8848"/>
                    </a:cubicBezTo>
                    <a:cubicBezTo>
                      <a:pt x="756" y="8991"/>
                      <a:pt x="848" y="9127"/>
                      <a:pt x="832" y="9149"/>
                    </a:cubicBezTo>
                    <a:cubicBezTo>
                      <a:pt x="816" y="9172"/>
                      <a:pt x="674" y="9187"/>
                      <a:pt x="522" y="9187"/>
                    </a:cubicBezTo>
                    <a:cubicBezTo>
                      <a:pt x="370" y="9187"/>
                      <a:pt x="201" y="9218"/>
                      <a:pt x="145" y="9255"/>
                    </a:cubicBezTo>
                    <a:cubicBezTo>
                      <a:pt x="52" y="9316"/>
                      <a:pt x="79" y="9357"/>
                      <a:pt x="405" y="9676"/>
                    </a:cubicBezTo>
                    <a:cubicBezTo>
                      <a:pt x="601" y="9869"/>
                      <a:pt x="921" y="10121"/>
                      <a:pt x="1125" y="10240"/>
                    </a:cubicBezTo>
                    <a:cubicBezTo>
                      <a:pt x="1330" y="10359"/>
                      <a:pt x="1489" y="10483"/>
                      <a:pt x="1469" y="10511"/>
                    </a:cubicBezTo>
                    <a:cubicBezTo>
                      <a:pt x="1449" y="10541"/>
                      <a:pt x="1286" y="10548"/>
                      <a:pt x="1100" y="10534"/>
                    </a:cubicBezTo>
                    <a:cubicBezTo>
                      <a:pt x="921" y="10521"/>
                      <a:pt x="721" y="10524"/>
                      <a:pt x="648" y="10541"/>
                    </a:cubicBezTo>
                    <a:lnTo>
                      <a:pt x="522" y="10572"/>
                    </a:lnTo>
                    <a:cubicBezTo>
                      <a:pt x="521" y="10573"/>
                      <a:pt x="522" y="10577"/>
                      <a:pt x="522" y="10579"/>
                    </a:cubicBezTo>
                    <a:cubicBezTo>
                      <a:pt x="522" y="10581"/>
                      <a:pt x="522" y="10584"/>
                      <a:pt x="522" y="10587"/>
                    </a:cubicBezTo>
                    <a:lnTo>
                      <a:pt x="665" y="10752"/>
                    </a:lnTo>
                    <a:cubicBezTo>
                      <a:pt x="986" y="11143"/>
                      <a:pt x="1619" y="11405"/>
                      <a:pt x="2491" y="11505"/>
                    </a:cubicBezTo>
                    <a:cubicBezTo>
                      <a:pt x="2795" y="11539"/>
                      <a:pt x="3046" y="11590"/>
                      <a:pt x="3044" y="11617"/>
                    </a:cubicBezTo>
                    <a:cubicBezTo>
                      <a:pt x="3043" y="11645"/>
                      <a:pt x="2976" y="11844"/>
                      <a:pt x="2902" y="12054"/>
                    </a:cubicBezTo>
                    <a:cubicBezTo>
                      <a:pt x="2774" y="12417"/>
                      <a:pt x="2754" y="12936"/>
                      <a:pt x="2860" y="13032"/>
                    </a:cubicBezTo>
                    <a:cubicBezTo>
                      <a:pt x="2880" y="13050"/>
                      <a:pt x="3064" y="12962"/>
                      <a:pt x="3271" y="12829"/>
                    </a:cubicBezTo>
                    <a:cubicBezTo>
                      <a:pt x="3478" y="12696"/>
                      <a:pt x="3663" y="12607"/>
                      <a:pt x="3681" y="12633"/>
                    </a:cubicBezTo>
                    <a:cubicBezTo>
                      <a:pt x="3700" y="12660"/>
                      <a:pt x="3687" y="12837"/>
                      <a:pt x="3656" y="13032"/>
                    </a:cubicBezTo>
                    <a:cubicBezTo>
                      <a:pt x="3626" y="13227"/>
                      <a:pt x="3611" y="13398"/>
                      <a:pt x="3623" y="13408"/>
                    </a:cubicBezTo>
                    <a:cubicBezTo>
                      <a:pt x="3653" y="13435"/>
                      <a:pt x="3936" y="13293"/>
                      <a:pt x="4167" y="13137"/>
                    </a:cubicBezTo>
                    <a:cubicBezTo>
                      <a:pt x="4276" y="13064"/>
                      <a:pt x="4392" y="13017"/>
                      <a:pt x="4419" y="13032"/>
                    </a:cubicBezTo>
                    <a:cubicBezTo>
                      <a:pt x="4446" y="13047"/>
                      <a:pt x="4469" y="13200"/>
                      <a:pt x="4469" y="13371"/>
                    </a:cubicBezTo>
                    <a:cubicBezTo>
                      <a:pt x="4469" y="13538"/>
                      <a:pt x="4475" y="13674"/>
                      <a:pt x="4486" y="13679"/>
                    </a:cubicBezTo>
                    <a:cubicBezTo>
                      <a:pt x="4572" y="13677"/>
                      <a:pt x="4935" y="13542"/>
                      <a:pt x="5064" y="13461"/>
                    </a:cubicBezTo>
                    <a:cubicBezTo>
                      <a:pt x="5152" y="13406"/>
                      <a:pt x="5227" y="13377"/>
                      <a:pt x="5232" y="13401"/>
                    </a:cubicBezTo>
                    <a:cubicBezTo>
                      <a:pt x="5237" y="13424"/>
                      <a:pt x="5241" y="13470"/>
                      <a:pt x="5248" y="13498"/>
                    </a:cubicBezTo>
                    <a:cubicBezTo>
                      <a:pt x="5256" y="13527"/>
                      <a:pt x="5269" y="13599"/>
                      <a:pt x="5274" y="13656"/>
                    </a:cubicBezTo>
                    <a:cubicBezTo>
                      <a:pt x="5291" y="13892"/>
                      <a:pt x="5368" y="13914"/>
                      <a:pt x="5642" y="13769"/>
                    </a:cubicBezTo>
                    <a:cubicBezTo>
                      <a:pt x="5784" y="13695"/>
                      <a:pt x="5928" y="13596"/>
                      <a:pt x="5969" y="13551"/>
                    </a:cubicBezTo>
                    <a:cubicBezTo>
                      <a:pt x="6070" y="13442"/>
                      <a:pt x="6154" y="13498"/>
                      <a:pt x="6154" y="13679"/>
                    </a:cubicBezTo>
                    <a:cubicBezTo>
                      <a:pt x="6154" y="14037"/>
                      <a:pt x="6337" y="14089"/>
                      <a:pt x="6723" y="13837"/>
                    </a:cubicBezTo>
                    <a:cubicBezTo>
                      <a:pt x="6856" y="13751"/>
                      <a:pt x="6970" y="13679"/>
                      <a:pt x="6983" y="13679"/>
                    </a:cubicBezTo>
                    <a:cubicBezTo>
                      <a:pt x="6992" y="13679"/>
                      <a:pt x="7029" y="13718"/>
                      <a:pt x="7067" y="13769"/>
                    </a:cubicBezTo>
                    <a:cubicBezTo>
                      <a:pt x="6830" y="13318"/>
                      <a:pt x="6740" y="12846"/>
                      <a:pt x="6740" y="12189"/>
                    </a:cubicBezTo>
                    <a:cubicBezTo>
                      <a:pt x="6740" y="11457"/>
                      <a:pt x="6793" y="11169"/>
                      <a:pt x="6992" y="10782"/>
                    </a:cubicBezTo>
                    <a:cubicBezTo>
                      <a:pt x="7341" y="10103"/>
                      <a:pt x="8304" y="9223"/>
                      <a:pt x="9070" y="8886"/>
                    </a:cubicBezTo>
                    <a:cubicBezTo>
                      <a:pt x="9620" y="8644"/>
                      <a:pt x="9846" y="8605"/>
                      <a:pt x="10679" y="8608"/>
                    </a:cubicBezTo>
                    <a:cubicBezTo>
                      <a:pt x="11795" y="8611"/>
                      <a:pt x="11956" y="8642"/>
                      <a:pt x="12749" y="9029"/>
                    </a:cubicBezTo>
                    <a:cubicBezTo>
                      <a:pt x="14546" y="9906"/>
                      <a:pt x="15346" y="11990"/>
                      <a:pt x="14517" y="13641"/>
                    </a:cubicBezTo>
                    <a:cubicBezTo>
                      <a:pt x="14166" y="14341"/>
                      <a:pt x="13752" y="14761"/>
                      <a:pt x="13495" y="14672"/>
                    </a:cubicBezTo>
                    <a:cubicBezTo>
                      <a:pt x="13402" y="14640"/>
                      <a:pt x="13297" y="14683"/>
                      <a:pt x="13260" y="14770"/>
                    </a:cubicBezTo>
                    <a:cubicBezTo>
                      <a:pt x="13223" y="14857"/>
                      <a:pt x="13121" y="14906"/>
                      <a:pt x="13034" y="14875"/>
                    </a:cubicBezTo>
                    <a:cubicBezTo>
                      <a:pt x="12937" y="14842"/>
                      <a:pt x="12853" y="14906"/>
                      <a:pt x="12816" y="15033"/>
                    </a:cubicBezTo>
                    <a:cubicBezTo>
                      <a:pt x="12771" y="15185"/>
                      <a:pt x="12687" y="15230"/>
                      <a:pt x="12522" y="15191"/>
                    </a:cubicBezTo>
                    <a:cubicBezTo>
                      <a:pt x="12352" y="15151"/>
                      <a:pt x="12289" y="15187"/>
                      <a:pt x="12263" y="15349"/>
                    </a:cubicBezTo>
                    <a:cubicBezTo>
                      <a:pt x="12243" y="15470"/>
                      <a:pt x="12093" y="15628"/>
                      <a:pt x="11936" y="15696"/>
                    </a:cubicBezTo>
                    <a:cubicBezTo>
                      <a:pt x="11486" y="15888"/>
                      <a:pt x="10569" y="15935"/>
                      <a:pt x="9883" y="15801"/>
                    </a:cubicBezTo>
                    <a:cubicBezTo>
                      <a:pt x="9315" y="15690"/>
                      <a:pt x="9250" y="15650"/>
                      <a:pt x="9196" y="15372"/>
                    </a:cubicBezTo>
                    <a:cubicBezTo>
                      <a:pt x="9155" y="15167"/>
                      <a:pt x="9106" y="15105"/>
                      <a:pt x="9045" y="15191"/>
                    </a:cubicBezTo>
                    <a:cubicBezTo>
                      <a:pt x="8921" y="15368"/>
                      <a:pt x="8735" y="15253"/>
                      <a:pt x="8735" y="14996"/>
                    </a:cubicBezTo>
                    <a:cubicBezTo>
                      <a:pt x="8735" y="14846"/>
                      <a:pt x="8689" y="14801"/>
                      <a:pt x="8559" y="14845"/>
                    </a:cubicBezTo>
                    <a:cubicBezTo>
                      <a:pt x="8436" y="14887"/>
                      <a:pt x="8357" y="14835"/>
                      <a:pt x="8316" y="14695"/>
                    </a:cubicBezTo>
                    <a:cubicBezTo>
                      <a:pt x="8259" y="14501"/>
                      <a:pt x="8235" y="14505"/>
                      <a:pt x="8047" y="14657"/>
                    </a:cubicBezTo>
                    <a:cubicBezTo>
                      <a:pt x="7859" y="14810"/>
                      <a:pt x="7826" y="14790"/>
                      <a:pt x="7553" y="14469"/>
                    </a:cubicBezTo>
                    <a:cubicBezTo>
                      <a:pt x="7423" y="14316"/>
                      <a:pt x="7313" y="14171"/>
                      <a:pt x="7218" y="14025"/>
                    </a:cubicBezTo>
                    <a:cubicBezTo>
                      <a:pt x="7219" y="14054"/>
                      <a:pt x="7195" y="14072"/>
                      <a:pt x="7151" y="14093"/>
                    </a:cubicBezTo>
                    <a:cubicBezTo>
                      <a:pt x="7096" y="14119"/>
                      <a:pt x="6964" y="14155"/>
                      <a:pt x="6857" y="14176"/>
                    </a:cubicBezTo>
                    <a:cubicBezTo>
                      <a:pt x="6604" y="14225"/>
                      <a:pt x="6277" y="14486"/>
                      <a:pt x="6145" y="14747"/>
                    </a:cubicBezTo>
                    <a:cubicBezTo>
                      <a:pt x="5977" y="15080"/>
                      <a:pt x="5999" y="15574"/>
                      <a:pt x="6204" y="15944"/>
                    </a:cubicBezTo>
                    <a:lnTo>
                      <a:pt x="6371" y="16245"/>
                    </a:lnTo>
                    <a:lnTo>
                      <a:pt x="6547" y="16109"/>
                    </a:lnTo>
                    <a:cubicBezTo>
                      <a:pt x="6735" y="15968"/>
                      <a:pt x="6792" y="15989"/>
                      <a:pt x="6874" y="16230"/>
                    </a:cubicBezTo>
                    <a:cubicBezTo>
                      <a:pt x="6897" y="16297"/>
                      <a:pt x="7040" y="16477"/>
                      <a:pt x="7193" y="16629"/>
                    </a:cubicBezTo>
                    <a:cubicBezTo>
                      <a:pt x="7345" y="16780"/>
                      <a:pt x="7480" y="16937"/>
                      <a:pt x="7494" y="16975"/>
                    </a:cubicBezTo>
                    <a:cubicBezTo>
                      <a:pt x="7531" y="17074"/>
                      <a:pt x="7635" y="16996"/>
                      <a:pt x="7746" y="16787"/>
                    </a:cubicBezTo>
                    <a:cubicBezTo>
                      <a:pt x="7799" y="16686"/>
                      <a:pt x="7861" y="16606"/>
                      <a:pt x="7888" y="16606"/>
                    </a:cubicBezTo>
                    <a:cubicBezTo>
                      <a:pt x="7916" y="16606"/>
                      <a:pt x="7990" y="16686"/>
                      <a:pt x="8056" y="16787"/>
                    </a:cubicBezTo>
                    <a:cubicBezTo>
                      <a:pt x="8185" y="16983"/>
                      <a:pt x="8301" y="17016"/>
                      <a:pt x="8416" y="16892"/>
                    </a:cubicBezTo>
                    <a:cubicBezTo>
                      <a:pt x="8617" y="16674"/>
                      <a:pt x="8646" y="17071"/>
                      <a:pt x="8475" y="17674"/>
                    </a:cubicBezTo>
                    <a:cubicBezTo>
                      <a:pt x="8260" y="18431"/>
                      <a:pt x="7782" y="19223"/>
                      <a:pt x="7126" y="19909"/>
                    </a:cubicBezTo>
                    <a:lnTo>
                      <a:pt x="6832" y="20210"/>
                    </a:lnTo>
                    <a:lnTo>
                      <a:pt x="7126" y="20210"/>
                    </a:lnTo>
                    <a:cubicBezTo>
                      <a:pt x="7312" y="20210"/>
                      <a:pt x="7502" y="20163"/>
                      <a:pt x="7679" y="20082"/>
                    </a:cubicBezTo>
                    <a:cubicBezTo>
                      <a:pt x="7828" y="20014"/>
                      <a:pt x="7965" y="19977"/>
                      <a:pt x="7980" y="19999"/>
                    </a:cubicBezTo>
                    <a:cubicBezTo>
                      <a:pt x="7996" y="20022"/>
                      <a:pt x="7976" y="20162"/>
                      <a:pt x="7938" y="20308"/>
                    </a:cubicBezTo>
                    <a:cubicBezTo>
                      <a:pt x="7901" y="20454"/>
                      <a:pt x="7892" y="20590"/>
                      <a:pt x="7913" y="20609"/>
                    </a:cubicBezTo>
                    <a:cubicBezTo>
                      <a:pt x="7934" y="20628"/>
                      <a:pt x="8108" y="20569"/>
                      <a:pt x="8307" y="20481"/>
                    </a:cubicBezTo>
                    <a:cubicBezTo>
                      <a:pt x="8506" y="20392"/>
                      <a:pt x="8695" y="20333"/>
                      <a:pt x="8718" y="20345"/>
                    </a:cubicBezTo>
                    <a:cubicBezTo>
                      <a:pt x="8741" y="20358"/>
                      <a:pt x="8744" y="20496"/>
                      <a:pt x="8726" y="20654"/>
                    </a:cubicBezTo>
                    <a:cubicBezTo>
                      <a:pt x="8697" y="20911"/>
                      <a:pt x="8703" y="20940"/>
                      <a:pt x="8802" y="20940"/>
                    </a:cubicBezTo>
                    <a:cubicBezTo>
                      <a:pt x="9008" y="20939"/>
                      <a:pt x="9317" y="20839"/>
                      <a:pt x="9589" y="20684"/>
                    </a:cubicBezTo>
                    <a:cubicBezTo>
                      <a:pt x="9739" y="20599"/>
                      <a:pt x="9871" y="20543"/>
                      <a:pt x="9883" y="20564"/>
                    </a:cubicBezTo>
                    <a:cubicBezTo>
                      <a:pt x="9895" y="20584"/>
                      <a:pt x="9943" y="20709"/>
                      <a:pt x="9983" y="20842"/>
                    </a:cubicBezTo>
                    <a:cubicBezTo>
                      <a:pt x="10070" y="21132"/>
                      <a:pt x="10341" y="21449"/>
                      <a:pt x="10587" y="21542"/>
                    </a:cubicBezTo>
                    <a:cubicBezTo>
                      <a:pt x="10740" y="21600"/>
                      <a:pt x="10793" y="21598"/>
                      <a:pt x="10980" y="21512"/>
                    </a:cubicBezTo>
                    <a:cubicBezTo>
                      <a:pt x="11239" y="21393"/>
                      <a:pt x="11455" y="21149"/>
                      <a:pt x="11550" y="20865"/>
                    </a:cubicBezTo>
                    <a:cubicBezTo>
                      <a:pt x="11589" y="20750"/>
                      <a:pt x="11629" y="20624"/>
                      <a:pt x="11643" y="20586"/>
                    </a:cubicBezTo>
                    <a:cubicBezTo>
                      <a:pt x="11660" y="20537"/>
                      <a:pt x="11721" y="20551"/>
                      <a:pt x="11860" y="20646"/>
                    </a:cubicBezTo>
                    <a:cubicBezTo>
                      <a:pt x="12078" y="20795"/>
                      <a:pt x="12482" y="20940"/>
                      <a:pt x="12690" y="20940"/>
                    </a:cubicBezTo>
                    <a:cubicBezTo>
                      <a:pt x="12804" y="20940"/>
                      <a:pt x="12832" y="20916"/>
                      <a:pt x="12832" y="20789"/>
                    </a:cubicBezTo>
                    <a:cubicBezTo>
                      <a:pt x="12832" y="20705"/>
                      <a:pt x="12806" y="20572"/>
                      <a:pt x="12774" y="20496"/>
                    </a:cubicBezTo>
                    <a:cubicBezTo>
                      <a:pt x="12742" y="20420"/>
                      <a:pt x="12724" y="20339"/>
                      <a:pt x="12740" y="20315"/>
                    </a:cubicBezTo>
                    <a:cubicBezTo>
                      <a:pt x="12757" y="20291"/>
                      <a:pt x="12947" y="20351"/>
                      <a:pt x="13159" y="20451"/>
                    </a:cubicBezTo>
                    <a:cubicBezTo>
                      <a:pt x="13383" y="20556"/>
                      <a:pt x="13565" y="20613"/>
                      <a:pt x="13595" y="20586"/>
                    </a:cubicBezTo>
                    <a:cubicBezTo>
                      <a:pt x="13625" y="20559"/>
                      <a:pt x="13620" y="20441"/>
                      <a:pt x="13587" y="20308"/>
                    </a:cubicBezTo>
                    <a:cubicBezTo>
                      <a:pt x="13555" y="20181"/>
                      <a:pt x="13553" y="20059"/>
                      <a:pt x="13578" y="20037"/>
                    </a:cubicBezTo>
                    <a:cubicBezTo>
                      <a:pt x="13603" y="20015"/>
                      <a:pt x="13739" y="20047"/>
                      <a:pt x="13880" y="20105"/>
                    </a:cubicBezTo>
                    <a:cubicBezTo>
                      <a:pt x="14021" y="20162"/>
                      <a:pt x="14261" y="20209"/>
                      <a:pt x="14416" y="20210"/>
                    </a:cubicBezTo>
                    <a:lnTo>
                      <a:pt x="14693" y="20210"/>
                    </a:lnTo>
                    <a:lnTo>
                      <a:pt x="14425" y="19932"/>
                    </a:lnTo>
                    <a:cubicBezTo>
                      <a:pt x="13686" y="19193"/>
                      <a:pt x="13089" y="18119"/>
                      <a:pt x="12967" y="17291"/>
                    </a:cubicBezTo>
                    <a:cubicBezTo>
                      <a:pt x="12936" y="17081"/>
                      <a:pt x="12938" y="16964"/>
                      <a:pt x="12983" y="16922"/>
                    </a:cubicBezTo>
                    <a:cubicBezTo>
                      <a:pt x="12984" y="16920"/>
                      <a:pt x="12983" y="16916"/>
                      <a:pt x="12983" y="16914"/>
                    </a:cubicBezTo>
                    <a:cubicBezTo>
                      <a:pt x="12986" y="16907"/>
                      <a:pt x="12996" y="16904"/>
                      <a:pt x="13000" y="16899"/>
                    </a:cubicBezTo>
                    <a:cubicBezTo>
                      <a:pt x="13012" y="16885"/>
                      <a:pt x="13022" y="16877"/>
                      <a:pt x="13042" y="16884"/>
                    </a:cubicBezTo>
                    <a:cubicBezTo>
                      <a:pt x="13049" y="16887"/>
                      <a:pt x="13059" y="16894"/>
                      <a:pt x="13067" y="16899"/>
                    </a:cubicBezTo>
                    <a:cubicBezTo>
                      <a:pt x="13070" y="16901"/>
                      <a:pt x="13072" y="16905"/>
                      <a:pt x="13076" y="16907"/>
                    </a:cubicBezTo>
                    <a:cubicBezTo>
                      <a:pt x="13098" y="16911"/>
                      <a:pt x="13121" y="16917"/>
                      <a:pt x="13151" y="16929"/>
                    </a:cubicBezTo>
                    <a:cubicBezTo>
                      <a:pt x="13312" y="16996"/>
                      <a:pt x="13377" y="16962"/>
                      <a:pt x="13562" y="16681"/>
                    </a:cubicBezTo>
                    <a:cubicBezTo>
                      <a:pt x="13619" y="16594"/>
                      <a:pt x="13638" y="16600"/>
                      <a:pt x="13779" y="16802"/>
                    </a:cubicBezTo>
                    <a:lnTo>
                      <a:pt x="13939" y="17027"/>
                    </a:lnTo>
                    <a:lnTo>
                      <a:pt x="14232" y="16749"/>
                    </a:lnTo>
                    <a:cubicBezTo>
                      <a:pt x="14392" y="16597"/>
                      <a:pt x="14571" y="16374"/>
                      <a:pt x="14634" y="16252"/>
                    </a:cubicBezTo>
                    <a:cubicBezTo>
                      <a:pt x="14698" y="16130"/>
                      <a:pt x="14763" y="16034"/>
                      <a:pt x="14777" y="16034"/>
                    </a:cubicBezTo>
                    <a:cubicBezTo>
                      <a:pt x="14790" y="16034"/>
                      <a:pt x="14885" y="16076"/>
                      <a:pt x="14986" y="16132"/>
                    </a:cubicBezTo>
                    <a:lnTo>
                      <a:pt x="15171" y="16230"/>
                    </a:lnTo>
                    <a:lnTo>
                      <a:pt x="15338" y="15921"/>
                    </a:lnTo>
                    <a:cubicBezTo>
                      <a:pt x="15597" y="15429"/>
                      <a:pt x="15535" y="14804"/>
                      <a:pt x="15196" y="14477"/>
                    </a:cubicBezTo>
                    <a:cubicBezTo>
                      <a:pt x="15043" y="14330"/>
                      <a:pt x="14676" y="14153"/>
                      <a:pt x="14525" y="14153"/>
                    </a:cubicBezTo>
                    <a:cubicBezTo>
                      <a:pt x="14322" y="14153"/>
                      <a:pt x="14283" y="14051"/>
                      <a:pt x="14408" y="13860"/>
                    </a:cubicBezTo>
                    <a:cubicBezTo>
                      <a:pt x="14544" y="13652"/>
                      <a:pt x="14579" y="13643"/>
                      <a:pt x="14726" y="13792"/>
                    </a:cubicBezTo>
                    <a:cubicBezTo>
                      <a:pt x="14837" y="13903"/>
                      <a:pt x="15028" y="13999"/>
                      <a:pt x="15162" y="14018"/>
                    </a:cubicBezTo>
                    <a:cubicBezTo>
                      <a:pt x="15196" y="14018"/>
                      <a:pt x="15231" y="14012"/>
                      <a:pt x="15254" y="14010"/>
                    </a:cubicBezTo>
                    <a:cubicBezTo>
                      <a:pt x="15268" y="14007"/>
                      <a:pt x="15280" y="14003"/>
                      <a:pt x="15288" y="13995"/>
                    </a:cubicBezTo>
                    <a:cubicBezTo>
                      <a:pt x="15322" y="13964"/>
                      <a:pt x="15350" y="13839"/>
                      <a:pt x="15355" y="13717"/>
                    </a:cubicBezTo>
                    <a:cubicBezTo>
                      <a:pt x="15359" y="13595"/>
                      <a:pt x="15375" y="13478"/>
                      <a:pt x="15380" y="13453"/>
                    </a:cubicBezTo>
                    <a:cubicBezTo>
                      <a:pt x="15385" y="13428"/>
                      <a:pt x="15494" y="13491"/>
                      <a:pt x="15623" y="13596"/>
                    </a:cubicBezTo>
                    <a:cubicBezTo>
                      <a:pt x="15940" y="13853"/>
                      <a:pt x="16131" y="13937"/>
                      <a:pt x="16201" y="13837"/>
                    </a:cubicBezTo>
                    <a:cubicBezTo>
                      <a:pt x="16230" y="13796"/>
                      <a:pt x="16259" y="13688"/>
                      <a:pt x="16260" y="13596"/>
                    </a:cubicBezTo>
                    <a:cubicBezTo>
                      <a:pt x="16261" y="13420"/>
                      <a:pt x="16335" y="13325"/>
                      <a:pt x="16402" y="13423"/>
                    </a:cubicBezTo>
                    <a:cubicBezTo>
                      <a:pt x="16448" y="13489"/>
                      <a:pt x="16886" y="13677"/>
                      <a:pt x="16997" y="13679"/>
                    </a:cubicBezTo>
                    <a:cubicBezTo>
                      <a:pt x="17047" y="13680"/>
                      <a:pt x="17073" y="13588"/>
                      <a:pt x="17073" y="13378"/>
                    </a:cubicBezTo>
                    <a:cubicBezTo>
                      <a:pt x="17073" y="13211"/>
                      <a:pt x="17086" y="13057"/>
                      <a:pt x="17106" y="13039"/>
                    </a:cubicBezTo>
                    <a:cubicBezTo>
                      <a:pt x="17126" y="13022"/>
                      <a:pt x="17224" y="13063"/>
                      <a:pt x="17324" y="13130"/>
                    </a:cubicBezTo>
                    <a:cubicBezTo>
                      <a:pt x="17424" y="13197"/>
                      <a:pt x="17589" y="13293"/>
                      <a:pt x="17693" y="13340"/>
                    </a:cubicBezTo>
                    <a:lnTo>
                      <a:pt x="17886" y="13423"/>
                    </a:lnTo>
                    <a:lnTo>
                      <a:pt x="17886" y="13197"/>
                    </a:lnTo>
                    <a:cubicBezTo>
                      <a:pt x="17886" y="13074"/>
                      <a:pt x="17857" y="12899"/>
                      <a:pt x="17827" y="12806"/>
                    </a:cubicBezTo>
                    <a:cubicBezTo>
                      <a:pt x="17796" y="12710"/>
                      <a:pt x="17798" y="12627"/>
                      <a:pt x="17827" y="12611"/>
                    </a:cubicBezTo>
                    <a:cubicBezTo>
                      <a:pt x="17855" y="12595"/>
                      <a:pt x="18041" y="12691"/>
                      <a:pt x="18238" y="12821"/>
                    </a:cubicBezTo>
                    <a:cubicBezTo>
                      <a:pt x="18434" y="12951"/>
                      <a:pt x="18614" y="13055"/>
                      <a:pt x="18640" y="13055"/>
                    </a:cubicBezTo>
                    <a:cubicBezTo>
                      <a:pt x="18716" y="13055"/>
                      <a:pt x="18767" y="12643"/>
                      <a:pt x="18724" y="12385"/>
                    </a:cubicBezTo>
                    <a:cubicBezTo>
                      <a:pt x="18702" y="12252"/>
                      <a:pt x="18634" y="12028"/>
                      <a:pt x="18573" y="11888"/>
                    </a:cubicBezTo>
                    <a:cubicBezTo>
                      <a:pt x="18511" y="11748"/>
                      <a:pt x="18479" y="11614"/>
                      <a:pt x="18497" y="11587"/>
                    </a:cubicBezTo>
                    <a:cubicBezTo>
                      <a:pt x="18516" y="11561"/>
                      <a:pt x="18630" y="11542"/>
                      <a:pt x="18757" y="11542"/>
                    </a:cubicBezTo>
                    <a:cubicBezTo>
                      <a:pt x="19140" y="11542"/>
                      <a:pt x="19856" y="11386"/>
                      <a:pt x="20207" y="11226"/>
                    </a:cubicBezTo>
                    <a:cubicBezTo>
                      <a:pt x="20484" y="11101"/>
                      <a:pt x="20991" y="10684"/>
                      <a:pt x="21003" y="10579"/>
                    </a:cubicBezTo>
                    <a:cubicBezTo>
                      <a:pt x="20998" y="10572"/>
                      <a:pt x="20985" y="10563"/>
                      <a:pt x="20970" y="10556"/>
                    </a:cubicBezTo>
                    <a:cubicBezTo>
                      <a:pt x="20964" y="10554"/>
                      <a:pt x="20951" y="10551"/>
                      <a:pt x="20944" y="10549"/>
                    </a:cubicBezTo>
                    <a:cubicBezTo>
                      <a:pt x="20868" y="10541"/>
                      <a:pt x="20712" y="10539"/>
                      <a:pt x="20534" y="10541"/>
                    </a:cubicBezTo>
                    <a:cubicBezTo>
                      <a:pt x="20294" y="10545"/>
                      <a:pt x="20082" y="10529"/>
                      <a:pt x="20065" y="10504"/>
                    </a:cubicBezTo>
                    <a:cubicBezTo>
                      <a:pt x="20047" y="10479"/>
                      <a:pt x="20197" y="10359"/>
                      <a:pt x="20400" y="10240"/>
                    </a:cubicBezTo>
                    <a:cubicBezTo>
                      <a:pt x="20783" y="10018"/>
                      <a:pt x="21422" y="9444"/>
                      <a:pt x="21422" y="9323"/>
                    </a:cubicBezTo>
                    <a:cubicBezTo>
                      <a:pt x="21422" y="9241"/>
                      <a:pt x="21250" y="9196"/>
                      <a:pt x="20953" y="9195"/>
                    </a:cubicBezTo>
                    <a:cubicBezTo>
                      <a:pt x="20836" y="9194"/>
                      <a:pt x="20721" y="9167"/>
                      <a:pt x="20701" y="9142"/>
                    </a:cubicBezTo>
                    <a:cubicBezTo>
                      <a:pt x="20699" y="9142"/>
                      <a:pt x="20677" y="9142"/>
                      <a:pt x="20676" y="9142"/>
                    </a:cubicBezTo>
                    <a:cubicBezTo>
                      <a:pt x="20672" y="9141"/>
                      <a:pt x="20695" y="9125"/>
                      <a:pt x="20718" y="9097"/>
                    </a:cubicBezTo>
                    <a:cubicBezTo>
                      <a:pt x="20743" y="9044"/>
                      <a:pt x="20804" y="8958"/>
                      <a:pt x="20886" y="8871"/>
                    </a:cubicBezTo>
                    <a:cubicBezTo>
                      <a:pt x="21095" y="8647"/>
                      <a:pt x="21583" y="7797"/>
                      <a:pt x="21531" y="7750"/>
                    </a:cubicBezTo>
                    <a:cubicBezTo>
                      <a:pt x="21516" y="7737"/>
                      <a:pt x="21370" y="7776"/>
                      <a:pt x="21204" y="7833"/>
                    </a:cubicBezTo>
                    <a:cubicBezTo>
                      <a:pt x="21039" y="7890"/>
                      <a:pt x="20765" y="7987"/>
                      <a:pt x="20601" y="8043"/>
                    </a:cubicBezTo>
                    <a:cubicBezTo>
                      <a:pt x="20437" y="8100"/>
                      <a:pt x="20285" y="8134"/>
                      <a:pt x="20257" y="8119"/>
                    </a:cubicBezTo>
                    <a:cubicBezTo>
                      <a:pt x="20230" y="8103"/>
                      <a:pt x="20261" y="7998"/>
                      <a:pt x="20324" y="7885"/>
                    </a:cubicBezTo>
                    <a:cubicBezTo>
                      <a:pt x="20388" y="7773"/>
                      <a:pt x="20442" y="7612"/>
                      <a:pt x="20442" y="7532"/>
                    </a:cubicBezTo>
                    <a:cubicBezTo>
                      <a:pt x="20442" y="7452"/>
                      <a:pt x="20540" y="7205"/>
                      <a:pt x="20668" y="6975"/>
                    </a:cubicBezTo>
                    <a:cubicBezTo>
                      <a:pt x="20911" y="6539"/>
                      <a:pt x="21038" y="6140"/>
                      <a:pt x="21104" y="5621"/>
                    </a:cubicBezTo>
                    <a:lnTo>
                      <a:pt x="21146" y="5312"/>
                    </a:lnTo>
                    <a:lnTo>
                      <a:pt x="20861" y="5515"/>
                    </a:lnTo>
                    <a:cubicBezTo>
                      <a:pt x="20706" y="5625"/>
                      <a:pt x="20518" y="5770"/>
                      <a:pt x="20433" y="5839"/>
                    </a:cubicBezTo>
                    <a:cubicBezTo>
                      <a:pt x="20229" y="6005"/>
                      <a:pt x="20186" y="5923"/>
                      <a:pt x="20291" y="5560"/>
                    </a:cubicBezTo>
                    <a:cubicBezTo>
                      <a:pt x="20356" y="5336"/>
                      <a:pt x="20407" y="4954"/>
                      <a:pt x="20425" y="4635"/>
                    </a:cubicBezTo>
                    <a:lnTo>
                      <a:pt x="20433" y="4432"/>
                    </a:lnTo>
                    <a:cubicBezTo>
                      <a:pt x="20434" y="4320"/>
                      <a:pt x="20429" y="4229"/>
                      <a:pt x="20416" y="4168"/>
                    </a:cubicBezTo>
                    <a:lnTo>
                      <a:pt x="20375" y="3988"/>
                    </a:lnTo>
                    <a:lnTo>
                      <a:pt x="20006" y="4311"/>
                    </a:lnTo>
                    <a:cubicBezTo>
                      <a:pt x="19802" y="4492"/>
                      <a:pt x="19623" y="4630"/>
                      <a:pt x="19604" y="4612"/>
                    </a:cubicBezTo>
                    <a:cubicBezTo>
                      <a:pt x="19584" y="4595"/>
                      <a:pt x="19570" y="4363"/>
                      <a:pt x="19570" y="4101"/>
                    </a:cubicBezTo>
                    <a:cubicBezTo>
                      <a:pt x="19570" y="3666"/>
                      <a:pt x="19486" y="3066"/>
                      <a:pt x="19411" y="2957"/>
                    </a:cubicBezTo>
                    <a:cubicBezTo>
                      <a:pt x="19394" y="2933"/>
                      <a:pt x="19338" y="2969"/>
                      <a:pt x="19285" y="3040"/>
                    </a:cubicBezTo>
                    <a:cubicBezTo>
                      <a:pt x="19233" y="3110"/>
                      <a:pt x="19116" y="3271"/>
                      <a:pt x="19025" y="3393"/>
                    </a:cubicBezTo>
                    <a:cubicBezTo>
                      <a:pt x="18935" y="3515"/>
                      <a:pt x="18841" y="3591"/>
                      <a:pt x="18816" y="3566"/>
                    </a:cubicBezTo>
                    <a:cubicBezTo>
                      <a:pt x="18808" y="3559"/>
                      <a:pt x="18794" y="3536"/>
                      <a:pt x="18782" y="3499"/>
                    </a:cubicBezTo>
                    <a:cubicBezTo>
                      <a:pt x="18782" y="3497"/>
                      <a:pt x="18783" y="3493"/>
                      <a:pt x="18782" y="3491"/>
                    </a:cubicBezTo>
                    <a:cubicBezTo>
                      <a:pt x="18780" y="3485"/>
                      <a:pt x="18776" y="3476"/>
                      <a:pt x="18774" y="3469"/>
                    </a:cubicBezTo>
                    <a:cubicBezTo>
                      <a:pt x="18750" y="3386"/>
                      <a:pt x="18722" y="3262"/>
                      <a:pt x="18699" y="3130"/>
                    </a:cubicBezTo>
                    <a:cubicBezTo>
                      <a:pt x="18605" y="2596"/>
                      <a:pt x="18350" y="2119"/>
                      <a:pt x="18020" y="1866"/>
                    </a:cubicBezTo>
                    <a:lnTo>
                      <a:pt x="17894" y="1768"/>
                    </a:lnTo>
                    <a:lnTo>
                      <a:pt x="17944" y="1986"/>
                    </a:lnTo>
                    <a:cubicBezTo>
                      <a:pt x="18001" y="2214"/>
                      <a:pt x="17999" y="2249"/>
                      <a:pt x="17819" y="3123"/>
                    </a:cubicBezTo>
                    <a:cubicBezTo>
                      <a:pt x="17757" y="3418"/>
                      <a:pt x="17710" y="3754"/>
                      <a:pt x="17710" y="3867"/>
                    </a:cubicBezTo>
                    <a:cubicBezTo>
                      <a:pt x="17710" y="3981"/>
                      <a:pt x="17688" y="4119"/>
                      <a:pt x="17659" y="4168"/>
                    </a:cubicBezTo>
                    <a:cubicBezTo>
                      <a:pt x="17631" y="4218"/>
                      <a:pt x="17578" y="4395"/>
                      <a:pt x="17542" y="4567"/>
                    </a:cubicBezTo>
                    <a:cubicBezTo>
                      <a:pt x="17507" y="4740"/>
                      <a:pt x="17416" y="4987"/>
                      <a:pt x="17341" y="5116"/>
                    </a:cubicBezTo>
                    <a:cubicBezTo>
                      <a:pt x="17266" y="5246"/>
                      <a:pt x="17109" y="5525"/>
                      <a:pt x="16989" y="5733"/>
                    </a:cubicBezTo>
                    <a:cubicBezTo>
                      <a:pt x="16775" y="6106"/>
                      <a:pt x="16703" y="6165"/>
                      <a:pt x="16629" y="6057"/>
                    </a:cubicBezTo>
                    <a:cubicBezTo>
                      <a:pt x="16608" y="6027"/>
                      <a:pt x="16480" y="6163"/>
                      <a:pt x="16335" y="6358"/>
                    </a:cubicBezTo>
                    <a:cubicBezTo>
                      <a:pt x="16191" y="6553"/>
                      <a:pt x="15982" y="6811"/>
                      <a:pt x="15874" y="6930"/>
                    </a:cubicBezTo>
                    <a:cubicBezTo>
                      <a:pt x="15635" y="7195"/>
                      <a:pt x="15556" y="7357"/>
                      <a:pt x="15556" y="7630"/>
                    </a:cubicBezTo>
                    <a:cubicBezTo>
                      <a:pt x="15556" y="7873"/>
                      <a:pt x="15638" y="8026"/>
                      <a:pt x="15833" y="8171"/>
                    </a:cubicBezTo>
                    <a:cubicBezTo>
                      <a:pt x="15962" y="8268"/>
                      <a:pt x="15970" y="8304"/>
                      <a:pt x="15933" y="8585"/>
                    </a:cubicBezTo>
                    <a:cubicBezTo>
                      <a:pt x="15905" y="8798"/>
                      <a:pt x="15864" y="8892"/>
                      <a:pt x="15799" y="8909"/>
                    </a:cubicBezTo>
                    <a:cubicBezTo>
                      <a:pt x="15537" y="8977"/>
                      <a:pt x="15224" y="9159"/>
                      <a:pt x="15120" y="9307"/>
                    </a:cubicBezTo>
                    <a:cubicBezTo>
                      <a:pt x="15056" y="9401"/>
                      <a:pt x="14883" y="9531"/>
                      <a:pt x="14726" y="9601"/>
                    </a:cubicBezTo>
                    <a:lnTo>
                      <a:pt x="14441" y="9729"/>
                    </a:lnTo>
                    <a:lnTo>
                      <a:pt x="14232" y="9518"/>
                    </a:lnTo>
                    <a:cubicBezTo>
                      <a:pt x="14115" y="9403"/>
                      <a:pt x="13902" y="9223"/>
                      <a:pt x="13754" y="9119"/>
                    </a:cubicBezTo>
                    <a:cubicBezTo>
                      <a:pt x="13426" y="8889"/>
                      <a:pt x="13084" y="8439"/>
                      <a:pt x="13168" y="8344"/>
                    </a:cubicBezTo>
                    <a:cubicBezTo>
                      <a:pt x="13200" y="8308"/>
                      <a:pt x="13203" y="8231"/>
                      <a:pt x="13176" y="8171"/>
                    </a:cubicBezTo>
                    <a:cubicBezTo>
                      <a:pt x="13069" y="7933"/>
                      <a:pt x="13116" y="7500"/>
                      <a:pt x="13285" y="7178"/>
                    </a:cubicBezTo>
                    <a:cubicBezTo>
                      <a:pt x="13428" y="6906"/>
                      <a:pt x="13492" y="6841"/>
                      <a:pt x="13754" y="6719"/>
                    </a:cubicBezTo>
                    <a:cubicBezTo>
                      <a:pt x="13922" y="6641"/>
                      <a:pt x="14084" y="6576"/>
                      <a:pt x="14115" y="6576"/>
                    </a:cubicBezTo>
                    <a:cubicBezTo>
                      <a:pt x="14146" y="6576"/>
                      <a:pt x="14276" y="6508"/>
                      <a:pt x="14400" y="6418"/>
                    </a:cubicBezTo>
                    <a:cubicBezTo>
                      <a:pt x="14551" y="6309"/>
                      <a:pt x="14709" y="6248"/>
                      <a:pt x="14886" y="6230"/>
                    </a:cubicBezTo>
                    <a:cubicBezTo>
                      <a:pt x="15030" y="6215"/>
                      <a:pt x="15144" y="6178"/>
                      <a:pt x="15137" y="6147"/>
                    </a:cubicBezTo>
                    <a:cubicBezTo>
                      <a:pt x="15130" y="6116"/>
                      <a:pt x="15251" y="6062"/>
                      <a:pt x="15405" y="6027"/>
                    </a:cubicBezTo>
                    <a:cubicBezTo>
                      <a:pt x="15760" y="5945"/>
                      <a:pt x="15954" y="5826"/>
                      <a:pt x="16025" y="5658"/>
                    </a:cubicBezTo>
                    <a:cubicBezTo>
                      <a:pt x="16106" y="5467"/>
                      <a:pt x="16108" y="5467"/>
                      <a:pt x="15849" y="5621"/>
                    </a:cubicBezTo>
                    <a:cubicBezTo>
                      <a:pt x="15657" y="5735"/>
                      <a:pt x="15512" y="5772"/>
                      <a:pt x="15103" y="5801"/>
                    </a:cubicBezTo>
                    <a:cubicBezTo>
                      <a:pt x="14826" y="5821"/>
                      <a:pt x="14561" y="5849"/>
                      <a:pt x="14509" y="5869"/>
                    </a:cubicBezTo>
                    <a:cubicBezTo>
                      <a:pt x="14456" y="5889"/>
                      <a:pt x="14394" y="5883"/>
                      <a:pt x="14374" y="5854"/>
                    </a:cubicBezTo>
                    <a:cubicBezTo>
                      <a:pt x="14328" y="5786"/>
                      <a:pt x="14562" y="5643"/>
                      <a:pt x="14718" y="5643"/>
                    </a:cubicBezTo>
                    <a:cubicBezTo>
                      <a:pt x="14785" y="5643"/>
                      <a:pt x="14914" y="5569"/>
                      <a:pt x="15003" y="5485"/>
                    </a:cubicBezTo>
                    <a:cubicBezTo>
                      <a:pt x="15193" y="5307"/>
                      <a:pt x="15403" y="5250"/>
                      <a:pt x="15564" y="5327"/>
                    </a:cubicBezTo>
                    <a:cubicBezTo>
                      <a:pt x="15655" y="5371"/>
                      <a:pt x="15673" y="5365"/>
                      <a:pt x="15673" y="5305"/>
                    </a:cubicBezTo>
                    <a:cubicBezTo>
                      <a:pt x="15673" y="5112"/>
                      <a:pt x="15546" y="4950"/>
                      <a:pt x="15338" y="4876"/>
                    </a:cubicBezTo>
                    <a:cubicBezTo>
                      <a:pt x="15218" y="4833"/>
                      <a:pt x="15071" y="4778"/>
                      <a:pt x="15003" y="4748"/>
                    </a:cubicBezTo>
                    <a:cubicBezTo>
                      <a:pt x="14935" y="4718"/>
                      <a:pt x="14828" y="4698"/>
                      <a:pt x="14768" y="4710"/>
                    </a:cubicBezTo>
                    <a:cubicBezTo>
                      <a:pt x="14708" y="4722"/>
                      <a:pt x="14584" y="4698"/>
                      <a:pt x="14492" y="4657"/>
                    </a:cubicBezTo>
                    <a:lnTo>
                      <a:pt x="14324" y="4582"/>
                    </a:lnTo>
                    <a:lnTo>
                      <a:pt x="14626" y="4349"/>
                    </a:lnTo>
                    <a:cubicBezTo>
                      <a:pt x="14986" y="4066"/>
                      <a:pt x="15136" y="3816"/>
                      <a:pt x="15187" y="3424"/>
                    </a:cubicBezTo>
                    <a:cubicBezTo>
                      <a:pt x="15218" y="3185"/>
                      <a:pt x="15263" y="3102"/>
                      <a:pt x="15405" y="2995"/>
                    </a:cubicBezTo>
                    <a:cubicBezTo>
                      <a:pt x="15409" y="2991"/>
                      <a:pt x="15409" y="2990"/>
                      <a:pt x="15414" y="2987"/>
                    </a:cubicBezTo>
                    <a:cubicBezTo>
                      <a:pt x="15425" y="2979"/>
                      <a:pt x="15435" y="2971"/>
                      <a:pt x="15447" y="2965"/>
                    </a:cubicBezTo>
                    <a:cubicBezTo>
                      <a:pt x="15538" y="2909"/>
                      <a:pt x="15642" y="2875"/>
                      <a:pt x="15698" y="2882"/>
                    </a:cubicBezTo>
                    <a:cubicBezTo>
                      <a:pt x="15805" y="2895"/>
                      <a:pt x="15825" y="2941"/>
                      <a:pt x="15841" y="3213"/>
                    </a:cubicBezTo>
                    <a:cubicBezTo>
                      <a:pt x="15851" y="3384"/>
                      <a:pt x="15887" y="3537"/>
                      <a:pt x="15925" y="3559"/>
                    </a:cubicBezTo>
                    <a:cubicBezTo>
                      <a:pt x="15963" y="3581"/>
                      <a:pt x="16110" y="3604"/>
                      <a:pt x="16252" y="3604"/>
                    </a:cubicBezTo>
                    <a:cubicBezTo>
                      <a:pt x="16412" y="3605"/>
                      <a:pt x="16548" y="3637"/>
                      <a:pt x="16620" y="3694"/>
                    </a:cubicBezTo>
                    <a:cubicBezTo>
                      <a:pt x="16732" y="3783"/>
                      <a:pt x="16738" y="3783"/>
                      <a:pt x="16696" y="3657"/>
                    </a:cubicBezTo>
                    <a:cubicBezTo>
                      <a:pt x="16609" y="3394"/>
                      <a:pt x="16623" y="3312"/>
                      <a:pt x="16763" y="3326"/>
                    </a:cubicBezTo>
                    <a:cubicBezTo>
                      <a:pt x="16959" y="3344"/>
                      <a:pt x="16931" y="3310"/>
                      <a:pt x="16578" y="3108"/>
                    </a:cubicBezTo>
                    <a:cubicBezTo>
                      <a:pt x="16279" y="2935"/>
                      <a:pt x="16255" y="2905"/>
                      <a:pt x="16268" y="2731"/>
                    </a:cubicBezTo>
                    <a:cubicBezTo>
                      <a:pt x="16289" y="2454"/>
                      <a:pt x="16066" y="2295"/>
                      <a:pt x="15648" y="2295"/>
                    </a:cubicBezTo>
                    <a:cubicBezTo>
                      <a:pt x="15250" y="2295"/>
                      <a:pt x="14950" y="2425"/>
                      <a:pt x="14835" y="2641"/>
                    </a:cubicBezTo>
                    <a:cubicBezTo>
                      <a:pt x="14787" y="2733"/>
                      <a:pt x="14709" y="2980"/>
                      <a:pt x="14659" y="3190"/>
                    </a:cubicBezTo>
                    <a:cubicBezTo>
                      <a:pt x="14526" y="3762"/>
                      <a:pt x="14302" y="4052"/>
                      <a:pt x="14224" y="3755"/>
                    </a:cubicBezTo>
                    <a:cubicBezTo>
                      <a:pt x="14174" y="3566"/>
                      <a:pt x="14030" y="3517"/>
                      <a:pt x="13729" y="3589"/>
                    </a:cubicBezTo>
                    <a:cubicBezTo>
                      <a:pt x="13357" y="3678"/>
                      <a:pt x="13297" y="3669"/>
                      <a:pt x="13235" y="3521"/>
                    </a:cubicBezTo>
                    <a:cubicBezTo>
                      <a:pt x="13161" y="3347"/>
                      <a:pt x="13118" y="3358"/>
                      <a:pt x="13134" y="3544"/>
                    </a:cubicBezTo>
                    <a:cubicBezTo>
                      <a:pt x="13151" y="3748"/>
                      <a:pt x="13050" y="3843"/>
                      <a:pt x="12774" y="3882"/>
                    </a:cubicBezTo>
                    <a:cubicBezTo>
                      <a:pt x="12592" y="3909"/>
                      <a:pt x="12534" y="3945"/>
                      <a:pt x="12506" y="4048"/>
                    </a:cubicBezTo>
                    <a:cubicBezTo>
                      <a:pt x="12486" y="4120"/>
                      <a:pt x="12486" y="4213"/>
                      <a:pt x="12506" y="4259"/>
                    </a:cubicBezTo>
                    <a:cubicBezTo>
                      <a:pt x="12605" y="4491"/>
                      <a:pt x="12291" y="4434"/>
                      <a:pt x="11969" y="4161"/>
                    </a:cubicBezTo>
                    <a:cubicBezTo>
                      <a:pt x="11765" y="3988"/>
                      <a:pt x="11517" y="3566"/>
                      <a:pt x="11584" y="3506"/>
                    </a:cubicBezTo>
                    <a:cubicBezTo>
                      <a:pt x="11605" y="3487"/>
                      <a:pt x="11727" y="3452"/>
                      <a:pt x="11860" y="3424"/>
                    </a:cubicBezTo>
                    <a:lnTo>
                      <a:pt x="12103" y="3371"/>
                    </a:lnTo>
                    <a:lnTo>
                      <a:pt x="12103" y="3040"/>
                    </a:lnTo>
                    <a:cubicBezTo>
                      <a:pt x="12103" y="2729"/>
                      <a:pt x="12113" y="2700"/>
                      <a:pt x="12296" y="2566"/>
                    </a:cubicBezTo>
                    <a:cubicBezTo>
                      <a:pt x="12529" y="2395"/>
                      <a:pt x="12773" y="1970"/>
                      <a:pt x="12774" y="1731"/>
                    </a:cubicBezTo>
                    <a:cubicBezTo>
                      <a:pt x="12775" y="1469"/>
                      <a:pt x="12629" y="1273"/>
                      <a:pt x="12380" y="1189"/>
                    </a:cubicBezTo>
                    <a:cubicBezTo>
                      <a:pt x="12154" y="1113"/>
                      <a:pt x="11736" y="1102"/>
                      <a:pt x="11517" y="1166"/>
                    </a:cubicBezTo>
                    <a:cubicBezTo>
                      <a:pt x="11432" y="1191"/>
                      <a:pt x="11318" y="1164"/>
                      <a:pt x="11156" y="1068"/>
                    </a:cubicBezTo>
                    <a:cubicBezTo>
                      <a:pt x="10945" y="944"/>
                      <a:pt x="10928" y="913"/>
                      <a:pt x="10955" y="760"/>
                    </a:cubicBezTo>
                    <a:cubicBezTo>
                      <a:pt x="10973" y="662"/>
                      <a:pt x="10959" y="570"/>
                      <a:pt x="10922" y="549"/>
                    </a:cubicBezTo>
                    <a:cubicBezTo>
                      <a:pt x="10806" y="485"/>
                      <a:pt x="10850" y="304"/>
                      <a:pt x="10989" y="271"/>
                    </a:cubicBezTo>
                    <a:cubicBezTo>
                      <a:pt x="11119" y="240"/>
                      <a:pt x="11117" y="243"/>
                      <a:pt x="10972" y="211"/>
                    </a:cubicBezTo>
                    <a:cubicBezTo>
                      <a:pt x="10884" y="191"/>
                      <a:pt x="10833" y="144"/>
                      <a:pt x="10838" y="90"/>
                    </a:cubicBezTo>
                    <a:cubicBezTo>
                      <a:pt x="10842" y="42"/>
                      <a:pt x="10816" y="0"/>
                      <a:pt x="10788" y="0"/>
                    </a:cubicBezTo>
                    <a:close/>
                    <a:moveTo>
                      <a:pt x="10813" y="3604"/>
                    </a:moveTo>
                    <a:cubicBezTo>
                      <a:pt x="10819" y="3600"/>
                      <a:pt x="10826" y="3604"/>
                      <a:pt x="10830" y="3604"/>
                    </a:cubicBezTo>
                    <a:cubicBezTo>
                      <a:pt x="10862" y="3609"/>
                      <a:pt x="10923" y="3724"/>
                      <a:pt x="10972" y="3860"/>
                    </a:cubicBezTo>
                    <a:cubicBezTo>
                      <a:pt x="10987" y="3900"/>
                      <a:pt x="11002" y="3939"/>
                      <a:pt x="11022" y="3980"/>
                    </a:cubicBezTo>
                    <a:cubicBezTo>
                      <a:pt x="11082" y="4104"/>
                      <a:pt x="11171" y="4232"/>
                      <a:pt x="11265" y="4349"/>
                    </a:cubicBezTo>
                    <a:cubicBezTo>
                      <a:pt x="11297" y="4388"/>
                      <a:pt x="11324" y="4426"/>
                      <a:pt x="11358" y="4462"/>
                    </a:cubicBezTo>
                    <a:cubicBezTo>
                      <a:pt x="11391" y="4498"/>
                      <a:pt x="11432" y="4535"/>
                      <a:pt x="11467" y="4567"/>
                    </a:cubicBezTo>
                    <a:cubicBezTo>
                      <a:pt x="11501" y="4600"/>
                      <a:pt x="11532" y="4630"/>
                      <a:pt x="11567" y="4657"/>
                    </a:cubicBezTo>
                    <a:cubicBezTo>
                      <a:pt x="11603" y="4685"/>
                      <a:pt x="11641" y="4711"/>
                      <a:pt x="11676" y="4733"/>
                    </a:cubicBezTo>
                    <a:cubicBezTo>
                      <a:pt x="11798" y="4809"/>
                      <a:pt x="11963" y="4945"/>
                      <a:pt x="12045" y="5041"/>
                    </a:cubicBezTo>
                    <a:cubicBezTo>
                      <a:pt x="12082" y="5085"/>
                      <a:pt x="12120" y="5124"/>
                      <a:pt x="12162" y="5154"/>
                    </a:cubicBezTo>
                    <a:cubicBezTo>
                      <a:pt x="12190" y="5175"/>
                      <a:pt x="12224" y="5192"/>
                      <a:pt x="12254" y="5207"/>
                    </a:cubicBezTo>
                    <a:cubicBezTo>
                      <a:pt x="12285" y="5221"/>
                      <a:pt x="12314" y="5236"/>
                      <a:pt x="12346" y="5244"/>
                    </a:cubicBezTo>
                    <a:cubicBezTo>
                      <a:pt x="12363" y="5249"/>
                      <a:pt x="12380" y="5249"/>
                      <a:pt x="12397" y="5252"/>
                    </a:cubicBezTo>
                    <a:cubicBezTo>
                      <a:pt x="12431" y="5258"/>
                      <a:pt x="12463" y="5261"/>
                      <a:pt x="12489" y="5267"/>
                    </a:cubicBezTo>
                    <a:cubicBezTo>
                      <a:pt x="12515" y="5273"/>
                      <a:pt x="12537" y="5283"/>
                      <a:pt x="12556" y="5290"/>
                    </a:cubicBezTo>
                    <a:cubicBezTo>
                      <a:pt x="12584" y="5300"/>
                      <a:pt x="12603" y="5308"/>
                      <a:pt x="12615" y="5320"/>
                    </a:cubicBezTo>
                    <a:cubicBezTo>
                      <a:pt x="12618" y="5324"/>
                      <a:pt x="12621" y="5331"/>
                      <a:pt x="12623" y="5335"/>
                    </a:cubicBezTo>
                    <a:cubicBezTo>
                      <a:pt x="12639" y="5367"/>
                      <a:pt x="12592" y="5407"/>
                      <a:pt x="12489" y="5455"/>
                    </a:cubicBezTo>
                    <a:cubicBezTo>
                      <a:pt x="12465" y="5466"/>
                      <a:pt x="12440" y="5476"/>
                      <a:pt x="12413" y="5493"/>
                    </a:cubicBezTo>
                    <a:cubicBezTo>
                      <a:pt x="12387" y="5509"/>
                      <a:pt x="12359" y="5531"/>
                      <a:pt x="12330" y="5553"/>
                    </a:cubicBezTo>
                    <a:cubicBezTo>
                      <a:pt x="12271" y="5596"/>
                      <a:pt x="12203" y="5651"/>
                      <a:pt x="12137" y="5711"/>
                    </a:cubicBezTo>
                    <a:cubicBezTo>
                      <a:pt x="12071" y="5771"/>
                      <a:pt x="12005" y="5835"/>
                      <a:pt x="11936" y="5907"/>
                    </a:cubicBezTo>
                    <a:cubicBezTo>
                      <a:pt x="11798" y="6049"/>
                      <a:pt x="11660" y="6211"/>
                      <a:pt x="11534" y="6373"/>
                    </a:cubicBezTo>
                    <a:cubicBezTo>
                      <a:pt x="11471" y="6454"/>
                      <a:pt x="11412" y="6535"/>
                      <a:pt x="11358" y="6614"/>
                    </a:cubicBezTo>
                    <a:cubicBezTo>
                      <a:pt x="11277" y="6732"/>
                      <a:pt x="11206" y="6845"/>
                      <a:pt x="11156" y="6945"/>
                    </a:cubicBezTo>
                    <a:cubicBezTo>
                      <a:pt x="11140" y="6978"/>
                      <a:pt x="11126" y="7013"/>
                      <a:pt x="11115" y="7043"/>
                    </a:cubicBezTo>
                    <a:cubicBezTo>
                      <a:pt x="11062" y="7177"/>
                      <a:pt x="10972" y="7379"/>
                      <a:pt x="10922" y="7494"/>
                    </a:cubicBezTo>
                    <a:cubicBezTo>
                      <a:pt x="10871" y="7609"/>
                      <a:pt x="10818" y="7719"/>
                      <a:pt x="10796" y="7742"/>
                    </a:cubicBezTo>
                    <a:cubicBezTo>
                      <a:pt x="10784" y="7755"/>
                      <a:pt x="10764" y="7743"/>
                      <a:pt x="10737" y="7712"/>
                    </a:cubicBezTo>
                    <a:cubicBezTo>
                      <a:pt x="10724" y="7697"/>
                      <a:pt x="10711" y="7677"/>
                      <a:pt x="10696" y="7652"/>
                    </a:cubicBezTo>
                    <a:cubicBezTo>
                      <a:pt x="10664" y="7603"/>
                      <a:pt x="10623" y="7540"/>
                      <a:pt x="10587" y="7464"/>
                    </a:cubicBezTo>
                    <a:cubicBezTo>
                      <a:pt x="10531" y="7350"/>
                      <a:pt x="10479" y="7217"/>
                      <a:pt x="10427" y="7073"/>
                    </a:cubicBezTo>
                    <a:cubicBezTo>
                      <a:pt x="10414" y="7036"/>
                      <a:pt x="10397" y="6989"/>
                      <a:pt x="10377" y="6945"/>
                    </a:cubicBezTo>
                    <a:cubicBezTo>
                      <a:pt x="10338" y="6858"/>
                      <a:pt x="10283" y="6764"/>
                      <a:pt x="10235" y="6682"/>
                    </a:cubicBezTo>
                    <a:cubicBezTo>
                      <a:pt x="10210" y="6640"/>
                      <a:pt x="10190" y="6601"/>
                      <a:pt x="10168" y="6569"/>
                    </a:cubicBezTo>
                    <a:cubicBezTo>
                      <a:pt x="9915" y="6210"/>
                      <a:pt x="9316" y="5613"/>
                      <a:pt x="9087" y="5485"/>
                    </a:cubicBezTo>
                    <a:cubicBezTo>
                      <a:pt x="9057" y="5469"/>
                      <a:pt x="9033" y="5454"/>
                      <a:pt x="9011" y="5440"/>
                    </a:cubicBezTo>
                    <a:cubicBezTo>
                      <a:pt x="8989" y="5426"/>
                      <a:pt x="8967" y="5414"/>
                      <a:pt x="8952" y="5402"/>
                    </a:cubicBezTo>
                    <a:cubicBezTo>
                      <a:pt x="8938" y="5390"/>
                      <a:pt x="8934" y="5375"/>
                      <a:pt x="8927" y="5365"/>
                    </a:cubicBezTo>
                    <a:cubicBezTo>
                      <a:pt x="8921" y="5355"/>
                      <a:pt x="8918" y="5343"/>
                      <a:pt x="8919" y="5335"/>
                    </a:cubicBezTo>
                    <a:cubicBezTo>
                      <a:pt x="8919" y="5330"/>
                      <a:pt x="8917" y="5331"/>
                      <a:pt x="8919" y="5327"/>
                    </a:cubicBezTo>
                    <a:cubicBezTo>
                      <a:pt x="8921" y="5323"/>
                      <a:pt x="8923" y="5316"/>
                      <a:pt x="8927" y="5312"/>
                    </a:cubicBezTo>
                    <a:cubicBezTo>
                      <a:pt x="8936" y="5304"/>
                      <a:pt x="8953" y="5296"/>
                      <a:pt x="8969" y="5290"/>
                    </a:cubicBezTo>
                    <a:cubicBezTo>
                      <a:pt x="9002" y="5276"/>
                      <a:pt x="9048" y="5271"/>
                      <a:pt x="9112" y="5259"/>
                    </a:cubicBezTo>
                    <a:cubicBezTo>
                      <a:pt x="9136" y="5255"/>
                      <a:pt x="9170" y="5244"/>
                      <a:pt x="9204" y="5229"/>
                    </a:cubicBezTo>
                    <a:cubicBezTo>
                      <a:pt x="9306" y="5184"/>
                      <a:pt x="9435" y="5096"/>
                      <a:pt x="9539" y="5004"/>
                    </a:cubicBezTo>
                    <a:cubicBezTo>
                      <a:pt x="9678" y="4881"/>
                      <a:pt x="9925" y="4671"/>
                      <a:pt x="10084" y="4537"/>
                    </a:cubicBezTo>
                    <a:cubicBezTo>
                      <a:pt x="10211" y="4430"/>
                      <a:pt x="10356" y="4263"/>
                      <a:pt x="10469" y="4101"/>
                    </a:cubicBezTo>
                    <a:cubicBezTo>
                      <a:pt x="10488" y="4074"/>
                      <a:pt x="10511" y="4045"/>
                      <a:pt x="10528" y="4018"/>
                    </a:cubicBezTo>
                    <a:cubicBezTo>
                      <a:pt x="10545" y="3991"/>
                      <a:pt x="10555" y="3968"/>
                      <a:pt x="10570" y="3943"/>
                    </a:cubicBezTo>
                    <a:cubicBezTo>
                      <a:pt x="10624" y="3846"/>
                      <a:pt x="10683" y="3756"/>
                      <a:pt x="10729" y="3694"/>
                    </a:cubicBezTo>
                    <a:cubicBezTo>
                      <a:pt x="10752" y="3663"/>
                      <a:pt x="10771" y="3643"/>
                      <a:pt x="10788" y="3627"/>
                    </a:cubicBezTo>
                    <a:cubicBezTo>
                      <a:pt x="10796" y="3618"/>
                      <a:pt x="10807" y="3608"/>
                      <a:pt x="10813" y="3604"/>
                    </a:cubicBezTo>
                    <a:close/>
                    <a:moveTo>
                      <a:pt x="10771" y="8096"/>
                    </a:moveTo>
                    <a:cubicBezTo>
                      <a:pt x="10816" y="8096"/>
                      <a:pt x="10971" y="8473"/>
                      <a:pt x="10939" y="8502"/>
                    </a:cubicBezTo>
                    <a:cubicBezTo>
                      <a:pt x="10893" y="8544"/>
                      <a:pt x="10614" y="8543"/>
                      <a:pt x="10587" y="8502"/>
                    </a:cubicBezTo>
                    <a:cubicBezTo>
                      <a:pt x="10581" y="8494"/>
                      <a:pt x="10587" y="8474"/>
                      <a:pt x="10595" y="8442"/>
                    </a:cubicBezTo>
                    <a:cubicBezTo>
                      <a:pt x="10597" y="8419"/>
                      <a:pt x="10604" y="8389"/>
                      <a:pt x="10620" y="8359"/>
                    </a:cubicBezTo>
                    <a:cubicBezTo>
                      <a:pt x="10630" y="8330"/>
                      <a:pt x="10644" y="8293"/>
                      <a:pt x="10662" y="8254"/>
                    </a:cubicBezTo>
                    <a:cubicBezTo>
                      <a:pt x="10674" y="8229"/>
                      <a:pt x="10684" y="8212"/>
                      <a:pt x="10696" y="8194"/>
                    </a:cubicBezTo>
                    <a:cubicBezTo>
                      <a:pt x="10724" y="8139"/>
                      <a:pt x="10757" y="8096"/>
                      <a:pt x="10771" y="8096"/>
                    </a:cubicBezTo>
                    <a:close/>
                    <a:moveTo>
                      <a:pt x="10796" y="8864"/>
                    </a:moveTo>
                    <a:cubicBezTo>
                      <a:pt x="10728" y="8864"/>
                      <a:pt x="10660" y="8888"/>
                      <a:pt x="10570" y="8939"/>
                    </a:cubicBezTo>
                    <a:cubicBezTo>
                      <a:pt x="10445" y="9009"/>
                      <a:pt x="10202" y="9067"/>
                      <a:pt x="10034" y="9067"/>
                    </a:cubicBezTo>
                    <a:cubicBezTo>
                      <a:pt x="9410" y="9067"/>
                      <a:pt x="9043" y="9747"/>
                      <a:pt x="9539" y="9985"/>
                    </a:cubicBezTo>
                    <a:cubicBezTo>
                      <a:pt x="9871" y="10144"/>
                      <a:pt x="9821" y="10283"/>
                      <a:pt x="9371" y="10451"/>
                    </a:cubicBezTo>
                    <a:cubicBezTo>
                      <a:pt x="9064" y="10566"/>
                      <a:pt x="8912" y="10578"/>
                      <a:pt x="8693" y="10489"/>
                    </a:cubicBezTo>
                    <a:cubicBezTo>
                      <a:pt x="8537" y="10425"/>
                      <a:pt x="8330" y="10402"/>
                      <a:pt x="8232" y="10436"/>
                    </a:cubicBezTo>
                    <a:cubicBezTo>
                      <a:pt x="7973" y="10525"/>
                      <a:pt x="8015" y="10776"/>
                      <a:pt x="8299" y="10842"/>
                    </a:cubicBezTo>
                    <a:cubicBezTo>
                      <a:pt x="8438" y="10875"/>
                      <a:pt x="8516" y="10954"/>
                      <a:pt x="8483" y="11031"/>
                    </a:cubicBezTo>
                    <a:cubicBezTo>
                      <a:pt x="8452" y="11104"/>
                      <a:pt x="8340" y="11626"/>
                      <a:pt x="8232" y="12189"/>
                    </a:cubicBezTo>
                    <a:cubicBezTo>
                      <a:pt x="8075" y="13002"/>
                      <a:pt x="7971" y="13260"/>
                      <a:pt x="7754" y="13438"/>
                    </a:cubicBezTo>
                    <a:lnTo>
                      <a:pt x="7486" y="13664"/>
                    </a:lnTo>
                    <a:lnTo>
                      <a:pt x="7779" y="13875"/>
                    </a:lnTo>
                    <a:cubicBezTo>
                      <a:pt x="8183" y="14159"/>
                      <a:pt x="8950" y="14160"/>
                      <a:pt x="9355" y="13875"/>
                    </a:cubicBezTo>
                    <a:cubicBezTo>
                      <a:pt x="9656" y="13663"/>
                      <a:pt x="9651" y="13661"/>
                      <a:pt x="9422" y="13491"/>
                    </a:cubicBezTo>
                    <a:cubicBezTo>
                      <a:pt x="9252" y="13365"/>
                      <a:pt x="9122" y="13003"/>
                      <a:pt x="8927" y="12114"/>
                    </a:cubicBezTo>
                    <a:cubicBezTo>
                      <a:pt x="8782" y="11451"/>
                      <a:pt x="8687" y="10885"/>
                      <a:pt x="8718" y="10857"/>
                    </a:cubicBezTo>
                    <a:cubicBezTo>
                      <a:pt x="8821" y="10765"/>
                      <a:pt x="10209" y="10805"/>
                      <a:pt x="10277" y="10903"/>
                    </a:cubicBezTo>
                    <a:cubicBezTo>
                      <a:pt x="10313" y="10956"/>
                      <a:pt x="10195" y="11103"/>
                      <a:pt x="10008" y="11226"/>
                    </a:cubicBezTo>
                    <a:cubicBezTo>
                      <a:pt x="9705" y="11427"/>
                      <a:pt x="9575" y="11621"/>
                      <a:pt x="9388" y="12152"/>
                    </a:cubicBezTo>
                    <a:cubicBezTo>
                      <a:pt x="9284" y="12447"/>
                      <a:pt x="9716" y="13121"/>
                      <a:pt x="10159" y="13355"/>
                    </a:cubicBezTo>
                    <a:cubicBezTo>
                      <a:pt x="10552" y="13563"/>
                      <a:pt x="10578" y="13604"/>
                      <a:pt x="10545" y="14010"/>
                    </a:cubicBezTo>
                    <a:cubicBezTo>
                      <a:pt x="10510" y="14436"/>
                      <a:pt x="10502" y="14442"/>
                      <a:pt x="10134" y="14409"/>
                    </a:cubicBezTo>
                    <a:cubicBezTo>
                      <a:pt x="9760" y="14375"/>
                      <a:pt x="9755" y="14377"/>
                      <a:pt x="9782" y="14793"/>
                    </a:cubicBezTo>
                    <a:cubicBezTo>
                      <a:pt x="9805" y="15137"/>
                      <a:pt x="9857" y="15219"/>
                      <a:pt x="10050" y="15221"/>
                    </a:cubicBezTo>
                    <a:cubicBezTo>
                      <a:pt x="10179" y="15223"/>
                      <a:pt x="10376" y="15284"/>
                      <a:pt x="10494" y="15364"/>
                    </a:cubicBezTo>
                    <a:cubicBezTo>
                      <a:pt x="10681" y="15491"/>
                      <a:pt x="10752" y="15494"/>
                      <a:pt x="11031" y="15364"/>
                    </a:cubicBezTo>
                    <a:cubicBezTo>
                      <a:pt x="11208" y="15282"/>
                      <a:pt x="11450" y="15214"/>
                      <a:pt x="11567" y="15214"/>
                    </a:cubicBezTo>
                    <a:cubicBezTo>
                      <a:pt x="11738" y="15214"/>
                      <a:pt x="11786" y="15135"/>
                      <a:pt x="11793" y="14800"/>
                    </a:cubicBezTo>
                    <a:cubicBezTo>
                      <a:pt x="11802" y="14394"/>
                      <a:pt x="11791" y="14385"/>
                      <a:pt x="11441" y="14416"/>
                    </a:cubicBezTo>
                    <a:cubicBezTo>
                      <a:pt x="11095" y="14447"/>
                      <a:pt x="11081" y="14433"/>
                      <a:pt x="11048" y="14018"/>
                    </a:cubicBezTo>
                    <a:cubicBezTo>
                      <a:pt x="11015" y="13614"/>
                      <a:pt x="11042" y="13565"/>
                      <a:pt x="11467" y="13325"/>
                    </a:cubicBezTo>
                    <a:cubicBezTo>
                      <a:pt x="12294" y="12857"/>
                      <a:pt x="12377" y="11922"/>
                      <a:pt x="11651" y="11309"/>
                    </a:cubicBezTo>
                    <a:cubicBezTo>
                      <a:pt x="11436" y="11127"/>
                      <a:pt x="11292" y="10942"/>
                      <a:pt x="11324" y="10895"/>
                    </a:cubicBezTo>
                    <a:cubicBezTo>
                      <a:pt x="11418" y="10759"/>
                      <a:pt x="12582" y="10796"/>
                      <a:pt x="12715" y="10940"/>
                    </a:cubicBezTo>
                    <a:cubicBezTo>
                      <a:pt x="12917" y="11158"/>
                      <a:pt x="12430" y="13277"/>
                      <a:pt x="12129" y="13491"/>
                    </a:cubicBezTo>
                    <a:cubicBezTo>
                      <a:pt x="11995" y="13586"/>
                      <a:pt x="11914" y="13679"/>
                      <a:pt x="11944" y="13702"/>
                    </a:cubicBezTo>
                    <a:cubicBezTo>
                      <a:pt x="12545" y="14146"/>
                      <a:pt x="13223" y="14212"/>
                      <a:pt x="13712" y="13867"/>
                    </a:cubicBezTo>
                    <a:cubicBezTo>
                      <a:pt x="14024" y="13648"/>
                      <a:pt x="14017" y="13645"/>
                      <a:pt x="13788" y="13483"/>
                    </a:cubicBezTo>
                    <a:cubicBezTo>
                      <a:pt x="13614" y="13361"/>
                      <a:pt x="13495" y="13025"/>
                      <a:pt x="13310" y="12144"/>
                    </a:cubicBezTo>
                    <a:lnTo>
                      <a:pt x="13067" y="10970"/>
                    </a:lnTo>
                    <a:lnTo>
                      <a:pt x="13335" y="10790"/>
                    </a:lnTo>
                    <a:cubicBezTo>
                      <a:pt x="13561" y="10633"/>
                      <a:pt x="13574" y="10590"/>
                      <a:pt x="13427" y="10504"/>
                    </a:cubicBezTo>
                    <a:cubicBezTo>
                      <a:pt x="13219" y="10380"/>
                      <a:pt x="12964" y="10376"/>
                      <a:pt x="12765" y="10489"/>
                    </a:cubicBezTo>
                    <a:cubicBezTo>
                      <a:pt x="12621" y="10571"/>
                      <a:pt x="11682" y="10403"/>
                      <a:pt x="11534" y="10271"/>
                    </a:cubicBezTo>
                    <a:cubicBezTo>
                      <a:pt x="11492" y="10234"/>
                      <a:pt x="11642" y="10137"/>
                      <a:pt x="11869" y="10052"/>
                    </a:cubicBezTo>
                    <a:cubicBezTo>
                      <a:pt x="12167" y="9941"/>
                      <a:pt x="12279" y="9833"/>
                      <a:pt x="12279" y="9669"/>
                    </a:cubicBezTo>
                    <a:cubicBezTo>
                      <a:pt x="12279" y="9343"/>
                      <a:pt x="11956" y="9067"/>
                      <a:pt x="11575" y="9067"/>
                    </a:cubicBezTo>
                    <a:cubicBezTo>
                      <a:pt x="11396" y="9067"/>
                      <a:pt x="11147" y="9009"/>
                      <a:pt x="11022" y="8939"/>
                    </a:cubicBezTo>
                    <a:cubicBezTo>
                      <a:pt x="10932" y="8888"/>
                      <a:pt x="10864" y="8864"/>
                      <a:pt x="10796" y="8864"/>
                    </a:cubicBezTo>
                    <a:close/>
                    <a:moveTo>
                      <a:pt x="11425" y="9172"/>
                    </a:moveTo>
                    <a:cubicBezTo>
                      <a:pt x="11444" y="9171"/>
                      <a:pt x="11456" y="9171"/>
                      <a:pt x="11475" y="9172"/>
                    </a:cubicBezTo>
                    <a:cubicBezTo>
                      <a:pt x="11729" y="9185"/>
                      <a:pt x="11936" y="9363"/>
                      <a:pt x="11936" y="9654"/>
                    </a:cubicBezTo>
                    <a:cubicBezTo>
                      <a:pt x="11936" y="10005"/>
                      <a:pt x="11470" y="10173"/>
                      <a:pt x="11098" y="9955"/>
                    </a:cubicBezTo>
                    <a:cubicBezTo>
                      <a:pt x="10846" y="9807"/>
                      <a:pt x="10773" y="9805"/>
                      <a:pt x="10486" y="9939"/>
                    </a:cubicBezTo>
                    <a:cubicBezTo>
                      <a:pt x="10069" y="10134"/>
                      <a:pt x="10039" y="10132"/>
                      <a:pt x="9757" y="9879"/>
                    </a:cubicBezTo>
                    <a:cubicBezTo>
                      <a:pt x="9544" y="9688"/>
                      <a:pt x="9542" y="9643"/>
                      <a:pt x="9690" y="9443"/>
                    </a:cubicBezTo>
                    <a:cubicBezTo>
                      <a:pt x="9902" y="9155"/>
                      <a:pt x="10300" y="9104"/>
                      <a:pt x="10578" y="9330"/>
                    </a:cubicBezTo>
                    <a:cubicBezTo>
                      <a:pt x="10782" y="9496"/>
                      <a:pt x="10811" y="9496"/>
                      <a:pt x="11006" y="9338"/>
                    </a:cubicBezTo>
                    <a:cubicBezTo>
                      <a:pt x="11139" y="9230"/>
                      <a:pt x="11288" y="9179"/>
                      <a:pt x="11425" y="9172"/>
                    </a:cubicBezTo>
                    <a:close/>
                    <a:moveTo>
                      <a:pt x="8316" y="12460"/>
                    </a:moveTo>
                    <a:cubicBezTo>
                      <a:pt x="8320" y="12459"/>
                      <a:pt x="8328" y="12460"/>
                      <a:pt x="8332" y="12460"/>
                    </a:cubicBezTo>
                    <a:cubicBezTo>
                      <a:pt x="8401" y="12466"/>
                      <a:pt x="8450" y="12624"/>
                      <a:pt x="8450" y="12927"/>
                    </a:cubicBezTo>
                    <a:cubicBezTo>
                      <a:pt x="8450" y="13218"/>
                      <a:pt x="8394" y="13420"/>
                      <a:pt x="8307" y="13446"/>
                    </a:cubicBezTo>
                    <a:cubicBezTo>
                      <a:pt x="8100" y="13508"/>
                      <a:pt x="8029" y="13260"/>
                      <a:pt x="8131" y="12821"/>
                    </a:cubicBezTo>
                    <a:cubicBezTo>
                      <a:pt x="8185" y="12587"/>
                      <a:pt x="8257" y="12473"/>
                      <a:pt x="8316" y="12460"/>
                    </a:cubicBezTo>
                    <a:close/>
                    <a:moveTo>
                      <a:pt x="8785" y="12483"/>
                    </a:moveTo>
                    <a:cubicBezTo>
                      <a:pt x="8893" y="12469"/>
                      <a:pt x="8959" y="12647"/>
                      <a:pt x="8994" y="13055"/>
                    </a:cubicBezTo>
                    <a:cubicBezTo>
                      <a:pt x="9023" y="13383"/>
                      <a:pt x="8873" y="13562"/>
                      <a:pt x="8701" y="13408"/>
                    </a:cubicBezTo>
                    <a:cubicBezTo>
                      <a:pt x="8579" y="13299"/>
                      <a:pt x="8605" y="12569"/>
                      <a:pt x="8735" y="12498"/>
                    </a:cubicBezTo>
                    <a:cubicBezTo>
                      <a:pt x="8752" y="12488"/>
                      <a:pt x="8769" y="12485"/>
                      <a:pt x="8785" y="12483"/>
                    </a:cubicBezTo>
                    <a:close/>
                    <a:moveTo>
                      <a:pt x="12682" y="12754"/>
                    </a:moveTo>
                    <a:cubicBezTo>
                      <a:pt x="12745" y="12756"/>
                      <a:pt x="12799" y="12899"/>
                      <a:pt x="12799" y="13077"/>
                    </a:cubicBezTo>
                    <a:cubicBezTo>
                      <a:pt x="12799" y="13377"/>
                      <a:pt x="12638" y="13557"/>
                      <a:pt x="12489" y="13423"/>
                    </a:cubicBezTo>
                    <a:cubicBezTo>
                      <a:pt x="12387" y="13332"/>
                      <a:pt x="12556" y="12748"/>
                      <a:pt x="12682" y="12754"/>
                    </a:cubicBezTo>
                    <a:close/>
                    <a:moveTo>
                      <a:pt x="13251" y="12829"/>
                    </a:moveTo>
                    <a:cubicBezTo>
                      <a:pt x="13314" y="12818"/>
                      <a:pt x="13390" y="12914"/>
                      <a:pt x="13411" y="13047"/>
                    </a:cubicBezTo>
                    <a:cubicBezTo>
                      <a:pt x="13458" y="13348"/>
                      <a:pt x="13237" y="13582"/>
                      <a:pt x="13134" y="13340"/>
                    </a:cubicBezTo>
                    <a:cubicBezTo>
                      <a:pt x="13043" y="13128"/>
                      <a:pt x="13105" y="12855"/>
                      <a:pt x="13251" y="12829"/>
                    </a:cubicBezTo>
                    <a:close/>
                  </a:path>
                </a:pathLst>
              </a:custGeom>
              <a:ln w="12700" cap="flat">
                <a:noFill/>
                <a:miter lim="400000"/>
              </a:ln>
              <a:effectLst/>
            </p:spPr>
          </p:pic>
        </p:grpSp>
      </p:grpSp>
      <p:sp>
        <p:nvSpPr>
          <p:cNvPr id="20" name="www.roskazna.ru"/>
          <p:cNvSpPr txBox="1"/>
          <p:nvPr/>
        </p:nvSpPr>
        <p:spPr>
          <a:xfrm>
            <a:off x="683568" y="339502"/>
            <a:ext cx="1800200" cy="24109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square" lIns="50800" tIns="50800" rIns="50800" bIns="50800" anchor="ctr">
            <a:spAutoFit/>
          </a:bodyPr>
          <a:lstStyle/>
          <a:p>
            <a:pPr marL="92075" lvl="2" algn="l">
              <a:defRPr b="0">
                <a:solidFill>
                  <a:srgbClr val="212121"/>
                </a:solidFill>
                <a:latin typeface="Helvetica"/>
                <a:ea typeface="Helvetica"/>
                <a:cs typeface="Helvetica"/>
                <a:sym typeface="Helvetica"/>
              </a:defRPr>
            </a:pPr>
            <a:r>
              <a:rPr sz="900" dirty="0" smtClean="0">
                <a:solidFill>
                  <a:schemeClr val="accent1">
                    <a:lumMod val="50000"/>
                  </a:schemeClr>
                </a:solidFill>
                <a:latin typeface="Cambria" pitchFamily="18" charset="0"/>
              </a:rPr>
              <a:t>www.</a:t>
            </a:r>
            <a:r>
              <a:rPr lang="en-US" sz="900" dirty="0" smtClean="0">
                <a:solidFill>
                  <a:schemeClr val="accent1">
                    <a:lumMod val="50000"/>
                  </a:schemeClr>
                </a:solidFill>
                <a:latin typeface="Cambria" pitchFamily="18" charset="0"/>
              </a:rPr>
              <a:t>altay</a:t>
            </a:r>
            <a:r>
              <a:rPr lang="ru-RU" sz="900" dirty="0" smtClean="0">
                <a:solidFill>
                  <a:schemeClr val="accent1">
                    <a:lumMod val="50000"/>
                  </a:schemeClr>
                </a:solidFill>
                <a:latin typeface="Cambria" pitchFamily="18" charset="0"/>
              </a:rPr>
              <a:t>.</a:t>
            </a:r>
            <a:r>
              <a:rPr sz="900" dirty="0" smtClean="0">
                <a:solidFill>
                  <a:schemeClr val="accent1">
                    <a:lumMod val="50000"/>
                  </a:schemeClr>
                </a:solidFill>
                <a:latin typeface="Cambria" pitchFamily="18" charset="0"/>
              </a:rPr>
              <a:t>roskazna.ru</a:t>
            </a:r>
            <a:endParaRPr sz="900" dirty="0">
              <a:solidFill>
                <a:schemeClr val="accent1">
                  <a:lumMod val="50000"/>
                </a:schemeClr>
              </a:solidFill>
              <a:latin typeface="Cambria" pitchFamily="18" charset="0"/>
            </a:endParaRPr>
          </a:p>
        </p:txBody>
      </p:sp>
      <p:sp>
        <p:nvSpPr>
          <p:cNvPr id="26" name="TextBox 3"/>
          <p:cNvSpPr txBox="1">
            <a:spLocks noChangeArrowheads="1"/>
          </p:cNvSpPr>
          <p:nvPr/>
        </p:nvSpPr>
        <p:spPr bwMode="auto">
          <a:xfrm>
            <a:off x="755576" y="126817"/>
            <a:ext cx="2736304" cy="28469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txBody>
          <a:bodyPr wrap="square" lIns="68580" tIns="34290" rIns="68580" bIns="34290">
            <a:spAutoFit/>
          </a:bodyPr>
          <a:lstStyle/>
          <a:p>
            <a:r>
              <a:rPr lang="ru-RU" altLang="ru-RU" sz="1400" b="1" dirty="0" smtClean="0">
                <a:solidFill>
                  <a:schemeClr val="tx2">
                    <a:lumMod val="50000"/>
                  </a:schemeClr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Cambria" pitchFamily="18" charset="0"/>
                <a:cs typeface="Arial" pitchFamily="34" charset="0"/>
              </a:rPr>
              <a:t>УФК ПО АЛТАЙСКОМУ КРАЮ</a:t>
            </a:r>
            <a:endParaRPr lang="ru-RU" altLang="ru-RU" sz="1400" b="1" dirty="0">
              <a:solidFill>
                <a:schemeClr val="tx2">
                  <a:lumMod val="50000"/>
                </a:schemeClr>
              </a:solidFill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  <a:latin typeface="Cambria" pitchFamily="18" charset="0"/>
              <a:cs typeface="Arial" pitchFamily="34" charset="0"/>
            </a:endParaRPr>
          </a:p>
        </p:txBody>
      </p:sp>
      <p:sp>
        <p:nvSpPr>
          <p:cNvPr id="12" name="TextBox 15"/>
          <p:cNvSpPr txBox="1">
            <a:spLocks noChangeArrowheads="1"/>
          </p:cNvSpPr>
          <p:nvPr/>
        </p:nvSpPr>
        <p:spPr bwMode="auto">
          <a:xfrm>
            <a:off x="3347864" y="73536"/>
            <a:ext cx="5796136" cy="5232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/>
            <a:r>
              <a:rPr lang="ru-RU" altLang="ru-RU" sz="14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mbria" pitchFamily="18" charset="0"/>
              </a:rPr>
              <a:t>Централизация операций клиентов закрытого контура УФК по субъектам РФ на базе Межрегионального операционного УФК</a:t>
            </a:r>
          </a:p>
        </p:txBody>
      </p:sp>
      <p:sp>
        <p:nvSpPr>
          <p:cNvPr id="62" name="Прямоугольник 61"/>
          <p:cNvSpPr/>
          <p:nvPr/>
        </p:nvSpPr>
        <p:spPr>
          <a:xfrm>
            <a:off x="5148064" y="4496802"/>
            <a:ext cx="3888432" cy="523220"/>
          </a:xfrm>
          <a:prstGeom prst="rect">
            <a:avLst/>
          </a:prstGeom>
          <a:noFill/>
          <a:ln>
            <a:solidFill>
              <a:srgbClr val="C00000"/>
            </a:solidFill>
          </a:ln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ru-RU" sz="1400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mbria" pitchFamily="18" charset="0"/>
              </a:rPr>
              <a:t>10 клиентов УФК по Алтайскому краю, обслуживаемых в закрытом контуре</a:t>
            </a:r>
            <a:endParaRPr lang="ru-RU" sz="1400" b="1" dirty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mbria" pitchFamily="18" charset="0"/>
            </a:endParaRPr>
          </a:p>
        </p:txBody>
      </p:sp>
      <p:sp>
        <p:nvSpPr>
          <p:cNvPr id="16" name="Прямоугольник 15"/>
          <p:cNvSpPr/>
          <p:nvPr/>
        </p:nvSpPr>
        <p:spPr bwMode="auto">
          <a:xfrm>
            <a:off x="5148064" y="915566"/>
            <a:ext cx="3888432" cy="3456384"/>
          </a:xfrm>
          <a:prstGeom prst="rect">
            <a:avLst/>
          </a:prstGeom>
          <a:noFill/>
          <a:ln w="6350">
            <a:solidFill>
              <a:srgbClr val="B4B4B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>
              <a:solidFill>
                <a:schemeClr val="accent1">
                  <a:lumMod val="50000"/>
                </a:schemeClr>
              </a:solidFill>
            </a:endParaRPr>
          </a:p>
        </p:txBody>
      </p:sp>
      <p:sp>
        <p:nvSpPr>
          <p:cNvPr id="21" name="Прямоугольник 20"/>
          <p:cNvSpPr/>
          <p:nvPr/>
        </p:nvSpPr>
        <p:spPr bwMode="auto">
          <a:xfrm>
            <a:off x="7524328" y="2859782"/>
            <a:ext cx="1440160" cy="57606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7751" tIns="38876" rIns="77751" bIns="38876" anchor="ctr"/>
          <a:lstStyle/>
          <a:p>
            <a:pPr algn="ctr">
              <a:spcAft>
                <a:spcPts val="0"/>
              </a:spcAft>
              <a:defRPr/>
            </a:pPr>
            <a:r>
              <a:rPr lang="ru-RU" altLang="ru-RU" sz="1000" dirty="0" smtClean="0">
                <a:solidFill>
                  <a:srgbClr val="C00000"/>
                </a:solidFill>
                <a:latin typeface="Cambria" pitchFamily="18" charset="0"/>
              </a:rPr>
              <a:t>Документы на бумажном носителе, имеющие уровень конфиденциальности</a:t>
            </a:r>
            <a:endParaRPr lang="ru-RU" altLang="ru-RU" sz="1000" b="1" dirty="0">
              <a:solidFill>
                <a:srgbClr val="C00000"/>
              </a:solidFill>
              <a:latin typeface="Cambria" pitchFamily="18" charset="0"/>
            </a:endParaRPr>
          </a:p>
        </p:txBody>
      </p:sp>
      <p:sp>
        <p:nvSpPr>
          <p:cNvPr id="22" name="Прямоугольник 49"/>
          <p:cNvSpPr>
            <a:spLocks noChangeArrowheads="1"/>
          </p:cNvSpPr>
          <p:nvPr/>
        </p:nvSpPr>
        <p:spPr bwMode="auto">
          <a:xfrm>
            <a:off x="7812360" y="1203598"/>
            <a:ext cx="1008112" cy="30777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anchor="ctr">
            <a:spAutoFit/>
          </a:bodyPr>
          <a:lstStyle/>
          <a:p>
            <a:pPr algn="ctr">
              <a:spcAft>
                <a:spcPts val="600"/>
              </a:spcAft>
            </a:pPr>
            <a:r>
              <a:rPr lang="ru-RU" altLang="ru-RU" sz="1400" b="1" dirty="0">
                <a:solidFill>
                  <a:schemeClr val="accent1">
                    <a:lumMod val="50000"/>
                  </a:schemeClr>
                </a:solidFill>
                <a:latin typeface="Cambria" pitchFamily="18" charset="0"/>
              </a:rPr>
              <a:t>МОУ ФК</a:t>
            </a:r>
          </a:p>
        </p:txBody>
      </p:sp>
      <p:pic>
        <p:nvPicPr>
          <p:cNvPr id="24" name="Picture 9" descr="C:\Users\smyslova\Desktop\новая презентация\museum_icon.png"/>
          <p:cNvPicPr>
            <a:picLocks noChangeAspect="1" noChangeArrowheads="1"/>
          </p:cNvPicPr>
          <p:nvPr/>
        </p:nvPicPr>
        <p:blipFill>
          <a:blip r:embed="rId5" cstate="print">
            <a:duotone>
              <a:schemeClr val="bg2">
                <a:shade val="45000"/>
                <a:satMod val="135000"/>
              </a:schemeClr>
              <a:prstClr val="white"/>
            </a:duotone>
          </a:blip>
          <a:srcRect/>
          <a:stretch>
            <a:fillRect/>
          </a:stretch>
        </p:blipFill>
        <p:spPr bwMode="auto">
          <a:xfrm>
            <a:off x="6876256" y="1059582"/>
            <a:ext cx="706988" cy="648072"/>
          </a:xfrm>
          <a:prstGeom prst="rect">
            <a:avLst/>
          </a:prstGeom>
          <a:noFill/>
        </p:spPr>
      </p:pic>
      <p:sp>
        <p:nvSpPr>
          <p:cNvPr id="38" name="Прямоугольник 49"/>
          <p:cNvSpPr>
            <a:spLocks noChangeArrowheads="1"/>
          </p:cNvSpPr>
          <p:nvPr/>
        </p:nvSpPr>
        <p:spPr bwMode="auto">
          <a:xfrm>
            <a:off x="7596336" y="3507854"/>
            <a:ext cx="1440160" cy="76944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anchor="ctr">
            <a:spAutoFit/>
          </a:bodyPr>
          <a:lstStyle/>
          <a:p>
            <a:pPr algn="ctr">
              <a:spcAft>
                <a:spcPts val="0"/>
              </a:spcAft>
            </a:pPr>
            <a:r>
              <a:rPr lang="ru-RU" altLang="ru-RU" sz="1100" b="1" dirty="0" smtClean="0">
                <a:solidFill>
                  <a:schemeClr val="accent1">
                    <a:lumMod val="50000"/>
                  </a:schemeClr>
                </a:solidFill>
                <a:latin typeface="Cambria" pitchFamily="18" charset="0"/>
              </a:rPr>
              <a:t>Клиент закрытого контура, находящийся в субъекте РФ</a:t>
            </a:r>
            <a:endParaRPr lang="ru-RU" altLang="ru-RU" sz="1100" b="1" dirty="0">
              <a:solidFill>
                <a:schemeClr val="accent1">
                  <a:lumMod val="50000"/>
                </a:schemeClr>
              </a:solidFill>
              <a:latin typeface="Cambria" pitchFamily="18" charset="0"/>
            </a:endParaRPr>
          </a:p>
        </p:txBody>
      </p:sp>
      <p:pic>
        <p:nvPicPr>
          <p:cNvPr id="42" name="Picture 73" descr="C:\Users\Алексей\Dropbox\Управление Закупками\Презентации\Иконки\text-x-log.png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7164288" y="2931790"/>
            <a:ext cx="416334" cy="4193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7" name="Прямоугольник 49"/>
          <p:cNvSpPr>
            <a:spLocks noChangeArrowheads="1"/>
          </p:cNvSpPr>
          <p:nvPr/>
        </p:nvSpPr>
        <p:spPr bwMode="auto">
          <a:xfrm>
            <a:off x="7596336" y="2067694"/>
            <a:ext cx="1368152" cy="60016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anchor="ctr">
            <a:spAutoFit/>
          </a:bodyPr>
          <a:lstStyle/>
          <a:p>
            <a:pPr algn="ctr">
              <a:spcAft>
                <a:spcPts val="600"/>
              </a:spcAft>
            </a:pPr>
            <a:r>
              <a:rPr lang="ru-RU" altLang="ru-RU" sz="1100" b="1" dirty="0" smtClean="0">
                <a:solidFill>
                  <a:schemeClr val="accent1">
                    <a:lumMod val="50000"/>
                  </a:schemeClr>
                </a:solidFill>
                <a:latin typeface="Cambria" pitchFamily="18" charset="0"/>
              </a:rPr>
              <a:t>ТОФК по месту нахождения клиента</a:t>
            </a:r>
            <a:endParaRPr lang="ru-RU" altLang="ru-RU" sz="1100" b="1" dirty="0">
              <a:solidFill>
                <a:schemeClr val="accent1">
                  <a:lumMod val="50000"/>
                </a:schemeClr>
              </a:solidFill>
              <a:latin typeface="Cambria" pitchFamily="18" charset="0"/>
            </a:endParaRPr>
          </a:p>
        </p:txBody>
      </p:sp>
      <p:pic>
        <p:nvPicPr>
          <p:cNvPr id="58" name="Picture 3" descr="C:\Users\smyslova\Desktop\новая презентация\no-translate-detected_318-62517.jpg"/>
          <p:cNvPicPr>
            <a:picLocks noChangeAspect="1" noChangeArrowheads="1"/>
          </p:cNvPicPr>
          <p:nvPr/>
        </p:nvPicPr>
        <p:blipFill>
          <a:blip r:embed="rId7" cstate="print">
            <a:duotone>
              <a:schemeClr val="bg2">
                <a:shade val="45000"/>
                <a:satMod val="135000"/>
              </a:schemeClr>
              <a:prstClr val="white"/>
            </a:duotone>
          </a:blip>
          <a:srcRect/>
          <a:stretch>
            <a:fillRect/>
          </a:stretch>
        </p:blipFill>
        <p:spPr bwMode="auto">
          <a:xfrm>
            <a:off x="6948264" y="2067694"/>
            <a:ext cx="576064" cy="576064"/>
          </a:xfrm>
          <a:prstGeom prst="rect">
            <a:avLst/>
          </a:prstGeom>
          <a:noFill/>
        </p:spPr>
      </p:pic>
      <p:sp>
        <p:nvSpPr>
          <p:cNvPr id="66" name="Прямоугольник 65"/>
          <p:cNvSpPr/>
          <p:nvPr/>
        </p:nvSpPr>
        <p:spPr>
          <a:xfrm>
            <a:off x="107504" y="915566"/>
            <a:ext cx="4968552" cy="2016224"/>
          </a:xfrm>
          <a:prstGeom prst="rect">
            <a:avLst/>
          </a:prstGeom>
          <a:noFill/>
          <a:ln w="9525">
            <a:solidFill>
              <a:schemeClr val="accent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pPr indent="180000">
              <a:buFont typeface="Wingdings" pitchFamily="2" charset="2"/>
              <a:buChar char="Ø"/>
              <a:defRPr/>
            </a:pPr>
            <a:endParaRPr lang="ru-RU" altLang="ru-RU" sz="1100" dirty="0" smtClean="0">
              <a:solidFill>
                <a:schemeClr val="accent1">
                  <a:lumMod val="50000"/>
                </a:schemeClr>
              </a:solidFill>
              <a:latin typeface="Cambria" pitchFamily="18" charset="0"/>
            </a:endParaRPr>
          </a:p>
          <a:p>
            <a:pPr indent="180000">
              <a:buFont typeface="Wingdings" pitchFamily="2" charset="2"/>
              <a:buChar char="Ø"/>
              <a:defRPr/>
            </a:pPr>
            <a:endParaRPr lang="ru-RU" altLang="ru-RU" sz="1100" dirty="0">
              <a:solidFill>
                <a:schemeClr val="accent1">
                  <a:lumMod val="50000"/>
                </a:schemeClr>
              </a:solidFill>
              <a:latin typeface="Cambria" pitchFamily="18" charset="0"/>
            </a:endParaRPr>
          </a:p>
        </p:txBody>
      </p:sp>
      <p:sp>
        <p:nvSpPr>
          <p:cNvPr id="67" name="Прямоугольник 66"/>
          <p:cNvSpPr/>
          <p:nvPr/>
        </p:nvSpPr>
        <p:spPr>
          <a:xfrm>
            <a:off x="323528" y="1203598"/>
            <a:ext cx="4824536" cy="169790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tabLst>
                <a:tab pos="342884" algn="l"/>
              </a:tabLst>
            </a:pPr>
            <a:r>
              <a:rPr lang="ru-RU" sz="1200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обеспечить перевод на обслуживание в МОУ ФК клиентов закрытого контура 15 УФК</a:t>
            </a:r>
          </a:p>
          <a:p>
            <a:pPr>
              <a:lnSpc>
                <a:spcPts val="500"/>
              </a:lnSpc>
              <a:tabLst>
                <a:tab pos="342884" algn="l"/>
              </a:tabLst>
            </a:pPr>
            <a:endParaRPr lang="ru-RU" sz="1200" dirty="0" smtClean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tabLst>
                <a:tab pos="342884" algn="l"/>
              </a:tabLst>
            </a:pPr>
            <a:r>
              <a:rPr lang="ru-RU" sz="1200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обеспечить перевод на обслуживание в МОУ ФК операций </a:t>
            </a:r>
            <a:r>
              <a:rPr lang="ru-RU" sz="1200" dirty="0" err="1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Росрезерва</a:t>
            </a:r>
            <a:r>
              <a:rPr lang="ru-RU" sz="1200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по отдельным КБК с раздельным ведением лицевых счетов на уровне и МОУ ФК, и ТОФК по месту нахождения клиента </a:t>
            </a:r>
          </a:p>
          <a:p>
            <a:pPr>
              <a:lnSpc>
                <a:spcPts val="500"/>
              </a:lnSpc>
              <a:tabLst>
                <a:tab pos="342884" algn="l"/>
              </a:tabLst>
            </a:pPr>
            <a:endParaRPr lang="ru-RU" sz="1200" dirty="0" smtClean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tabLst>
                <a:tab pos="342884" algn="l"/>
              </a:tabLst>
            </a:pPr>
            <a:r>
              <a:rPr lang="ru-RU" sz="1200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до конца 2019 года обеспечить перевод на обслуживание в </a:t>
            </a:r>
          </a:p>
          <a:p>
            <a:pPr>
              <a:tabLst>
                <a:tab pos="342884" algn="l"/>
              </a:tabLst>
            </a:pPr>
            <a:r>
              <a:rPr lang="ru-RU" sz="1200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МОУ ФК клиентов закрытого контура всех ТОФК </a:t>
            </a:r>
          </a:p>
          <a:p>
            <a:pPr>
              <a:tabLst>
                <a:tab pos="342884" algn="l"/>
              </a:tabLst>
            </a:pPr>
            <a:r>
              <a:rPr lang="ru-RU" sz="1200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(за исключением УФК по г. Москве)</a:t>
            </a:r>
            <a:endParaRPr lang="ru-RU" sz="1200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71" name="Итоги деятельности Казначейства России за 2018 год…"/>
          <p:cNvSpPr/>
          <p:nvPr/>
        </p:nvSpPr>
        <p:spPr>
          <a:xfrm>
            <a:off x="107504" y="915566"/>
            <a:ext cx="4968552" cy="288032"/>
          </a:xfrm>
          <a:prstGeom prst="roundRect">
            <a:avLst>
              <a:gd name="adj" fmla="val 11676"/>
            </a:avLst>
          </a:prstGeom>
          <a:solidFill>
            <a:srgbClr val="003859"/>
          </a:solidFill>
          <a:ln w="12700">
            <a:noFill/>
            <a:miter lim="400000"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0" tIns="0" rIns="0" bIns="0" anchor="ctr"/>
          <a:lstStyle/>
          <a:p>
            <a:pPr algn="ctr" defTabSz="336947">
              <a:defRPr/>
            </a:pPr>
            <a:endParaRPr lang="ru-RU" sz="2200" b="1" cap="all" dirty="0" smtClean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mbria" pitchFamily="18" charset="0"/>
              <a:ea typeface="Open Sans Condensed Light" pitchFamily="34" charset="0"/>
              <a:cs typeface="Open Sans Condensed Light" pitchFamily="34" charset="0"/>
            </a:endParaRPr>
          </a:p>
        </p:txBody>
      </p:sp>
      <p:sp>
        <p:nvSpPr>
          <p:cNvPr id="72" name="TextBox 15"/>
          <p:cNvSpPr txBox="1">
            <a:spLocks noChangeArrowheads="1"/>
          </p:cNvSpPr>
          <p:nvPr/>
        </p:nvSpPr>
        <p:spPr bwMode="auto">
          <a:xfrm>
            <a:off x="72007" y="915566"/>
            <a:ext cx="4998789" cy="2923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/>
            <a:r>
              <a:rPr lang="ru-RU" altLang="ru-RU" sz="13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mbria" pitchFamily="18" charset="0"/>
              </a:rPr>
              <a:t>2019</a:t>
            </a:r>
          </a:p>
        </p:txBody>
      </p:sp>
      <p:sp>
        <p:nvSpPr>
          <p:cNvPr id="73" name="TextBox 84"/>
          <p:cNvSpPr txBox="1">
            <a:spLocks noChangeArrowheads="1"/>
          </p:cNvSpPr>
          <p:nvPr/>
        </p:nvSpPr>
        <p:spPr bwMode="auto">
          <a:xfrm>
            <a:off x="179512" y="3021072"/>
            <a:ext cx="4499992" cy="28469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>
              <a:lnSpc>
                <a:spcPts val="1500"/>
              </a:lnSpc>
            </a:pPr>
            <a:r>
              <a:rPr lang="ru-RU" altLang="ru-RU" sz="1500" b="1" dirty="0" smtClean="0">
                <a:solidFill>
                  <a:schemeClr val="accent1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mbria" pitchFamily="18" charset="0"/>
              </a:rPr>
              <a:t>ЭФФЕКТ</a:t>
            </a:r>
          </a:p>
        </p:txBody>
      </p:sp>
      <p:cxnSp>
        <p:nvCxnSpPr>
          <p:cNvPr id="74" name="Прямая соединительная линия 73"/>
          <p:cNvCxnSpPr/>
          <p:nvPr/>
        </p:nvCxnSpPr>
        <p:spPr>
          <a:xfrm>
            <a:off x="107504" y="3305765"/>
            <a:ext cx="4968552" cy="3339"/>
          </a:xfrm>
          <a:prstGeom prst="line">
            <a:avLst/>
          </a:prstGeom>
          <a:ln w="12700">
            <a:solidFill>
              <a:schemeClr val="accent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5" name="TextBox 74"/>
          <p:cNvSpPr txBox="1"/>
          <p:nvPr/>
        </p:nvSpPr>
        <p:spPr>
          <a:xfrm>
            <a:off x="251520" y="3309104"/>
            <a:ext cx="4896544" cy="16389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>
              <a:defRPr/>
            </a:pPr>
            <a:r>
              <a:rPr lang="ru-RU" sz="1100" dirty="0" smtClean="0">
                <a:solidFill>
                  <a:schemeClr val="tx2">
                    <a:lumMod val="75000"/>
                  </a:schemeClr>
                </a:solidFill>
                <a:latin typeface="Cambria" panose="02040503050406030204" pitchFamily="18" charset="0"/>
              </a:rPr>
              <a:t>оптимизация бизнес-процессов при проведении операций в закрытом контуре, в том числе за счет предоставления возможности обмена открытыми документами через СУФД</a:t>
            </a:r>
          </a:p>
          <a:p>
            <a:pPr algn="just">
              <a:lnSpc>
                <a:spcPts val="500"/>
              </a:lnSpc>
              <a:defRPr/>
            </a:pPr>
            <a:endParaRPr lang="ru-RU" sz="1100" dirty="0" smtClean="0">
              <a:solidFill>
                <a:schemeClr val="tx2">
                  <a:lumMod val="75000"/>
                </a:schemeClr>
              </a:solidFill>
              <a:latin typeface="Cambria" panose="02040503050406030204" pitchFamily="18" charset="0"/>
            </a:endParaRPr>
          </a:p>
          <a:p>
            <a:pPr algn="just">
              <a:defRPr/>
            </a:pPr>
            <a:r>
              <a:rPr lang="ru-RU" sz="1100" dirty="0" smtClean="0">
                <a:solidFill>
                  <a:schemeClr val="tx2">
                    <a:lumMod val="75000"/>
                  </a:schemeClr>
                </a:solidFill>
                <a:latin typeface="Cambria" panose="02040503050406030204" pitchFamily="18" charset="0"/>
              </a:rPr>
              <a:t>высвобождение кадрового потенциала ТОФК для решения других задач</a:t>
            </a:r>
          </a:p>
          <a:p>
            <a:pPr algn="just">
              <a:lnSpc>
                <a:spcPts val="500"/>
              </a:lnSpc>
              <a:defRPr/>
            </a:pPr>
            <a:endParaRPr lang="ru-RU" sz="1100" dirty="0" smtClean="0">
              <a:solidFill>
                <a:schemeClr val="tx2">
                  <a:lumMod val="75000"/>
                </a:schemeClr>
              </a:solidFill>
              <a:latin typeface="Cambria" panose="02040503050406030204" pitchFamily="18" charset="0"/>
            </a:endParaRPr>
          </a:p>
          <a:p>
            <a:pPr algn="just">
              <a:defRPr/>
            </a:pPr>
            <a:r>
              <a:rPr lang="ru-RU" sz="1100" dirty="0" smtClean="0">
                <a:solidFill>
                  <a:schemeClr val="tx2">
                    <a:lumMod val="75000"/>
                  </a:schemeClr>
                </a:solidFill>
                <a:latin typeface="Cambria" panose="02040503050406030204" pitchFamily="18" charset="0"/>
              </a:rPr>
              <a:t>экономия бюджетных средств на поддержку работоспособности оборудования закрытого контура в ТОФК</a:t>
            </a:r>
          </a:p>
          <a:p>
            <a:pPr algn="just">
              <a:lnSpc>
                <a:spcPts val="500"/>
              </a:lnSpc>
              <a:defRPr/>
            </a:pPr>
            <a:endParaRPr lang="ru-RU" sz="1100" dirty="0" smtClean="0">
              <a:solidFill>
                <a:schemeClr val="tx2">
                  <a:lumMod val="75000"/>
                </a:schemeClr>
              </a:solidFill>
              <a:latin typeface="Cambria" panose="02040503050406030204" pitchFamily="18" charset="0"/>
            </a:endParaRPr>
          </a:p>
          <a:p>
            <a:pPr algn="just">
              <a:defRPr/>
            </a:pPr>
            <a:r>
              <a:rPr lang="ru-RU" sz="1100" dirty="0" smtClean="0">
                <a:solidFill>
                  <a:schemeClr val="tx2">
                    <a:lumMod val="75000"/>
                  </a:schemeClr>
                </a:solidFill>
                <a:latin typeface="Cambria" panose="02040503050406030204" pitchFamily="18" charset="0"/>
              </a:rPr>
              <a:t>полная автоматизация контролей по ч. 5 ст. 99 Федерального закона от 05.04.2013 № 44-ФЗ в ТОФК</a:t>
            </a:r>
          </a:p>
        </p:txBody>
      </p:sp>
      <p:pic>
        <p:nvPicPr>
          <p:cNvPr id="76" name="Picture 5"/>
          <p:cNvPicPr>
            <a:picLocks noChangeAspect="1" noChangeArrowheads="1"/>
          </p:cNvPicPr>
          <p:nvPr/>
        </p:nvPicPr>
        <p:blipFill>
          <a:blip r:embed="rId8" cstate="print"/>
          <a:srcRect l="12856" t="10937" r="11617" b="14063"/>
          <a:stretch>
            <a:fillRect/>
          </a:stretch>
        </p:blipFill>
        <p:spPr bwMode="auto">
          <a:xfrm>
            <a:off x="107504" y="3432782"/>
            <a:ext cx="144016" cy="14708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77" name="Picture 5"/>
          <p:cNvPicPr>
            <a:picLocks noChangeAspect="1" noChangeArrowheads="1"/>
          </p:cNvPicPr>
          <p:nvPr/>
        </p:nvPicPr>
        <p:blipFill>
          <a:blip r:embed="rId8" cstate="print"/>
          <a:srcRect l="12856" t="10937" r="11617" b="14063"/>
          <a:stretch>
            <a:fillRect/>
          </a:stretch>
        </p:blipFill>
        <p:spPr bwMode="auto">
          <a:xfrm>
            <a:off x="107504" y="3939902"/>
            <a:ext cx="144016" cy="14708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79" name="Picture 5"/>
          <p:cNvPicPr>
            <a:picLocks noChangeAspect="1" noChangeArrowheads="1"/>
          </p:cNvPicPr>
          <p:nvPr/>
        </p:nvPicPr>
        <p:blipFill>
          <a:blip r:embed="rId8" cstate="print"/>
          <a:srcRect l="12856" t="10937" r="11617" b="14063"/>
          <a:stretch>
            <a:fillRect/>
          </a:stretch>
        </p:blipFill>
        <p:spPr bwMode="auto">
          <a:xfrm>
            <a:off x="107504" y="4224870"/>
            <a:ext cx="144016" cy="14708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80" name="Picture 5"/>
          <p:cNvPicPr>
            <a:picLocks noChangeAspect="1" noChangeArrowheads="1"/>
          </p:cNvPicPr>
          <p:nvPr/>
        </p:nvPicPr>
        <p:blipFill>
          <a:blip r:embed="rId8" cstate="print"/>
          <a:srcRect l="12856" t="10937" r="11617" b="14063"/>
          <a:stretch>
            <a:fillRect/>
          </a:stretch>
        </p:blipFill>
        <p:spPr bwMode="auto">
          <a:xfrm>
            <a:off x="107504" y="4587974"/>
            <a:ext cx="144016" cy="14708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81" name="Рисунок 80" descr="2.png"/>
          <p:cNvPicPr>
            <a:picLocks noChangeAspect="1"/>
          </p:cNvPicPr>
          <p:nvPr/>
        </p:nvPicPr>
        <p:blipFill>
          <a:blip r:embed="rId9" cstate="print"/>
          <a:srcRect/>
          <a:stretch>
            <a:fillRect/>
          </a:stretch>
        </p:blipFill>
        <p:spPr bwMode="auto">
          <a:xfrm>
            <a:off x="179512" y="1342649"/>
            <a:ext cx="144015" cy="14898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82" name="Рисунок 81" descr="2.png"/>
          <p:cNvPicPr>
            <a:picLocks noChangeAspect="1"/>
          </p:cNvPicPr>
          <p:nvPr/>
        </p:nvPicPr>
        <p:blipFill>
          <a:blip r:embed="rId9" cstate="print"/>
          <a:srcRect/>
          <a:stretch>
            <a:fillRect/>
          </a:stretch>
        </p:blipFill>
        <p:spPr bwMode="auto">
          <a:xfrm>
            <a:off x="179512" y="1774697"/>
            <a:ext cx="144015" cy="14898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83" name="Рисунок 82" descr="2.png"/>
          <p:cNvPicPr>
            <a:picLocks noChangeAspect="1"/>
          </p:cNvPicPr>
          <p:nvPr/>
        </p:nvPicPr>
        <p:blipFill>
          <a:blip r:embed="rId9" cstate="print"/>
          <a:srcRect/>
          <a:stretch>
            <a:fillRect/>
          </a:stretch>
        </p:blipFill>
        <p:spPr bwMode="auto">
          <a:xfrm>
            <a:off x="179512" y="2350761"/>
            <a:ext cx="144015" cy="14898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84" name="Прямоугольник 83"/>
          <p:cNvSpPr/>
          <p:nvPr/>
        </p:nvSpPr>
        <p:spPr>
          <a:xfrm>
            <a:off x="6804248" y="987574"/>
            <a:ext cx="864096" cy="792088"/>
          </a:xfrm>
          <a:prstGeom prst="rect">
            <a:avLst/>
          </a:prstGeom>
          <a:noFill/>
          <a:ln w="12700"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85" name="Picture 2" descr="C:\Users\smyslova\Desktop\новая презентация\3d-buildings_318-79332.jpg"/>
          <p:cNvPicPr>
            <a:picLocks noChangeAspect="1" noChangeArrowheads="1"/>
          </p:cNvPicPr>
          <p:nvPr/>
        </p:nvPicPr>
        <p:blipFill>
          <a:blip r:embed="rId10" cstate="print">
            <a:duotone>
              <a:schemeClr val="bg2">
                <a:shade val="45000"/>
                <a:satMod val="135000"/>
              </a:schemeClr>
              <a:prstClr val="white"/>
            </a:duotone>
          </a:blip>
          <a:srcRect/>
          <a:stretch>
            <a:fillRect/>
          </a:stretch>
        </p:blipFill>
        <p:spPr bwMode="auto">
          <a:xfrm>
            <a:off x="6948264" y="3579862"/>
            <a:ext cx="576064" cy="648072"/>
          </a:xfrm>
          <a:prstGeom prst="rect">
            <a:avLst/>
          </a:prstGeom>
          <a:noFill/>
        </p:spPr>
      </p:pic>
      <p:sp>
        <p:nvSpPr>
          <p:cNvPr id="87" name="Прямоугольник 86"/>
          <p:cNvSpPr/>
          <p:nvPr/>
        </p:nvSpPr>
        <p:spPr>
          <a:xfrm>
            <a:off x="6804248" y="1995686"/>
            <a:ext cx="864096" cy="792088"/>
          </a:xfrm>
          <a:prstGeom prst="rect">
            <a:avLst/>
          </a:prstGeom>
          <a:noFill/>
          <a:ln w="12700"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88" name="Прямоугольник 87"/>
          <p:cNvSpPr/>
          <p:nvPr/>
        </p:nvSpPr>
        <p:spPr>
          <a:xfrm>
            <a:off x="6804248" y="3507854"/>
            <a:ext cx="864096" cy="792088"/>
          </a:xfrm>
          <a:prstGeom prst="rect">
            <a:avLst/>
          </a:prstGeom>
          <a:noFill/>
          <a:ln w="12700"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89" name="Прямоугольник 88"/>
          <p:cNvSpPr/>
          <p:nvPr/>
        </p:nvSpPr>
        <p:spPr>
          <a:xfrm>
            <a:off x="6804248" y="1995686"/>
            <a:ext cx="2160240" cy="792088"/>
          </a:xfrm>
          <a:prstGeom prst="rect">
            <a:avLst/>
          </a:prstGeom>
          <a:noFill/>
          <a:ln w="12700"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90" name="Прямоугольник 89"/>
          <p:cNvSpPr/>
          <p:nvPr/>
        </p:nvSpPr>
        <p:spPr>
          <a:xfrm>
            <a:off x="6804248" y="3507854"/>
            <a:ext cx="2160240" cy="792088"/>
          </a:xfrm>
          <a:prstGeom prst="rect">
            <a:avLst/>
          </a:prstGeom>
          <a:noFill/>
          <a:ln w="12700"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91" name="Прямоугольник 90"/>
          <p:cNvSpPr/>
          <p:nvPr/>
        </p:nvSpPr>
        <p:spPr>
          <a:xfrm>
            <a:off x="6804248" y="987574"/>
            <a:ext cx="2160240" cy="792088"/>
          </a:xfrm>
          <a:prstGeom prst="rect">
            <a:avLst/>
          </a:prstGeom>
          <a:noFill/>
          <a:ln w="12700"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cxnSp>
        <p:nvCxnSpPr>
          <p:cNvPr id="93" name="Прямая со стрелкой 92"/>
          <p:cNvCxnSpPr/>
          <p:nvPr/>
        </p:nvCxnSpPr>
        <p:spPr>
          <a:xfrm flipV="1">
            <a:off x="7092280" y="2787774"/>
            <a:ext cx="0" cy="720080"/>
          </a:xfrm>
          <a:prstGeom prst="straightConnector1">
            <a:avLst/>
          </a:prstGeom>
          <a:ln>
            <a:solidFill>
              <a:srgbClr val="C0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4" name="Прямая со стрелкой 93"/>
          <p:cNvCxnSpPr/>
          <p:nvPr/>
        </p:nvCxnSpPr>
        <p:spPr>
          <a:xfrm flipV="1">
            <a:off x="7092280" y="1779662"/>
            <a:ext cx="0" cy="216024"/>
          </a:xfrm>
          <a:prstGeom prst="straightConnector1">
            <a:avLst/>
          </a:prstGeom>
          <a:ln>
            <a:solidFill>
              <a:srgbClr val="C0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3" name="Прямая соединительная линия 102"/>
          <p:cNvCxnSpPr/>
          <p:nvPr/>
        </p:nvCxnSpPr>
        <p:spPr>
          <a:xfrm>
            <a:off x="5508104" y="3939902"/>
            <a:ext cx="1296144" cy="0"/>
          </a:xfrm>
          <a:prstGeom prst="line">
            <a:avLst/>
          </a:prstGeom>
          <a:ln w="9525">
            <a:solidFill>
              <a:schemeClr val="accent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7" name="Прямая соединительная линия 106"/>
          <p:cNvCxnSpPr/>
          <p:nvPr/>
        </p:nvCxnSpPr>
        <p:spPr>
          <a:xfrm flipV="1">
            <a:off x="5508104" y="1419622"/>
            <a:ext cx="0" cy="2520280"/>
          </a:xfrm>
          <a:prstGeom prst="line">
            <a:avLst/>
          </a:prstGeom>
          <a:ln w="9525">
            <a:solidFill>
              <a:schemeClr val="accent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2" name="Прямая со стрелкой 111"/>
          <p:cNvCxnSpPr/>
          <p:nvPr/>
        </p:nvCxnSpPr>
        <p:spPr>
          <a:xfrm>
            <a:off x="5508104" y="1419622"/>
            <a:ext cx="1296144" cy="0"/>
          </a:xfrm>
          <a:prstGeom prst="straightConnector1">
            <a:avLst/>
          </a:prstGeom>
          <a:ln w="9525">
            <a:solidFill>
              <a:schemeClr val="accent1">
                <a:lumMod val="75000"/>
              </a:schemeClr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6" name="Прямоугольник 49"/>
          <p:cNvSpPr>
            <a:spLocks noChangeArrowheads="1"/>
          </p:cNvSpPr>
          <p:nvPr/>
        </p:nvSpPr>
        <p:spPr bwMode="auto">
          <a:xfrm rot="16200000">
            <a:off x="4682190" y="2389552"/>
            <a:ext cx="1368152" cy="2923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anchor="ctr">
            <a:spAutoFit/>
          </a:bodyPr>
          <a:lstStyle/>
          <a:p>
            <a:pPr algn="ctr">
              <a:spcAft>
                <a:spcPts val="600"/>
              </a:spcAft>
            </a:pPr>
            <a:r>
              <a:rPr lang="ru-RU" altLang="ru-RU" sz="1300" b="1" dirty="0" smtClean="0">
                <a:solidFill>
                  <a:schemeClr val="accent1">
                    <a:lumMod val="50000"/>
                  </a:schemeClr>
                </a:solidFill>
                <a:latin typeface="Cambria" pitchFamily="18" charset="0"/>
              </a:rPr>
              <a:t>СУФД</a:t>
            </a:r>
            <a:endParaRPr lang="ru-RU" altLang="ru-RU" sz="1300" b="1" dirty="0">
              <a:solidFill>
                <a:schemeClr val="accent1">
                  <a:lumMod val="50000"/>
                </a:schemeClr>
              </a:solidFill>
              <a:latin typeface="Cambria" pitchFamily="18" charset="0"/>
            </a:endParaRPr>
          </a:p>
        </p:txBody>
      </p:sp>
      <p:sp>
        <p:nvSpPr>
          <p:cNvPr id="119" name="Прямоугольник 49"/>
          <p:cNvSpPr>
            <a:spLocks noChangeArrowheads="1"/>
          </p:cNvSpPr>
          <p:nvPr/>
        </p:nvSpPr>
        <p:spPr bwMode="auto">
          <a:xfrm>
            <a:off x="5508104" y="2603688"/>
            <a:ext cx="864096" cy="4001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anchor="ctr">
            <a:spAutoFit/>
          </a:bodyPr>
          <a:lstStyle/>
          <a:p>
            <a:pPr algn="ctr">
              <a:spcAft>
                <a:spcPts val="600"/>
              </a:spcAft>
            </a:pPr>
            <a:r>
              <a:rPr lang="ru-RU" altLang="ru-RU" sz="1000" dirty="0" smtClean="0">
                <a:solidFill>
                  <a:schemeClr val="accent1">
                    <a:lumMod val="50000"/>
                  </a:schemeClr>
                </a:solidFill>
                <a:latin typeface="Cambria" pitchFamily="18" charset="0"/>
              </a:rPr>
              <a:t>Открытые документы</a:t>
            </a:r>
            <a:endParaRPr lang="ru-RU" altLang="ru-RU" sz="1000" dirty="0">
              <a:solidFill>
                <a:schemeClr val="accent1">
                  <a:lumMod val="50000"/>
                </a:schemeClr>
              </a:solidFill>
              <a:latin typeface="Cambria" pitchFamily="18" charset="0"/>
            </a:endParaRPr>
          </a:p>
        </p:txBody>
      </p:sp>
      <p:pic>
        <p:nvPicPr>
          <p:cNvPr id="120" name="Picture 73" descr="C:\Users\Алексей\Dropbox\Управление Закупками\Презентации\Иконки\text-x-log.png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5724128" y="2171640"/>
            <a:ext cx="416334" cy="4193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1" name="Прямоугольник 50"/>
          <p:cNvSpPr/>
          <p:nvPr/>
        </p:nvSpPr>
        <p:spPr>
          <a:xfrm>
            <a:off x="8828856" y="4904973"/>
            <a:ext cx="315144" cy="238527"/>
          </a:xfrm>
          <a:prstGeom prst="rect">
            <a:avLst/>
          </a:prstGeom>
        </p:spPr>
        <p:txBody>
          <a:bodyPr wrap="square" lIns="68580" tIns="34290" rIns="68580" bIns="34290">
            <a:spAutoFit/>
          </a:bodyPr>
          <a:lstStyle/>
          <a:p>
            <a:pPr algn="r" eaLnBrk="1" hangingPunct="1"/>
            <a:r>
              <a:rPr lang="ru-RU" sz="1100" dirty="0" smtClean="0">
                <a:solidFill>
                  <a:schemeClr val="accent1">
                    <a:lumMod val="50000"/>
                  </a:schemeClr>
                </a:solidFill>
                <a:latin typeface="Cambria" pitchFamily="18" charset="0"/>
                <a:cs typeface="Times New Roman" pitchFamily="18" charset="0"/>
              </a:rPr>
              <a:t>7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" name="Курица контур.png" descr="Курица контур.png"/>
          <p:cNvPicPr>
            <a:picLocks noChangeAspect="1"/>
          </p:cNvPicPr>
          <p:nvPr/>
        </p:nvPicPr>
        <p:blipFill>
          <a:blip r:embed="rId2" cstate="print">
            <a:alphaModFix amt="17535"/>
            <a:extLst/>
          </a:blip>
          <a:srcRect r="50591"/>
          <a:stretch>
            <a:fillRect/>
          </a:stretch>
        </p:blipFill>
        <p:spPr>
          <a:xfrm>
            <a:off x="6928242" y="51470"/>
            <a:ext cx="2215758" cy="5040560"/>
          </a:xfrm>
          <a:prstGeom prst="rect">
            <a:avLst/>
          </a:prstGeom>
          <a:ln w="12700">
            <a:miter lim="400000"/>
          </a:ln>
        </p:spPr>
      </p:pic>
      <p:sp>
        <p:nvSpPr>
          <p:cNvPr id="13" name="Итоги деятельности Казначейства России за 2018 год…"/>
          <p:cNvSpPr/>
          <p:nvPr/>
        </p:nvSpPr>
        <p:spPr>
          <a:xfrm>
            <a:off x="3347864" y="51470"/>
            <a:ext cx="5796136" cy="648072"/>
          </a:xfrm>
          <a:prstGeom prst="roundRect">
            <a:avLst>
              <a:gd name="adj" fmla="val 11676"/>
            </a:avLst>
          </a:prstGeom>
          <a:solidFill>
            <a:srgbClr val="003859"/>
          </a:solidFill>
          <a:ln w="12700">
            <a:noFill/>
            <a:miter lim="400000"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0" tIns="0" rIns="0" bIns="0" anchor="ctr"/>
          <a:lstStyle/>
          <a:p>
            <a:pPr algn="ctr" defTabSz="336947">
              <a:defRPr/>
            </a:pPr>
            <a:endParaRPr lang="ru-RU" sz="2200" b="1" cap="all" dirty="0" smtClean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mbria" pitchFamily="18" charset="0"/>
              <a:ea typeface="Open Sans Condensed Light" pitchFamily="34" charset="0"/>
              <a:cs typeface="Open Sans Condensed Light" pitchFamily="34" charset="0"/>
            </a:endParaRPr>
          </a:p>
        </p:txBody>
      </p:sp>
      <p:sp>
        <p:nvSpPr>
          <p:cNvPr id="9" name="Line"/>
          <p:cNvSpPr/>
          <p:nvPr/>
        </p:nvSpPr>
        <p:spPr>
          <a:xfrm flipV="1">
            <a:off x="36511" y="814665"/>
            <a:ext cx="9144001" cy="1"/>
          </a:xfrm>
          <a:prstGeom prst="line">
            <a:avLst/>
          </a:prstGeom>
          <a:ln>
            <a:solidFill>
              <a:schemeClr val="bg1">
                <a:lumMod val="95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lIns="0" tIns="0" rIns="0" bIns="0" anchor="ctr"/>
          <a:lstStyle/>
          <a:p>
            <a:pPr>
              <a:defRPr sz="3200" b="0">
                <a:solidFill>
                  <a:srgbClr val="FFFFFF"/>
                </a:solidFill>
                <a:latin typeface="+mn-lt"/>
                <a:ea typeface="+mn-ea"/>
                <a:cs typeface="+mn-cs"/>
                <a:sym typeface="Helvetica Neue Medium"/>
              </a:defRPr>
            </a:pPr>
            <a:endParaRPr>
              <a:ln w="12700">
                <a:solidFill>
                  <a:schemeClr val="tx1"/>
                </a:solidFill>
              </a:ln>
            </a:endParaRPr>
          </a:p>
        </p:txBody>
      </p:sp>
      <p:grpSp>
        <p:nvGrpSpPr>
          <p:cNvPr id="2" name="Group"/>
          <p:cNvGrpSpPr/>
          <p:nvPr/>
        </p:nvGrpSpPr>
        <p:grpSpPr>
          <a:xfrm>
            <a:off x="0" y="1"/>
            <a:ext cx="755576" cy="699541"/>
            <a:chOff x="0" y="0"/>
            <a:chExt cx="1409276" cy="1337589"/>
          </a:xfrm>
        </p:grpSpPr>
        <p:pic>
          <p:nvPicPr>
            <p:cNvPr id="11" name="Снимок экрана 2018-06-05 в 12.52.22.jpg" descr="Снимок экрана 2018-06-05 в 12.52.22.jpg"/>
            <p:cNvPicPr>
              <a:picLocks noChangeAspect="1"/>
            </p:cNvPicPr>
            <p:nvPr/>
          </p:nvPicPr>
          <p:blipFill>
            <a:blip r:embed="rId3" cstate="print">
              <a:extLst/>
            </a:blip>
            <a:stretch>
              <a:fillRect/>
            </a:stretch>
          </p:blipFill>
          <p:spPr>
            <a:xfrm>
              <a:off x="0" y="0"/>
              <a:ext cx="1409277" cy="1337590"/>
            </a:xfrm>
            <a:prstGeom prst="rect">
              <a:avLst/>
            </a:prstGeom>
            <a:ln w="12700" cap="flat">
              <a:noFill/>
              <a:miter lim="400000"/>
            </a:ln>
            <a:effectLst/>
          </p:spPr>
        </p:pic>
        <p:grpSp>
          <p:nvGrpSpPr>
            <p:cNvPr id="3" name="Group"/>
            <p:cNvGrpSpPr/>
            <p:nvPr/>
          </p:nvGrpSpPr>
          <p:grpSpPr>
            <a:xfrm>
              <a:off x="194622" y="150347"/>
              <a:ext cx="1019890" cy="1138346"/>
              <a:chOff x="-134" y="0"/>
              <a:chExt cx="1019888" cy="1138344"/>
            </a:xfrm>
          </p:grpSpPr>
          <p:sp>
            <p:nvSpPr>
              <p:cNvPr id="14" name="Circle"/>
              <p:cNvSpPr/>
              <p:nvPr/>
            </p:nvSpPr>
            <p:spPr>
              <a:xfrm>
                <a:off x="314787" y="450342"/>
                <a:ext cx="390199" cy="390199"/>
              </a:xfrm>
              <a:prstGeom prst="ellipse">
                <a:avLst/>
              </a:prstGeom>
              <a:solidFill>
                <a:srgbClr val="013B5E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0" tIns="0" rIns="0" bIns="0" numCol="1" anchor="ctr">
                <a:noAutofit/>
              </a:bodyPr>
              <a:lstStyle/>
              <a:p>
                <a:pPr>
                  <a:defRPr sz="3200" b="0">
                    <a:solidFill>
                      <a:srgbClr val="FFFFFF"/>
                    </a:solidFill>
                    <a:latin typeface="+mn-lt"/>
                    <a:ea typeface="+mn-ea"/>
                    <a:cs typeface="+mn-cs"/>
                    <a:sym typeface="Helvetica Neue Medium"/>
                  </a:defRPr>
                </a:pPr>
                <a:endParaRPr/>
              </a:p>
            </p:txBody>
          </p:sp>
          <p:pic>
            <p:nvPicPr>
              <p:cNvPr id="15" name="30688_html_m284ef2b5.png" descr="30688_html_m284ef2b5.png"/>
              <p:cNvPicPr>
                <a:picLocks noChangeAspect="1"/>
              </p:cNvPicPr>
              <p:nvPr/>
            </p:nvPicPr>
            <p:blipFill>
              <a:blip r:embed="rId4" cstate="print">
                <a:extLst/>
              </a:blip>
              <a:srcRect l="824" t="717" r="564" b="407"/>
              <a:stretch>
                <a:fillRect/>
              </a:stretch>
            </p:blipFill>
            <p:spPr>
              <a:xfrm>
                <a:off x="-135" y="0"/>
                <a:ext cx="1019889" cy="1138345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535" h="21581" extrusionOk="0">
                    <a:moveTo>
                      <a:pt x="10788" y="0"/>
                    </a:moveTo>
                    <a:cubicBezTo>
                      <a:pt x="10759" y="0"/>
                      <a:pt x="10737" y="39"/>
                      <a:pt x="10737" y="83"/>
                    </a:cubicBezTo>
                    <a:cubicBezTo>
                      <a:pt x="10737" y="127"/>
                      <a:pt x="10684" y="185"/>
                      <a:pt x="10612" y="211"/>
                    </a:cubicBezTo>
                    <a:cubicBezTo>
                      <a:pt x="10509" y="248"/>
                      <a:pt x="10497" y="253"/>
                      <a:pt x="10578" y="256"/>
                    </a:cubicBezTo>
                    <a:cubicBezTo>
                      <a:pt x="10728" y="261"/>
                      <a:pt x="10764" y="390"/>
                      <a:pt x="10654" y="542"/>
                    </a:cubicBezTo>
                    <a:cubicBezTo>
                      <a:pt x="10576" y="649"/>
                      <a:pt x="10572" y="695"/>
                      <a:pt x="10629" y="790"/>
                    </a:cubicBezTo>
                    <a:cubicBezTo>
                      <a:pt x="10687" y="889"/>
                      <a:pt x="10679" y="914"/>
                      <a:pt x="10587" y="971"/>
                    </a:cubicBezTo>
                    <a:cubicBezTo>
                      <a:pt x="10527" y="1007"/>
                      <a:pt x="10432" y="1081"/>
                      <a:pt x="10377" y="1129"/>
                    </a:cubicBezTo>
                    <a:cubicBezTo>
                      <a:pt x="10306" y="1191"/>
                      <a:pt x="10234" y="1200"/>
                      <a:pt x="10117" y="1174"/>
                    </a:cubicBezTo>
                    <a:cubicBezTo>
                      <a:pt x="9832" y="1108"/>
                      <a:pt x="9308" y="1139"/>
                      <a:pt x="9120" y="1226"/>
                    </a:cubicBezTo>
                    <a:cubicBezTo>
                      <a:pt x="8900" y="1329"/>
                      <a:pt x="8818" y="1448"/>
                      <a:pt x="8818" y="1693"/>
                    </a:cubicBezTo>
                    <a:cubicBezTo>
                      <a:pt x="8818" y="1964"/>
                      <a:pt x="8952" y="2208"/>
                      <a:pt x="9254" y="2498"/>
                    </a:cubicBezTo>
                    <a:cubicBezTo>
                      <a:pt x="9482" y="2717"/>
                      <a:pt x="9518" y="2774"/>
                      <a:pt x="9497" y="2927"/>
                    </a:cubicBezTo>
                    <a:cubicBezTo>
                      <a:pt x="9451" y="3270"/>
                      <a:pt x="9508" y="3386"/>
                      <a:pt x="9757" y="3424"/>
                    </a:cubicBezTo>
                    <a:cubicBezTo>
                      <a:pt x="9881" y="3442"/>
                      <a:pt x="9994" y="3471"/>
                      <a:pt x="10008" y="3491"/>
                    </a:cubicBezTo>
                    <a:cubicBezTo>
                      <a:pt x="10064" y="3572"/>
                      <a:pt x="9813" y="3950"/>
                      <a:pt x="9581" y="4138"/>
                    </a:cubicBezTo>
                    <a:cubicBezTo>
                      <a:pt x="9313" y="4356"/>
                      <a:pt x="9209" y="4370"/>
                      <a:pt x="9179" y="4176"/>
                    </a:cubicBezTo>
                    <a:cubicBezTo>
                      <a:pt x="9150" y="3995"/>
                      <a:pt x="9012" y="3868"/>
                      <a:pt x="8785" y="3830"/>
                    </a:cubicBezTo>
                    <a:cubicBezTo>
                      <a:pt x="8677" y="3812"/>
                      <a:pt x="8561" y="3764"/>
                      <a:pt x="8533" y="3717"/>
                    </a:cubicBezTo>
                    <a:cubicBezTo>
                      <a:pt x="8478" y="3621"/>
                      <a:pt x="8490" y="3418"/>
                      <a:pt x="8550" y="3363"/>
                    </a:cubicBezTo>
                    <a:cubicBezTo>
                      <a:pt x="8609" y="3310"/>
                      <a:pt x="8600" y="3235"/>
                      <a:pt x="8533" y="3235"/>
                    </a:cubicBezTo>
                    <a:cubicBezTo>
                      <a:pt x="8502" y="3235"/>
                      <a:pt x="8478" y="3251"/>
                      <a:pt x="8483" y="3273"/>
                    </a:cubicBezTo>
                    <a:cubicBezTo>
                      <a:pt x="8488" y="3295"/>
                      <a:pt x="8460" y="3377"/>
                      <a:pt x="8425" y="3454"/>
                    </a:cubicBezTo>
                    <a:cubicBezTo>
                      <a:pt x="8354" y="3607"/>
                      <a:pt x="8157" y="3689"/>
                      <a:pt x="8047" y="3612"/>
                    </a:cubicBezTo>
                    <a:cubicBezTo>
                      <a:pt x="7924" y="3525"/>
                      <a:pt x="7663" y="3494"/>
                      <a:pt x="7545" y="3551"/>
                    </a:cubicBezTo>
                    <a:cubicBezTo>
                      <a:pt x="7460" y="3592"/>
                      <a:pt x="7427" y="3657"/>
                      <a:pt x="7427" y="3807"/>
                    </a:cubicBezTo>
                    <a:cubicBezTo>
                      <a:pt x="7427" y="3919"/>
                      <a:pt x="7400" y="4030"/>
                      <a:pt x="7369" y="4048"/>
                    </a:cubicBezTo>
                    <a:cubicBezTo>
                      <a:pt x="7264" y="4106"/>
                      <a:pt x="6974" y="3598"/>
                      <a:pt x="6874" y="3190"/>
                    </a:cubicBezTo>
                    <a:cubicBezTo>
                      <a:pt x="6758" y="2715"/>
                      <a:pt x="6663" y="2535"/>
                      <a:pt x="6472" y="2423"/>
                    </a:cubicBezTo>
                    <a:cubicBezTo>
                      <a:pt x="5949" y="2115"/>
                      <a:pt x="5145" y="2336"/>
                      <a:pt x="5248" y="2761"/>
                    </a:cubicBezTo>
                    <a:cubicBezTo>
                      <a:pt x="5283" y="2905"/>
                      <a:pt x="5264" y="2936"/>
                      <a:pt x="5098" y="3017"/>
                    </a:cubicBezTo>
                    <a:cubicBezTo>
                      <a:pt x="4995" y="3067"/>
                      <a:pt x="4852" y="3153"/>
                      <a:pt x="4771" y="3213"/>
                    </a:cubicBezTo>
                    <a:lnTo>
                      <a:pt x="4620" y="3326"/>
                    </a:lnTo>
                    <a:lnTo>
                      <a:pt x="4762" y="3318"/>
                    </a:lnTo>
                    <a:cubicBezTo>
                      <a:pt x="4910" y="3313"/>
                      <a:pt x="4913" y="3329"/>
                      <a:pt x="4838" y="3627"/>
                    </a:cubicBezTo>
                    <a:cubicBezTo>
                      <a:pt x="4800" y="3779"/>
                      <a:pt x="4801" y="3783"/>
                      <a:pt x="4913" y="3694"/>
                    </a:cubicBezTo>
                    <a:cubicBezTo>
                      <a:pt x="4982" y="3640"/>
                      <a:pt x="5119" y="3604"/>
                      <a:pt x="5257" y="3604"/>
                    </a:cubicBezTo>
                    <a:cubicBezTo>
                      <a:pt x="5592" y="3604"/>
                      <a:pt x="5681" y="3520"/>
                      <a:pt x="5701" y="3183"/>
                    </a:cubicBezTo>
                    <a:cubicBezTo>
                      <a:pt x="5715" y="2936"/>
                      <a:pt x="5730" y="2895"/>
                      <a:pt x="5835" y="2882"/>
                    </a:cubicBezTo>
                    <a:cubicBezTo>
                      <a:pt x="5903" y="2873"/>
                      <a:pt x="6041" y="2922"/>
                      <a:pt x="6137" y="2995"/>
                    </a:cubicBezTo>
                    <a:cubicBezTo>
                      <a:pt x="6285" y="3107"/>
                      <a:pt x="6311" y="3175"/>
                      <a:pt x="6338" y="3446"/>
                    </a:cubicBezTo>
                    <a:cubicBezTo>
                      <a:pt x="6381" y="3870"/>
                      <a:pt x="6545" y="4098"/>
                      <a:pt x="7075" y="4477"/>
                    </a:cubicBezTo>
                    <a:lnTo>
                      <a:pt x="7218" y="4582"/>
                    </a:lnTo>
                    <a:lnTo>
                      <a:pt x="7033" y="4665"/>
                    </a:lnTo>
                    <a:cubicBezTo>
                      <a:pt x="6933" y="4712"/>
                      <a:pt x="6809" y="4736"/>
                      <a:pt x="6757" y="4718"/>
                    </a:cubicBezTo>
                    <a:cubicBezTo>
                      <a:pt x="6705" y="4700"/>
                      <a:pt x="6609" y="4711"/>
                      <a:pt x="6539" y="4740"/>
                    </a:cubicBezTo>
                    <a:cubicBezTo>
                      <a:pt x="6469" y="4770"/>
                      <a:pt x="6326" y="4825"/>
                      <a:pt x="6221" y="4861"/>
                    </a:cubicBezTo>
                    <a:cubicBezTo>
                      <a:pt x="6016" y="4930"/>
                      <a:pt x="5860" y="5089"/>
                      <a:pt x="5860" y="5229"/>
                    </a:cubicBezTo>
                    <a:cubicBezTo>
                      <a:pt x="5860" y="5296"/>
                      <a:pt x="5909" y="5309"/>
                      <a:pt x="6086" y="5305"/>
                    </a:cubicBezTo>
                    <a:cubicBezTo>
                      <a:pt x="6272" y="5300"/>
                      <a:pt x="6358" y="5334"/>
                      <a:pt x="6514" y="5470"/>
                    </a:cubicBezTo>
                    <a:cubicBezTo>
                      <a:pt x="6620" y="5563"/>
                      <a:pt x="6761" y="5643"/>
                      <a:pt x="6824" y="5643"/>
                    </a:cubicBezTo>
                    <a:cubicBezTo>
                      <a:pt x="6975" y="5643"/>
                      <a:pt x="7205" y="5787"/>
                      <a:pt x="7159" y="5854"/>
                    </a:cubicBezTo>
                    <a:cubicBezTo>
                      <a:pt x="7139" y="5883"/>
                      <a:pt x="7086" y="5889"/>
                      <a:pt x="7033" y="5869"/>
                    </a:cubicBezTo>
                    <a:cubicBezTo>
                      <a:pt x="6981" y="5849"/>
                      <a:pt x="6703" y="5816"/>
                      <a:pt x="6422" y="5794"/>
                    </a:cubicBezTo>
                    <a:cubicBezTo>
                      <a:pt x="6016" y="5761"/>
                      <a:pt x="5866" y="5729"/>
                      <a:pt x="5684" y="5621"/>
                    </a:cubicBezTo>
                    <a:cubicBezTo>
                      <a:pt x="5537" y="5533"/>
                      <a:pt x="5450" y="5502"/>
                      <a:pt x="5450" y="5545"/>
                    </a:cubicBezTo>
                    <a:cubicBezTo>
                      <a:pt x="5450" y="5731"/>
                      <a:pt x="5828" y="6004"/>
                      <a:pt x="6086" y="6004"/>
                    </a:cubicBezTo>
                    <a:cubicBezTo>
                      <a:pt x="6152" y="6004"/>
                      <a:pt x="6254" y="6049"/>
                      <a:pt x="6313" y="6102"/>
                    </a:cubicBezTo>
                    <a:cubicBezTo>
                      <a:pt x="6372" y="6155"/>
                      <a:pt x="6537" y="6214"/>
                      <a:pt x="6673" y="6230"/>
                    </a:cubicBezTo>
                    <a:cubicBezTo>
                      <a:pt x="6826" y="6248"/>
                      <a:pt x="7005" y="6319"/>
                      <a:pt x="7142" y="6418"/>
                    </a:cubicBezTo>
                    <a:cubicBezTo>
                      <a:pt x="7265" y="6507"/>
                      <a:pt x="7388" y="6576"/>
                      <a:pt x="7419" y="6576"/>
                    </a:cubicBezTo>
                    <a:cubicBezTo>
                      <a:pt x="7450" y="6576"/>
                      <a:pt x="7603" y="6637"/>
                      <a:pt x="7763" y="6712"/>
                    </a:cubicBezTo>
                    <a:cubicBezTo>
                      <a:pt x="7984" y="6815"/>
                      <a:pt x="8093" y="6910"/>
                      <a:pt x="8215" y="7110"/>
                    </a:cubicBezTo>
                    <a:cubicBezTo>
                      <a:pt x="8400" y="7416"/>
                      <a:pt x="8472" y="7949"/>
                      <a:pt x="8357" y="8141"/>
                    </a:cubicBezTo>
                    <a:cubicBezTo>
                      <a:pt x="8309" y="8223"/>
                      <a:pt x="8307" y="8277"/>
                      <a:pt x="8349" y="8314"/>
                    </a:cubicBezTo>
                    <a:cubicBezTo>
                      <a:pt x="8442" y="8398"/>
                      <a:pt x="8212" y="8750"/>
                      <a:pt x="7905" y="8999"/>
                    </a:cubicBezTo>
                    <a:cubicBezTo>
                      <a:pt x="7759" y="9117"/>
                      <a:pt x="7519" y="9325"/>
                      <a:pt x="7369" y="9458"/>
                    </a:cubicBezTo>
                    <a:lnTo>
                      <a:pt x="7092" y="9699"/>
                    </a:lnTo>
                    <a:lnTo>
                      <a:pt x="6866" y="9631"/>
                    </a:lnTo>
                    <a:cubicBezTo>
                      <a:pt x="6728" y="9589"/>
                      <a:pt x="6539" y="9461"/>
                      <a:pt x="6380" y="9300"/>
                    </a:cubicBezTo>
                    <a:cubicBezTo>
                      <a:pt x="6216" y="9135"/>
                      <a:pt x="6039" y="9005"/>
                      <a:pt x="5894" y="8961"/>
                    </a:cubicBezTo>
                    <a:cubicBezTo>
                      <a:pt x="5670" y="8893"/>
                      <a:pt x="5657" y="8883"/>
                      <a:pt x="5600" y="8585"/>
                    </a:cubicBezTo>
                    <a:lnTo>
                      <a:pt x="5542" y="8277"/>
                    </a:lnTo>
                    <a:lnTo>
                      <a:pt x="5760" y="8089"/>
                    </a:lnTo>
                    <a:cubicBezTo>
                      <a:pt x="5948" y="7927"/>
                      <a:pt x="5979" y="7873"/>
                      <a:pt x="5978" y="7675"/>
                    </a:cubicBezTo>
                    <a:cubicBezTo>
                      <a:pt x="5976" y="7384"/>
                      <a:pt x="5842" y="7139"/>
                      <a:pt x="5374" y="6569"/>
                    </a:cubicBezTo>
                    <a:cubicBezTo>
                      <a:pt x="5169" y="6318"/>
                      <a:pt x="4986" y="6086"/>
                      <a:pt x="4972" y="6049"/>
                    </a:cubicBezTo>
                    <a:cubicBezTo>
                      <a:pt x="4952" y="5995"/>
                      <a:pt x="4937" y="5995"/>
                      <a:pt x="4863" y="6049"/>
                    </a:cubicBezTo>
                    <a:cubicBezTo>
                      <a:pt x="4784" y="6108"/>
                      <a:pt x="4722" y="6036"/>
                      <a:pt x="4419" y="5523"/>
                    </a:cubicBezTo>
                    <a:cubicBezTo>
                      <a:pt x="4056" y="4909"/>
                      <a:pt x="3942" y="4630"/>
                      <a:pt x="3941" y="4349"/>
                    </a:cubicBezTo>
                    <a:cubicBezTo>
                      <a:pt x="3941" y="4257"/>
                      <a:pt x="3918" y="4168"/>
                      <a:pt x="3891" y="4153"/>
                    </a:cubicBezTo>
                    <a:cubicBezTo>
                      <a:pt x="3864" y="4138"/>
                      <a:pt x="3826" y="3978"/>
                      <a:pt x="3807" y="3792"/>
                    </a:cubicBezTo>
                    <a:cubicBezTo>
                      <a:pt x="3788" y="3607"/>
                      <a:pt x="3717" y="3190"/>
                      <a:pt x="3648" y="2867"/>
                    </a:cubicBezTo>
                    <a:cubicBezTo>
                      <a:pt x="3571" y="2504"/>
                      <a:pt x="3535" y="2193"/>
                      <a:pt x="3556" y="2054"/>
                    </a:cubicBezTo>
                    <a:cubicBezTo>
                      <a:pt x="3597" y="1785"/>
                      <a:pt x="3543" y="1767"/>
                      <a:pt x="3329" y="1994"/>
                    </a:cubicBezTo>
                    <a:cubicBezTo>
                      <a:pt x="3045" y="2296"/>
                      <a:pt x="2785" y="2972"/>
                      <a:pt x="2785" y="3393"/>
                    </a:cubicBezTo>
                    <a:cubicBezTo>
                      <a:pt x="2785" y="3476"/>
                      <a:pt x="2762" y="3559"/>
                      <a:pt x="2734" y="3574"/>
                    </a:cubicBezTo>
                    <a:cubicBezTo>
                      <a:pt x="2682" y="3603"/>
                      <a:pt x="2198" y="3060"/>
                      <a:pt x="2198" y="2972"/>
                    </a:cubicBezTo>
                    <a:cubicBezTo>
                      <a:pt x="2198" y="2945"/>
                      <a:pt x="2175" y="2927"/>
                      <a:pt x="2148" y="2927"/>
                    </a:cubicBezTo>
                    <a:cubicBezTo>
                      <a:pt x="2059" y="2927"/>
                      <a:pt x="1972" y="3505"/>
                      <a:pt x="1972" y="4056"/>
                    </a:cubicBezTo>
                    <a:cubicBezTo>
                      <a:pt x="1972" y="4351"/>
                      <a:pt x="1946" y="4599"/>
                      <a:pt x="1922" y="4612"/>
                    </a:cubicBezTo>
                    <a:cubicBezTo>
                      <a:pt x="1897" y="4626"/>
                      <a:pt x="1727" y="4496"/>
                      <a:pt x="1536" y="4326"/>
                    </a:cubicBezTo>
                    <a:cubicBezTo>
                      <a:pt x="1345" y="4157"/>
                      <a:pt x="1163" y="4018"/>
                      <a:pt x="1134" y="4018"/>
                    </a:cubicBezTo>
                    <a:cubicBezTo>
                      <a:pt x="1055" y="4018"/>
                      <a:pt x="1134" y="5248"/>
                      <a:pt x="1234" y="5583"/>
                    </a:cubicBezTo>
                    <a:cubicBezTo>
                      <a:pt x="1282" y="5740"/>
                      <a:pt x="1309" y="5891"/>
                      <a:pt x="1293" y="5914"/>
                    </a:cubicBezTo>
                    <a:cubicBezTo>
                      <a:pt x="1277" y="5937"/>
                      <a:pt x="1173" y="5889"/>
                      <a:pt x="1067" y="5809"/>
                    </a:cubicBezTo>
                    <a:cubicBezTo>
                      <a:pt x="414" y="5317"/>
                      <a:pt x="404" y="5309"/>
                      <a:pt x="405" y="5440"/>
                    </a:cubicBezTo>
                    <a:cubicBezTo>
                      <a:pt x="406" y="5898"/>
                      <a:pt x="655" y="6708"/>
                      <a:pt x="908" y="7065"/>
                    </a:cubicBezTo>
                    <a:cubicBezTo>
                      <a:pt x="999" y="7195"/>
                      <a:pt x="1066" y="7376"/>
                      <a:pt x="1075" y="7509"/>
                    </a:cubicBezTo>
                    <a:cubicBezTo>
                      <a:pt x="1084" y="7633"/>
                      <a:pt x="1143" y="7811"/>
                      <a:pt x="1209" y="7908"/>
                    </a:cubicBezTo>
                    <a:cubicBezTo>
                      <a:pt x="1342" y="8102"/>
                      <a:pt x="1296" y="8190"/>
                      <a:pt x="1100" y="8096"/>
                    </a:cubicBezTo>
                    <a:cubicBezTo>
                      <a:pt x="1035" y="8064"/>
                      <a:pt x="804" y="7981"/>
                      <a:pt x="589" y="7915"/>
                    </a:cubicBezTo>
                    <a:cubicBezTo>
                      <a:pt x="375" y="7850"/>
                      <a:pt x="146" y="7781"/>
                      <a:pt x="86" y="7757"/>
                    </a:cubicBezTo>
                    <a:cubicBezTo>
                      <a:pt x="-7" y="7721"/>
                      <a:pt x="-17" y="7732"/>
                      <a:pt x="19" y="7840"/>
                    </a:cubicBezTo>
                    <a:cubicBezTo>
                      <a:pt x="106" y="8100"/>
                      <a:pt x="412" y="8599"/>
                      <a:pt x="631" y="8848"/>
                    </a:cubicBezTo>
                    <a:cubicBezTo>
                      <a:pt x="756" y="8991"/>
                      <a:pt x="848" y="9127"/>
                      <a:pt x="832" y="9149"/>
                    </a:cubicBezTo>
                    <a:cubicBezTo>
                      <a:pt x="816" y="9172"/>
                      <a:pt x="674" y="9187"/>
                      <a:pt x="522" y="9187"/>
                    </a:cubicBezTo>
                    <a:cubicBezTo>
                      <a:pt x="370" y="9187"/>
                      <a:pt x="201" y="9218"/>
                      <a:pt x="145" y="9255"/>
                    </a:cubicBezTo>
                    <a:cubicBezTo>
                      <a:pt x="52" y="9316"/>
                      <a:pt x="79" y="9357"/>
                      <a:pt x="405" y="9676"/>
                    </a:cubicBezTo>
                    <a:cubicBezTo>
                      <a:pt x="601" y="9869"/>
                      <a:pt x="921" y="10121"/>
                      <a:pt x="1125" y="10240"/>
                    </a:cubicBezTo>
                    <a:cubicBezTo>
                      <a:pt x="1330" y="10359"/>
                      <a:pt x="1489" y="10483"/>
                      <a:pt x="1469" y="10511"/>
                    </a:cubicBezTo>
                    <a:cubicBezTo>
                      <a:pt x="1449" y="10541"/>
                      <a:pt x="1286" y="10548"/>
                      <a:pt x="1100" y="10534"/>
                    </a:cubicBezTo>
                    <a:cubicBezTo>
                      <a:pt x="921" y="10521"/>
                      <a:pt x="721" y="10524"/>
                      <a:pt x="648" y="10541"/>
                    </a:cubicBezTo>
                    <a:lnTo>
                      <a:pt x="522" y="10572"/>
                    </a:lnTo>
                    <a:cubicBezTo>
                      <a:pt x="521" y="10573"/>
                      <a:pt x="522" y="10577"/>
                      <a:pt x="522" y="10579"/>
                    </a:cubicBezTo>
                    <a:cubicBezTo>
                      <a:pt x="522" y="10581"/>
                      <a:pt x="522" y="10584"/>
                      <a:pt x="522" y="10587"/>
                    </a:cubicBezTo>
                    <a:lnTo>
                      <a:pt x="665" y="10752"/>
                    </a:lnTo>
                    <a:cubicBezTo>
                      <a:pt x="986" y="11143"/>
                      <a:pt x="1619" y="11405"/>
                      <a:pt x="2491" y="11505"/>
                    </a:cubicBezTo>
                    <a:cubicBezTo>
                      <a:pt x="2795" y="11539"/>
                      <a:pt x="3046" y="11590"/>
                      <a:pt x="3044" y="11617"/>
                    </a:cubicBezTo>
                    <a:cubicBezTo>
                      <a:pt x="3043" y="11645"/>
                      <a:pt x="2976" y="11844"/>
                      <a:pt x="2902" y="12054"/>
                    </a:cubicBezTo>
                    <a:cubicBezTo>
                      <a:pt x="2774" y="12417"/>
                      <a:pt x="2754" y="12936"/>
                      <a:pt x="2860" y="13032"/>
                    </a:cubicBezTo>
                    <a:cubicBezTo>
                      <a:pt x="2880" y="13050"/>
                      <a:pt x="3064" y="12962"/>
                      <a:pt x="3271" y="12829"/>
                    </a:cubicBezTo>
                    <a:cubicBezTo>
                      <a:pt x="3478" y="12696"/>
                      <a:pt x="3663" y="12607"/>
                      <a:pt x="3681" y="12633"/>
                    </a:cubicBezTo>
                    <a:cubicBezTo>
                      <a:pt x="3700" y="12660"/>
                      <a:pt x="3687" y="12837"/>
                      <a:pt x="3656" y="13032"/>
                    </a:cubicBezTo>
                    <a:cubicBezTo>
                      <a:pt x="3626" y="13227"/>
                      <a:pt x="3611" y="13398"/>
                      <a:pt x="3623" y="13408"/>
                    </a:cubicBezTo>
                    <a:cubicBezTo>
                      <a:pt x="3653" y="13435"/>
                      <a:pt x="3936" y="13293"/>
                      <a:pt x="4167" y="13137"/>
                    </a:cubicBezTo>
                    <a:cubicBezTo>
                      <a:pt x="4276" y="13064"/>
                      <a:pt x="4392" y="13017"/>
                      <a:pt x="4419" y="13032"/>
                    </a:cubicBezTo>
                    <a:cubicBezTo>
                      <a:pt x="4446" y="13047"/>
                      <a:pt x="4469" y="13200"/>
                      <a:pt x="4469" y="13371"/>
                    </a:cubicBezTo>
                    <a:cubicBezTo>
                      <a:pt x="4469" y="13538"/>
                      <a:pt x="4475" y="13674"/>
                      <a:pt x="4486" y="13679"/>
                    </a:cubicBezTo>
                    <a:cubicBezTo>
                      <a:pt x="4572" y="13677"/>
                      <a:pt x="4935" y="13542"/>
                      <a:pt x="5064" y="13461"/>
                    </a:cubicBezTo>
                    <a:cubicBezTo>
                      <a:pt x="5152" y="13406"/>
                      <a:pt x="5227" y="13377"/>
                      <a:pt x="5232" y="13401"/>
                    </a:cubicBezTo>
                    <a:cubicBezTo>
                      <a:pt x="5237" y="13424"/>
                      <a:pt x="5241" y="13470"/>
                      <a:pt x="5248" y="13498"/>
                    </a:cubicBezTo>
                    <a:cubicBezTo>
                      <a:pt x="5256" y="13527"/>
                      <a:pt x="5269" y="13599"/>
                      <a:pt x="5274" y="13656"/>
                    </a:cubicBezTo>
                    <a:cubicBezTo>
                      <a:pt x="5291" y="13892"/>
                      <a:pt x="5368" y="13914"/>
                      <a:pt x="5642" y="13769"/>
                    </a:cubicBezTo>
                    <a:cubicBezTo>
                      <a:pt x="5784" y="13695"/>
                      <a:pt x="5928" y="13596"/>
                      <a:pt x="5969" y="13551"/>
                    </a:cubicBezTo>
                    <a:cubicBezTo>
                      <a:pt x="6070" y="13442"/>
                      <a:pt x="6154" y="13498"/>
                      <a:pt x="6154" y="13679"/>
                    </a:cubicBezTo>
                    <a:cubicBezTo>
                      <a:pt x="6154" y="14037"/>
                      <a:pt x="6337" y="14089"/>
                      <a:pt x="6723" y="13837"/>
                    </a:cubicBezTo>
                    <a:cubicBezTo>
                      <a:pt x="6856" y="13751"/>
                      <a:pt x="6970" y="13679"/>
                      <a:pt x="6983" y="13679"/>
                    </a:cubicBezTo>
                    <a:cubicBezTo>
                      <a:pt x="6992" y="13679"/>
                      <a:pt x="7029" y="13718"/>
                      <a:pt x="7067" y="13769"/>
                    </a:cubicBezTo>
                    <a:cubicBezTo>
                      <a:pt x="6830" y="13318"/>
                      <a:pt x="6740" y="12846"/>
                      <a:pt x="6740" y="12189"/>
                    </a:cubicBezTo>
                    <a:cubicBezTo>
                      <a:pt x="6740" y="11457"/>
                      <a:pt x="6793" y="11169"/>
                      <a:pt x="6992" y="10782"/>
                    </a:cubicBezTo>
                    <a:cubicBezTo>
                      <a:pt x="7341" y="10103"/>
                      <a:pt x="8304" y="9223"/>
                      <a:pt x="9070" y="8886"/>
                    </a:cubicBezTo>
                    <a:cubicBezTo>
                      <a:pt x="9620" y="8644"/>
                      <a:pt x="9846" y="8605"/>
                      <a:pt x="10679" y="8608"/>
                    </a:cubicBezTo>
                    <a:cubicBezTo>
                      <a:pt x="11795" y="8611"/>
                      <a:pt x="11956" y="8642"/>
                      <a:pt x="12749" y="9029"/>
                    </a:cubicBezTo>
                    <a:cubicBezTo>
                      <a:pt x="14546" y="9906"/>
                      <a:pt x="15346" y="11990"/>
                      <a:pt x="14517" y="13641"/>
                    </a:cubicBezTo>
                    <a:cubicBezTo>
                      <a:pt x="14166" y="14341"/>
                      <a:pt x="13752" y="14761"/>
                      <a:pt x="13495" y="14672"/>
                    </a:cubicBezTo>
                    <a:cubicBezTo>
                      <a:pt x="13402" y="14640"/>
                      <a:pt x="13297" y="14683"/>
                      <a:pt x="13260" y="14770"/>
                    </a:cubicBezTo>
                    <a:cubicBezTo>
                      <a:pt x="13223" y="14857"/>
                      <a:pt x="13121" y="14906"/>
                      <a:pt x="13034" y="14875"/>
                    </a:cubicBezTo>
                    <a:cubicBezTo>
                      <a:pt x="12937" y="14842"/>
                      <a:pt x="12853" y="14906"/>
                      <a:pt x="12816" y="15033"/>
                    </a:cubicBezTo>
                    <a:cubicBezTo>
                      <a:pt x="12771" y="15185"/>
                      <a:pt x="12687" y="15230"/>
                      <a:pt x="12522" y="15191"/>
                    </a:cubicBezTo>
                    <a:cubicBezTo>
                      <a:pt x="12352" y="15151"/>
                      <a:pt x="12289" y="15187"/>
                      <a:pt x="12263" y="15349"/>
                    </a:cubicBezTo>
                    <a:cubicBezTo>
                      <a:pt x="12243" y="15470"/>
                      <a:pt x="12093" y="15628"/>
                      <a:pt x="11936" y="15696"/>
                    </a:cubicBezTo>
                    <a:cubicBezTo>
                      <a:pt x="11486" y="15888"/>
                      <a:pt x="10569" y="15935"/>
                      <a:pt x="9883" y="15801"/>
                    </a:cubicBezTo>
                    <a:cubicBezTo>
                      <a:pt x="9315" y="15690"/>
                      <a:pt x="9250" y="15650"/>
                      <a:pt x="9196" y="15372"/>
                    </a:cubicBezTo>
                    <a:cubicBezTo>
                      <a:pt x="9155" y="15167"/>
                      <a:pt x="9106" y="15105"/>
                      <a:pt x="9045" y="15191"/>
                    </a:cubicBezTo>
                    <a:cubicBezTo>
                      <a:pt x="8921" y="15368"/>
                      <a:pt x="8735" y="15253"/>
                      <a:pt x="8735" y="14996"/>
                    </a:cubicBezTo>
                    <a:cubicBezTo>
                      <a:pt x="8735" y="14846"/>
                      <a:pt x="8689" y="14801"/>
                      <a:pt x="8559" y="14845"/>
                    </a:cubicBezTo>
                    <a:cubicBezTo>
                      <a:pt x="8436" y="14887"/>
                      <a:pt x="8357" y="14835"/>
                      <a:pt x="8316" y="14695"/>
                    </a:cubicBezTo>
                    <a:cubicBezTo>
                      <a:pt x="8259" y="14501"/>
                      <a:pt x="8235" y="14505"/>
                      <a:pt x="8047" y="14657"/>
                    </a:cubicBezTo>
                    <a:cubicBezTo>
                      <a:pt x="7859" y="14810"/>
                      <a:pt x="7826" y="14790"/>
                      <a:pt x="7553" y="14469"/>
                    </a:cubicBezTo>
                    <a:cubicBezTo>
                      <a:pt x="7423" y="14316"/>
                      <a:pt x="7313" y="14171"/>
                      <a:pt x="7218" y="14025"/>
                    </a:cubicBezTo>
                    <a:cubicBezTo>
                      <a:pt x="7219" y="14054"/>
                      <a:pt x="7195" y="14072"/>
                      <a:pt x="7151" y="14093"/>
                    </a:cubicBezTo>
                    <a:cubicBezTo>
                      <a:pt x="7096" y="14119"/>
                      <a:pt x="6964" y="14155"/>
                      <a:pt x="6857" y="14176"/>
                    </a:cubicBezTo>
                    <a:cubicBezTo>
                      <a:pt x="6604" y="14225"/>
                      <a:pt x="6277" y="14486"/>
                      <a:pt x="6145" y="14747"/>
                    </a:cubicBezTo>
                    <a:cubicBezTo>
                      <a:pt x="5977" y="15080"/>
                      <a:pt x="5999" y="15574"/>
                      <a:pt x="6204" y="15944"/>
                    </a:cubicBezTo>
                    <a:lnTo>
                      <a:pt x="6371" y="16245"/>
                    </a:lnTo>
                    <a:lnTo>
                      <a:pt x="6547" y="16109"/>
                    </a:lnTo>
                    <a:cubicBezTo>
                      <a:pt x="6735" y="15968"/>
                      <a:pt x="6792" y="15989"/>
                      <a:pt x="6874" y="16230"/>
                    </a:cubicBezTo>
                    <a:cubicBezTo>
                      <a:pt x="6897" y="16297"/>
                      <a:pt x="7040" y="16477"/>
                      <a:pt x="7193" y="16629"/>
                    </a:cubicBezTo>
                    <a:cubicBezTo>
                      <a:pt x="7345" y="16780"/>
                      <a:pt x="7480" y="16937"/>
                      <a:pt x="7494" y="16975"/>
                    </a:cubicBezTo>
                    <a:cubicBezTo>
                      <a:pt x="7531" y="17074"/>
                      <a:pt x="7635" y="16996"/>
                      <a:pt x="7746" y="16787"/>
                    </a:cubicBezTo>
                    <a:cubicBezTo>
                      <a:pt x="7799" y="16686"/>
                      <a:pt x="7861" y="16606"/>
                      <a:pt x="7888" y="16606"/>
                    </a:cubicBezTo>
                    <a:cubicBezTo>
                      <a:pt x="7916" y="16606"/>
                      <a:pt x="7990" y="16686"/>
                      <a:pt x="8056" y="16787"/>
                    </a:cubicBezTo>
                    <a:cubicBezTo>
                      <a:pt x="8185" y="16983"/>
                      <a:pt x="8301" y="17016"/>
                      <a:pt x="8416" y="16892"/>
                    </a:cubicBezTo>
                    <a:cubicBezTo>
                      <a:pt x="8617" y="16674"/>
                      <a:pt x="8646" y="17071"/>
                      <a:pt x="8475" y="17674"/>
                    </a:cubicBezTo>
                    <a:cubicBezTo>
                      <a:pt x="8260" y="18431"/>
                      <a:pt x="7782" y="19223"/>
                      <a:pt x="7126" y="19909"/>
                    </a:cubicBezTo>
                    <a:lnTo>
                      <a:pt x="6832" y="20210"/>
                    </a:lnTo>
                    <a:lnTo>
                      <a:pt x="7126" y="20210"/>
                    </a:lnTo>
                    <a:cubicBezTo>
                      <a:pt x="7312" y="20210"/>
                      <a:pt x="7502" y="20163"/>
                      <a:pt x="7679" y="20082"/>
                    </a:cubicBezTo>
                    <a:cubicBezTo>
                      <a:pt x="7828" y="20014"/>
                      <a:pt x="7965" y="19977"/>
                      <a:pt x="7980" y="19999"/>
                    </a:cubicBezTo>
                    <a:cubicBezTo>
                      <a:pt x="7996" y="20022"/>
                      <a:pt x="7976" y="20162"/>
                      <a:pt x="7938" y="20308"/>
                    </a:cubicBezTo>
                    <a:cubicBezTo>
                      <a:pt x="7901" y="20454"/>
                      <a:pt x="7892" y="20590"/>
                      <a:pt x="7913" y="20609"/>
                    </a:cubicBezTo>
                    <a:cubicBezTo>
                      <a:pt x="7934" y="20628"/>
                      <a:pt x="8108" y="20569"/>
                      <a:pt x="8307" y="20481"/>
                    </a:cubicBezTo>
                    <a:cubicBezTo>
                      <a:pt x="8506" y="20392"/>
                      <a:pt x="8695" y="20333"/>
                      <a:pt x="8718" y="20345"/>
                    </a:cubicBezTo>
                    <a:cubicBezTo>
                      <a:pt x="8741" y="20358"/>
                      <a:pt x="8744" y="20496"/>
                      <a:pt x="8726" y="20654"/>
                    </a:cubicBezTo>
                    <a:cubicBezTo>
                      <a:pt x="8697" y="20911"/>
                      <a:pt x="8703" y="20940"/>
                      <a:pt x="8802" y="20940"/>
                    </a:cubicBezTo>
                    <a:cubicBezTo>
                      <a:pt x="9008" y="20939"/>
                      <a:pt x="9317" y="20839"/>
                      <a:pt x="9589" y="20684"/>
                    </a:cubicBezTo>
                    <a:cubicBezTo>
                      <a:pt x="9739" y="20599"/>
                      <a:pt x="9871" y="20543"/>
                      <a:pt x="9883" y="20564"/>
                    </a:cubicBezTo>
                    <a:cubicBezTo>
                      <a:pt x="9895" y="20584"/>
                      <a:pt x="9943" y="20709"/>
                      <a:pt x="9983" y="20842"/>
                    </a:cubicBezTo>
                    <a:cubicBezTo>
                      <a:pt x="10070" y="21132"/>
                      <a:pt x="10341" y="21449"/>
                      <a:pt x="10587" y="21542"/>
                    </a:cubicBezTo>
                    <a:cubicBezTo>
                      <a:pt x="10740" y="21600"/>
                      <a:pt x="10793" y="21598"/>
                      <a:pt x="10980" y="21512"/>
                    </a:cubicBezTo>
                    <a:cubicBezTo>
                      <a:pt x="11239" y="21393"/>
                      <a:pt x="11455" y="21149"/>
                      <a:pt x="11550" y="20865"/>
                    </a:cubicBezTo>
                    <a:cubicBezTo>
                      <a:pt x="11589" y="20750"/>
                      <a:pt x="11629" y="20624"/>
                      <a:pt x="11643" y="20586"/>
                    </a:cubicBezTo>
                    <a:cubicBezTo>
                      <a:pt x="11660" y="20537"/>
                      <a:pt x="11721" y="20551"/>
                      <a:pt x="11860" y="20646"/>
                    </a:cubicBezTo>
                    <a:cubicBezTo>
                      <a:pt x="12078" y="20795"/>
                      <a:pt x="12482" y="20940"/>
                      <a:pt x="12690" y="20940"/>
                    </a:cubicBezTo>
                    <a:cubicBezTo>
                      <a:pt x="12804" y="20940"/>
                      <a:pt x="12832" y="20916"/>
                      <a:pt x="12832" y="20789"/>
                    </a:cubicBezTo>
                    <a:cubicBezTo>
                      <a:pt x="12832" y="20705"/>
                      <a:pt x="12806" y="20572"/>
                      <a:pt x="12774" y="20496"/>
                    </a:cubicBezTo>
                    <a:cubicBezTo>
                      <a:pt x="12742" y="20420"/>
                      <a:pt x="12724" y="20339"/>
                      <a:pt x="12740" y="20315"/>
                    </a:cubicBezTo>
                    <a:cubicBezTo>
                      <a:pt x="12757" y="20291"/>
                      <a:pt x="12947" y="20351"/>
                      <a:pt x="13159" y="20451"/>
                    </a:cubicBezTo>
                    <a:cubicBezTo>
                      <a:pt x="13383" y="20556"/>
                      <a:pt x="13565" y="20613"/>
                      <a:pt x="13595" y="20586"/>
                    </a:cubicBezTo>
                    <a:cubicBezTo>
                      <a:pt x="13625" y="20559"/>
                      <a:pt x="13620" y="20441"/>
                      <a:pt x="13587" y="20308"/>
                    </a:cubicBezTo>
                    <a:cubicBezTo>
                      <a:pt x="13555" y="20181"/>
                      <a:pt x="13553" y="20059"/>
                      <a:pt x="13578" y="20037"/>
                    </a:cubicBezTo>
                    <a:cubicBezTo>
                      <a:pt x="13603" y="20015"/>
                      <a:pt x="13739" y="20047"/>
                      <a:pt x="13880" y="20105"/>
                    </a:cubicBezTo>
                    <a:cubicBezTo>
                      <a:pt x="14021" y="20162"/>
                      <a:pt x="14261" y="20209"/>
                      <a:pt x="14416" y="20210"/>
                    </a:cubicBezTo>
                    <a:lnTo>
                      <a:pt x="14693" y="20210"/>
                    </a:lnTo>
                    <a:lnTo>
                      <a:pt x="14425" y="19932"/>
                    </a:lnTo>
                    <a:cubicBezTo>
                      <a:pt x="13686" y="19193"/>
                      <a:pt x="13089" y="18119"/>
                      <a:pt x="12967" y="17291"/>
                    </a:cubicBezTo>
                    <a:cubicBezTo>
                      <a:pt x="12936" y="17081"/>
                      <a:pt x="12938" y="16964"/>
                      <a:pt x="12983" y="16922"/>
                    </a:cubicBezTo>
                    <a:cubicBezTo>
                      <a:pt x="12984" y="16920"/>
                      <a:pt x="12983" y="16916"/>
                      <a:pt x="12983" y="16914"/>
                    </a:cubicBezTo>
                    <a:cubicBezTo>
                      <a:pt x="12986" y="16907"/>
                      <a:pt x="12996" y="16904"/>
                      <a:pt x="13000" y="16899"/>
                    </a:cubicBezTo>
                    <a:cubicBezTo>
                      <a:pt x="13012" y="16885"/>
                      <a:pt x="13022" y="16877"/>
                      <a:pt x="13042" y="16884"/>
                    </a:cubicBezTo>
                    <a:cubicBezTo>
                      <a:pt x="13049" y="16887"/>
                      <a:pt x="13059" y="16894"/>
                      <a:pt x="13067" y="16899"/>
                    </a:cubicBezTo>
                    <a:cubicBezTo>
                      <a:pt x="13070" y="16901"/>
                      <a:pt x="13072" y="16905"/>
                      <a:pt x="13076" y="16907"/>
                    </a:cubicBezTo>
                    <a:cubicBezTo>
                      <a:pt x="13098" y="16911"/>
                      <a:pt x="13121" y="16917"/>
                      <a:pt x="13151" y="16929"/>
                    </a:cubicBezTo>
                    <a:cubicBezTo>
                      <a:pt x="13312" y="16996"/>
                      <a:pt x="13377" y="16962"/>
                      <a:pt x="13562" y="16681"/>
                    </a:cubicBezTo>
                    <a:cubicBezTo>
                      <a:pt x="13619" y="16594"/>
                      <a:pt x="13638" y="16600"/>
                      <a:pt x="13779" y="16802"/>
                    </a:cubicBezTo>
                    <a:lnTo>
                      <a:pt x="13939" y="17027"/>
                    </a:lnTo>
                    <a:lnTo>
                      <a:pt x="14232" y="16749"/>
                    </a:lnTo>
                    <a:cubicBezTo>
                      <a:pt x="14392" y="16597"/>
                      <a:pt x="14571" y="16374"/>
                      <a:pt x="14634" y="16252"/>
                    </a:cubicBezTo>
                    <a:cubicBezTo>
                      <a:pt x="14698" y="16130"/>
                      <a:pt x="14763" y="16034"/>
                      <a:pt x="14777" y="16034"/>
                    </a:cubicBezTo>
                    <a:cubicBezTo>
                      <a:pt x="14790" y="16034"/>
                      <a:pt x="14885" y="16076"/>
                      <a:pt x="14986" y="16132"/>
                    </a:cubicBezTo>
                    <a:lnTo>
                      <a:pt x="15171" y="16230"/>
                    </a:lnTo>
                    <a:lnTo>
                      <a:pt x="15338" y="15921"/>
                    </a:lnTo>
                    <a:cubicBezTo>
                      <a:pt x="15597" y="15429"/>
                      <a:pt x="15535" y="14804"/>
                      <a:pt x="15196" y="14477"/>
                    </a:cubicBezTo>
                    <a:cubicBezTo>
                      <a:pt x="15043" y="14330"/>
                      <a:pt x="14676" y="14153"/>
                      <a:pt x="14525" y="14153"/>
                    </a:cubicBezTo>
                    <a:cubicBezTo>
                      <a:pt x="14322" y="14153"/>
                      <a:pt x="14283" y="14051"/>
                      <a:pt x="14408" y="13860"/>
                    </a:cubicBezTo>
                    <a:cubicBezTo>
                      <a:pt x="14544" y="13652"/>
                      <a:pt x="14579" y="13643"/>
                      <a:pt x="14726" y="13792"/>
                    </a:cubicBezTo>
                    <a:cubicBezTo>
                      <a:pt x="14837" y="13903"/>
                      <a:pt x="15028" y="13999"/>
                      <a:pt x="15162" y="14018"/>
                    </a:cubicBezTo>
                    <a:cubicBezTo>
                      <a:pt x="15196" y="14018"/>
                      <a:pt x="15231" y="14012"/>
                      <a:pt x="15254" y="14010"/>
                    </a:cubicBezTo>
                    <a:cubicBezTo>
                      <a:pt x="15268" y="14007"/>
                      <a:pt x="15280" y="14003"/>
                      <a:pt x="15288" y="13995"/>
                    </a:cubicBezTo>
                    <a:cubicBezTo>
                      <a:pt x="15322" y="13964"/>
                      <a:pt x="15350" y="13839"/>
                      <a:pt x="15355" y="13717"/>
                    </a:cubicBezTo>
                    <a:cubicBezTo>
                      <a:pt x="15359" y="13595"/>
                      <a:pt x="15375" y="13478"/>
                      <a:pt x="15380" y="13453"/>
                    </a:cubicBezTo>
                    <a:cubicBezTo>
                      <a:pt x="15385" y="13428"/>
                      <a:pt x="15494" y="13491"/>
                      <a:pt x="15623" y="13596"/>
                    </a:cubicBezTo>
                    <a:cubicBezTo>
                      <a:pt x="15940" y="13853"/>
                      <a:pt x="16131" y="13937"/>
                      <a:pt x="16201" y="13837"/>
                    </a:cubicBezTo>
                    <a:cubicBezTo>
                      <a:pt x="16230" y="13796"/>
                      <a:pt x="16259" y="13688"/>
                      <a:pt x="16260" y="13596"/>
                    </a:cubicBezTo>
                    <a:cubicBezTo>
                      <a:pt x="16261" y="13420"/>
                      <a:pt x="16335" y="13325"/>
                      <a:pt x="16402" y="13423"/>
                    </a:cubicBezTo>
                    <a:cubicBezTo>
                      <a:pt x="16448" y="13489"/>
                      <a:pt x="16886" y="13677"/>
                      <a:pt x="16997" y="13679"/>
                    </a:cubicBezTo>
                    <a:cubicBezTo>
                      <a:pt x="17047" y="13680"/>
                      <a:pt x="17073" y="13588"/>
                      <a:pt x="17073" y="13378"/>
                    </a:cubicBezTo>
                    <a:cubicBezTo>
                      <a:pt x="17073" y="13211"/>
                      <a:pt x="17086" y="13057"/>
                      <a:pt x="17106" y="13039"/>
                    </a:cubicBezTo>
                    <a:cubicBezTo>
                      <a:pt x="17126" y="13022"/>
                      <a:pt x="17224" y="13063"/>
                      <a:pt x="17324" y="13130"/>
                    </a:cubicBezTo>
                    <a:cubicBezTo>
                      <a:pt x="17424" y="13197"/>
                      <a:pt x="17589" y="13293"/>
                      <a:pt x="17693" y="13340"/>
                    </a:cubicBezTo>
                    <a:lnTo>
                      <a:pt x="17886" y="13423"/>
                    </a:lnTo>
                    <a:lnTo>
                      <a:pt x="17886" y="13197"/>
                    </a:lnTo>
                    <a:cubicBezTo>
                      <a:pt x="17886" y="13074"/>
                      <a:pt x="17857" y="12899"/>
                      <a:pt x="17827" y="12806"/>
                    </a:cubicBezTo>
                    <a:cubicBezTo>
                      <a:pt x="17796" y="12710"/>
                      <a:pt x="17798" y="12627"/>
                      <a:pt x="17827" y="12611"/>
                    </a:cubicBezTo>
                    <a:cubicBezTo>
                      <a:pt x="17855" y="12595"/>
                      <a:pt x="18041" y="12691"/>
                      <a:pt x="18238" y="12821"/>
                    </a:cubicBezTo>
                    <a:cubicBezTo>
                      <a:pt x="18434" y="12951"/>
                      <a:pt x="18614" y="13055"/>
                      <a:pt x="18640" y="13055"/>
                    </a:cubicBezTo>
                    <a:cubicBezTo>
                      <a:pt x="18716" y="13055"/>
                      <a:pt x="18767" y="12643"/>
                      <a:pt x="18724" y="12385"/>
                    </a:cubicBezTo>
                    <a:cubicBezTo>
                      <a:pt x="18702" y="12252"/>
                      <a:pt x="18634" y="12028"/>
                      <a:pt x="18573" y="11888"/>
                    </a:cubicBezTo>
                    <a:cubicBezTo>
                      <a:pt x="18511" y="11748"/>
                      <a:pt x="18479" y="11614"/>
                      <a:pt x="18497" y="11587"/>
                    </a:cubicBezTo>
                    <a:cubicBezTo>
                      <a:pt x="18516" y="11561"/>
                      <a:pt x="18630" y="11542"/>
                      <a:pt x="18757" y="11542"/>
                    </a:cubicBezTo>
                    <a:cubicBezTo>
                      <a:pt x="19140" y="11542"/>
                      <a:pt x="19856" y="11386"/>
                      <a:pt x="20207" y="11226"/>
                    </a:cubicBezTo>
                    <a:cubicBezTo>
                      <a:pt x="20484" y="11101"/>
                      <a:pt x="20991" y="10684"/>
                      <a:pt x="21003" y="10579"/>
                    </a:cubicBezTo>
                    <a:cubicBezTo>
                      <a:pt x="20998" y="10572"/>
                      <a:pt x="20985" y="10563"/>
                      <a:pt x="20970" y="10556"/>
                    </a:cubicBezTo>
                    <a:cubicBezTo>
                      <a:pt x="20964" y="10554"/>
                      <a:pt x="20951" y="10551"/>
                      <a:pt x="20944" y="10549"/>
                    </a:cubicBezTo>
                    <a:cubicBezTo>
                      <a:pt x="20868" y="10541"/>
                      <a:pt x="20712" y="10539"/>
                      <a:pt x="20534" y="10541"/>
                    </a:cubicBezTo>
                    <a:cubicBezTo>
                      <a:pt x="20294" y="10545"/>
                      <a:pt x="20082" y="10529"/>
                      <a:pt x="20065" y="10504"/>
                    </a:cubicBezTo>
                    <a:cubicBezTo>
                      <a:pt x="20047" y="10479"/>
                      <a:pt x="20197" y="10359"/>
                      <a:pt x="20400" y="10240"/>
                    </a:cubicBezTo>
                    <a:cubicBezTo>
                      <a:pt x="20783" y="10018"/>
                      <a:pt x="21422" y="9444"/>
                      <a:pt x="21422" y="9323"/>
                    </a:cubicBezTo>
                    <a:cubicBezTo>
                      <a:pt x="21422" y="9241"/>
                      <a:pt x="21250" y="9196"/>
                      <a:pt x="20953" y="9195"/>
                    </a:cubicBezTo>
                    <a:cubicBezTo>
                      <a:pt x="20836" y="9194"/>
                      <a:pt x="20721" y="9167"/>
                      <a:pt x="20701" y="9142"/>
                    </a:cubicBezTo>
                    <a:cubicBezTo>
                      <a:pt x="20699" y="9142"/>
                      <a:pt x="20677" y="9142"/>
                      <a:pt x="20676" y="9142"/>
                    </a:cubicBezTo>
                    <a:cubicBezTo>
                      <a:pt x="20672" y="9141"/>
                      <a:pt x="20695" y="9125"/>
                      <a:pt x="20718" y="9097"/>
                    </a:cubicBezTo>
                    <a:cubicBezTo>
                      <a:pt x="20743" y="9044"/>
                      <a:pt x="20804" y="8958"/>
                      <a:pt x="20886" y="8871"/>
                    </a:cubicBezTo>
                    <a:cubicBezTo>
                      <a:pt x="21095" y="8647"/>
                      <a:pt x="21583" y="7797"/>
                      <a:pt x="21531" y="7750"/>
                    </a:cubicBezTo>
                    <a:cubicBezTo>
                      <a:pt x="21516" y="7737"/>
                      <a:pt x="21370" y="7776"/>
                      <a:pt x="21204" y="7833"/>
                    </a:cubicBezTo>
                    <a:cubicBezTo>
                      <a:pt x="21039" y="7890"/>
                      <a:pt x="20765" y="7987"/>
                      <a:pt x="20601" y="8043"/>
                    </a:cubicBezTo>
                    <a:cubicBezTo>
                      <a:pt x="20437" y="8100"/>
                      <a:pt x="20285" y="8134"/>
                      <a:pt x="20257" y="8119"/>
                    </a:cubicBezTo>
                    <a:cubicBezTo>
                      <a:pt x="20230" y="8103"/>
                      <a:pt x="20261" y="7998"/>
                      <a:pt x="20324" y="7885"/>
                    </a:cubicBezTo>
                    <a:cubicBezTo>
                      <a:pt x="20388" y="7773"/>
                      <a:pt x="20442" y="7612"/>
                      <a:pt x="20442" y="7532"/>
                    </a:cubicBezTo>
                    <a:cubicBezTo>
                      <a:pt x="20442" y="7452"/>
                      <a:pt x="20540" y="7205"/>
                      <a:pt x="20668" y="6975"/>
                    </a:cubicBezTo>
                    <a:cubicBezTo>
                      <a:pt x="20911" y="6539"/>
                      <a:pt x="21038" y="6140"/>
                      <a:pt x="21104" y="5621"/>
                    </a:cubicBezTo>
                    <a:lnTo>
                      <a:pt x="21146" y="5312"/>
                    </a:lnTo>
                    <a:lnTo>
                      <a:pt x="20861" y="5515"/>
                    </a:lnTo>
                    <a:cubicBezTo>
                      <a:pt x="20706" y="5625"/>
                      <a:pt x="20518" y="5770"/>
                      <a:pt x="20433" y="5839"/>
                    </a:cubicBezTo>
                    <a:cubicBezTo>
                      <a:pt x="20229" y="6005"/>
                      <a:pt x="20186" y="5923"/>
                      <a:pt x="20291" y="5560"/>
                    </a:cubicBezTo>
                    <a:cubicBezTo>
                      <a:pt x="20356" y="5336"/>
                      <a:pt x="20407" y="4954"/>
                      <a:pt x="20425" y="4635"/>
                    </a:cubicBezTo>
                    <a:lnTo>
                      <a:pt x="20433" y="4432"/>
                    </a:lnTo>
                    <a:cubicBezTo>
                      <a:pt x="20434" y="4320"/>
                      <a:pt x="20429" y="4229"/>
                      <a:pt x="20416" y="4168"/>
                    </a:cubicBezTo>
                    <a:lnTo>
                      <a:pt x="20375" y="3988"/>
                    </a:lnTo>
                    <a:lnTo>
                      <a:pt x="20006" y="4311"/>
                    </a:lnTo>
                    <a:cubicBezTo>
                      <a:pt x="19802" y="4492"/>
                      <a:pt x="19623" y="4630"/>
                      <a:pt x="19604" y="4612"/>
                    </a:cubicBezTo>
                    <a:cubicBezTo>
                      <a:pt x="19584" y="4595"/>
                      <a:pt x="19570" y="4363"/>
                      <a:pt x="19570" y="4101"/>
                    </a:cubicBezTo>
                    <a:cubicBezTo>
                      <a:pt x="19570" y="3666"/>
                      <a:pt x="19486" y="3066"/>
                      <a:pt x="19411" y="2957"/>
                    </a:cubicBezTo>
                    <a:cubicBezTo>
                      <a:pt x="19394" y="2933"/>
                      <a:pt x="19338" y="2969"/>
                      <a:pt x="19285" y="3040"/>
                    </a:cubicBezTo>
                    <a:cubicBezTo>
                      <a:pt x="19233" y="3110"/>
                      <a:pt x="19116" y="3271"/>
                      <a:pt x="19025" y="3393"/>
                    </a:cubicBezTo>
                    <a:cubicBezTo>
                      <a:pt x="18935" y="3515"/>
                      <a:pt x="18841" y="3591"/>
                      <a:pt x="18816" y="3566"/>
                    </a:cubicBezTo>
                    <a:cubicBezTo>
                      <a:pt x="18808" y="3559"/>
                      <a:pt x="18794" y="3536"/>
                      <a:pt x="18782" y="3499"/>
                    </a:cubicBezTo>
                    <a:cubicBezTo>
                      <a:pt x="18782" y="3497"/>
                      <a:pt x="18783" y="3493"/>
                      <a:pt x="18782" y="3491"/>
                    </a:cubicBezTo>
                    <a:cubicBezTo>
                      <a:pt x="18780" y="3485"/>
                      <a:pt x="18776" y="3476"/>
                      <a:pt x="18774" y="3469"/>
                    </a:cubicBezTo>
                    <a:cubicBezTo>
                      <a:pt x="18750" y="3386"/>
                      <a:pt x="18722" y="3262"/>
                      <a:pt x="18699" y="3130"/>
                    </a:cubicBezTo>
                    <a:cubicBezTo>
                      <a:pt x="18605" y="2596"/>
                      <a:pt x="18350" y="2119"/>
                      <a:pt x="18020" y="1866"/>
                    </a:cubicBezTo>
                    <a:lnTo>
                      <a:pt x="17894" y="1768"/>
                    </a:lnTo>
                    <a:lnTo>
                      <a:pt x="17944" y="1986"/>
                    </a:lnTo>
                    <a:cubicBezTo>
                      <a:pt x="18001" y="2214"/>
                      <a:pt x="17999" y="2249"/>
                      <a:pt x="17819" y="3123"/>
                    </a:cubicBezTo>
                    <a:cubicBezTo>
                      <a:pt x="17757" y="3418"/>
                      <a:pt x="17710" y="3754"/>
                      <a:pt x="17710" y="3867"/>
                    </a:cubicBezTo>
                    <a:cubicBezTo>
                      <a:pt x="17710" y="3981"/>
                      <a:pt x="17688" y="4119"/>
                      <a:pt x="17659" y="4168"/>
                    </a:cubicBezTo>
                    <a:cubicBezTo>
                      <a:pt x="17631" y="4218"/>
                      <a:pt x="17578" y="4395"/>
                      <a:pt x="17542" y="4567"/>
                    </a:cubicBezTo>
                    <a:cubicBezTo>
                      <a:pt x="17507" y="4740"/>
                      <a:pt x="17416" y="4987"/>
                      <a:pt x="17341" y="5116"/>
                    </a:cubicBezTo>
                    <a:cubicBezTo>
                      <a:pt x="17266" y="5246"/>
                      <a:pt x="17109" y="5525"/>
                      <a:pt x="16989" y="5733"/>
                    </a:cubicBezTo>
                    <a:cubicBezTo>
                      <a:pt x="16775" y="6106"/>
                      <a:pt x="16703" y="6165"/>
                      <a:pt x="16629" y="6057"/>
                    </a:cubicBezTo>
                    <a:cubicBezTo>
                      <a:pt x="16608" y="6027"/>
                      <a:pt x="16480" y="6163"/>
                      <a:pt x="16335" y="6358"/>
                    </a:cubicBezTo>
                    <a:cubicBezTo>
                      <a:pt x="16191" y="6553"/>
                      <a:pt x="15982" y="6811"/>
                      <a:pt x="15874" y="6930"/>
                    </a:cubicBezTo>
                    <a:cubicBezTo>
                      <a:pt x="15635" y="7195"/>
                      <a:pt x="15556" y="7357"/>
                      <a:pt x="15556" y="7630"/>
                    </a:cubicBezTo>
                    <a:cubicBezTo>
                      <a:pt x="15556" y="7873"/>
                      <a:pt x="15638" y="8026"/>
                      <a:pt x="15833" y="8171"/>
                    </a:cubicBezTo>
                    <a:cubicBezTo>
                      <a:pt x="15962" y="8268"/>
                      <a:pt x="15970" y="8304"/>
                      <a:pt x="15933" y="8585"/>
                    </a:cubicBezTo>
                    <a:cubicBezTo>
                      <a:pt x="15905" y="8798"/>
                      <a:pt x="15864" y="8892"/>
                      <a:pt x="15799" y="8909"/>
                    </a:cubicBezTo>
                    <a:cubicBezTo>
                      <a:pt x="15537" y="8977"/>
                      <a:pt x="15224" y="9159"/>
                      <a:pt x="15120" y="9307"/>
                    </a:cubicBezTo>
                    <a:cubicBezTo>
                      <a:pt x="15056" y="9401"/>
                      <a:pt x="14883" y="9531"/>
                      <a:pt x="14726" y="9601"/>
                    </a:cubicBezTo>
                    <a:lnTo>
                      <a:pt x="14441" y="9729"/>
                    </a:lnTo>
                    <a:lnTo>
                      <a:pt x="14232" y="9518"/>
                    </a:lnTo>
                    <a:cubicBezTo>
                      <a:pt x="14115" y="9403"/>
                      <a:pt x="13902" y="9223"/>
                      <a:pt x="13754" y="9119"/>
                    </a:cubicBezTo>
                    <a:cubicBezTo>
                      <a:pt x="13426" y="8889"/>
                      <a:pt x="13084" y="8439"/>
                      <a:pt x="13168" y="8344"/>
                    </a:cubicBezTo>
                    <a:cubicBezTo>
                      <a:pt x="13200" y="8308"/>
                      <a:pt x="13203" y="8231"/>
                      <a:pt x="13176" y="8171"/>
                    </a:cubicBezTo>
                    <a:cubicBezTo>
                      <a:pt x="13069" y="7933"/>
                      <a:pt x="13116" y="7500"/>
                      <a:pt x="13285" y="7178"/>
                    </a:cubicBezTo>
                    <a:cubicBezTo>
                      <a:pt x="13428" y="6906"/>
                      <a:pt x="13492" y="6841"/>
                      <a:pt x="13754" y="6719"/>
                    </a:cubicBezTo>
                    <a:cubicBezTo>
                      <a:pt x="13922" y="6641"/>
                      <a:pt x="14084" y="6576"/>
                      <a:pt x="14115" y="6576"/>
                    </a:cubicBezTo>
                    <a:cubicBezTo>
                      <a:pt x="14146" y="6576"/>
                      <a:pt x="14276" y="6508"/>
                      <a:pt x="14400" y="6418"/>
                    </a:cubicBezTo>
                    <a:cubicBezTo>
                      <a:pt x="14551" y="6309"/>
                      <a:pt x="14709" y="6248"/>
                      <a:pt x="14886" y="6230"/>
                    </a:cubicBezTo>
                    <a:cubicBezTo>
                      <a:pt x="15030" y="6215"/>
                      <a:pt x="15144" y="6178"/>
                      <a:pt x="15137" y="6147"/>
                    </a:cubicBezTo>
                    <a:cubicBezTo>
                      <a:pt x="15130" y="6116"/>
                      <a:pt x="15251" y="6062"/>
                      <a:pt x="15405" y="6027"/>
                    </a:cubicBezTo>
                    <a:cubicBezTo>
                      <a:pt x="15760" y="5945"/>
                      <a:pt x="15954" y="5826"/>
                      <a:pt x="16025" y="5658"/>
                    </a:cubicBezTo>
                    <a:cubicBezTo>
                      <a:pt x="16106" y="5467"/>
                      <a:pt x="16108" y="5467"/>
                      <a:pt x="15849" y="5621"/>
                    </a:cubicBezTo>
                    <a:cubicBezTo>
                      <a:pt x="15657" y="5735"/>
                      <a:pt x="15512" y="5772"/>
                      <a:pt x="15103" y="5801"/>
                    </a:cubicBezTo>
                    <a:cubicBezTo>
                      <a:pt x="14826" y="5821"/>
                      <a:pt x="14561" y="5849"/>
                      <a:pt x="14509" y="5869"/>
                    </a:cubicBezTo>
                    <a:cubicBezTo>
                      <a:pt x="14456" y="5889"/>
                      <a:pt x="14394" y="5883"/>
                      <a:pt x="14374" y="5854"/>
                    </a:cubicBezTo>
                    <a:cubicBezTo>
                      <a:pt x="14328" y="5786"/>
                      <a:pt x="14562" y="5643"/>
                      <a:pt x="14718" y="5643"/>
                    </a:cubicBezTo>
                    <a:cubicBezTo>
                      <a:pt x="14785" y="5643"/>
                      <a:pt x="14914" y="5569"/>
                      <a:pt x="15003" y="5485"/>
                    </a:cubicBezTo>
                    <a:cubicBezTo>
                      <a:pt x="15193" y="5307"/>
                      <a:pt x="15403" y="5250"/>
                      <a:pt x="15564" y="5327"/>
                    </a:cubicBezTo>
                    <a:cubicBezTo>
                      <a:pt x="15655" y="5371"/>
                      <a:pt x="15673" y="5365"/>
                      <a:pt x="15673" y="5305"/>
                    </a:cubicBezTo>
                    <a:cubicBezTo>
                      <a:pt x="15673" y="5112"/>
                      <a:pt x="15546" y="4950"/>
                      <a:pt x="15338" y="4876"/>
                    </a:cubicBezTo>
                    <a:cubicBezTo>
                      <a:pt x="15218" y="4833"/>
                      <a:pt x="15071" y="4778"/>
                      <a:pt x="15003" y="4748"/>
                    </a:cubicBezTo>
                    <a:cubicBezTo>
                      <a:pt x="14935" y="4718"/>
                      <a:pt x="14828" y="4698"/>
                      <a:pt x="14768" y="4710"/>
                    </a:cubicBezTo>
                    <a:cubicBezTo>
                      <a:pt x="14708" y="4722"/>
                      <a:pt x="14584" y="4698"/>
                      <a:pt x="14492" y="4657"/>
                    </a:cubicBezTo>
                    <a:lnTo>
                      <a:pt x="14324" y="4582"/>
                    </a:lnTo>
                    <a:lnTo>
                      <a:pt x="14626" y="4349"/>
                    </a:lnTo>
                    <a:cubicBezTo>
                      <a:pt x="14986" y="4066"/>
                      <a:pt x="15136" y="3816"/>
                      <a:pt x="15187" y="3424"/>
                    </a:cubicBezTo>
                    <a:cubicBezTo>
                      <a:pt x="15218" y="3185"/>
                      <a:pt x="15263" y="3102"/>
                      <a:pt x="15405" y="2995"/>
                    </a:cubicBezTo>
                    <a:cubicBezTo>
                      <a:pt x="15409" y="2991"/>
                      <a:pt x="15409" y="2990"/>
                      <a:pt x="15414" y="2987"/>
                    </a:cubicBezTo>
                    <a:cubicBezTo>
                      <a:pt x="15425" y="2979"/>
                      <a:pt x="15435" y="2971"/>
                      <a:pt x="15447" y="2965"/>
                    </a:cubicBezTo>
                    <a:cubicBezTo>
                      <a:pt x="15538" y="2909"/>
                      <a:pt x="15642" y="2875"/>
                      <a:pt x="15698" y="2882"/>
                    </a:cubicBezTo>
                    <a:cubicBezTo>
                      <a:pt x="15805" y="2895"/>
                      <a:pt x="15825" y="2941"/>
                      <a:pt x="15841" y="3213"/>
                    </a:cubicBezTo>
                    <a:cubicBezTo>
                      <a:pt x="15851" y="3384"/>
                      <a:pt x="15887" y="3537"/>
                      <a:pt x="15925" y="3559"/>
                    </a:cubicBezTo>
                    <a:cubicBezTo>
                      <a:pt x="15963" y="3581"/>
                      <a:pt x="16110" y="3604"/>
                      <a:pt x="16252" y="3604"/>
                    </a:cubicBezTo>
                    <a:cubicBezTo>
                      <a:pt x="16412" y="3605"/>
                      <a:pt x="16548" y="3637"/>
                      <a:pt x="16620" y="3694"/>
                    </a:cubicBezTo>
                    <a:cubicBezTo>
                      <a:pt x="16732" y="3783"/>
                      <a:pt x="16738" y="3783"/>
                      <a:pt x="16696" y="3657"/>
                    </a:cubicBezTo>
                    <a:cubicBezTo>
                      <a:pt x="16609" y="3394"/>
                      <a:pt x="16623" y="3312"/>
                      <a:pt x="16763" y="3326"/>
                    </a:cubicBezTo>
                    <a:cubicBezTo>
                      <a:pt x="16959" y="3344"/>
                      <a:pt x="16931" y="3310"/>
                      <a:pt x="16578" y="3108"/>
                    </a:cubicBezTo>
                    <a:cubicBezTo>
                      <a:pt x="16279" y="2935"/>
                      <a:pt x="16255" y="2905"/>
                      <a:pt x="16268" y="2731"/>
                    </a:cubicBezTo>
                    <a:cubicBezTo>
                      <a:pt x="16289" y="2454"/>
                      <a:pt x="16066" y="2295"/>
                      <a:pt x="15648" y="2295"/>
                    </a:cubicBezTo>
                    <a:cubicBezTo>
                      <a:pt x="15250" y="2295"/>
                      <a:pt x="14950" y="2425"/>
                      <a:pt x="14835" y="2641"/>
                    </a:cubicBezTo>
                    <a:cubicBezTo>
                      <a:pt x="14787" y="2733"/>
                      <a:pt x="14709" y="2980"/>
                      <a:pt x="14659" y="3190"/>
                    </a:cubicBezTo>
                    <a:cubicBezTo>
                      <a:pt x="14526" y="3762"/>
                      <a:pt x="14302" y="4052"/>
                      <a:pt x="14224" y="3755"/>
                    </a:cubicBezTo>
                    <a:cubicBezTo>
                      <a:pt x="14174" y="3566"/>
                      <a:pt x="14030" y="3517"/>
                      <a:pt x="13729" y="3589"/>
                    </a:cubicBezTo>
                    <a:cubicBezTo>
                      <a:pt x="13357" y="3678"/>
                      <a:pt x="13297" y="3669"/>
                      <a:pt x="13235" y="3521"/>
                    </a:cubicBezTo>
                    <a:cubicBezTo>
                      <a:pt x="13161" y="3347"/>
                      <a:pt x="13118" y="3358"/>
                      <a:pt x="13134" y="3544"/>
                    </a:cubicBezTo>
                    <a:cubicBezTo>
                      <a:pt x="13151" y="3748"/>
                      <a:pt x="13050" y="3843"/>
                      <a:pt x="12774" y="3882"/>
                    </a:cubicBezTo>
                    <a:cubicBezTo>
                      <a:pt x="12592" y="3909"/>
                      <a:pt x="12534" y="3945"/>
                      <a:pt x="12506" y="4048"/>
                    </a:cubicBezTo>
                    <a:cubicBezTo>
                      <a:pt x="12486" y="4120"/>
                      <a:pt x="12486" y="4213"/>
                      <a:pt x="12506" y="4259"/>
                    </a:cubicBezTo>
                    <a:cubicBezTo>
                      <a:pt x="12605" y="4491"/>
                      <a:pt x="12291" y="4434"/>
                      <a:pt x="11969" y="4161"/>
                    </a:cubicBezTo>
                    <a:cubicBezTo>
                      <a:pt x="11765" y="3988"/>
                      <a:pt x="11517" y="3566"/>
                      <a:pt x="11584" y="3506"/>
                    </a:cubicBezTo>
                    <a:cubicBezTo>
                      <a:pt x="11605" y="3487"/>
                      <a:pt x="11727" y="3452"/>
                      <a:pt x="11860" y="3424"/>
                    </a:cubicBezTo>
                    <a:lnTo>
                      <a:pt x="12103" y="3371"/>
                    </a:lnTo>
                    <a:lnTo>
                      <a:pt x="12103" y="3040"/>
                    </a:lnTo>
                    <a:cubicBezTo>
                      <a:pt x="12103" y="2729"/>
                      <a:pt x="12113" y="2700"/>
                      <a:pt x="12296" y="2566"/>
                    </a:cubicBezTo>
                    <a:cubicBezTo>
                      <a:pt x="12529" y="2395"/>
                      <a:pt x="12773" y="1970"/>
                      <a:pt x="12774" y="1731"/>
                    </a:cubicBezTo>
                    <a:cubicBezTo>
                      <a:pt x="12775" y="1469"/>
                      <a:pt x="12629" y="1273"/>
                      <a:pt x="12380" y="1189"/>
                    </a:cubicBezTo>
                    <a:cubicBezTo>
                      <a:pt x="12154" y="1113"/>
                      <a:pt x="11736" y="1102"/>
                      <a:pt x="11517" y="1166"/>
                    </a:cubicBezTo>
                    <a:cubicBezTo>
                      <a:pt x="11432" y="1191"/>
                      <a:pt x="11318" y="1164"/>
                      <a:pt x="11156" y="1068"/>
                    </a:cubicBezTo>
                    <a:cubicBezTo>
                      <a:pt x="10945" y="944"/>
                      <a:pt x="10928" y="913"/>
                      <a:pt x="10955" y="760"/>
                    </a:cubicBezTo>
                    <a:cubicBezTo>
                      <a:pt x="10973" y="662"/>
                      <a:pt x="10959" y="570"/>
                      <a:pt x="10922" y="549"/>
                    </a:cubicBezTo>
                    <a:cubicBezTo>
                      <a:pt x="10806" y="485"/>
                      <a:pt x="10850" y="304"/>
                      <a:pt x="10989" y="271"/>
                    </a:cubicBezTo>
                    <a:cubicBezTo>
                      <a:pt x="11119" y="240"/>
                      <a:pt x="11117" y="243"/>
                      <a:pt x="10972" y="211"/>
                    </a:cubicBezTo>
                    <a:cubicBezTo>
                      <a:pt x="10884" y="191"/>
                      <a:pt x="10833" y="144"/>
                      <a:pt x="10838" y="90"/>
                    </a:cubicBezTo>
                    <a:cubicBezTo>
                      <a:pt x="10842" y="42"/>
                      <a:pt x="10816" y="0"/>
                      <a:pt x="10788" y="0"/>
                    </a:cubicBezTo>
                    <a:close/>
                    <a:moveTo>
                      <a:pt x="10813" y="3604"/>
                    </a:moveTo>
                    <a:cubicBezTo>
                      <a:pt x="10819" y="3600"/>
                      <a:pt x="10826" y="3604"/>
                      <a:pt x="10830" y="3604"/>
                    </a:cubicBezTo>
                    <a:cubicBezTo>
                      <a:pt x="10862" y="3609"/>
                      <a:pt x="10923" y="3724"/>
                      <a:pt x="10972" y="3860"/>
                    </a:cubicBezTo>
                    <a:cubicBezTo>
                      <a:pt x="10987" y="3900"/>
                      <a:pt x="11002" y="3939"/>
                      <a:pt x="11022" y="3980"/>
                    </a:cubicBezTo>
                    <a:cubicBezTo>
                      <a:pt x="11082" y="4104"/>
                      <a:pt x="11171" y="4232"/>
                      <a:pt x="11265" y="4349"/>
                    </a:cubicBezTo>
                    <a:cubicBezTo>
                      <a:pt x="11297" y="4388"/>
                      <a:pt x="11324" y="4426"/>
                      <a:pt x="11358" y="4462"/>
                    </a:cubicBezTo>
                    <a:cubicBezTo>
                      <a:pt x="11391" y="4498"/>
                      <a:pt x="11432" y="4535"/>
                      <a:pt x="11467" y="4567"/>
                    </a:cubicBezTo>
                    <a:cubicBezTo>
                      <a:pt x="11501" y="4600"/>
                      <a:pt x="11532" y="4630"/>
                      <a:pt x="11567" y="4657"/>
                    </a:cubicBezTo>
                    <a:cubicBezTo>
                      <a:pt x="11603" y="4685"/>
                      <a:pt x="11641" y="4711"/>
                      <a:pt x="11676" y="4733"/>
                    </a:cubicBezTo>
                    <a:cubicBezTo>
                      <a:pt x="11798" y="4809"/>
                      <a:pt x="11963" y="4945"/>
                      <a:pt x="12045" y="5041"/>
                    </a:cubicBezTo>
                    <a:cubicBezTo>
                      <a:pt x="12082" y="5085"/>
                      <a:pt x="12120" y="5124"/>
                      <a:pt x="12162" y="5154"/>
                    </a:cubicBezTo>
                    <a:cubicBezTo>
                      <a:pt x="12190" y="5175"/>
                      <a:pt x="12224" y="5192"/>
                      <a:pt x="12254" y="5207"/>
                    </a:cubicBezTo>
                    <a:cubicBezTo>
                      <a:pt x="12285" y="5221"/>
                      <a:pt x="12314" y="5236"/>
                      <a:pt x="12346" y="5244"/>
                    </a:cubicBezTo>
                    <a:cubicBezTo>
                      <a:pt x="12363" y="5249"/>
                      <a:pt x="12380" y="5249"/>
                      <a:pt x="12397" y="5252"/>
                    </a:cubicBezTo>
                    <a:cubicBezTo>
                      <a:pt x="12431" y="5258"/>
                      <a:pt x="12463" y="5261"/>
                      <a:pt x="12489" y="5267"/>
                    </a:cubicBezTo>
                    <a:cubicBezTo>
                      <a:pt x="12515" y="5273"/>
                      <a:pt x="12537" y="5283"/>
                      <a:pt x="12556" y="5290"/>
                    </a:cubicBezTo>
                    <a:cubicBezTo>
                      <a:pt x="12584" y="5300"/>
                      <a:pt x="12603" y="5308"/>
                      <a:pt x="12615" y="5320"/>
                    </a:cubicBezTo>
                    <a:cubicBezTo>
                      <a:pt x="12618" y="5324"/>
                      <a:pt x="12621" y="5331"/>
                      <a:pt x="12623" y="5335"/>
                    </a:cubicBezTo>
                    <a:cubicBezTo>
                      <a:pt x="12639" y="5367"/>
                      <a:pt x="12592" y="5407"/>
                      <a:pt x="12489" y="5455"/>
                    </a:cubicBezTo>
                    <a:cubicBezTo>
                      <a:pt x="12465" y="5466"/>
                      <a:pt x="12440" y="5476"/>
                      <a:pt x="12413" y="5493"/>
                    </a:cubicBezTo>
                    <a:cubicBezTo>
                      <a:pt x="12387" y="5509"/>
                      <a:pt x="12359" y="5531"/>
                      <a:pt x="12330" y="5553"/>
                    </a:cubicBezTo>
                    <a:cubicBezTo>
                      <a:pt x="12271" y="5596"/>
                      <a:pt x="12203" y="5651"/>
                      <a:pt x="12137" y="5711"/>
                    </a:cubicBezTo>
                    <a:cubicBezTo>
                      <a:pt x="12071" y="5771"/>
                      <a:pt x="12005" y="5835"/>
                      <a:pt x="11936" y="5907"/>
                    </a:cubicBezTo>
                    <a:cubicBezTo>
                      <a:pt x="11798" y="6049"/>
                      <a:pt x="11660" y="6211"/>
                      <a:pt x="11534" y="6373"/>
                    </a:cubicBezTo>
                    <a:cubicBezTo>
                      <a:pt x="11471" y="6454"/>
                      <a:pt x="11412" y="6535"/>
                      <a:pt x="11358" y="6614"/>
                    </a:cubicBezTo>
                    <a:cubicBezTo>
                      <a:pt x="11277" y="6732"/>
                      <a:pt x="11206" y="6845"/>
                      <a:pt x="11156" y="6945"/>
                    </a:cubicBezTo>
                    <a:cubicBezTo>
                      <a:pt x="11140" y="6978"/>
                      <a:pt x="11126" y="7013"/>
                      <a:pt x="11115" y="7043"/>
                    </a:cubicBezTo>
                    <a:cubicBezTo>
                      <a:pt x="11062" y="7177"/>
                      <a:pt x="10972" y="7379"/>
                      <a:pt x="10922" y="7494"/>
                    </a:cubicBezTo>
                    <a:cubicBezTo>
                      <a:pt x="10871" y="7609"/>
                      <a:pt x="10818" y="7719"/>
                      <a:pt x="10796" y="7742"/>
                    </a:cubicBezTo>
                    <a:cubicBezTo>
                      <a:pt x="10784" y="7755"/>
                      <a:pt x="10764" y="7743"/>
                      <a:pt x="10737" y="7712"/>
                    </a:cubicBezTo>
                    <a:cubicBezTo>
                      <a:pt x="10724" y="7697"/>
                      <a:pt x="10711" y="7677"/>
                      <a:pt x="10696" y="7652"/>
                    </a:cubicBezTo>
                    <a:cubicBezTo>
                      <a:pt x="10664" y="7603"/>
                      <a:pt x="10623" y="7540"/>
                      <a:pt x="10587" y="7464"/>
                    </a:cubicBezTo>
                    <a:cubicBezTo>
                      <a:pt x="10531" y="7350"/>
                      <a:pt x="10479" y="7217"/>
                      <a:pt x="10427" y="7073"/>
                    </a:cubicBezTo>
                    <a:cubicBezTo>
                      <a:pt x="10414" y="7036"/>
                      <a:pt x="10397" y="6989"/>
                      <a:pt x="10377" y="6945"/>
                    </a:cubicBezTo>
                    <a:cubicBezTo>
                      <a:pt x="10338" y="6858"/>
                      <a:pt x="10283" y="6764"/>
                      <a:pt x="10235" y="6682"/>
                    </a:cubicBezTo>
                    <a:cubicBezTo>
                      <a:pt x="10210" y="6640"/>
                      <a:pt x="10190" y="6601"/>
                      <a:pt x="10168" y="6569"/>
                    </a:cubicBezTo>
                    <a:cubicBezTo>
                      <a:pt x="9915" y="6210"/>
                      <a:pt x="9316" y="5613"/>
                      <a:pt x="9087" y="5485"/>
                    </a:cubicBezTo>
                    <a:cubicBezTo>
                      <a:pt x="9057" y="5469"/>
                      <a:pt x="9033" y="5454"/>
                      <a:pt x="9011" y="5440"/>
                    </a:cubicBezTo>
                    <a:cubicBezTo>
                      <a:pt x="8989" y="5426"/>
                      <a:pt x="8967" y="5414"/>
                      <a:pt x="8952" y="5402"/>
                    </a:cubicBezTo>
                    <a:cubicBezTo>
                      <a:pt x="8938" y="5390"/>
                      <a:pt x="8934" y="5375"/>
                      <a:pt x="8927" y="5365"/>
                    </a:cubicBezTo>
                    <a:cubicBezTo>
                      <a:pt x="8921" y="5355"/>
                      <a:pt x="8918" y="5343"/>
                      <a:pt x="8919" y="5335"/>
                    </a:cubicBezTo>
                    <a:cubicBezTo>
                      <a:pt x="8919" y="5330"/>
                      <a:pt x="8917" y="5331"/>
                      <a:pt x="8919" y="5327"/>
                    </a:cubicBezTo>
                    <a:cubicBezTo>
                      <a:pt x="8921" y="5323"/>
                      <a:pt x="8923" y="5316"/>
                      <a:pt x="8927" y="5312"/>
                    </a:cubicBezTo>
                    <a:cubicBezTo>
                      <a:pt x="8936" y="5304"/>
                      <a:pt x="8953" y="5296"/>
                      <a:pt x="8969" y="5290"/>
                    </a:cubicBezTo>
                    <a:cubicBezTo>
                      <a:pt x="9002" y="5276"/>
                      <a:pt x="9048" y="5271"/>
                      <a:pt x="9112" y="5259"/>
                    </a:cubicBezTo>
                    <a:cubicBezTo>
                      <a:pt x="9136" y="5255"/>
                      <a:pt x="9170" y="5244"/>
                      <a:pt x="9204" y="5229"/>
                    </a:cubicBezTo>
                    <a:cubicBezTo>
                      <a:pt x="9306" y="5184"/>
                      <a:pt x="9435" y="5096"/>
                      <a:pt x="9539" y="5004"/>
                    </a:cubicBezTo>
                    <a:cubicBezTo>
                      <a:pt x="9678" y="4881"/>
                      <a:pt x="9925" y="4671"/>
                      <a:pt x="10084" y="4537"/>
                    </a:cubicBezTo>
                    <a:cubicBezTo>
                      <a:pt x="10211" y="4430"/>
                      <a:pt x="10356" y="4263"/>
                      <a:pt x="10469" y="4101"/>
                    </a:cubicBezTo>
                    <a:cubicBezTo>
                      <a:pt x="10488" y="4074"/>
                      <a:pt x="10511" y="4045"/>
                      <a:pt x="10528" y="4018"/>
                    </a:cubicBezTo>
                    <a:cubicBezTo>
                      <a:pt x="10545" y="3991"/>
                      <a:pt x="10555" y="3968"/>
                      <a:pt x="10570" y="3943"/>
                    </a:cubicBezTo>
                    <a:cubicBezTo>
                      <a:pt x="10624" y="3846"/>
                      <a:pt x="10683" y="3756"/>
                      <a:pt x="10729" y="3694"/>
                    </a:cubicBezTo>
                    <a:cubicBezTo>
                      <a:pt x="10752" y="3663"/>
                      <a:pt x="10771" y="3643"/>
                      <a:pt x="10788" y="3627"/>
                    </a:cubicBezTo>
                    <a:cubicBezTo>
                      <a:pt x="10796" y="3618"/>
                      <a:pt x="10807" y="3608"/>
                      <a:pt x="10813" y="3604"/>
                    </a:cubicBezTo>
                    <a:close/>
                    <a:moveTo>
                      <a:pt x="10771" y="8096"/>
                    </a:moveTo>
                    <a:cubicBezTo>
                      <a:pt x="10816" y="8096"/>
                      <a:pt x="10971" y="8473"/>
                      <a:pt x="10939" y="8502"/>
                    </a:cubicBezTo>
                    <a:cubicBezTo>
                      <a:pt x="10893" y="8544"/>
                      <a:pt x="10614" y="8543"/>
                      <a:pt x="10587" y="8502"/>
                    </a:cubicBezTo>
                    <a:cubicBezTo>
                      <a:pt x="10581" y="8494"/>
                      <a:pt x="10587" y="8474"/>
                      <a:pt x="10595" y="8442"/>
                    </a:cubicBezTo>
                    <a:cubicBezTo>
                      <a:pt x="10597" y="8419"/>
                      <a:pt x="10604" y="8389"/>
                      <a:pt x="10620" y="8359"/>
                    </a:cubicBezTo>
                    <a:cubicBezTo>
                      <a:pt x="10630" y="8330"/>
                      <a:pt x="10644" y="8293"/>
                      <a:pt x="10662" y="8254"/>
                    </a:cubicBezTo>
                    <a:cubicBezTo>
                      <a:pt x="10674" y="8229"/>
                      <a:pt x="10684" y="8212"/>
                      <a:pt x="10696" y="8194"/>
                    </a:cubicBezTo>
                    <a:cubicBezTo>
                      <a:pt x="10724" y="8139"/>
                      <a:pt x="10757" y="8096"/>
                      <a:pt x="10771" y="8096"/>
                    </a:cubicBezTo>
                    <a:close/>
                    <a:moveTo>
                      <a:pt x="10796" y="8864"/>
                    </a:moveTo>
                    <a:cubicBezTo>
                      <a:pt x="10728" y="8864"/>
                      <a:pt x="10660" y="8888"/>
                      <a:pt x="10570" y="8939"/>
                    </a:cubicBezTo>
                    <a:cubicBezTo>
                      <a:pt x="10445" y="9009"/>
                      <a:pt x="10202" y="9067"/>
                      <a:pt x="10034" y="9067"/>
                    </a:cubicBezTo>
                    <a:cubicBezTo>
                      <a:pt x="9410" y="9067"/>
                      <a:pt x="9043" y="9747"/>
                      <a:pt x="9539" y="9985"/>
                    </a:cubicBezTo>
                    <a:cubicBezTo>
                      <a:pt x="9871" y="10144"/>
                      <a:pt x="9821" y="10283"/>
                      <a:pt x="9371" y="10451"/>
                    </a:cubicBezTo>
                    <a:cubicBezTo>
                      <a:pt x="9064" y="10566"/>
                      <a:pt x="8912" y="10578"/>
                      <a:pt x="8693" y="10489"/>
                    </a:cubicBezTo>
                    <a:cubicBezTo>
                      <a:pt x="8537" y="10425"/>
                      <a:pt x="8330" y="10402"/>
                      <a:pt x="8232" y="10436"/>
                    </a:cubicBezTo>
                    <a:cubicBezTo>
                      <a:pt x="7973" y="10525"/>
                      <a:pt x="8015" y="10776"/>
                      <a:pt x="8299" y="10842"/>
                    </a:cubicBezTo>
                    <a:cubicBezTo>
                      <a:pt x="8438" y="10875"/>
                      <a:pt x="8516" y="10954"/>
                      <a:pt x="8483" y="11031"/>
                    </a:cubicBezTo>
                    <a:cubicBezTo>
                      <a:pt x="8452" y="11104"/>
                      <a:pt x="8340" y="11626"/>
                      <a:pt x="8232" y="12189"/>
                    </a:cubicBezTo>
                    <a:cubicBezTo>
                      <a:pt x="8075" y="13002"/>
                      <a:pt x="7971" y="13260"/>
                      <a:pt x="7754" y="13438"/>
                    </a:cubicBezTo>
                    <a:lnTo>
                      <a:pt x="7486" y="13664"/>
                    </a:lnTo>
                    <a:lnTo>
                      <a:pt x="7779" y="13875"/>
                    </a:lnTo>
                    <a:cubicBezTo>
                      <a:pt x="8183" y="14159"/>
                      <a:pt x="8950" y="14160"/>
                      <a:pt x="9355" y="13875"/>
                    </a:cubicBezTo>
                    <a:cubicBezTo>
                      <a:pt x="9656" y="13663"/>
                      <a:pt x="9651" y="13661"/>
                      <a:pt x="9422" y="13491"/>
                    </a:cubicBezTo>
                    <a:cubicBezTo>
                      <a:pt x="9252" y="13365"/>
                      <a:pt x="9122" y="13003"/>
                      <a:pt x="8927" y="12114"/>
                    </a:cubicBezTo>
                    <a:cubicBezTo>
                      <a:pt x="8782" y="11451"/>
                      <a:pt x="8687" y="10885"/>
                      <a:pt x="8718" y="10857"/>
                    </a:cubicBezTo>
                    <a:cubicBezTo>
                      <a:pt x="8821" y="10765"/>
                      <a:pt x="10209" y="10805"/>
                      <a:pt x="10277" y="10903"/>
                    </a:cubicBezTo>
                    <a:cubicBezTo>
                      <a:pt x="10313" y="10956"/>
                      <a:pt x="10195" y="11103"/>
                      <a:pt x="10008" y="11226"/>
                    </a:cubicBezTo>
                    <a:cubicBezTo>
                      <a:pt x="9705" y="11427"/>
                      <a:pt x="9575" y="11621"/>
                      <a:pt x="9388" y="12152"/>
                    </a:cubicBezTo>
                    <a:cubicBezTo>
                      <a:pt x="9284" y="12447"/>
                      <a:pt x="9716" y="13121"/>
                      <a:pt x="10159" y="13355"/>
                    </a:cubicBezTo>
                    <a:cubicBezTo>
                      <a:pt x="10552" y="13563"/>
                      <a:pt x="10578" y="13604"/>
                      <a:pt x="10545" y="14010"/>
                    </a:cubicBezTo>
                    <a:cubicBezTo>
                      <a:pt x="10510" y="14436"/>
                      <a:pt x="10502" y="14442"/>
                      <a:pt x="10134" y="14409"/>
                    </a:cubicBezTo>
                    <a:cubicBezTo>
                      <a:pt x="9760" y="14375"/>
                      <a:pt x="9755" y="14377"/>
                      <a:pt x="9782" y="14793"/>
                    </a:cubicBezTo>
                    <a:cubicBezTo>
                      <a:pt x="9805" y="15137"/>
                      <a:pt x="9857" y="15219"/>
                      <a:pt x="10050" y="15221"/>
                    </a:cubicBezTo>
                    <a:cubicBezTo>
                      <a:pt x="10179" y="15223"/>
                      <a:pt x="10376" y="15284"/>
                      <a:pt x="10494" y="15364"/>
                    </a:cubicBezTo>
                    <a:cubicBezTo>
                      <a:pt x="10681" y="15491"/>
                      <a:pt x="10752" y="15494"/>
                      <a:pt x="11031" y="15364"/>
                    </a:cubicBezTo>
                    <a:cubicBezTo>
                      <a:pt x="11208" y="15282"/>
                      <a:pt x="11450" y="15214"/>
                      <a:pt x="11567" y="15214"/>
                    </a:cubicBezTo>
                    <a:cubicBezTo>
                      <a:pt x="11738" y="15214"/>
                      <a:pt x="11786" y="15135"/>
                      <a:pt x="11793" y="14800"/>
                    </a:cubicBezTo>
                    <a:cubicBezTo>
                      <a:pt x="11802" y="14394"/>
                      <a:pt x="11791" y="14385"/>
                      <a:pt x="11441" y="14416"/>
                    </a:cubicBezTo>
                    <a:cubicBezTo>
                      <a:pt x="11095" y="14447"/>
                      <a:pt x="11081" y="14433"/>
                      <a:pt x="11048" y="14018"/>
                    </a:cubicBezTo>
                    <a:cubicBezTo>
                      <a:pt x="11015" y="13614"/>
                      <a:pt x="11042" y="13565"/>
                      <a:pt x="11467" y="13325"/>
                    </a:cubicBezTo>
                    <a:cubicBezTo>
                      <a:pt x="12294" y="12857"/>
                      <a:pt x="12377" y="11922"/>
                      <a:pt x="11651" y="11309"/>
                    </a:cubicBezTo>
                    <a:cubicBezTo>
                      <a:pt x="11436" y="11127"/>
                      <a:pt x="11292" y="10942"/>
                      <a:pt x="11324" y="10895"/>
                    </a:cubicBezTo>
                    <a:cubicBezTo>
                      <a:pt x="11418" y="10759"/>
                      <a:pt x="12582" y="10796"/>
                      <a:pt x="12715" y="10940"/>
                    </a:cubicBezTo>
                    <a:cubicBezTo>
                      <a:pt x="12917" y="11158"/>
                      <a:pt x="12430" y="13277"/>
                      <a:pt x="12129" y="13491"/>
                    </a:cubicBezTo>
                    <a:cubicBezTo>
                      <a:pt x="11995" y="13586"/>
                      <a:pt x="11914" y="13679"/>
                      <a:pt x="11944" y="13702"/>
                    </a:cubicBezTo>
                    <a:cubicBezTo>
                      <a:pt x="12545" y="14146"/>
                      <a:pt x="13223" y="14212"/>
                      <a:pt x="13712" y="13867"/>
                    </a:cubicBezTo>
                    <a:cubicBezTo>
                      <a:pt x="14024" y="13648"/>
                      <a:pt x="14017" y="13645"/>
                      <a:pt x="13788" y="13483"/>
                    </a:cubicBezTo>
                    <a:cubicBezTo>
                      <a:pt x="13614" y="13361"/>
                      <a:pt x="13495" y="13025"/>
                      <a:pt x="13310" y="12144"/>
                    </a:cubicBezTo>
                    <a:lnTo>
                      <a:pt x="13067" y="10970"/>
                    </a:lnTo>
                    <a:lnTo>
                      <a:pt x="13335" y="10790"/>
                    </a:lnTo>
                    <a:cubicBezTo>
                      <a:pt x="13561" y="10633"/>
                      <a:pt x="13574" y="10590"/>
                      <a:pt x="13427" y="10504"/>
                    </a:cubicBezTo>
                    <a:cubicBezTo>
                      <a:pt x="13219" y="10380"/>
                      <a:pt x="12964" y="10376"/>
                      <a:pt x="12765" y="10489"/>
                    </a:cubicBezTo>
                    <a:cubicBezTo>
                      <a:pt x="12621" y="10571"/>
                      <a:pt x="11682" y="10403"/>
                      <a:pt x="11534" y="10271"/>
                    </a:cubicBezTo>
                    <a:cubicBezTo>
                      <a:pt x="11492" y="10234"/>
                      <a:pt x="11642" y="10137"/>
                      <a:pt x="11869" y="10052"/>
                    </a:cubicBezTo>
                    <a:cubicBezTo>
                      <a:pt x="12167" y="9941"/>
                      <a:pt x="12279" y="9833"/>
                      <a:pt x="12279" y="9669"/>
                    </a:cubicBezTo>
                    <a:cubicBezTo>
                      <a:pt x="12279" y="9343"/>
                      <a:pt x="11956" y="9067"/>
                      <a:pt x="11575" y="9067"/>
                    </a:cubicBezTo>
                    <a:cubicBezTo>
                      <a:pt x="11396" y="9067"/>
                      <a:pt x="11147" y="9009"/>
                      <a:pt x="11022" y="8939"/>
                    </a:cubicBezTo>
                    <a:cubicBezTo>
                      <a:pt x="10932" y="8888"/>
                      <a:pt x="10864" y="8864"/>
                      <a:pt x="10796" y="8864"/>
                    </a:cubicBezTo>
                    <a:close/>
                    <a:moveTo>
                      <a:pt x="11425" y="9172"/>
                    </a:moveTo>
                    <a:cubicBezTo>
                      <a:pt x="11444" y="9171"/>
                      <a:pt x="11456" y="9171"/>
                      <a:pt x="11475" y="9172"/>
                    </a:cubicBezTo>
                    <a:cubicBezTo>
                      <a:pt x="11729" y="9185"/>
                      <a:pt x="11936" y="9363"/>
                      <a:pt x="11936" y="9654"/>
                    </a:cubicBezTo>
                    <a:cubicBezTo>
                      <a:pt x="11936" y="10005"/>
                      <a:pt x="11470" y="10173"/>
                      <a:pt x="11098" y="9955"/>
                    </a:cubicBezTo>
                    <a:cubicBezTo>
                      <a:pt x="10846" y="9807"/>
                      <a:pt x="10773" y="9805"/>
                      <a:pt x="10486" y="9939"/>
                    </a:cubicBezTo>
                    <a:cubicBezTo>
                      <a:pt x="10069" y="10134"/>
                      <a:pt x="10039" y="10132"/>
                      <a:pt x="9757" y="9879"/>
                    </a:cubicBezTo>
                    <a:cubicBezTo>
                      <a:pt x="9544" y="9688"/>
                      <a:pt x="9542" y="9643"/>
                      <a:pt x="9690" y="9443"/>
                    </a:cubicBezTo>
                    <a:cubicBezTo>
                      <a:pt x="9902" y="9155"/>
                      <a:pt x="10300" y="9104"/>
                      <a:pt x="10578" y="9330"/>
                    </a:cubicBezTo>
                    <a:cubicBezTo>
                      <a:pt x="10782" y="9496"/>
                      <a:pt x="10811" y="9496"/>
                      <a:pt x="11006" y="9338"/>
                    </a:cubicBezTo>
                    <a:cubicBezTo>
                      <a:pt x="11139" y="9230"/>
                      <a:pt x="11288" y="9179"/>
                      <a:pt x="11425" y="9172"/>
                    </a:cubicBezTo>
                    <a:close/>
                    <a:moveTo>
                      <a:pt x="8316" y="12460"/>
                    </a:moveTo>
                    <a:cubicBezTo>
                      <a:pt x="8320" y="12459"/>
                      <a:pt x="8328" y="12460"/>
                      <a:pt x="8332" y="12460"/>
                    </a:cubicBezTo>
                    <a:cubicBezTo>
                      <a:pt x="8401" y="12466"/>
                      <a:pt x="8450" y="12624"/>
                      <a:pt x="8450" y="12927"/>
                    </a:cubicBezTo>
                    <a:cubicBezTo>
                      <a:pt x="8450" y="13218"/>
                      <a:pt x="8394" y="13420"/>
                      <a:pt x="8307" y="13446"/>
                    </a:cubicBezTo>
                    <a:cubicBezTo>
                      <a:pt x="8100" y="13508"/>
                      <a:pt x="8029" y="13260"/>
                      <a:pt x="8131" y="12821"/>
                    </a:cubicBezTo>
                    <a:cubicBezTo>
                      <a:pt x="8185" y="12587"/>
                      <a:pt x="8257" y="12473"/>
                      <a:pt x="8316" y="12460"/>
                    </a:cubicBezTo>
                    <a:close/>
                    <a:moveTo>
                      <a:pt x="8785" y="12483"/>
                    </a:moveTo>
                    <a:cubicBezTo>
                      <a:pt x="8893" y="12469"/>
                      <a:pt x="8959" y="12647"/>
                      <a:pt x="8994" y="13055"/>
                    </a:cubicBezTo>
                    <a:cubicBezTo>
                      <a:pt x="9023" y="13383"/>
                      <a:pt x="8873" y="13562"/>
                      <a:pt x="8701" y="13408"/>
                    </a:cubicBezTo>
                    <a:cubicBezTo>
                      <a:pt x="8579" y="13299"/>
                      <a:pt x="8605" y="12569"/>
                      <a:pt x="8735" y="12498"/>
                    </a:cubicBezTo>
                    <a:cubicBezTo>
                      <a:pt x="8752" y="12488"/>
                      <a:pt x="8769" y="12485"/>
                      <a:pt x="8785" y="12483"/>
                    </a:cubicBezTo>
                    <a:close/>
                    <a:moveTo>
                      <a:pt x="12682" y="12754"/>
                    </a:moveTo>
                    <a:cubicBezTo>
                      <a:pt x="12745" y="12756"/>
                      <a:pt x="12799" y="12899"/>
                      <a:pt x="12799" y="13077"/>
                    </a:cubicBezTo>
                    <a:cubicBezTo>
                      <a:pt x="12799" y="13377"/>
                      <a:pt x="12638" y="13557"/>
                      <a:pt x="12489" y="13423"/>
                    </a:cubicBezTo>
                    <a:cubicBezTo>
                      <a:pt x="12387" y="13332"/>
                      <a:pt x="12556" y="12748"/>
                      <a:pt x="12682" y="12754"/>
                    </a:cubicBezTo>
                    <a:close/>
                    <a:moveTo>
                      <a:pt x="13251" y="12829"/>
                    </a:moveTo>
                    <a:cubicBezTo>
                      <a:pt x="13314" y="12818"/>
                      <a:pt x="13390" y="12914"/>
                      <a:pt x="13411" y="13047"/>
                    </a:cubicBezTo>
                    <a:cubicBezTo>
                      <a:pt x="13458" y="13348"/>
                      <a:pt x="13237" y="13582"/>
                      <a:pt x="13134" y="13340"/>
                    </a:cubicBezTo>
                    <a:cubicBezTo>
                      <a:pt x="13043" y="13128"/>
                      <a:pt x="13105" y="12855"/>
                      <a:pt x="13251" y="12829"/>
                    </a:cubicBezTo>
                    <a:close/>
                  </a:path>
                </a:pathLst>
              </a:custGeom>
              <a:ln w="12700" cap="flat">
                <a:noFill/>
                <a:miter lim="400000"/>
              </a:ln>
              <a:effectLst/>
            </p:spPr>
          </p:pic>
        </p:grpSp>
      </p:grpSp>
      <p:sp>
        <p:nvSpPr>
          <p:cNvPr id="20" name="www.roskazna.ru"/>
          <p:cNvSpPr txBox="1"/>
          <p:nvPr/>
        </p:nvSpPr>
        <p:spPr>
          <a:xfrm>
            <a:off x="683568" y="339502"/>
            <a:ext cx="1800200" cy="24109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square" lIns="50800" tIns="50800" rIns="50800" bIns="50800" anchor="ctr">
            <a:spAutoFit/>
          </a:bodyPr>
          <a:lstStyle/>
          <a:p>
            <a:pPr marL="92075" lvl="2" algn="l">
              <a:defRPr b="0">
                <a:solidFill>
                  <a:srgbClr val="212121"/>
                </a:solidFill>
                <a:latin typeface="Helvetica"/>
                <a:ea typeface="Helvetica"/>
                <a:cs typeface="Helvetica"/>
                <a:sym typeface="Helvetica"/>
              </a:defRPr>
            </a:pPr>
            <a:r>
              <a:rPr sz="900" dirty="0" smtClean="0">
                <a:solidFill>
                  <a:schemeClr val="accent1">
                    <a:lumMod val="50000"/>
                  </a:schemeClr>
                </a:solidFill>
                <a:latin typeface="Cambria" pitchFamily="18" charset="0"/>
              </a:rPr>
              <a:t>www.</a:t>
            </a:r>
            <a:r>
              <a:rPr lang="en-US" sz="900" dirty="0" smtClean="0">
                <a:solidFill>
                  <a:schemeClr val="accent1">
                    <a:lumMod val="50000"/>
                  </a:schemeClr>
                </a:solidFill>
                <a:latin typeface="Cambria" pitchFamily="18" charset="0"/>
              </a:rPr>
              <a:t>altay</a:t>
            </a:r>
            <a:r>
              <a:rPr lang="ru-RU" sz="900" dirty="0" smtClean="0">
                <a:solidFill>
                  <a:schemeClr val="accent1">
                    <a:lumMod val="50000"/>
                  </a:schemeClr>
                </a:solidFill>
                <a:latin typeface="Cambria" pitchFamily="18" charset="0"/>
              </a:rPr>
              <a:t>.</a:t>
            </a:r>
            <a:r>
              <a:rPr sz="900" dirty="0" smtClean="0">
                <a:solidFill>
                  <a:schemeClr val="accent1">
                    <a:lumMod val="50000"/>
                  </a:schemeClr>
                </a:solidFill>
                <a:latin typeface="Cambria" pitchFamily="18" charset="0"/>
              </a:rPr>
              <a:t>roskazna.ru</a:t>
            </a:r>
            <a:endParaRPr sz="900" dirty="0">
              <a:solidFill>
                <a:schemeClr val="accent1">
                  <a:lumMod val="50000"/>
                </a:schemeClr>
              </a:solidFill>
              <a:latin typeface="Cambria" pitchFamily="18" charset="0"/>
            </a:endParaRPr>
          </a:p>
        </p:txBody>
      </p:sp>
      <p:sp>
        <p:nvSpPr>
          <p:cNvPr id="26" name="TextBox 3"/>
          <p:cNvSpPr txBox="1">
            <a:spLocks noChangeArrowheads="1"/>
          </p:cNvSpPr>
          <p:nvPr/>
        </p:nvSpPr>
        <p:spPr bwMode="auto">
          <a:xfrm>
            <a:off x="755576" y="126817"/>
            <a:ext cx="2736304" cy="28469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txBody>
          <a:bodyPr wrap="square" lIns="68580" tIns="34290" rIns="68580" bIns="34290">
            <a:spAutoFit/>
          </a:bodyPr>
          <a:lstStyle/>
          <a:p>
            <a:r>
              <a:rPr lang="ru-RU" altLang="ru-RU" sz="1400" b="1" dirty="0" smtClean="0">
                <a:solidFill>
                  <a:schemeClr val="tx2">
                    <a:lumMod val="50000"/>
                  </a:schemeClr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Cambria" pitchFamily="18" charset="0"/>
                <a:cs typeface="Arial" pitchFamily="34" charset="0"/>
              </a:rPr>
              <a:t>УФК ПО АЛТАЙСКОМУ КРАЮ</a:t>
            </a:r>
            <a:endParaRPr lang="ru-RU" altLang="ru-RU" sz="1400" b="1" dirty="0">
              <a:solidFill>
                <a:schemeClr val="tx2">
                  <a:lumMod val="50000"/>
                </a:schemeClr>
              </a:solidFill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  <a:latin typeface="Cambria" pitchFamily="18" charset="0"/>
              <a:cs typeface="Arial" pitchFamily="34" charset="0"/>
            </a:endParaRPr>
          </a:p>
        </p:txBody>
      </p:sp>
      <p:sp>
        <p:nvSpPr>
          <p:cNvPr id="12" name="TextBox 15"/>
          <p:cNvSpPr txBox="1">
            <a:spLocks noChangeArrowheads="1"/>
          </p:cNvSpPr>
          <p:nvPr/>
        </p:nvSpPr>
        <p:spPr bwMode="auto">
          <a:xfrm>
            <a:off x="3347864" y="73536"/>
            <a:ext cx="5796136" cy="55399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/>
            <a:r>
              <a:rPr lang="ru-RU" altLang="ru-RU" sz="15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mbria" pitchFamily="18" charset="0"/>
              </a:rPr>
              <a:t>Централизация неторговых валютных операций клиентов органов Федерального казначейства </a:t>
            </a:r>
          </a:p>
        </p:txBody>
      </p:sp>
      <p:sp>
        <p:nvSpPr>
          <p:cNvPr id="16" name="Прямоугольник 15"/>
          <p:cNvSpPr/>
          <p:nvPr/>
        </p:nvSpPr>
        <p:spPr>
          <a:xfrm>
            <a:off x="144016" y="958681"/>
            <a:ext cx="8856984" cy="1872208"/>
          </a:xfrm>
          <a:prstGeom prst="rect">
            <a:avLst/>
          </a:prstGeom>
          <a:noFill/>
          <a:ln w="9525">
            <a:solidFill>
              <a:schemeClr val="accent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pPr indent="180000">
              <a:buFont typeface="Wingdings" pitchFamily="2" charset="2"/>
              <a:buChar char="Ø"/>
              <a:defRPr/>
            </a:pPr>
            <a:endParaRPr lang="ru-RU" altLang="ru-RU" sz="1100" dirty="0" smtClean="0">
              <a:solidFill>
                <a:schemeClr val="accent1">
                  <a:lumMod val="50000"/>
                </a:schemeClr>
              </a:solidFill>
              <a:latin typeface="Cambria" pitchFamily="18" charset="0"/>
            </a:endParaRPr>
          </a:p>
          <a:p>
            <a:pPr indent="180000">
              <a:buFont typeface="Wingdings" pitchFamily="2" charset="2"/>
              <a:buChar char="Ø"/>
              <a:defRPr/>
            </a:pPr>
            <a:endParaRPr lang="ru-RU" altLang="ru-RU" sz="1100" dirty="0">
              <a:solidFill>
                <a:schemeClr val="accent1">
                  <a:lumMod val="50000"/>
                </a:schemeClr>
              </a:solidFill>
              <a:latin typeface="Cambria" pitchFamily="18" charset="0"/>
            </a:endParaRPr>
          </a:p>
        </p:txBody>
      </p:sp>
      <p:sp>
        <p:nvSpPr>
          <p:cNvPr id="17" name="Прямоугольник 16"/>
          <p:cNvSpPr/>
          <p:nvPr/>
        </p:nvSpPr>
        <p:spPr>
          <a:xfrm>
            <a:off x="432048" y="1246713"/>
            <a:ext cx="8496944" cy="17491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tabLst>
                <a:tab pos="342884" algn="l"/>
              </a:tabLst>
            </a:pPr>
            <a:r>
              <a:rPr lang="ru-RU" sz="1300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осуществление неторговых валютных операций 14 ГРБС через счета, открытые МОУ ФК в кредитных организациях, а также обеспечение проведения операций Пенсионного фонда РФ по выплате пенсии в инвалюте</a:t>
            </a:r>
          </a:p>
          <a:p>
            <a:pPr>
              <a:lnSpc>
                <a:spcPts val="500"/>
              </a:lnSpc>
              <a:tabLst>
                <a:tab pos="342884" algn="l"/>
              </a:tabLst>
            </a:pPr>
            <a:endParaRPr lang="ru-RU" sz="1300" dirty="0" smtClean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lnSpc>
                <a:spcPts val="500"/>
              </a:lnSpc>
              <a:tabLst>
                <a:tab pos="342884" algn="l"/>
              </a:tabLst>
            </a:pPr>
            <a:endParaRPr lang="ru-RU" sz="1300" dirty="0" smtClean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tabLst>
                <a:tab pos="342884" algn="l"/>
              </a:tabLst>
            </a:pPr>
            <a:r>
              <a:rPr lang="ru-RU" sz="1300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масштабирование проведения валютных операций клиентов ТОФК</a:t>
            </a:r>
          </a:p>
          <a:p>
            <a:pPr>
              <a:lnSpc>
                <a:spcPts val="500"/>
              </a:lnSpc>
              <a:tabLst>
                <a:tab pos="342884" algn="l"/>
              </a:tabLst>
            </a:pPr>
            <a:endParaRPr lang="ru-RU" sz="1300" dirty="0" smtClean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tabLst>
                <a:tab pos="342884" algn="l"/>
              </a:tabLst>
            </a:pPr>
            <a:r>
              <a:rPr lang="ru-RU" sz="1300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внедрение механизма зачисления конфискованных средств в инвалюте в доход федерального бюджета</a:t>
            </a:r>
          </a:p>
          <a:p>
            <a:pPr>
              <a:lnSpc>
                <a:spcPts val="500"/>
              </a:lnSpc>
              <a:tabLst>
                <a:tab pos="342884" algn="l"/>
              </a:tabLst>
            </a:pPr>
            <a:endParaRPr lang="ru-RU" sz="1300" dirty="0" smtClean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tabLst>
                <a:tab pos="342884" algn="l"/>
              </a:tabLst>
            </a:pPr>
            <a:r>
              <a:rPr lang="ru-RU" sz="1300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разработка предложений по нормативной правовой базе, необходимой для осуществления Федеральным казначейством с 01.01.2021 функций агента валютного контроля</a:t>
            </a:r>
          </a:p>
          <a:p>
            <a:pPr>
              <a:tabLst>
                <a:tab pos="342884" algn="l"/>
              </a:tabLst>
            </a:pPr>
            <a:endParaRPr lang="ru-RU" sz="1300" dirty="0" smtClean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8" name="Итоги деятельности Казначейства России за 2018 год…"/>
          <p:cNvSpPr/>
          <p:nvPr/>
        </p:nvSpPr>
        <p:spPr>
          <a:xfrm>
            <a:off x="144016" y="958681"/>
            <a:ext cx="8856984" cy="288032"/>
          </a:xfrm>
          <a:prstGeom prst="roundRect">
            <a:avLst>
              <a:gd name="adj" fmla="val 11676"/>
            </a:avLst>
          </a:prstGeom>
          <a:solidFill>
            <a:srgbClr val="003859"/>
          </a:solidFill>
          <a:ln w="12700">
            <a:noFill/>
            <a:miter lim="400000"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0" tIns="0" rIns="0" bIns="0" anchor="ctr"/>
          <a:lstStyle/>
          <a:p>
            <a:pPr algn="ctr" defTabSz="336947">
              <a:defRPr/>
            </a:pPr>
            <a:endParaRPr lang="ru-RU" sz="2200" b="1" cap="all" dirty="0" smtClean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mbria" pitchFamily="18" charset="0"/>
              <a:ea typeface="Open Sans Condensed Light" pitchFamily="34" charset="0"/>
              <a:cs typeface="Open Sans Condensed Light" pitchFamily="34" charset="0"/>
            </a:endParaRPr>
          </a:p>
        </p:txBody>
      </p:sp>
      <p:sp>
        <p:nvSpPr>
          <p:cNvPr id="19" name="TextBox 15"/>
          <p:cNvSpPr txBox="1">
            <a:spLocks noChangeArrowheads="1"/>
          </p:cNvSpPr>
          <p:nvPr/>
        </p:nvSpPr>
        <p:spPr bwMode="auto">
          <a:xfrm>
            <a:off x="108519" y="958681"/>
            <a:ext cx="8910885" cy="2923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/>
            <a:r>
              <a:rPr lang="ru-RU" altLang="ru-RU" sz="13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mbria" pitchFamily="18" charset="0"/>
              </a:rPr>
              <a:t>2019</a:t>
            </a:r>
          </a:p>
        </p:txBody>
      </p:sp>
      <p:sp>
        <p:nvSpPr>
          <p:cNvPr id="21" name="TextBox 84"/>
          <p:cNvSpPr txBox="1">
            <a:spLocks noChangeArrowheads="1"/>
          </p:cNvSpPr>
          <p:nvPr/>
        </p:nvSpPr>
        <p:spPr bwMode="auto">
          <a:xfrm>
            <a:off x="4067944" y="2931790"/>
            <a:ext cx="4499992" cy="28469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>
              <a:lnSpc>
                <a:spcPts val="1500"/>
              </a:lnSpc>
            </a:pPr>
            <a:r>
              <a:rPr lang="ru-RU" altLang="ru-RU" sz="1500" b="1" dirty="0" smtClean="0">
                <a:solidFill>
                  <a:schemeClr val="accent1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mbria" pitchFamily="18" charset="0"/>
              </a:rPr>
              <a:t>ЭФФЕКТ</a:t>
            </a:r>
          </a:p>
        </p:txBody>
      </p:sp>
      <p:cxnSp>
        <p:nvCxnSpPr>
          <p:cNvPr id="22" name="Прямая соединительная линия 21"/>
          <p:cNvCxnSpPr/>
          <p:nvPr/>
        </p:nvCxnSpPr>
        <p:spPr>
          <a:xfrm>
            <a:off x="3995936" y="3216483"/>
            <a:ext cx="4968552" cy="3339"/>
          </a:xfrm>
          <a:prstGeom prst="line">
            <a:avLst/>
          </a:prstGeom>
          <a:ln w="12700">
            <a:solidFill>
              <a:schemeClr val="accent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3" name="TextBox 22"/>
          <p:cNvSpPr txBox="1"/>
          <p:nvPr/>
        </p:nvSpPr>
        <p:spPr>
          <a:xfrm>
            <a:off x="4139952" y="3219822"/>
            <a:ext cx="4824536" cy="16389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>
              <a:defRPr/>
            </a:pPr>
            <a:r>
              <a:rPr lang="ru-RU" sz="1100" dirty="0" smtClean="0">
                <a:solidFill>
                  <a:schemeClr val="tx2">
                    <a:lumMod val="75000"/>
                  </a:schemeClr>
                </a:solidFill>
                <a:latin typeface="Cambria" panose="02040503050406030204" pitchFamily="18" charset="0"/>
              </a:rPr>
              <a:t>оптимизация бизнес-процессов при проведении валютных операций клиентов ТОФК, в том числе в части сокращения сроков их проведения</a:t>
            </a:r>
          </a:p>
          <a:p>
            <a:pPr algn="just">
              <a:lnSpc>
                <a:spcPts val="500"/>
              </a:lnSpc>
              <a:defRPr/>
            </a:pPr>
            <a:endParaRPr lang="ru-RU" sz="1100" dirty="0" smtClean="0">
              <a:solidFill>
                <a:schemeClr val="tx2">
                  <a:lumMod val="75000"/>
                </a:schemeClr>
              </a:solidFill>
              <a:latin typeface="Cambria" panose="02040503050406030204" pitchFamily="18" charset="0"/>
            </a:endParaRPr>
          </a:p>
          <a:p>
            <a:pPr algn="just">
              <a:defRPr/>
            </a:pPr>
            <a:r>
              <a:rPr lang="ru-RU" sz="1100" dirty="0" smtClean="0">
                <a:solidFill>
                  <a:schemeClr val="tx2">
                    <a:lumMod val="75000"/>
                  </a:schemeClr>
                </a:solidFill>
                <a:latin typeface="Cambria" panose="02040503050406030204" pitchFamily="18" charset="0"/>
              </a:rPr>
              <a:t>отсутствие необходимости открытия клиентам ТОФК банковских счетов в кредитных организациях и осуществления оплаты за их обслуживание</a:t>
            </a:r>
          </a:p>
          <a:p>
            <a:pPr algn="just">
              <a:lnSpc>
                <a:spcPts val="500"/>
              </a:lnSpc>
              <a:defRPr/>
            </a:pPr>
            <a:endParaRPr lang="ru-RU" sz="1100" dirty="0" smtClean="0">
              <a:solidFill>
                <a:schemeClr val="tx2">
                  <a:lumMod val="75000"/>
                </a:schemeClr>
              </a:solidFill>
              <a:latin typeface="Cambria" panose="02040503050406030204" pitchFamily="18" charset="0"/>
            </a:endParaRPr>
          </a:p>
          <a:p>
            <a:pPr algn="just">
              <a:defRPr/>
            </a:pPr>
            <a:r>
              <a:rPr lang="ru-RU" sz="1100" dirty="0" smtClean="0">
                <a:solidFill>
                  <a:schemeClr val="tx2">
                    <a:lumMod val="75000"/>
                  </a:schemeClr>
                </a:solidFill>
                <a:latin typeface="Cambria" panose="02040503050406030204" pitchFamily="18" charset="0"/>
              </a:rPr>
              <a:t>обеспечение концентрации бюджетных средств на счетах МОУ ФК и списания средств «под потребность»</a:t>
            </a:r>
          </a:p>
          <a:p>
            <a:pPr algn="just">
              <a:lnSpc>
                <a:spcPts val="500"/>
              </a:lnSpc>
              <a:defRPr/>
            </a:pPr>
            <a:endParaRPr lang="ru-RU" sz="1100" dirty="0" smtClean="0">
              <a:solidFill>
                <a:schemeClr val="tx2">
                  <a:lumMod val="75000"/>
                </a:schemeClr>
              </a:solidFill>
              <a:latin typeface="Cambria" panose="02040503050406030204" pitchFamily="18" charset="0"/>
            </a:endParaRPr>
          </a:p>
          <a:p>
            <a:pPr algn="just">
              <a:defRPr/>
            </a:pPr>
            <a:r>
              <a:rPr lang="ru-RU" sz="1100" dirty="0" smtClean="0">
                <a:solidFill>
                  <a:schemeClr val="tx2">
                    <a:lumMod val="75000"/>
                  </a:schemeClr>
                </a:solidFill>
                <a:latin typeface="Cambria" panose="02040503050406030204" pitchFamily="18" charset="0"/>
              </a:rPr>
              <a:t>повышение устойчивости клиентов к воздействию западных санкций</a:t>
            </a:r>
          </a:p>
        </p:txBody>
      </p:sp>
      <p:pic>
        <p:nvPicPr>
          <p:cNvPr id="24" name="Picture 5"/>
          <p:cNvPicPr>
            <a:picLocks noChangeAspect="1" noChangeArrowheads="1"/>
          </p:cNvPicPr>
          <p:nvPr/>
        </p:nvPicPr>
        <p:blipFill>
          <a:blip r:embed="rId5" cstate="print"/>
          <a:srcRect l="12856" t="10937" r="11617" b="14063"/>
          <a:stretch>
            <a:fillRect/>
          </a:stretch>
        </p:blipFill>
        <p:spPr bwMode="auto">
          <a:xfrm>
            <a:off x="3995936" y="3343500"/>
            <a:ext cx="144016" cy="14708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5" name="Picture 5"/>
          <p:cNvPicPr>
            <a:picLocks noChangeAspect="1" noChangeArrowheads="1"/>
          </p:cNvPicPr>
          <p:nvPr/>
        </p:nvPicPr>
        <p:blipFill>
          <a:blip r:embed="rId5" cstate="print"/>
          <a:srcRect l="12856" t="10937" r="11617" b="14063"/>
          <a:stretch>
            <a:fillRect/>
          </a:stretch>
        </p:blipFill>
        <p:spPr bwMode="auto">
          <a:xfrm>
            <a:off x="3995936" y="3775548"/>
            <a:ext cx="144016" cy="14708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7" name="Picture 5"/>
          <p:cNvPicPr>
            <a:picLocks noChangeAspect="1" noChangeArrowheads="1"/>
          </p:cNvPicPr>
          <p:nvPr/>
        </p:nvPicPr>
        <p:blipFill>
          <a:blip r:embed="rId5" cstate="print"/>
          <a:srcRect l="12856" t="10937" r="11617" b="14063"/>
          <a:stretch>
            <a:fillRect/>
          </a:stretch>
        </p:blipFill>
        <p:spPr bwMode="auto">
          <a:xfrm>
            <a:off x="3995936" y="4279604"/>
            <a:ext cx="144016" cy="14708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8" name="Picture 5"/>
          <p:cNvPicPr>
            <a:picLocks noChangeAspect="1" noChangeArrowheads="1"/>
          </p:cNvPicPr>
          <p:nvPr/>
        </p:nvPicPr>
        <p:blipFill>
          <a:blip r:embed="rId5" cstate="print"/>
          <a:srcRect l="12856" t="10937" r="11617" b="14063"/>
          <a:stretch>
            <a:fillRect/>
          </a:stretch>
        </p:blipFill>
        <p:spPr bwMode="auto">
          <a:xfrm>
            <a:off x="3995936" y="4639644"/>
            <a:ext cx="144016" cy="14708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9" name="Рисунок 28" descr="2.png"/>
          <p:cNvPicPr>
            <a:picLocks noChangeAspect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224580" y="1390729"/>
            <a:ext cx="165444" cy="14401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1506" name="Picture 2" descr="http://www.cyprus.com.ru/wp-content/uploads/2014/09/valuta-320x215.jpg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323528" y="2931790"/>
            <a:ext cx="3048000" cy="2047876"/>
          </a:xfrm>
          <a:prstGeom prst="rect">
            <a:avLst/>
          </a:prstGeom>
          <a:noFill/>
        </p:spPr>
      </p:pic>
      <p:pic>
        <p:nvPicPr>
          <p:cNvPr id="34" name="Рисунок 33" descr="2.png"/>
          <p:cNvPicPr>
            <a:picLocks noChangeAspect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216024" y="1822777"/>
            <a:ext cx="165444" cy="14401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5" name="Рисунок 34" descr="2.png"/>
          <p:cNvPicPr>
            <a:picLocks noChangeAspect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216024" y="2139702"/>
            <a:ext cx="165444" cy="14401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6" name="Рисунок 35" descr="2.png"/>
          <p:cNvPicPr>
            <a:picLocks noChangeAspect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216024" y="2427734"/>
            <a:ext cx="165444" cy="14401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1" name="Прямоугольник 30"/>
          <p:cNvSpPr/>
          <p:nvPr/>
        </p:nvSpPr>
        <p:spPr>
          <a:xfrm>
            <a:off x="8828856" y="4904973"/>
            <a:ext cx="315144" cy="238527"/>
          </a:xfrm>
          <a:prstGeom prst="rect">
            <a:avLst/>
          </a:prstGeom>
        </p:spPr>
        <p:txBody>
          <a:bodyPr wrap="square" lIns="68580" tIns="34290" rIns="68580" bIns="34290">
            <a:spAutoFit/>
          </a:bodyPr>
          <a:lstStyle/>
          <a:p>
            <a:pPr algn="r" eaLnBrk="1" hangingPunct="1"/>
            <a:r>
              <a:rPr lang="ru-RU" sz="1100" dirty="0" smtClean="0">
                <a:solidFill>
                  <a:schemeClr val="accent1">
                    <a:lumMod val="50000"/>
                  </a:schemeClr>
                </a:solidFill>
                <a:latin typeface="Cambria" pitchFamily="18" charset="0"/>
                <a:cs typeface="Times New Roman" pitchFamily="18" charset="0"/>
              </a:rPr>
              <a:t>8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0" name="Курица контур.png" descr="Курица контур.png"/>
          <p:cNvPicPr>
            <a:picLocks noChangeAspect="1"/>
          </p:cNvPicPr>
          <p:nvPr/>
        </p:nvPicPr>
        <p:blipFill>
          <a:blip r:embed="rId2" cstate="print">
            <a:alphaModFix amt="17535"/>
            <a:extLst/>
          </a:blip>
          <a:srcRect r="50591"/>
          <a:stretch>
            <a:fillRect/>
          </a:stretch>
        </p:blipFill>
        <p:spPr>
          <a:xfrm>
            <a:off x="6928242" y="51470"/>
            <a:ext cx="2215758" cy="5040560"/>
          </a:xfrm>
          <a:prstGeom prst="rect">
            <a:avLst/>
          </a:prstGeom>
          <a:ln w="12700">
            <a:miter lim="400000"/>
          </a:ln>
        </p:spPr>
      </p:pic>
      <p:sp>
        <p:nvSpPr>
          <p:cNvPr id="13" name="Итоги деятельности Казначейства России за 2018 год…"/>
          <p:cNvSpPr/>
          <p:nvPr/>
        </p:nvSpPr>
        <p:spPr>
          <a:xfrm>
            <a:off x="3347864" y="51470"/>
            <a:ext cx="5796136" cy="648072"/>
          </a:xfrm>
          <a:prstGeom prst="roundRect">
            <a:avLst>
              <a:gd name="adj" fmla="val 11676"/>
            </a:avLst>
          </a:prstGeom>
          <a:solidFill>
            <a:srgbClr val="003859"/>
          </a:solidFill>
          <a:ln w="12700">
            <a:noFill/>
            <a:miter lim="400000"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0" tIns="0" rIns="0" bIns="0" anchor="ctr"/>
          <a:lstStyle/>
          <a:p>
            <a:pPr algn="ctr" defTabSz="336947">
              <a:defRPr/>
            </a:pPr>
            <a:endParaRPr lang="ru-RU" sz="2200" b="1" cap="all" dirty="0" smtClean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mbria" pitchFamily="18" charset="0"/>
              <a:ea typeface="Open Sans Condensed Light" pitchFamily="34" charset="0"/>
              <a:cs typeface="Open Sans Condensed Light" pitchFamily="34" charset="0"/>
            </a:endParaRPr>
          </a:p>
        </p:txBody>
      </p:sp>
      <p:sp>
        <p:nvSpPr>
          <p:cNvPr id="9" name="Line"/>
          <p:cNvSpPr/>
          <p:nvPr/>
        </p:nvSpPr>
        <p:spPr>
          <a:xfrm flipV="1">
            <a:off x="-1" y="771550"/>
            <a:ext cx="9144001" cy="1"/>
          </a:xfrm>
          <a:prstGeom prst="line">
            <a:avLst/>
          </a:prstGeom>
          <a:ln>
            <a:solidFill>
              <a:schemeClr val="bg1">
                <a:lumMod val="95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lIns="0" tIns="0" rIns="0" bIns="0" anchor="ctr"/>
          <a:lstStyle/>
          <a:p>
            <a:pPr>
              <a:defRPr sz="3200" b="0">
                <a:solidFill>
                  <a:srgbClr val="FFFFFF"/>
                </a:solidFill>
                <a:latin typeface="+mn-lt"/>
                <a:ea typeface="+mn-ea"/>
                <a:cs typeface="+mn-cs"/>
                <a:sym typeface="Helvetica Neue Medium"/>
              </a:defRPr>
            </a:pPr>
            <a:endParaRPr>
              <a:ln w="12700">
                <a:solidFill>
                  <a:schemeClr val="tx1"/>
                </a:solidFill>
              </a:ln>
            </a:endParaRPr>
          </a:p>
        </p:txBody>
      </p:sp>
      <p:grpSp>
        <p:nvGrpSpPr>
          <p:cNvPr id="2" name="Group"/>
          <p:cNvGrpSpPr/>
          <p:nvPr/>
        </p:nvGrpSpPr>
        <p:grpSpPr>
          <a:xfrm>
            <a:off x="0" y="1"/>
            <a:ext cx="755576" cy="699541"/>
            <a:chOff x="0" y="0"/>
            <a:chExt cx="1409276" cy="1337589"/>
          </a:xfrm>
        </p:grpSpPr>
        <p:pic>
          <p:nvPicPr>
            <p:cNvPr id="11" name="Снимок экрана 2018-06-05 в 12.52.22.jpg" descr="Снимок экрана 2018-06-05 в 12.52.22.jpg"/>
            <p:cNvPicPr>
              <a:picLocks noChangeAspect="1"/>
            </p:cNvPicPr>
            <p:nvPr/>
          </p:nvPicPr>
          <p:blipFill>
            <a:blip r:embed="rId3" cstate="print">
              <a:extLst/>
            </a:blip>
            <a:stretch>
              <a:fillRect/>
            </a:stretch>
          </p:blipFill>
          <p:spPr>
            <a:xfrm>
              <a:off x="0" y="0"/>
              <a:ext cx="1409277" cy="1337590"/>
            </a:xfrm>
            <a:prstGeom prst="rect">
              <a:avLst/>
            </a:prstGeom>
            <a:ln w="12700" cap="flat">
              <a:noFill/>
              <a:miter lim="400000"/>
            </a:ln>
            <a:effectLst/>
          </p:spPr>
        </p:pic>
        <p:grpSp>
          <p:nvGrpSpPr>
            <p:cNvPr id="3" name="Group"/>
            <p:cNvGrpSpPr/>
            <p:nvPr/>
          </p:nvGrpSpPr>
          <p:grpSpPr>
            <a:xfrm>
              <a:off x="194622" y="150347"/>
              <a:ext cx="1019890" cy="1138346"/>
              <a:chOff x="-134" y="0"/>
              <a:chExt cx="1019888" cy="1138344"/>
            </a:xfrm>
          </p:grpSpPr>
          <p:sp>
            <p:nvSpPr>
              <p:cNvPr id="14" name="Circle"/>
              <p:cNvSpPr/>
              <p:nvPr/>
            </p:nvSpPr>
            <p:spPr>
              <a:xfrm>
                <a:off x="314787" y="450342"/>
                <a:ext cx="390199" cy="390199"/>
              </a:xfrm>
              <a:prstGeom prst="ellipse">
                <a:avLst/>
              </a:prstGeom>
              <a:solidFill>
                <a:srgbClr val="013B5E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0" tIns="0" rIns="0" bIns="0" numCol="1" anchor="ctr">
                <a:noAutofit/>
              </a:bodyPr>
              <a:lstStyle/>
              <a:p>
                <a:pPr>
                  <a:defRPr sz="3200" b="0">
                    <a:solidFill>
                      <a:srgbClr val="FFFFFF"/>
                    </a:solidFill>
                    <a:latin typeface="+mn-lt"/>
                    <a:ea typeface="+mn-ea"/>
                    <a:cs typeface="+mn-cs"/>
                    <a:sym typeface="Helvetica Neue Medium"/>
                  </a:defRPr>
                </a:pPr>
                <a:endParaRPr/>
              </a:p>
            </p:txBody>
          </p:sp>
          <p:pic>
            <p:nvPicPr>
              <p:cNvPr id="15" name="30688_html_m284ef2b5.png" descr="30688_html_m284ef2b5.png"/>
              <p:cNvPicPr>
                <a:picLocks noChangeAspect="1"/>
              </p:cNvPicPr>
              <p:nvPr/>
            </p:nvPicPr>
            <p:blipFill>
              <a:blip r:embed="rId4" cstate="print">
                <a:extLst/>
              </a:blip>
              <a:srcRect l="824" t="717" r="564" b="407"/>
              <a:stretch>
                <a:fillRect/>
              </a:stretch>
            </p:blipFill>
            <p:spPr>
              <a:xfrm>
                <a:off x="-135" y="0"/>
                <a:ext cx="1019889" cy="1138345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535" h="21581" extrusionOk="0">
                    <a:moveTo>
                      <a:pt x="10788" y="0"/>
                    </a:moveTo>
                    <a:cubicBezTo>
                      <a:pt x="10759" y="0"/>
                      <a:pt x="10737" y="39"/>
                      <a:pt x="10737" y="83"/>
                    </a:cubicBezTo>
                    <a:cubicBezTo>
                      <a:pt x="10737" y="127"/>
                      <a:pt x="10684" y="185"/>
                      <a:pt x="10612" y="211"/>
                    </a:cubicBezTo>
                    <a:cubicBezTo>
                      <a:pt x="10509" y="248"/>
                      <a:pt x="10497" y="253"/>
                      <a:pt x="10578" y="256"/>
                    </a:cubicBezTo>
                    <a:cubicBezTo>
                      <a:pt x="10728" y="261"/>
                      <a:pt x="10764" y="390"/>
                      <a:pt x="10654" y="542"/>
                    </a:cubicBezTo>
                    <a:cubicBezTo>
                      <a:pt x="10576" y="649"/>
                      <a:pt x="10572" y="695"/>
                      <a:pt x="10629" y="790"/>
                    </a:cubicBezTo>
                    <a:cubicBezTo>
                      <a:pt x="10687" y="889"/>
                      <a:pt x="10679" y="914"/>
                      <a:pt x="10587" y="971"/>
                    </a:cubicBezTo>
                    <a:cubicBezTo>
                      <a:pt x="10527" y="1007"/>
                      <a:pt x="10432" y="1081"/>
                      <a:pt x="10377" y="1129"/>
                    </a:cubicBezTo>
                    <a:cubicBezTo>
                      <a:pt x="10306" y="1191"/>
                      <a:pt x="10234" y="1200"/>
                      <a:pt x="10117" y="1174"/>
                    </a:cubicBezTo>
                    <a:cubicBezTo>
                      <a:pt x="9832" y="1108"/>
                      <a:pt x="9308" y="1139"/>
                      <a:pt x="9120" y="1226"/>
                    </a:cubicBezTo>
                    <a:cubicBezTo>
                      <a:pt x="8900" y="1329"/>
                      <a:pt x="8818" y="1448"/>
                      <a:pt x="8818" y="1693"/>
                    </a:cubicBezTo>
                    <a:cubicBezTo>
                      <a:pt x="8818" y="1964"/>
                      <a:pt x="8952" y="2208"/>
                      <a:pt x="9254" y="2498"/>
                    </a:cubicBezTo>
                    <a:cubicBezTo>
                      <a:pt x="9482" y="2717"/>
                      <a:pt x="9518" y="2774"/>
                      <a:pt x="9497" y="2927"/>
                    </a:cubicBezTo>
                    <a:cubicBezTo>
                      <a:pt x="9451" y="3270"/>
                      <a:pt x="9508" y="3386"/>
                      <a:pt x="9757" y="3424"/>
                    </a:cubicBezTo>
                    <a:cubicBezTo>
                      <a:pt x="9881" y="3442"/>
                      <a:pt x="9994" y="3471"/>
                      <a:pt x="10008" y="3491"/>
                    </a:cubicBezTo>
                    <a:cubicBezTo>
                      <a:pt x="10064" y="3572"/>
                      <a:pt x="9813" y="3950"/>
                      <a:pt x="9581" y="4138"/>
                    </a:cubicBezTo>
                    <a:cubicBezTo>
                      <a:pt x="9313" y="4356"/>
                      <a:pt x="9209" y="4370"/>
                      <a:pt x="9179" y="4176"/>
                    </a:cubicBezTo>
                    <a:cubicBezTo>
                      <a:pt x="9150" y="3995"/>
                      <a:pt x="9012" y="3868"/>
                      <a:pt x="8785" y="3830"/>
                    </a:cubicBezTo>
                    <a:cubicBezTo>
                      <a:pt x="8677" y="3812"/>
                      <a:pt x="8561" y="3764"/>
                      <a:pt x="8533" y="3717"/>
                    </a:cubicBezTo>
                    <a:cubicBezTo>
                      <a:pt x="8478" y="3621"/>
                      <a:pt x="8490" y="3418"/>
                      <a:pt x="8550" y="3363"/>
                    </a:cubicBezTo>
                    <a:cubicBezTo>
                      <a:pt x="8609" y="3310"/>
                      <a:pt x="8600" y="3235"/>
                      <a:pt x="8533" y="3235"/>
                    </a:cubicBezTo>
                    <a:cubicBezTo>
                      <a:pt x="8502" y="3235"/>
                      <a:pt x="8478" y="3251"/>
                      <a:pt x="8483" y="3273"/>
                    </a:cubicBezTo>
                    <a:cubicBezTo>
                      <a:pt x="8488" y="3295"/>
                      <a:pt x="8460" y="3377"/>
                      <a:pt x="8425" y="3454"/>
                    </a:cubicBezTo>
                    <a:cubicBezTo>
                      <a:pt x="8354" y="3607"/>
                      <a:pt x="8157" y="3689"/>
                      <a:pt x="8047" y="3612"/>
                    </a:cubicBezTo>
                    <a:cubicBezTo>
                      <a:pt x="7924" y="3525"/>
                      <a:pt x="7663" y="3494"/>
                      <a:pt x="7545" y="3551"/>
                    </a:cubicBezTo>
                    <a:cubicBezTo>
                      <a:pt x="7460" y="3592"/>
                      <a:pt x="7427" y="3657"/>
                      <a:pt x="7427" y="3807"/>
                    </a:cubicBezTo>
                    <a:cubicBezTo>
                      <a:pt x="7427" y="3919"/>
                      <a:pt x="7400" y="4030"/>
                      <a:pt x="7369" y="4048"/>
                    </a:cubicBezTo>
                    <a:cubicBezTo>
                      <a:pt x="7264" y="4106"/>
                      <a:pt x="6974" y="3598"/>
                      <a:pt x="6874" y="3190"/>
                    </a:cubicBezTo>
                    <a:cubicBezTo>
                      <a:pt x="6758" y="2715"/>
                      <a:pt x="6663" y="2535"/>
                      <a:pt x="6472" y="2423"/>
                    </a:cubicBezTo>
                    <a:cubicBezTo>
                      <a:pt x="5949" y="2115"/>
                      <a:pt x="5145" y="2336"/>
                      <a:pt x="5248" y="2761"/>
                    </a:cubicBezTo>
                    <a:cubicBezTo>
                      <a:pt x="5283" y="2905"/>
                      <a:pt x="5264" y="2936"/>
                      <a:pt x="5098" y="3017"/>
                    </a:cubicBezTo>
                    <a:cubicBezTo>
                      <a:pt x="4995" y="3067"/>
                      <a:pt x="4852" y="3153"/>
                      <a:pt x="4771" y="3213"/>
                    </a:cubicBezTo>
                    <a:lnTo>
                      <a:pt x="4620" y="3326"/>
                    </a:lnTo>
                    <a:lnTo>
                      <a:pt x="4762" y="3318"/>
                    </a:lnTo>
                    <a:cubicBezTo>
                      <a:pt x="4910" y="3313"/>
                      <a:pt x="4913" y="3329"/>
                      <a:pt x="4838" y="3627"/>
                    </a:cubicBezTo>
                    <a:cubicBezTo>
                      <a:pt x="4800" y="3779"/>
                      <a:pt x="4801" y="3783"/>
                      <a:pt x="4913" y="3694"/>
                    </a:cubicBezTo>
                    <a:cubicBezTo>
                      <a:pt x="4982" y="3640"/>
                      <a:pt x="5119" y="3604"/>
                      <a:pt x="5257" y="3604"/>
                    </a:cubicBezTo>
                    <a:cubicBezTo>
                      <a:pt x="5592" y="3604"/>
                      <a:pt x="5681" y="3520"/>
                      <a:pt x="5701" y="3183"/>
                    </a:cubicBezTo>
                    <a:cubicBezTo>
                      <a:pt x="5715" y="2936"/>
                      <a:pt x="5730" y="2895"/>
                      <a:pt x="5835" y="2882"/>
                    </a:cubicBezTo>
                    <a:cubicBezTo>
                      <a:pt x="5903" y="2873"/>
                      <a:pt x="6041" y="2922"/>
                      <a:pt x="6137" y="2995"/>
                    </a:cubicBezTo>
                    <a:cubicBezTo>
                      <a:pt x="6285" y="3107"/>
                      <a:pt x="6311" y="3175"/>
                      <a:pt x="6338" y="3446"/>
                    </a:cubicBezTo>
                    <a:cubicBezTo>
                      <a:pt x="6381" y="3870"/>
                      <a:pt x="6545" y="4098"/>
                      <a:pt x="7075" y="4477"/>
                    </a:cubicBezTo>
                    <a:lnTo>
                      <a:pt x="7218" y="4582"/>
                    </a:lnTo>
                    <a:lnTo>
                      <a:pt x="7033" y="4665"/>
                    </a:lnTo>
                    <a:cubicBezTo>
                      <a:pt x="6933" y="4712"/>
                      <a:pt x="6809" y="4736"/>
                      <a:pt x="6757" y="4718"/>
                    </a:cubicBezTo>
                    <a:cubicBezTo>
                      <a:pt x="6705" y="4700"/>
                      <a:pt x="6609" y="4711"/>
                      <a:pt x="6539" y="4740"/>
                    </a:cubicBezTo>
                    <a:cubicBezTo>
                      <a:pt x="6469" y="4770"/>
                      <a:pt x="6326" y="4825"/>
                      <a:pt x="6221" y="4861"/>
                    </a:cubicBezTo>
                    <a:cubicBezTo>
                      <a:pt x="6016" y="4930"/>
                      <a:pt x="5860" y="5089"/>
                      <a:pt x="5860" y="5229"/>
                    </a:cubicBezTo>
                    <a:cubicBezTo>
                      <a:pt x="5860" y="5296"/>
                      <a:pt x="5909" y="5309"/>
                      <a:pt x="6086" y="5305"/>
                    </a:cubicBezTo>
                    <a:cubicBezTo>
                      <a:pt x="6272" y="5300"/>
                      <a:pt x="6358" y="5334"/>
                      <a:pt x="6514" y="5470"/>
                    </a:cubicBezTo>
                    <a:cubicBezTo>
                      <a:pt x="6620" y="5563"/>
                      <a:pt x="6761" y="5643"/>
                      <a:pt x="6824" y="5643"/>
                    </a:cubicBezTo>
                    <a:cubicBezTo>
                      <a:pt x="6975" y="5643"/>
                      <a:pt x="7205" y="5787"/>
                      <a:pt x="7159" y="5854"/>
                    </a:cubicBezTo>
                    <a:cubicBezTo>
                      <a:pt x="7139" y="5883"/>
                      <a:pt x="7086" y="5889"/>
                      <a:pt x="7033" y="5869"/>
                    </a:cubicBezTo>
                    <a:cubicBezTo>
                      <a:pt x="6981" y="5849"/>
                      <a:pt x="6703" y="5816"/>
                      <a:pt x="6422" y="5794"/>
                    </a:cubicBezTo>
                    <a:cubicBezTo>
                      <a:pt x="6016" y="5761"/>
                      <a:pt x="5866" y="5729"/>
                      <a:pt x="5684" y="5621"/>
                    </a:cubicBezTo>
                    <a:cubicBezTo>
                      <a:pt x="5537" y="5533"/>
                      <a:pt x="5450" y="5502"/>
                      <a:pt x="5450" y="5545"/>
                    </a:cubicBezTo>
                    <a:cubicBezTo>
                      <a:pt x="5450" y="5731"/>
                      <a:pt x="5828" y="6004"/>
                      <a:pt x="6086" y="6004"/>
                    </a:cubicBezTo>
                    <a:cubicBezTo>
                      <a:pt x="6152" y="6004"/>
                      <a:pt x="6254" y="6049"/>
                      <a:pt x="6313" y="6102"/>
                    </a:cubicBezTo>
                    <a:cubicBezTo>
                      <a:pt x="6372" y="6155"/>
                      <a:pt x="6537" y="6214"/>
                      <a:pt x="6673" y="6230"/>
                    </a:cubicBezTo>
                    <a:cubicBezTo>
                      <a:pt x="6826" y="6248"/>
                      <a:pt x="7005" y="6319"/>
                      <a:pt x="7142" y="6418"/>
                    </a:cubicBezTo>
                    <a:cubicBezTo>
                      <a:pt x="7265" y="6507"/>
                      <a:pt x="7388" y="6576"/>
                      <a:pt x="7419" y="6576"/>
                    </a:cubicBezTo>
                    <a:cubicBezTo>
                      <a:pt x="7450" y="6576"/>
                      <a:pt x="7603" y="6637"/>
                      <a:pt x="7763" y="6712"/>
                    </a:cubicBezTo>
                    <a:cubicBezTo>
                      <a:pt x="7984" y="6815"/>
                      <a:pt x="8093" y="6910"/>
                      <a:pt x="8215" y="7110"/>
                    </a:cubicBezTo>
                    <a:cubicBezTo>
                      <a:pt x="8400" y="7416"/>
                      <a:pt x="8472" y="7949"/>
                      <a:pt x="8357" y="8141"/>
                    </a:cubicBezTo>
                    <a:cubicBezTo>
                      <a:pt x="8309" y="8223"/>
                      <a:pt x="8307" y="8277"/>
                      <a:pt x="8349" y="8314"/>
                    </a:cubicBezTo>
                    <a:cubicBezTo>
                      <a:pt x="8442" y="8398"/>
                      <a:pt x="8212" y="8750"/>
                      <a:pt x="7905" y="8999"/>
                    </a:cubicBezTo>
                    <a:cubicBezTo>
                      <a:pt x="7759" y="9117"/>
                      <a:pt x="7519" y="9325"/>
                      <a:pt x="7369" y="9458"/>
                    </a:cubicBezTo>
                    <a:lnTo>
                      <a:pt x="7092" y="9699"/>
                    </a:lnTo>
                    <a:lnTo>
                      <a:pt x="6866" y="9631"/>
                    </a:lnTo>
                    <a:cubicBezTo>
                      <a:pt x="6728" y="9589"/>
                      <a:pt x="6539" y="9461"/>
                      <a:pt x="6380" y="9300"/>
                    </a:cubicBezTo>
                    <a:cubicBezTo>
                      <a:pt x="6216" y="9135"/>
                      <a:pt x="6039" y="9005"/>
                      <a:pt x="5894" y="8961"/>
                    </a:cubicBezTo>
                    <a:cubicBezTo>
                      <a:pt x="5670" y="8893"/>
                      <a:pt x="5657" y="8883"/>
                      <a:pt x="5600" y="8585"/>
                    </a:cubicBezTo>
                    <a:lnTo>
                      <a:pt x="5542" y="8277"/>
                    </a:lnTo>
                    <a:lnTo>
                      <a:pt x="5760" y="8089"/>
                    </a:lnTo>
                    <a:cubicBezTo>
                      <a:pt x="5948" y="7927"/>
                      <a:pt x="5979" y="7873"/>
                      <a:pt x="5978" y="7675"/>
                    </a:cubicBezTo>
                    <a:cubicBezTo>
                      <a:pt x="5976" y="7384"/>
                      <a:pt x="5842" y="7139"/>
                      <a:pt x="5374" y="6569"/>
                    </a:cubicBezTo>
                    <a:cubicBezTo>
                      <a:pt x="5169" y="6318"/>
                      <a:pt x="4986" y="6086"/>
                      <a:pt x="4972" y="6049"/>
                    </a:cubicBezTo>
                    <a:cubicBezTo>
                      <a:pt x="4952" y="5995"/>
                      <a:pt x="4937" y="5995"/>
                      <a:pt x="4863" y="6049"/>
                    </a:cubicBezTo>
                    <a:cubicBezTo>
                      <a:pt x="4784" y="6108"/>
                      <a:pt x="4722" y="6036"/>
                      <a:pt x="4419" y="5523"/>
                    </a:cubicBezTo>
                    <a:cubicBezTo>
                      <a:pt x="4056" y="4909"/>
                      <a:pt x="3942" y="4630"/>
                      <a:pt x="3941" y="4349"/>
                    </a:cubicBezTo>
                    <a:cubicBezTo>
                      <a:pt x="3941" y="4257"/>
                      <a:pt x="3918" y="4168"/>
                      <a:pt x="3891" y="4153"/>
                    </a:cubicBezTo>
                    <a:cubicBezTo>
                      <a:pt x="3864" y="4138"/>
                      <a:pt x="3826" y="3978"/>
                      <a:pt x="3807" y="3792"/>
                    </a:cubicBezTo>
                    <a:cubicBezTo>
                      <a:pt x="3788" y="3607"/>
                      <a:pt x="3717" y="3190"/>
                      <a:pt x="3648" y="2867"/>
                    </a:cubicBezTo>
                    <a:cubicBezTo>
                      <a:pt x="3571" y="2504"/>
                      <a:pt x="3535" y="2193"/>
                      <a:pt x="3556" y="2054"/>
                    </a:cubicBezTo>
                    <a:cubicBezTo>
                      <a:pt x="3597" y="1785"/>
                      <a:pt x="3543" y="1767"/>
                      <a:pt x="3329" y="1994"/>
                    </a:cubicBezTo>
                    <a:cubicBezTo>
                      <a:pt x="3045" y="2296"/>
                      <a:pt x="2785" y="2972"/>
                      <a:pt x="2785" y="3393"/>
                    </a:cubicBezTo>
                    <a:cubicBezTo>
                      <a:pt x="2785" y="3476"/>
                      <a:pt x="2762" y="3559"/>
                      <a:pt x="2734" y="3574"/>
                    </a:cubicBezTo>
                    <a:cubicBezTo>
                      <a:pt x="2682" y="3603"/>
                      <a:pt x="2198" y="3060"/>
                      <a:pt x="2198" y="2972"/>
                    </a:cubicBezTo>
                    <a:cubicBezTo>
                      <a:pt x="2198" y="2945"/>
                      <a:pt x="2175" y="2927"/>
                      <a:pt x="2148" y="2927"/>
                    </a:cubicBezTo>
                    <a:cubicBezTo>
                      <a:pt x="2059" y="2927"/>
                      <a:pt x="1972" y="3505"/>
                      <a:pt x="1972" y="4056"/>
                    </a:cubicBezTo>
                    <a:cubicBezTo>
                      <a:pt x="1972" y="4351"/>
                      <a:pt x="1946" y="4599"/>
                      <a:pt x="1922" y="4612"/>
                    </a:cubicBezTo>
                    <a:cubicBezTo>
                      <a:pt x="1897" y="4626"/>
                      <a:pt x="1727" y="4496"/>
                      <a:pt x="1536" y="4326"/>
                    </a:cubicBezTo>
                    <a:cubicBezTo>
                      <a:pt x="1345" y="4157"/>
                      <a:pt x="1163" y="4018"/>
                      <a:pt x="1134" y="4018"/>
                    </a:cubicBezTo>
                    <a:cubicBezTo>
                      <a:pt x="1055" y="4018"/>
                      <a:pt x="1134" y="5248"/>
                      <a:pt x="1234" y="5583"/>
                    </a:cubicBezTo>
                    <a:cubicBezTo>
                      <a:pt x="1282" y="5740"/>
                      <a:pt x="1309" y="5891"/>
                      <a:pt x="1293" y="5914"/>
                    </a:cubicBezTo>
                    <a:cubicBezTo>
                      <a:pt x="1277" y="5937"/>
                      <a:pt x="1173" y="5889"/>
                      <a:pt x="1067" y="5809"/>
                    </a:cubicBezTo>
                    <a:cubicBezTo>
                      <a:pt x="414" y="5317"/>
                      <a:pt x="404" y="5309"/>
                      <a:pt x="405" y="5440"/>
                    </a:cubicBezTo>
                    <a:cubicBezTo>
                      <a:pt x="406" y="5898"/>
                      <a:pt x="655" y="6708"/>
                      <a:pt x="908" y="7065"/>
                    </a:cubicBezTo>
                    <a:cubicBezTo>
                      <a:pt x="999" y="7195"/>
                      <a:pt x="1066" y="7376"/>
                      <a:pt x="1075" y="7509"/>
                    </a:cubicBezTo>
                    <a:cubicBezTo>
                      <a:pt x="1084" y="7633"/>
                      <a:pt x="1143" y="7811"/>
                      <a:pt x="1209" y="7908"/>
                    </a:cubicBezTo>
                    <a:cubicBezTo>
                      <a:pt x="1342" y="8102"/>
                      <a:pt x="1296" y="8190"/>
                      <a:pt x="1100" y="8096"/>
                    </a:cubicBezTo>
                    <a:cubicBezTo>
                      <a:pt x="1035" y="8064"/>
                      <a:pt x="804" y="7981"/>
                      <a:pt x="589" y="7915"/>
                    </a:cubicBezTo>
                    <a:cubicBezTo>
                      <a:pt x="375" y="7850"/>
                      <a:pt x="146" y="7781"/>
                      <a:pt x="86" y="7757"/>
                    </a:cubicBezTo>
                    <a:cubicBezTo>
                      <a:pt x="-7" y="7721"/>
                      <a:pt x="-17" y="7732"/>
                      <a:pt x="19" y="7840"/>
                    </a:cubicBezTo>
                    <a:cubicBezTo>
                      <a:pt x="106" y="8100"/>
                      <a:pt x="412" y="8599"/>
                      <a:pt x="631" y="8848"/>
                    </a:cubicBezTo>
                    <a:cubicBezTo>
                      <a:pt x="756" y="8991"/>
                      <a:pt x="848" y="9127"/>
                      <a:pt x="832" y="9149"/>
                    </a:cubicBezTo>
                    <a:cubicBezTo>
                      <a:pt x="816" y="9172"/>
                      <a:pt x="674" y="9187"/>
                      <a:pt x="522" y="9187"/>
                    </a:cubicBezTo>
                    <a:cubicBezTo>
                      <a:pt x="370" y="9187"/>
                      <a:pt x="201" y="9218"/>
                      <a:pt x="145" y="9255"/>
                    </a:cubicBezTo>
                    <a:cubicBezTo>
                      <a:pt x="52" y="9316"/>
                      <a:pt x="79" y="9357"/>
                      <a:pt x="405" y="9676"/>
                    </a:cubicBezTo>
                    <a:cubicBezTo>
                      <a:pt x="601" y="9869"/>
                      <a:pt x="921" y="10121"/>
                      <a:pt x="1125" y="10240"/>
                    </a:cubicBezTo>
                    <a:cubicBezTo>
                      <a:pt x="1330" y="10359"/>
                      <a:pt x="1489" y="10483"/>
                      <a:pt x="1469" y="10511"/>
                    </a:cubicBezTo>
                    <a:cubicBezTo>
                      <a:pt x="1449" y="10541"/>
                      <a:pt x="1286" y="10548"/>
                      <a:pt x="1100" y="10534"/>
                    </a:cubicBezTo>
                    <a:cubicBezTo>
                      <a:pt x="921" y="10521"/>
                      <a:pt x="721" y="10524"/>
                      <a:pt x="648" y="10541"/>
                    </a:cubicBezTo>
                    <a:lnTo>
                      <a:pt x="522" y="10572"/>
                    </a:lnTo>
                    <a:cubicBezTo>
                      <a:pt x="521" y="10573"/>
                      <a:pt x="522" y="10577"/>
                      <a:pt x="522" y="10579"/>
                    </a:cubicBezTo>
                    <a:cubicBezTo>
                      <a:pt x="522" y="10581"/>
                      <a:pt x="522" y="10584"/>
                      <a:pt x="522" y="10587"/>
                    </a:cubicBezTo>
                    <a:lnTo>
                      <a:pt x="665" y="10752"/>
                    </a:lnTo>
                    <a:cubicBezTo>
                      <a:pt x="986" y="11143"/>
                      <a:pt x="1619" y="11405"/>
                      <a:pt x="2491" y="11505"/>
                    </a:cubicBezTo>
                    <a:cubicBezTo>
                      <a:pt x="2795" y="11539"/>
                      <a:pt x="3046" y="11590"/>
                      <a:pt x="3044" y="11617"/>
                    </a:cubicBezTo>
                    <a:cubicBezTo>
                      <a:pt x="3043" y="11645"/>
                      <a:pt x="2976" y="11844"/>
                      <a:pt x="2902" y="12054"/>
                    </a:cubicBezTo>
                    <a:cubicBezTo>
                      <a:pt x="2774" y="12417"/>
                      <a:pt x="2754" y="12936"/>
                      <a:pt x="2860" y="13032"/>
                    </a:cubicBezTo>
                    <a:cubicBezTo>
                      <a:pt x="2880" y="13050"/>
                      <a:pt x="3064" y="12962"/>
                      <a:pt x="3271" y="12829"/>
                    </a:cubicBezTo>
                    <a:cubicBezTo>
                      <a:pt x="3478" y="12696"/>
                      <a:pt x="3663" y="12607"/>
                      <a:pt x="3681" y="12633"/>
                    </a:cubicBezTo>
                    <a:cubicBezTo>
                      <a:pt x="3700" y="12660"/>
                      <a:pt x="3687" y="12837"/>
                      <a:pt x="3656" y="13032"/>
                    </a:cubicBezTo>
                    <a:cubicBezTo>
                      <a:pt x="3626" y="13227"/>
                      <a:pt x="3611" y="13398"/>
                      <a:pt x="3623" y="13408"/>
                    </a:cubicBezTo>
                    <a:cubicBezTo>
                      <a:pt x="3653" y="13435"/>
                      <a:pt x="3936" y="13293"/>
                      <a:pt x="4167" y="13137"/>
                    </a:cubicBezTo>
                    <a:cubicBezTo>
                      <a:pt x="4276" y="13064"/>
                      <a:pt x="4392" y="13017"/>
                      <a:pt x="4419" y="13032"/>
                    </a:cubicBezTo>
                    <a:cubicBezTo>
                      <a:pt x="4446" y="13047"/>
                      <a:pt x="4469" y="13200"/>
                      <a:pt x="4469" y="13371"/>
                    </a:cubicBezTo>
                    <a:cubicBezTo>
                      <a:pt x="4469" y="13538"/>
                      <a:pt x="4475" y="13674"/>
                      <a:pt x="4486" y="13679"/>
                    </a:cubicBezTo>
                    <a:cubicBezTo>
                      <a:pt x="4572" y="13677"/>
                      <a:pt x="4935" y="13542"/>
                      <a:pt x="5064" y="13461"/>
                    </a:cubicBezTo>
                    <a:cubicBezTo>
                      <a:pt x="5152" y="13406"/>
                      <a:pt x="5227" y="13377"/>
                      <a:pt x="5232" y="13401"/>
                    </a:cubicBezTo>
                    <a:cubicBezTo>
                      <a:pt x="5237" y="13424"/>
                      <a:pt x="5241" y="13470"/>
                      <a:pt x="5248" y="13498"/>
                    </a:cubicBezTo>
                    <a:cubicBezTo>
                      <a:pt x="5256" y="13527"/>
                      <a:pt x="5269" y="13599"/>
                      <a:pt x="5274" y="13656"/>
                    </a:cubicBezTo>
                    <a:cubicBezTo>
                      <a:pt x="5291" y="13892"/>
                      <a:pt x="5368" y="13914"/>
                      <a:pt x="5642" y="13769"/>
                    </a:cubicBezTo>
                    <a:cubicBezTo>
                      <a:pt x="5784" y="13695"/>
                      <a:pt x="5928" y="13596"/>
                      <a:pt x="5969" y="13551"/>
                    </a:cubicBezTo>
                    <a:cubicBezTo>
                      <a:pt x="6070" y="13442"/>
                      <a:pt x="6154" y="13498"/>
                      <a:pt x="6154" y="13679"/>
                    </a:cubicBezTo>
                    <a:cubicBezTo>
                      <a:pt x="6154" y="14037"/>
                      <a:pt x="6337" y="14089"/>
                      <a:pt x="6723" y="13837"/>
                    </a:cubicBezTo>
                    <a:cubicBezTo>
                      <a:pt x="6856" y="13751"/>
                      <a:pt x="6970" y="13679"/>
                      <a:pt x="6983" y="13679"/>
                    </a:cubicBezTo>
                    <a:cubicBezTo>
                      <a:pt x="6992" y="13679"/>
                      <a:pt x="7029" y="13718"/>
                      <a:pt x="7067" y="13769"/>
                    </a:cubicBezTo>
                    <a:cubicBezTo>
                      <a:pt x="6830" y="13318"/>
                      <a:pt x="6740" y="12846"/>
                      <a:pt x="6740" y="12189"/>
                    </a:cubicBezTo>
                    <a:cubicBezTo>
                      <a:pt x="6740" y="11457"/>
                      <a:pt x="6793" y="11169"/>
                      <a:pt x="6992" y="10782"/>
                    </a:cubicBezTo>
                    <a:cubicBezTo>
                      <a:pt x="7341" y="10103"/>
                      <a:pt x="8304" y="9223"/>
                      <a:pt x="9070" y="8886"/>
                    </a:cubicBezTo>
                    <a:cubicBezTo>
                      <a:pt x="9620" y="8644"/>
                      <a:pt x="9846" y="8605"/>
                      <a:pt x="10679" y="8608"/>
                    </a:cubicBezTo>
                    <a:cubicBezTo>
                      <a:pt x="11795" y="8611"/>
                      <a:pt x="11956" y="8642"/>
                      <a:pt x="12749" y="9029"/>
                    </a:cubicBezTo>
                    <a:cubicBezTo>
                      <a:pt x="14546" y="9906"/>
                      <a:pt x="15346" y="11990"/>
                      <a:pt x="14517" y="13641"/>
                    </a:cubicBezTo>
                    <a:cubicBezTo>
                      <a:pt x="14166" y="14341"/>
                      <a:pt x="13752" y="14761"/>
                      <a:pt x="13495" y="14672"/>
                    </a:cubicBezTo>
                    <a:cubicBezTo>
                      <a:pt x="13402" y="14640"/>
                      <a:pt x="13297" y="14683"/>
                      <a:pt x="13260" y="14770"/>
                    </a:cubicBezTo>
                    <a:cubicBezTo>
                      <a:pt x="13223" y="14857"/>
                      <a:pt x="13121" y="14906"/>
                      <a:pt x="13034" y="14875"/>
                    </a:cubicBezTo>
                    <a:cubicBezTo>
                      <a:pt x="12937" y="14842"/>
                      <a:pt x="12853" y="14906"/>
                      <a:pt x="12816" y="15033"/>
                    </a:cubicBezTo>
                    <a:cubicBezTo>
                      <a:pt x="12771" y="15185"/>
                      <a:pt x="12687" y="15230"/>
                      <a:pt x="12522" y="15191"/>
                    </a:cubicBezTo>
                    <a:cubicBezTo>
                      <a:pt x="12352" y="15151"/>
                      <a:pt x="12289" y="15187"/>
                      <a:pt x="12263" y="15349"/>
                    </a:cubicBezTo>
                    <a:cubicBezTo>
                      <a:pt x="12243" y="15470"/>
                      <a:pt x="12093" y="15628"/>
                      <a:pt x="11936" y="15696"/>
                    </a:cubicBezTo>
                    <a:cubicBezTo>
                      <a:pt x="11486" y="15888"/>
                      <a:pt x="10569" y="15935"/>
                      <a:pt x="9883" y="15801"/>
                    </a:cubicBezTo>
                    <a:cubicBezTo>
                      <a:pt x="9315" y="15690"/>
                      <a:pt x="9250" y="15650"/>
                      <a:pt x="9196" y="15372"/>
                    </a:cubicBezTo>
                    <a:cubicBezTo>
                      <a:pt x="9155" y="15167"/>
                      <a:pt x="9106" y="15105"/>
                      <a:pt x="9045" y="15191"/>
                    </a:cubicBezTo>
                    <a:cubicBezTo>
                      <a:pt x="8921" y="15368"/>
                      <a:pt x="8735" y="15253"/>
                      <a:pt x="8735" y="14996"/>
                    </a:cubicBezTo>
                    <a:cubicBezTo>
                      <a:pt x="8735" y="14846"/>
                      <a:pt x="8689" y="14801"/>
                      <a:pt x="8559" y="14845"/>
                    </a:cubicBezTo>
                    <a:cubicBezTo>
                      <a:pt x="8436" y="14887"/>
                      <a:pt x="8357" y="14835"/>
                      <a:pt x="8316" y="14695"/>
                    </a:cubicBezTo>
                    <a:cubicBezTo>
                      <a:pt x="8259" y="14501"/>
                      <a:pt x="8235" y="14505"/>
                      <a:pt x="8047" y="14657"/>
                    </a:cubicBezTo>
                    <a:cubicBezTo>
                      <a:pt x="7859" y="14810"/>
                      <a:pt x="7826" y="14790"/>
                      <a:pt x="7553" y="14469"/>
                    </a:cubicBezTo>
                    <a:cubicBezTo>
                      <a:pt x="7423" y="14316"/>
                      <a:pt x="7313" y="14171"/>
                      <a:pt x="7218" y="14025"/>
                    </a:cubicBezTo>
                    <a:cubicBezTo>
                      <a:pt x="7219" y="14054"/>
                      <a:pt x="7195" y="14072"/>
                      <a:pt x="7151" y="14093"/>
                    </a:cubicBezTo>
                    <a:cubicBezTo>
                      <a:pt x="7096" y="14119"/>
                      <a:pt x="6964" y="14155"/>
                      <a:pt x="6857" y="14176"/>
                    </a:cubicBezTo>
                    <a:cubicBezTo>
                      <a:pt x="6604" y="14225"/>
                      <a:pt x="6277" y="14486"/>
                      <a:pt x="6145" y="14747"/>
                    </a:cubicBezTo>
                    <a:cubicBezTo>
                      <a:pt x="5977" y="15080"/>
                      <a:pt x="5999" y="15574"/>
                      <a:pt x="6204" y="15944"/>
                    </a:cubicBezTo>
                    <a:lnTo>
                      <a:pt x="6371" y="16245"/>
                    </a:lnTo>
                    <a:lnTo>
                      <a:pt x="6547" y="16109"/>
                    </a:lnTo>
                    <a:cubicBezTo>
                      <a:pt x="6735" y="15968"/>
                      <a:pt x="6792" y="15989"/>
                      <a:pt x="6874" y="16230"/>
                    </a:cubicBezTo>
                    <a:cubicBezTo>
                      <a:pt x="6897" y="16297"/>
                      <a:pt x="7040" y="16477"/>
                      <a:pt x="7193" y="16629"/>
                    </a:cubicBezTo>
                    <a:cubicBezTo>
                      <a:pt x="7345" y="16780"/>
                      <a:pt x="7480" y="16937"/>
                      <a:pt x="7494" y="16975"/>
                    </a:cubicBezTo>
                    <a:cubicBezTo>
                      <a:pt x="7531" y="17074"/>
                      <a:pt x="7635" y="16996"/>
                      <a:pt x="7746" y="16787"/>
                    </a:cubicBezTo>
                    <a:cubicBezTo>
                      <a:pt x="7799" y="16686"/>
                      <a:pt x="7861" y="16606"/>
                      <a:pt x="7888" y="16606"/>
                    </a:cubicBezTo>
                    <a:cubicBezTo>
                      <a:pt x="7916" y="16606"/>
                      <a:pt x="7990" y="16686"/>
                      <a:pt x="8056" y="16787"/>
                    </a:cubicBezTo>
                    <a:cubicBezTo>
                      <a:pt x="8185" y="16983"/>
                      <a:pt x="8301" y="17016"/>
                      <a:pt x="8416" y="16892"/>
                    </a:cubicBezTo>
                    <a:cubicBezTo>
                      <a:pt x="8617" y="16674"/>
                      <a:pt x="8646" y="17071"/>
                      <a:pt x="8475" y="17674"/>
                    </a:cubicBezTo>
                    <a:cubicBezTo>
                      <a:pt x="8260" y="18431"/>
                      <a:pt x="7782" y="19223"/>
                      <a:pt x="7126" y="19909"/>
                    </a:cubicBezTo>
                    <a:lnTo>
                      <a:pt x="6832" y="20210"/>
                    </a:lnTo>
                    <a:lnTo>
                      <a:pt x="7126" y="20210"/>
                    </a:lnTo>
                    <a:cubicBezTo>
                      <a:pt x="7312" y="20210"/>
                      <a:pt x="7502" y="20163"/>
                      <a:pt x="7679" y="20082"/>
                    </a:cubicBezTo>
                    <a:cubicBezTo>
                      <a:pt x="7828" y="20014"/>
                      <a:pt x="7965" y="19977"/>
                      <a:pt x="7980" y="19999"/>
                    </a:cubicBezTo>
                    <a:cubicBezTo>
                      <a:pt x="7996" y="20022"/>
                      <a:pt x="7976" y="20162"/>
                      <a:pt x="7938" y="20308"/>
                    </a:cubicBezTo>
                    <a:cubicBezTo>
                      <a:pt x="7901" y="20454"/>
                      <a:pt x="7892" y="20590"/>
                      <a:pt x="7913" y="20609"/>
                    </a:cubicBezTo>
                    <a:cubicBezTo>
                      <a:pt x="7934" y="20628"/>
                      <a:pt x="8108" y="20569"/>
                      <a:pt x="8307" y="20481"/>
                    </a:cubicBezTo>
                    <a:cubicBezTo>
                      <a:pt x="8506" y="20392"/>
                      <a:pt x="8695" y="20333"/>
                      <a:pt x="8718" y="20345"/>
                    </a:cubicBezTo>
                    <a:cubicBezTo>
                      <a:pt x="8741" y="20358"/>
                      <a:pt x="8744" y="20496"/>
                      <a:pt x="8726" y="20654"/>
                    </a:cubicBezTo>
                    <a:cubicBezTo>
                      <a:pt x="8697" y="20911"/>
                      <a:pt x="8703" y="20940"/>
                      <a:pt x="8802" y="20940"/>
                    </a:cubicBezTo>
                    <a:cubicBezTo>
                      <a:pt x="9008" y="20939"/>
                      <a:pt x="9317" y="20839"/>
                      <a:pt x="9589" y="20684"/>
                    </a:cubicBezTo>
                    <a:cubicBezTo>
                      <a:pt x="9739" y="20599"/>
                      <a:pt x="9871" y="20543"/>
                      <a:pt x="9883" y="20564"/>
                    </a:cubicBezTo>
                    <a:cubicBezTo>
                      <a:pt x="9895" y="20584"/>
                      <a:pt x="9943" y="20709"/>
                      <a:pt x="9983" y="20842"/>
                    </a:cubicBezTo>
                    <a:cubicBezTo>
                      <a:pt x="10070" y="21132"/>
                      <a:pt x="10341" y="21449"/>
                      <a:pt x="10587" y="21542"/>
                    </a:cubicBezTo>
                    <a:cubicBezTo>
                      <a:pt x="10740" y="21600"/>
                      <a:pt x="10793" y="21598"/>
                      <a:pt x="10980" y="21512"/>
                    </a:cubicBezTo>
                    <a:cubicBezTo>
                      <a:pt x="11239" y="21393"/>
                      <a:pt x="11455" y="21149"/>
                      <a:pt x="11550" y="20865"/>
                    </a:cubicBezTo>
                    <a:cubicBezTo>
                      <a:pt x="11589" y="20750"/>
                      <a:pt x="11629" y="20624"/>
                      <a:pt x="11643" y="20586"/>
                    </a:cubicBezTo>
                    <a:cubicBezTo>
                      <a:pt x="11660" y="20537"/>
                      <a:pt x="11721" y="20551"/>
                      <a:pt x="11860" y="20646"/>
                    </a:cubicBezTo>
                    <a:cubicBezTo>
                      <a:pt x="12078" y="20795"/>
                      <a:pt x="12482" y="20940"/>
                      <a:pt x="12690" y="20940"/>
                    </a:cubicBezTo>
                    <a:cubicBezTo>
                      <a:pt x="12804" y="20940"/>
                      <a:pt x="12832" y="20916"/>
                      <a:pt x="12832" y="20789"/>
                    </a:cubicBezTo>
                    <a:cubicBezTo>
                      <a:pt x="12832" y="20705"/>
                      <a:pt x="12806" y="20572"/>
                      <a:pt x="12774" y="20496"/>
                    </a:cubicBezTo>
                    <a:cubicBezTo>
                      <a:pt x="12742" y="20420"/>
                      <a:pt x="12724" y="20339"/>
                      <a:pt x="12740" y="20315"/>
                    </a:cubicBezTo>
                    <a:cubicBezTo>
                      <a:pt x="12757" y="20291"/>
                      <a:pt x="12947" y="20351"/>
                      <a:pt x="13159" y="20451"/>
                    </a:cubicBezTo>
                    <a:cubicBezTo>
                      <a:pt x="13383" y="20556"/>
                      <a:pt x="13565" y="20613"/>
                      <a:pt x="13595" y="20586"/>
                    </a:cubicBezTo>
                    <a:cubicBezTo>
                      <a:pt x="13625" y="20559"/>
                      <a:pt x="13620" y="20441"/>
                      <a:pt x="13587" y="20308"/>
                    </a:cubicBezTo>
                    <a:cubicBezTo>
                      <a:pt x="13555" y="20181"/>
                      <a:pt x="13553" y="20059"/>
                      <a:pt x="13578" y="20037"/>
                    </a:cubicBezTo>
                    <a:cubicBezTo>
                      <a:pt x="13603" y="20015"/>
                      <a:pt x="13739" y="20047"/>
                      <a:pt x="13880" y="20105"/>
                    </a:cubicBezTo>
                    <a:cubicBezTo>
                      <a:pt x="14021" y="20162"/>
                      <a:pt x="14261" y="20209"/>
                      <a:pt x="14416" y="20210"/>
                    </a:cubicBezTo>
                    <a:lnTo>
                      <a:pt x="14693" y="20210"/>
                    </a:lnTo>
                    <a:lnTo>
                      <a:pt x="14425" y="19932"/>
                    </a:lnTo>
                    <a:cubicBezTo>
                      <a:pt x="13686" y="19193"/>
                      <a:pt x="13089" y="18119"/>
                      <a:pt x="12967" y="17291"/>
                    </a:cubicBezTo>
                    <a:cubicBezTo>
                      <a:pt x="12936" y="17081"/>
                      <a:pt x="12938" y="16964"/>
                      <a:pt x="12983" y="16922"/>
                    </a:cubicBezTo>
                    <a:cubicBezTo>
                      <a:pt x="12984" y="16920"/>
                      <a:pt x="12983" y="16916"/>
                      <a:pt x="12983" y="16914"/>
                    </a:cubicBezTo>
                    <a:cubicBezTo>
                      <a:pt x="12986" y="16907"/>
                      <a:pt x="12996" y="16904"/>
                      <a:pt x="13000" y="16899"/>
                    </a:cubicBezTo>
                    <a:cubicBezTo>
                      <a:pt x="13012" y="16885"/>
                      <a:pt x="13022" y="16877"/>
                      <a:pt x="13042" y="16884"/>
                    </a:cubicBezTo>
                    <a:cubicBezTo>
                      <a:pt x="13049" y="16887"/>
                      <a:pt x="13059" y="16894"/>
                      <a:pt x="13067" y="16899"/>
                    </a:cubicBezTo>
                    <a:cubicBezTo>
                      <a:pt x="13070" y="16901"/>
                      <a:pt x="13072" y="16905"/>
                      <a:pt x="13076" y="16907"/>
                    </a:cubicBezTo>
                    <a:cubicBezTo>
                      <a:pt x="13098" y="16911"/>
                      <a:pt x="13121" y="16917"/>
                      <a:pt x="13151" y="16929"/>
                    </a:cubicBezTo>
                    <a:cubicBezTo>
                      <a:pt x="13312" y="16996"/>
                      <a:pt x="13377" y="16962"/>
                      <a:pt x="13562" y="16681"/>
                    </a:cubicBezTo>
                    <a:cubicBezTo>
                      <a:pt x="13619" y="16594"/>
                      <a:pt x="13638" y="16600"/>
                      <a:pt x="13779" y="16802"/>
                    </a:cubicBezTo>
                    <a:lnTo>
                      <a:pt x="13939" y="17027"/>
                    </a:lnTo>
                    <a:lnTo>
                      <a:pt x="14232" y="16749"/>
                    </a:lnTo>
                    <a:cubicBezTo>
                      <a:pt x="14392" y="16597"/>
                      <a:pt x="14571" y="16374"/>
                      <a:pt x="14634" y="16252"/>
                    </a:cubicBezTo>
                    <a:cubicBezTo>
                      <a:pt x="14698" y="16130"/>
                      <a:pt x="14763" y="16034"/>
                      <a:pt x="14777" y="16034"/>
                    </a:cubicBezTo>
                    <a:cubicBezTo>
                      <a:pt x="14790" y="16034"/>
                      <a:pt x="14885" y="16076"/>
                      <a:pt x="14986" y="16132"/>
                    </a:cubicBezTo>
                    <a:lnTo>
                      <a:pt x="15171" y="16230"/>
                    </a:lnTo>
                    <a:lnTo>
                      <a:pt x="15338" y="15921"/>
                    </a:lnTo>
                    <a:cubicBezTo>
                      <a:pt x="15597" y="15429"/>
                      <a:pt x="15535" y="14804"/>
                      <a:pt x="15196" y="14477"/>
                    </a:cubicBezTo>
                    <a:cubicBezTo>
                      <a:pt x="15043" y="14330"/>
                      <a:pt x="14676" y="14153"/>
                      <a:pt x="14525" y="14153"/>
                    </a:cubicBezTo>
                    <a:cubicBezTo>
                      <a:pt x="14322" y="14153"/>
                      <a:pt x="14283" y="14051"/>
                      <a:pt x="14408" y="13860"/>
                    </a:cubicBezTo>
                    <a:cubicBezTo>
                      <a:pt x="14544" y="13652"/>
                      <a:pt x="14579" y="13643"/>
                      <a:pt x="14726" y="13792"/>
                    </a:cubicBezTo>
                    <a:cubicBezTo>
                      <a:pt x="14837" y="13903"/>
                      <a:pt x="15028" y="13999"/>
                      <a:pt x="15162" y="14018"/>
                    </a:cubicBezTo>
                    <a:cubicBezTo>
                      <a:pt x="15196" y="14018"/>
                      <a:pt x="15231" y="14012"/>
                      <a:pt x="15254" y="14010"/>
                    </a:cubicBezTo>
                    <a:cubicBezTo>
                      <a:pt x="15268" y="14007"/>
                      <a:pt x="15280" y="14003"/>
                      <a:pt x="15288" y="13995"/>
                    </a:cubicBezTo>
                    <a:cubicBezTo>
                      <a:pt x="15322" y="13964"/>
                      <a:pt x="15350" y="13839"/>
                      <a:pt x="15355" y="13717"/>
                    </a:cubicBezTo>
                    <a:cubicBezTo>
                      <a:pt x="15359" y="13595"/>
                      <a:pt x="15375" y="13478"/>
                      <a:pt x="15380" y="13453"/>
                    </a:cubicBezTo>
                    <a:cubicBezTo>
                      <a:pt x="15385" y="13428"/>
                      <a:pt x="15494" y="13491"/>
                      <a:pt x="15623" y="13596"/>
                    </a:cubicBezTo>
                    <a:cubicBezTo>
                      <a:pt x="15940" y="13853"/>
                      <a:pt x="16131" y="13937"/>
                      <a:pt x="16201" y="13837"/>
                    </a:cubicBezTo>
                    <a:cubicBezTo>
                      <a:pt x="16230" y="13796"/>
                      <a:pt x="16259" y="13688"/>
                      <a:pt x="16260" y="13596"/>
                    </a:cubicBezTo>
                    <a:cubicBezTo>
                      <a:pt x="16261" y="13420"/>
                      <a:pt x="16335" y="13325"/>
                      <a:pt x="16402" y="13423"/>
                    </a:cubicBezTo>
                    <a:cubicBezTo>
                      <a:pt x="16448" y="13489"/>
                      <a:pt x="16886" y="13677"/>
                      <a:pt x="16997" y="13679"/>
                    </a:cubicBezTo>
                    <a:cubicBezTo>
                      <a:pt x="17047" y="13680"/>
                      <a:pt x="17073" y="13588"/>
                      <a:pt x="17073" y="13378"/>
                    </a:cubicBezTo>
                    <a:cubicBezTo>
                      <a:pt x="17073" y="13211"/>
                      <a:pt x="17086" y="13057"/>
                      <a:pt x="17106" y="13039"/>
                    </a:cubicBezTo>
                    <a:cubicBezTo>
                      <a:pt x="17126" y="13022"/>
                      <a:pt x="17224" y="13063"/>
                      <a:pt x="17324" y="13130"/>
                    </a:cubicBezTo>
                    <a:cubicBezTo>
                      <a:pt x="17424" y="13197"/>
                      <a:pt x="17589" y="13293"/>
                      <a:pt x="17693" y="13340"/>
                    </a:cubicBezTo>
                    <a:lnTo>
                      <a:pt x="17886" y="13423"/>
                    </a:lnTo>
                    <a:lnTo>
                      <a:pt x="17886" y="13197"/>
                    </a:lnTo>
                    <a:cubicBezTo>
                      <a:pt x="17886" y="13074"/>
                      <a:pt x="17857" y="12899"/>
                      <a:pt x="17827" y="12806"/>
                    </a:cubicBezTo>
                    <a:cubicBezTo>
                      <a:pt x="17796" y="12710"/>
                      <a:pt x="17798" y="12627"/>
                      <a:pt x="17827" y="12611"/>
                    </a:cubicBezTo>
                    <a:cubicBezTo>
                      <a:pt x="17855" y="12595"/>
                      <a:pt x="18041" y="12691"/>
                      <a:pt x="18238" y="12821"/>
                    </a:cubicBezTo>
                    <a:cubicBezTo>
                      <a:pt x="18434" y="12951"/>
                      <a:pt x="18614" y="13055"/>
                      <a:pt x="18640" y="13055"/>
                    </a:cubicBezTo>
                    <a:cubicBezTo>
                      <a:pt x="18716" y="13055"/>
                      <a:pt x="18767" y="12643"/>
                      <a:pt x="18724" y="12385"/>
                    </a:cubicBezTo>
                    <a:cubicBezTo>
                      <a:pt x="18702" y="12252"/>
                      <a:pt x="18634" y="12028"/>
                      <a:pt x="18573" y="11888"/>
                    </a:cubicBezTo>
                    <a:cubicBezTo>
                      <a:pt x="18511" y="11748"/>
                      <a:pt x="18479" y="11614"/>
                      <a:pt x="18497" y="11587"/>
                    </a:cubicBezTo>
                    <a:cubicBezTo>
                      <a:pt x="18516" y="11561"/>
                      <a:pt x="18630" y="11542"/>
                      <a:pt x="18757" y="11542"/>
                    </a:cubicBezTo>
                    <a:cubicBezTo>
                      <a:pt x="19140" y="11542"/>
                      <a:pt x="19856" y="11386"/>
                      <a:pt x="20207" y="11226"/>
                    </a:cubicBezTo>
                    <a:cubicBezTo>
                      <a:pt x="20484" y="11101"/>
                      <a:pt x="20991" y="10684"/>
                      <a:pt x="21003" y="10579"/>
                    </a:cubicBezTo>
                    <a:cubicBezTo>
                      <a:pt x="20998" y="10572"/>
                      <a:pt x="20985" y="10563"/>
                      <a:pt x="20970" y="10556"/>
                    </a:cubicBezTo>
                    <a:cubicBezTo>
                      <a:pt x="20964" y="10554"/>
                      <a:pt x="20951" y="10551"/>
                      <a:pt x="20944" y="10549"/>
                    </a:cubicBezTo>
                    <a:cubicBezTo>
                      <a:pt x="20868" y="10541"/>
                      <a:pt x="20712" y="10539"/>
                      <a:pt x="20534" y="10541"/>
                    </a:cubicBezTo>
                    <a:cubicBezTo>
                      <a:pt x="20294" y="10545"/>
                      <a:pt x="20082" y="10529"/>
                      <a:pt x="20065" y="10504"/>
                    </a:cubicBezTo>
                    <a:cubicBezTo>
                      <a:pt x="20047" y="10479"/>
                      <a:pt x="20197" y="10359"/>
                      <a:pt x="20400" y="10240"/>
                    </a:cubicBezTo>
                    <a:cubicBezTo>
                      <a:pt x="20783" y="10018"/>
                      <a:pt x="21422" y="9444"/>
                      <a:pt x="21422" y="9323"/>
                    </a:cubicBezTo>
                    <a:cubicBezTo>
                      <a:pt x="21422" y="9241"/>
                      <a:pt x="21250" y="9196"/>
                      <a:pt x="20953" y="9195"/>
                    </a:cubicBezTo>
                    <a:cubicBezTo>
                      <a:pt x="20836" y="9194"/>
                      <a:pt x="20721" y="9167"/>
                      <a:pt x="20701" y="9142"/>
                    </a:cubicBezTo>
                    <a:cubicBezTo>
                      <a:pt x="20699" y="9142"/>
                      <a:pt x="20677" y="9142"/>
                      <a:pt x="20676" y="9142"/>
                    </a:cubicBezTo>
                    <a:cubicBezTo>
                      <a:pt x="20672" y="9141"/>
                      <a:pt x="20695" y="9125"/>
                      <a:pt x="20718" y="9097"/>
                    </a:cubicBezTo>
                    <a:cubicBezTo>
                      <a:pt x="20743" y="9044"/>
                      <a:pt x="20804" y="8958"/>
                      <a:pt x="20886" y="8871"/>
                    </a:cubicBezTo>
                    <a:cubicBezTo>
                      <a:pt x="21095" y="8647"/>
                      <a:pt x="21583" y="7797"/>
                      <a:pt x="21531" y="7750"/>
                    </a:cubicBezTo>
                    <a:cubicBezTo>
                      <a:pt x="21516" y="7737"/>
                      <a:pt x="21370" y="7776"/>
                      <a:pt x="21204" y="7833"/>
                    </a:cubicBezTo>
                    <a:cubicBezTo>
                      <a:pt x="21039" y="7890"/>
                      <a:pt x="20765" y="7987"/>
                      <a:pt x="20601" y="8043"/>
                    </a:cubicBezTo>
                    <a:cubicBezTo>
                      <a:pt x="20437" y="8100"/>
                      <a:pt x="20285" y="8134"/>
                      <a:pt x="20257" y="8119"/>
                    </a:cubicBezTo>
                    <a:cubicBezTo>
                      <a:pt x="20230" y="8103"/>
                      <a:pt x="20261" y="7998"/>
                      <a:pt x="20324" y="7885"/>
                    </a:cubicBezTo>
                    <a:cubicBezTo>
                      <a:pt x="20388" y="7773"/>
                      <a:pt x="20442" y="7612"/>
                      <a:pt x="20442" y="7532"/>
                    </a:cubicBezTo>
                    <a:cubicBezTo>
                      <a:pt x="20442" y="7452"/>
                      <a:pt x="20540" y="7205"/>
                      <a:pt x="20668" y="6975"/>
                    </a:cubicBezTo>
                    <a:cubicBezTo>
                      <a:pt x="20911" y="6539"/>
                      <a:pt x="21038" y="6140"/>
                      <a:pt x="21104" y="5621"/>
                    </a:cubicBezTo>
                    <a:lnTo>
                      <a:pt x="21146" y="5312"/>
                    </a:lnTo>
                    <a:lnTo>
                      <a:pt x="20861" y="5515"/>
                    </a:lnTo>
                    <a:cubicBezTo>
                      <a:pt x="20706" y="5625"/>
                      <a:pt x="20518" y="5770"/>
                      <a:pt x="20433" y="5839"/>
                    </a:cubicBezTo>
                    <a:cubicBezTo>
                      <a:pt x="20229" y="6005"/>
                      <a:pt x="20186" y="5923"/>
                      <a:pt x="20291" y="5560"/>
                    </a:cubicBezTo>
                    <a:cubicBezTo>
                      <a:pt x="20356" y="5336"/>
                      <a:pt x="20407" y="4954"/>
                      <a:pt x="20425" y="4635"/>
                    </a:cubicBezTo>
                    <a:lnTo>
                      <a:pt x="20433" y="4432"/>
                    </a:lnTo>
                    <a:cubicBezTo>
                      <a:pt x="20434" y="4320"/>
                      <a:pt x="20429" y="4229"/>
                      <a:pt x="20416" y="4168"/>
                    </a:cubicBezTo>
                    <a:lnTo>
                      <a:pt x="20375" y="3988"/>
                    </a:lnTo>
                    <a:lnTo>
                      <a:pt x="20006" y="4311"/>
                    </a:lnTo>
                    <a:cubicBezTo>
                      <a:pt x="19802" y="4492"/>
                      <a:pt x="19623" y="4630"/>
                      <a:pt x="19604" y="4612"/>
                    </a:cubicBezTo>
                    <a:cubicBezTo>
                      <a:pt x="19584" y="4595"/>
                      <a:pt x="19570" y="4363"/>
                      <a:pt x="19570" y="4101"/>
                    </a:cubicBezTo>
                    <a:cubicBezTo>
                      <a:pt x="19570" y="3666"/>
                      <a:pt x="19486" y="3066"/>
                      <a:pt x="19411" y="2957"/>
                    </a:cubicBezTo>
                    <a:cubicBezTo>
                      <a:pt x="19394" y="2933"/>
                      <a:pt x="19338" y="2969"/>
                      <a:pt x="19285" y="3040"/>
                    </a:cubicBezTo>
                    <a:cubicBezTo>
                      <a:pt x="19233" y="3110"/>
                      <a:pt x="19116" y="3271"/>
                      <a:pt x="19025" y="3393"/>
                    </a:cubicBezTo>
                    <a:cubicBezTo>
                      <a:pt x="18935" y="3515"/>
                      <a:pt x="18841" y="3591"/>
                      <a:pt x="18816" y="3566"/>
                    </a:cubicBezTo>
                    <a:cubicBezTo>
                      <a:pt x="18808" y="3559"/>
                      <a:pt x="18794" y="3536"/>
                      <a:pt x="18782" y="3499"/>
                    </a:cubicBezTo>
                    <a:cubicBezTo>
                      <a:pt x="18782" y="3497"/>
                      <a:pt x="18783" y="3493"/>
                      <a:pt x="18782" y="3491"/>
                    </a:cubicBezTo>
                    <a:cubicBezTo>
                      <a:pt x="18780" y="3485"/>
                      <a:pt x="18776" y="3476"/>
                      <a:pt x="18774" y="3469"/>
                    </a:cubicBezTo>
                    <a:cubicBezTo>
                      <a:pt x="18750" y="3386"/>
                      <a:pt x="18722" y="3262"/>
                      <a:pt x="18699" y="3130"/>
                    </a:cubicBezTo>
                    <a:cubicBezTo>
                      <a:pt x="18605" y="2596"/>
                      <a:pt x="18350" y="2119"/>
                      <a:pt x="18020" y="1866"/>
                    </a:cubicBezTo>
                    <a:lnTo>
                      <a:pt x="17894" y="1768"/>
                    </a:lnTo>
                    <a:lnTo>
                      <a:pt x="17944" y="1986"/>
                    </a:lnTo>
                    <a:cubicBezTo>
                      <a:pt x="18001" y="2214"/>
                      <a:pt x="17999" y="2249"/>
                      <a:pt x="17819" y="3123"/>
                    </a:cubicBezTo>
                    <a:cubicBezTo>
                      <a:pt x="17757" y="3418"/>
                      <a:pt x="17710" y="3754"/>
                      <a:pt x="17710" y="3867"/>
                    </a:cubicBezTo>
                    <a:cubicBezTo>
                      <a:pt x="17710" y="3981"/>
                      <a:pt x="17688" y="4119"/>
                      <a:pt x="17659" y="4168"/>
                    </a:cubicBezTo>
                    <a:cubicBezTo>
                      <a:pt x="17631" y="4218"/>
                      <a:pt x="17578" y="4395"/>
                      <a:pt x="17542" y="4567"/>
                    </a:cubicBezTo>
                    <a:cubicBezTo>
                      <a:pt x="17507" y="4740"/>
                      <a:pt x="17416" y="4987"/>
                      <a:pt x="17341" y="5116"/>
                    </a:cubicBezTo>
                    <a:cubicBezTo>
                      <a:pt x="17266" y="5246"/>
                      <a:pt x="17109" y="5525"/>
                      <a:pt x="16989" y="5733"/>
                    </a:cubicBezTo>
                    <a:cubicBezTo>
                      <a:pt x="16775" y="6106"/>
                      <a:pt x="16703" y="6165"/>
                      <a:pt x="16629" y="6057"/>
                    </a:cubicBezTo>
                    <a:cubicBezTo>
                      <a:pt x="16608" y="6027"/>
                      <a:pt x="16480" y="6163"/>
                      <a:pt x="16335" y="6358"/>
                    </a:cubicBezTo>
                    <a:cubicBezTo>
                      <a:pt x="16191" y="6553"/>
                      <a:pt x="15982" y="6811"/>
                      <a:pt x="15874" y="6930"/>
                    </a:cubicBezTo>
                    <a:cubicBezTo>
                      <a:pt x="15635" y="7195"/>
                      <a:pt x="15556" y="7357"/>
                      <a:pt x="15556" y="7630"/>
                    </a:cubicBezTo>
                    <a:cubicBezTo>
                      <a:pt x="15556" y="7873"/>
                      <a:pt x="15638" y="8026"/>
                      <a:pt x="15833" y="8171"/>
                    </a:cubicBezTo>
                    <a:cubicBezTo>
                      <a:pt x="15962" y="8268"/>
                      <a:pt x="15970" y="8304"/>
                      <a:pt x="15933" y="8585"/>
                    </a:cubicBezTo>
                    <a:cubicBezTo>
                      <a:pt x="15905" y="8798"/>
                      <a:pt x="15864" y="8892"/>
                      <a:pt x="15799" y="8909"/>
                    </a:cubicBezTo>
                    <a:cubicBezTo>
                      <a:pt x="15537" y="8977"/>
                      <a:pt x="15224" y="9159"/>
                      <a:pt x="15120" y="9307"/>
                    </a:cubicBezTo>
                    <a:cubicBezTo>
                      <a:pt x="15056" y="9401"/>
                      <a:pt x="14883" y="9531"/>
                      <a:pt x="14726" y="9601"/>
                    </a:cubicBezTo>
                    <a:lnTo>
                      <a:pt x="14441" y="9729"/>
                    </a:lnTo>
                    <a:lnTo>
                      <a:pt x="14232" y="9518"/>
                    </a:lnTo>
                    <a:cubicBezTo>
                      <a:pt x="14115" y="9403"/>
                      <a:pt x="13902" y="9223"/>
                      <a:pt x="13754" y="9119"/>
                    </a:cubicBezTo>
                    <a:cubicBezTo>
                      <a:pt x="13426" y="8889"/>
                      <a:pt x="13084" y="8439"/>
                      <a:pt x="13168" y="8344"/>
                    </a:cubicBezTo>
                    <a:cubicBezTo>
                      <a:pt x="13200" y="8308"/>
                      <a:pt x="13203" y="8231"/>
                      <a:pt x="13176" y="8171"/>
                    </a:cubicBezTo>
                    <a:cubicBezTo>
                      <a:pt x="13069" y="7933"/>
                      <a:pt x="13116" y="7500"/>
                      <a:pt x="13285" y="7178"/>
                    </a:cubicBezTo>
                    <a:cubicBezTo>
                      <a:pt x="13428" y="6906"/>
                      <a:pt x="13492" y="6841"/>
                      <a:pt x="13754" y="6719"/>
                    </a:cubicBezTo>
                    <a:cubicBezTo>
                      <a:pt x="13922" y="6641"/>
                      <a:pt x="14084" y="6576"/>
                      <a:pt x="14115" y="6576"/>
                    </a:cubicBezTo>
                    <a:cubicBezTo>
                      <a:pt x="14146" y="6576"/>
                      <a:pt x="14276" y="6508"/>
                      <a:pt x="14400" y="6418"/>
                    </a:cubicBezTo>
                    <a:cubicBezTo>
                      <a:pt x="14551" y="6309"/>
                      <a:pt x="14709" y="6248"/>
                      <a:pt x="14886" y="6230"/>
                    </a:cubicBezTo>
                    <a:cubicBezTo>
                      <a:pt x="15030" y="6215"/>
                      <a:pt x="15144" y="6178"/>
                      <a:pt x="15137" y="6147"/>
                    </a:cubicBezTo>
                    <a:cubicBezTo>
                      <a:pt x="15130" y="6116"/>
                      <a:pt x="15251" y="6062"/>
                      <a:pt x="15405" y="6027"/>
                    </a:cubicBezTo>
                    <a:cubicBezTo>
                      <a:pt x="15760" y="5945"/>
                      <a:pt x="15954" y="5826"/>
                      <a:pt x="16025" y="5658"/>
                    </a:cubicBezTo>
                    <a:cubicBezTo>
                      <a:pt x="16106" y="5467"/>
                      <a:pt x="16108" y="5467"/>
                      <a:pt x="15849" y="5621"/>
                    </a:cubicBezTo>
                    <a:cubicBezTo>
                      <a:pt x="15657" y="5735"/>
                      <a:pt x="15512" y="5772"/>
                      <a:pt x="15103" y="5801"/>
                    </a:cubicBezTo>
                    <a:cubicBezTo>
                      <a:pt x="14826" y="5821"/>
                      <a:pt x="14561" y="5849"/>
                      <a:pt x="14509" y="5869"/>
                    </a:cubicBezTo>
                    <a:cubicBezTo>
                      <a:pt x="14456" y="5889"/>
                      <a:pt x="14394" y="5883"/>
                      <a:pt x="14374" y="5854"/>
                    </a:cubicBezTo>
                    <a:cubicBezTo>
                      <a:pt x="14328" y="5786"/>
                      <a:pt x="14562" y="5643"/>
                      <a:pt x="14718" y="5643"/>
                    </a:cubicBezTo>
                    <a:cubicBezTo>
                      <a:pt x="14785" y="5643"/>
                      <a:pt x="14914" y="5569"/>
                      <a:pt x="15003" y="5485"/>
                    </a:cubicBezTo>
                    <a:cubicBezTo>
                      <a:pt x="15193" y="5307"/>
                      <a:pt x="15403" y="5250"/>
                      <a:pt x="15564" y="5327"/>
                    </a:cubicBezTo>
                    <a:cubicBezTo>
                      <a:pt x="15655" y="5371"/>
                      <a:pt x="15673" y="5365"/>
                      <a:pt x="15673" y="5305"/>
                    </a:cubicBezTo>
                    <a:cubicBezTo>
                      <a:pt x="15673" y="5112"/>
                      <a:pt x="15546" y="4950"/>
                      <a:pt x="15338" y="4876"/>
                    </a:cubicBezTo>
                    <a:cubicBezTo>
                      <a:pt x="15218" y="4833"/>
                      <a:pt x="15071" y="4778"/>
                      <a:pt x="15003" y="4748"/>
                    </a:cubicBezTo>
                    <a:cubicBezTo>
                      <a:pt x="14935" y="4718"/>
                      <a:pt x="14828" y="4698"/>
                      <a:pt x="14768" y="4710"/>
                    </a:cubicBezTo>
                    <a:cubicBezTo>
                      <a:pt x="14708" y="4722"/>
                      <a:pt x="14584" y="4698"/>
                      <a:pt x="14492" y="4657"/>
                    </a:cubicBezTo>
                    <a:lnTo>
                      <a:pt x="14324" y="4582"/>
                    </a:lnTo>
                    <a:lnTo>
                      <a:pt x="14626" y="4349"/>
                    </a:lnTo>
                    <a:cubicBezTo>
                      <a:pt x="14986" y="4066"/>
                      <a:pt x="15136" y="3816"/>
                      <a:pt x="15187" y="3424"/>
                    </a:cubicBezTo>
                    <a:cubicBezTo>
                      <a:pt x="15218" y="3185"/>
                      <a:pt x="15263" y="3102"/>
                      <a:pt x="15405" y="2995"/>
                    </a:cubicBezTo>
                    <a:cubicBezTo>
                      <a:pt x="15409" y="2991"/>
                      <a:pt x="15409" y="2990"/>
                      <a:pt x="15414" y="2987"/>
                    </a:cubicBezTo>
                    <a:cubicBezTo>
                      <a:pt x="15425" y="2979"/>
                      <a:pt x="15435" y="2971"/>
                      <a:pt x="15447" y="2965"/>
                    </a:cubicBezTo>
                    <a:cubicBezTo>
                      <a:pt x="15538" y="2909"/>
                      <a:pt x="15642" y="2875"/>
                      <a:pt x="15698" y="2882"/>
                    </a:cubicBezTo>
                    <a:cubicBezTo>
                      <a:pt x="15805" y="2895"/>
                      <a:pt x="15825" y="2941"/>
                      <a:pt x="15841" y="3213"/>
                    </a:cubicBezTo>
                    <a:cubicBezTo>
                      <a:pt x="15851" y="3384"/>
                      <a:pt x="15887" y="3537"/>
                      <a:pt x="15925" y="3559"/>
                    </a:cubicBezTo>
                    <a:cubicBezTo>
                      <a:pt x="15963" y="3581"/>
                      <a:pt x="16110" y="3604"/>
                      <a:pt x="16252" y="3604"/>
                    </a:cubicBezTo>
                    <a:cubicBezTo>
                      <a:pt x="16412" y="3605"/>
                      <a:pt x="16548" y="3637"/>
                      <a:pt x="16620" y="3694"/>
                    </a:cubicBezTo>
                    <a:cubicBezTo>
                      <a:pt x="16732" y="3783"/>
                      <a:pt x="16738" y="3783"/>
                      <a:pt x="16696" y="3657"/>
                    </a:cubicBezTo>
                    <a:cubicBezTo>
                      <a:pt x="16609" y="3394"/>
                      <a:pt x="16623" y="3312"/>
                      <a:pt x="16763" y="3326"/>
                    </a:cubicBezTo>
                    <a:cubicBezTo>
                      <a:pt x="16959" y="3344"/>
                      <a:pt x="16931" y="3310"/>
                      <a:pt x="16578" y="3108"/>
                    </a:cubicBezTo>
                    <a:cubicBezTo>
                      <a:pt x="16279" y="2935"/>
                      <a:pt x="16255" y="2905"/>
                      <a:pt x="16268" y="2731"/>
                    </a:cubicBezTo>
                    <a:cubicBezTo>
                      <a:pt x="16289" y="2454"/>
                      <a:pt x="16066" y="2295"/>
                      <a:pt x="15648" y="2295"/>
                    </a:cubicBezTo>
                    <a:cubicBezTo>
                      <a:pt x="15250" y="2295"/>
                      <a:pt x="14950" y="2425"/>
                      <a:pt x="14835" y="2641"/>
                    </a:cubicBezTo>
                    <a:cubicBezTo>
                      <a:pt x="14787" y="2733"/>
                      <a:pt x="14709" y="2980"/>
                      <a:pt x="14659" y="3190"/>
                    </a:cubicBezTo>
                    <a:cubicBezTo>
                      <a:pt x="14526" y="3762"/>
                      <a:pt x="14302" y="4052"/>
                      <a:pt x="14224" y="3755"/>
                    </a:cubicBezTo>
                    <a:cubicBezTo>
                      <a:pt x="14174" y="3566"/>
                      <a:pt x="14030" y="3517"/>
                      <a:pt x="13729" y="3589"/>
                    </a:cubicBezTo>
                    <a:cubicBezTo>
                      <a:pt x="13357" y="3678"/>
                      <a:pt x="13297" y="3669"/>
                      <a:pt x="13235" y="3521"/>
                    </a:cubicBezTo>
                    <a:cubicBezTo>
                      <a:pt x="13161" y="3347"/>
                      <a:pt x="13118" y="3358"/>
                      <a:pt x="13134" y="3544"/>
                    </a:cubicBezTo>
                    <a:cubicBezTo>
                      <a:pt x="13151" y="3748"/>
                      <a:pt x="13050" y="3843"/>
                      <a:pt x="12774" y="3882"/>
                    </a:cubicBezTo>
                    <a:cubicBezTo>
                      <a:pt x="12592" y="3909"/>
                      <a:pt x="12534" y="3945"/>
                      <a:pt x="12506" y="4048"/>
                    </a:cubicBezTo>
                    <a:cubicBezTo>
                      <a:pt x="12486" y="4120"/>
                      <a:pt x="12486" y="4213"/>
                      <a:pt x="12506" y="4259"/>
                    </a:cubicBezTo>
                    <a:cubicBezTo>
                      <a:pt x="12605" y="4491"/>
                      <a:pt x="12291" y="4434"/>
                      <a:pt x="11969" y="4161"/>
                    </a:cubicBezTo>
                    <a:cubicBezTo>
                      <a:pt x="11765" y="3988"/>
                      <a:pt x="11517" y="3566"/>
                      <a:pt x="11584" y="3506"/>
                    </a:cubicBezTo>
                    <a:cubicBezTo>
                      <a:pt x="11605" y="3487"/>
                      <a:pt x="11727" y="3452"/>
                      <a:pt x="11860" y="3424"/>
                    </a:cubicBezTo>
                    <a:lnTo>
                      <a:pt x="12103" y="3371"/>
                    </a:lnTo>
                    <a:lnTo>
                      <a:pt x="12103" y="3040"/>
                    </a:lnTo>
                    <a:cubicBezTo>
                      <a:pt x="12103" y="2729"/>
                      <a:pt x="12113" y="2700"/>
                      <a:pt x="12296" y="2566"/>
                    </a:cubicBezTo>
                    <a:cubicBezTo>
                      <a:pt x="12529" y="2395"/>
                      <a:pt x="12773" y="1970"/>
                      <a:pt x="12774" y="1731"/>
                    </a:cubicBezTo>
                    <a:cubicBezTo>
                      <a:pt x="12775" y="1469"/>
                      <a:pt x="12629" y="1273"/>
                      <a:pt x="12380" y="1189"/>
                    </a:cubicBezTo>
                    <a:cubicBezTo>
                      <a:pt x="12154" y="1113"/>
                      <a:pt x="11736" y="1102"/>
                      <a:pt x="11517" y="1166"/>
                    </a:cubicBezTo>
                    <a:cubicBezTo>
                      <a:pt x="11432" y="1191"/>
                      <a:pt x="11318" y="1164"/>
                      <a:pt x="11156" y="1068"/>
                    </a:cubicBezTo>
                    <a:cubicBezTo>
                      <a:pt x="10945" y="944"/>
                      <a:pt x="10928" y="913"/>
                      <a:pt x="10955" y="760"/>
                    </a:cubicBezTo>
                    <a:cubicBezTo>
                      <a:pt x="10973" y="662"/>
                      <a:pt x="10959" y="570"/>
                      <a:pt x="10922" y="549"/>
                    </a:cubicBezTo>
                    <a:cubicBezTo>
                      <a:pt x="10806" y="485"/>
                      <a:pt x="10850" y="304"/>
                      <a:pt x="10989" y="271"/>
                    </a:cubicBezTo>
                    <a:cubicBezTo>
                      <a:pt x="11119" y="240"/>
                      <a:pt x="11117" y="243"/>
                      <a:pt x="10972" y="211"/>
                    </a:cubicBezTo>
                    <a:cubicBezTo>
                      <a:pt x="10884" y="191"/>
                      <a:pt x="10833" y="144"/>
                      <a:pt x="10838" y="90"/>
                    </a:cubicBezTo>
                    <a:cubicBezTo>
                      <a:pt x="10842" y="42"/>
                      <a:pt x="10816" y="0"/>
                      <a:pt x="10788" y="0"/>
                    </a:cubicBezTo>
                    <a:close/>
                    <a:moveTo>
                      <a:pt x="10813" y="3604"/>
                    </a:moveTo>
                    <a:cubicBezTo>
                      <a:pt x="10819" y="3600"/>
                      <a:pt x="10826" y="3604"/>
                      <a:pt x="10830" y="3604"/>
                    </a:cubicBezTo>
                    <a:cubicBezTo>
                      <a:pt x="10862" y="3609"/>
                      <a:pt x="10923" y="3724"/>
                      <a:pt x="10972" y="3860"/>
                    </a:cubicBezTo>
                    <a:cubicBezTo>
                      <a:pt x="10987" y="3900"/>
                      <a:pt x="11002" y="3939"/>
                      <a:pt x="11022" y="3980"/>
                    </a:cubicBezTo>
                    <a:cubicBezTo>
                      <a:pt x="11082" y="4104"/>
                      <a:pt x="11171" y="4232"/>
                      <a:pt x="11265" y="4349"/>
                    </a:cubicBezTo>
                    <a:cubicBezTo>
                      <a:pt x="11297" y="4388"/>
                      <a:pt x="11324" y="4426"/>
                      <a:pt x="11358" y="4462"/>
                    </a:cubicBezTo>
                    <a:cubicBezTo>
                      <a:pt x="11391" y="4498"/>
                      <a:pt x="11432" y="4535"/>
                      <a:pt x="11467" y="4567"/>
                    </a:cubicBezTo>
                    <a:cubicBezTo>
                      <a:pt x="11501" y="4600"/>
                      <a:pt x="11532" y="4630"/>
                      <a:pt x="11567" y="4657"/>
                    </a:cubicBezTo>
                    <a:cubicBezTo>
                      <a:pt x="11603" y="4685"/>
                      <a:pt x="11641" y="4711"/>
                      <a:pt x="11676" y="4733"/>
                    </a:cubicBezTo>
                    <a:cubicBezTo>
                      <a:pt x="11798" y="4809"/>
                      <a:pt x="11963" y="4945"/>
                      <a:pt x="12045" y="5041"/>
                    </a:cubicBezTo>
                    <a:cubicBezTo>
                      <a:pt x="12082" y="5085"/>
                      <a:pt x="12120" y="5124"/>
                      <a:pt x="12162" y="5154"/>
                    </a:cubicBezTo>
                    <a:cubicBezTo>
                      <a:pt x="12190" y="5175"/>
                      <a:pt x="12224" y="5192"/>
                      <a:pt x="12254" y="5207"/>
                    </a:cubicBezTo>
                    <a:cubicBezTo>
                      <a:pt x="12285" y="5221"/>
                      <a:pt x="12314" y="5236"/>
                      <a:pt x="12346" y="5244"/>
                    </a:cubicBezTo>
                    <a:cubicBezTo>
                      <a:pt x="12363" y="5249"/>
                      <a:pt x="12380" y="5249"/>
                      <a:pt x="12397" y="5252"/>
                    </a:cubicBezTo>
                    <a:cubicBezTo>
                      <a:pt x="12431" y="5258"/>
                      <a:pt x="12463" y="5261"/>
                      <a:pt x="12489" y="5267"/>
                    </a:cubicBezTo>
                    <a:cubicBezTo>
                      <a:pt x="12515" y="5273"/>
                      <a:pt x="12537" y="5283"/>
                      <a:pt x="12556" y="5290"/>
                    </a:cubicBezTo>
                    <a:cubicBezTo>
                      <a:pt x="12584" y="5300"/>
                      <a:pt x="12603" y="5308"/>
                      <a:pt x="12615" y="5320"/>
                    </a:cubicBezTo>
                    <a:cubicBezTo>
                      <a:pt x="12618" y="5324"/>
                      <a:pt x="12621" y="5331"/>
                      <a:pt x="12623" y="5335"/>
                    </a:cubicBezTo>
                    <a:cubicBezTo>
                      <a:pt x="12639" y="5367"/>
                      <a:pt x="12592" y="5407"/>
                      <a:pt x="12489" y="5455"/>
                    </a:cubicBezTo>
                    <a:cubicBezTo>
                      <a:pt x="12465" y="5466"/>
                      <a:pt x="12440" y="5476"/>
                      <a:pt x="12413" y="5493"/>
                    </a:cubicBezTo>
                    <a:cubicBezTo>
                      <a:pt x="12387" y="5509"/>
                      <a:pt x="12359" y="5531"/>
                      <a:pt x="12330" y="5553"/>
                    </a:cubicBezTo>
                    <a:cubicBezTo>
                      <a:pt x="12271" y="5596"/>
                      <a:pt x="12203" y="5651"/>
                      <a:pt x="12137" y="5711"/>
                    </a:cubicBezTo>
                    <a:cubicBezTo>
                      <a:pt x="12071" y="5771"/>
                      <a:pt x="12005" y="5835"/>
                      <a:pt x="11936" y="5907"/>
                    </a:cubicBezTo>
                    <a:cubicBezTo>
                      <a:pt x="11798" y="6049"/>
                      <a:pt x="11660" y="6211"/>
                      <a:pt x="11534" y="6373"/>
                    </a:cubicBezTo>
                    <a:cubicBezTo>
                      <a:pt x="11471" y="6454"/>
                      <a:pt x="11412" y="6535"/>
                      <a:pt x="11358" y="6614"/>
                    </a:cubicBezTo>
                    <a:cubicBezTo>
                      <a:pt x="11277" y="6732"/>
                      <a:pt x="11206" y="6845"/>
                      <a:pt x="11156" y="6945"/>
                    </a:cubicBezTo>
                    <a:cubicBezTo>
                      <a:pt x="11140" y="6978"/>
                      <a:pt x="11126" y="7013"/>
                      <a:pt x="11115" y="7043"/>
                    </a:cubicBezTo>
                    <a:cubicBezTo>
                      <a:pt x="11062" y="7177"/>
                      <a:pt x="10972" y="7379"/>
                      <a:pt x="10922" y="7494"/>
                    </a:cubicBezTo>
                    <a:cubicBezTo>
                      <a:pt x="10871" y="7609"/>
                      <a:pt x="10818" y="7719"/>
                      <a:pt x="10796" y="7742"/>
                    </a:cubicBezTo>
                    <a:cubicBezTo>
                      <a:pt x="10784" y="7755"/>
                      <a:pt x="10764" y="7743"/>
                      <a:pt x="10737" y="7712"/>
                    </a:cubicBezTo>
                    <a:cubicBezTo>
                      <a:pt x="10724" y="7697"/>
                      <a:pt x="10711" y="7677"/>
                      <a:pt x="10696" y="7652"/>
                    </a:cubicBezTo>
                    <a:cubicBezTo>
                      <a:pt x="10664" y="7603"/>
                      <a:pt x="10623" y="7540"/>
                      <a:pt x="10587" y="7464"/>
                    </a:cubicBezTo>
                    <a:cubicBezTo>
                      <a:pt x="10531" y="7350"/>
                      <a:pt x="10479" y="7217"/>
                      <a:pt x="10427" y="7073"/>
                    </a:cubicBezTo>
                    <a:cubicBezTo>
                      <a:pt x="10414" y="7036"/>
                      <a:pt x="10397" y="6989"/>
                      <a:pt x="10377" y="6945"/>
                    </a:cubicBezTo>
                    <a:cubicBezTo>
                      <a:pt x="10338" y="6858"/>
                      <a:pt x="10283" y="6764"/>
                      <a:pt x="10235" y="6682"/>
                    </a:cubicBezTo>
                    <a:cubicBezTo>
                      <a:pt x="10210" y="6640"/>
                      <a:pt x="10190" y="6601"/>
                      <a:pt x="10168" y="6569"/>
                    </a:cubicBezTo>
                    <a:cubicBezTo>
                      <a:pt x="9915" y="6210"/>
                      <a:pt x="9316" y="5613"/>
                      <a:pt x="9087" y="5485"/>
                    </a:cubicBezTo>
                    <a:cubicBezTo>
                      <a:pt x="9057" y="5469"/>
                      <a:pt x="9033" y="5454"/>
                      <a:pt x="9011" y="5440"/>
                    </a:cubicBezTo>
                    <a:cubicBezTo>
                      <a:pt x="8989" y="5426"/>
                      <a:pt x="8967" y="5414"/>
                      <a:pt x="8952" y="5402"/>
                    </a:cubicBezTo>
                    <a:cubicBezTo>
                      <a:pt x="8938" y="5390"/>
                      <a:pt x="8934" y="5375"/>
                      <a:pt x="8927" y="5365"/>
                    </a:cubicBezTo>
                    <a:cubicBezTo>
                      <a:pt x="8921" y="5355"/>
                      <a:pt x="8918" y="5343"/>
                      <a:pt x="8919" y="5335"/>
                    </a:cubicBezTo>
                    <a:cubicBezTo>
                      <a:pt x="8919" y="5330"/>
                      <a:pt x="8917" y="5331"/>
                      <a:pt x="8919" y="5327"/>
                    </a:cubicBezTo>
                    <a:cubicBezTo>
                      <a:pt x="8921" y="5323"/>
                      <a:pt x="8923" y="5316"/>
                      <a:pt x="8927" y="5312"/>
                    </a:cubicBezTo>
                    <a:cubicBezTo>
                      <a:pt x="8936" y="5304"/>
                      <a:pt x="8953" y="5296"/>
                      <a:pt x="8969" y="5290"/>
                    </a:cubicBezTo>
                    <a:cubicBezTo>
                      <a:pt x="9002" y="5276"/>
                      <a:pt x="9048" y="5271"/>
                      <a:pt x="9112" y="5259"/>
                    </a:cubicBezTo>
                    <a:cubicBezTo>
                      <a:pt x="9136" y="5255"/>
                      <a:pt x="9170" y="5244"/>
                      <a:pt x="9204" y="5229"/>
                    </a:cubicBezTo>
                    <a:cubicBezTo>
                      <a:pt x="9306" y="5184"/>
                      <a:pt x="9435" y="5096"/>
                      <a:pt x="9539" y="5004"/>
                    </a:cubicBezTo>
                    <a:cubicBezTo>
                      <a:pt x="9678" y="4881"/>
                      <a:pt x="9925" y="4671"/>
                      <a:pt x="10084" y="4537"/>
                    </a:cubicBezTo>
                    <a:cubicBezTo>
                      <a:pt x="10211" y="4430"/>
                      <a:pt x="10356" y="4263"/>
                      <a:pt x="10469" y="4101"/>
                    </a:cubicBezTo>
                    <a:cubicBezTo>
                      <a:pt x="10488" y="4074"/>
                      <a:pt x="10511" y="4045"/>
                      <a:pt x="10528" y="4018"/>
                    </a:cubicBezTo>
                    <a:cubicBezTo>
                      <a:pt x="10545" y="3991"/>
                      <a:pt x="10555" y="3968"/>
                      <a:pt x="10570" y="3943"/>
                    </a:cubicBezTo>
                    <a:cubicBezTo>
                      <a:pt x="10624" y="3846"/>
                      <a:pt x="10683" y="3756"/>
                      <a:pt x="10729" y="3694"/>
                    </a:cubicBezTo>
                    <a:cubicBezTo>
                      <a:pt x="10752" y="3663"/>
                      <a:pt x="10771" y="3643"/>
                      <a:pt x="10788" y="3627"/>
                    </a:cubicBezTo>
                    <a:cubicBezTo>
                      <a:pt x="10796" y="3618"/>
                      <a:pt x="10807" y="3608"/>
                      <a:pt x="10813" y="3604"/>
                    </a:cubicBezTo>
                    <a:close/>
                    <a:moveTo>
                      <a:pt x="10771" y="8096"/>
                    </a:moveTo>
                    <a:cubicBezTo>
                      <a:pt x="10816" y="8096"/>
                      <a:pt x="10971" y="8473"/>
                      <a:pt x="10939" y="8502"/>
                    </a:cubicBezTo>
                    <a:cubicBezTo>
                      <a:pt x="10893" y="8544"/>
                      <a:pt x="10614" y="8543"/>
                      <a:pt x="10587" y="8502"/>
                    </a:cubicBezTo>
                    <a:cubicBezTo>
                      <a:pt x="10581" y="8494"/>
                      <a:pt x="10587" y="8474"/>
                      <a:pt x="10595" y="8442"/>
                    </a:cubicBezTo>
                    <a:cubicBezTo>
                      <a:pt x="10597" y="8419"/>
                      <a:pt x="10604" y="8389"/>
                      <a:pt x="10620" y="8359"/>
                    </a:cubicBezTo>
                    <a:cubicBezTo>
                      <a:pt x="10630" y="8330"/>
                      <a:pt x="10644" y="8293"/>
                      <a:pt x="10662" y="8254"/>
                    </a:cubicBezTo>
                    <a:cubicBezTo>
                      <a:pt x="10674" y="8229"/>
                      <a:pt x="10684" y="8212"/>
                      <a:pt x="10696" y="8194"/>
                    </a:cubicBezTo>
                    <a:cubicBezTo>
                      <a:pt x="10724" y="8139"/>
                      <a:pt x="10757" y="8096"/>
                      <a:pt x="10771" y="8096"/>
                    </a:cubicBezTo>
                    <a:close/>
                    <a:moveTo>
                      <a:pt x="10796" y="8864"/>
                    </a:moveTo>
                    <a:cubicBezTo>
                      <a:pt x="10728" y="8864"/>
                      <a:pt x="10660" y="8888"/>
                      <a:pt x="10570" y="8939"/>
                    </a:cubicBezTo>
                    <a:cubicBezTo>
                      <a:pt x="10445" y="9009"/>
                      <a:pt x="10202" y="9067"/>
                      <a:pt x="10034" y="9067"/>
                    </a:cubicBezTo>
                    <a:cubicBezTo>
                      <a:pt x="9410" y="9067"/>
                      <a:pt x="9043" y="9747"/>
                      <a:pt x="9539" y="9985"/>
                    </a:cubicBezTo>
                    <a:cubicBezTo>
                      <a:pt x="9871" y="10144"/>
                      <a:pt x="9821" y="10283"/>
                      <a:pt x="9371" y="10451"/>
                    </a:cubicBezTo>
                    <a:cubicBezTo>
                      <a:pt x="9064" y="10566"/>
                      <a:pt x="8912" y="10578"/>
                      <a:pt x="8693" y="10489"/>
                    </a:cubicBezTo>
                    <a:cubicBezTo>
                      <a:pt x="8537" y="10425"/>
                      <a:pt x="8330" y="10402"/>
                      <a:pt x="8232" y="10436"/>
                    </a:cubicBezTo>
                    <a:cubicBezTo>
                      <a:pt x="7973" y="10525"/>
                      <a:pt x="8015" y="10776"/>
                      <a:pt x="8299" y="10842"/>
                    </a:cubicBezTo>
                    <a:cubicBezTo>
                      <a:pt x="8438" y="10875"/>
                      <a:pt x="8516" y="10954"/>
                      <a:pt x="8483" y="11031"/>
                    </a:cubicBezTo>
                    <a:cubicBezTo>
                      <a:pt x="8452" y="11104"/>
                      <a:pt x="8340" y="11626"/>
                      <a:pt x="8232" y="12189"/>
                    </a:cubicBezTo>
                    <a:cubicBezTo>
                      <a:pt x="8075" y="13002"/>
                      <a:pt x="7971" y="13260"/>
                      <a:pt x="7754" y="13438"/>
                    </a:cubicBezTo>
                    <a:lnTo>
                      <a:pt x="7486" y="13664"/>
                    </a:lnTo>
                    <a:lnTo>
                      <a:pt x="7779" y="13875"/>
                    </a:lnTo>
                    <a:cubicBezTo>
                      <a:pt x="8183" y="14159"/>
                      <a:pt x="8950" y="14160"/>
                      <a:pt x="9355" y="13875"/>
                    </a:cubicBezTo>
                    <a:cubicBezTo>
                      <a:pt x="9656" y="13663"/>
                      <a:pt x="9651" y="13661"/>
                      <a:pt x="9422" y="13491"/>
                    </a:cubicBezTo>
                    <a:cubicBezTo>
                      <a:pt x="9252" y="13365"/>
                      <a:pt x="9122" y="13003"/>
                      <a:pt x="8927" y="12114"/>
                    </a:cubicBezTo>
                    <a:cubicBezTo>
                      <a:pt x="8782" y="11451"/>
                      <a:pt x="8687" y="10885"/>
                      <a:pt x="8718" y="10857"/>
                    </a:cubicBezTo>
                    <a:cubicBezTo>
                      <a:pt x="8821" y="10765"/>
                      <a:pt x="10209" y="10805"/>
                      <a:pt x="10277" y="10903"/>
                    </a:cubicBezTo>
                    <a:cubicBezTo>
                      <a:pt x="10313" y="10956"/>
                      <a:pt x="10195" y="11103"/>
                      <a:pt x="10008" y="11226"/>
                    </a:cubicBezTo>
                    <a:cubicBezTo>
                      <a:pt x="9705" y="11427"/>
                      <a:pt x="9575" y="11621"/>
                      <a:pt x="9388" y="12152"/>
                    </a:cubicBezTo>
                    <a:cubicBezTo>
                      <a:pt x="9284" y="12447"/>
                      <a:pt x="9716" y="13121"/>
                      <a:pt x="10159" y="13355"/>
                    </a:cubicBezTo>
                    <a:cubicBezTo>
                      <a:pt x="10552" y="13563"/>
                      <a:pt x="10578" y="13604"/>
                      <a:pt x="10545" y="14010"/>
                    </a:cubicBezTo>
                    <a:cubicBezTo>
                      <a:pt x="10510" y="14436"/>
                      <a:pt x="10502" y="14442"/>
                      <a:pt x="10134" y="14409"/>
                    </a:cubicBezTo>
                    <a:cubicBezTo>
                      <a:pt x="9760" y="14375"/>
                      <a:pt x="9755" y="14377"/>
                      <a:pt x="9782" y="14793"/>
                    </a:cubicBezTo>
                    <a:cubicBezTo>
                      <a:pt x="9805" y="15137"/>
                      <a:pt x="9857" y="15219"/>
                      <a:pt x="10050" y="15221"/>
                    </a:cubicBezTo>
                    <a:cubicBezTo>
                      <a:pt x="10179" y="15223"/>
                      <a:pt x="10376" y="15284"/>
                      <a:pt x="10494" y="15364"/>
                    </a:cubicBezTo>
                    <a:cubicBezTo>
                      <a:pt x="10681" y="15491"/>
                      <a:pt x="10752" y="15494"/>
                      <a:pt x="11031" y="15364"/>
                    </a:cubicBezTo>
                    <a:cubicBezTo>
                      <a:pt x="11208" y="15282"/>
                      <a:pt x="11450" y="15214"/>
                      <a:pt x="11567" y="15214"/>
                    </a:cubicBezTo>
                    <a:cubicBezTo>
                      <a:pt x="11738" y="15214"/>
                      <a:pt x="11786" y="15135"/>
                      <a:pt x="11793" y="14800"/>
                    </a:cubicBezTo>
                    <a:cubicBezTo>
                      <a:pt x="11802" y="14394"/>
                      <a:pt x="11791" y="14385"/>
                      <a:pt x="11441" y="14416"/>
                    </a:cubicBezTo>
                    <a:cubicBezTo>
                      <a:pt x="11095" y="14447"/>
                      <a:pt x="11081" y="14433"/>
                      <a:pt x="11048" y="14018"/>
                    </a:cubicBezTo>
                    <a:cubicBezTo>
                      <a:pt x="11015" y="13614"/>
                      <a:pt x="11042" y="13565"/>
                      <a:pt x="11467" y="13325"/>
                    </a:cubicBezTo>
                    <a:cubicBezTo>
                      <a:pt x="12294" y="12857"/>
                      <a:pt x="12377" y="11922"/>
                      <a:pt x="11651" y="11309"/>
                    </a:cubicBezTo>
                    <a:cubicBezTo>
                      <a:pt x="11436" y="11127"/>
                      <a:pt x="11292" y="10942"/>
                      <a:pt x="11324" y="10895"/>
                    </a:cubicBezTo>
                    <a:cubicBezTo>
                      <a:pt x="11418" y="10759"/>
                      <a:pt x="12582" y="10796"/>
                      <a:pt x="12715" y="10940"/>
                    </a:cubicBezTo>
                    <a:cubicBezTo>
                      <a:pt x="12917" y="11158"/>
                      <a:pt x="12430" y="13277"/>
                      <a:pt x="12129" y="13491"/>
                    </a:cubicBezTo>
                    <a:cubicBezTo>
                      <a:pt x="11995" y="13586"/>
                      <a:pt x="11914" y="13679"/>
                      <a:pt x="11944" y="13702"/>
                    </a:cubicBezTo>
                    <a:cubicBezTo>
                      <a:pt x="12545" y="14146"/>
                      <a:pt x="13223" y="14212"/>
                      <a:pt x="13712" y="13867"/>
                    </a:cubicBezTo>
                    <a:cubicBezTo>
                      <a:pt x="14024" y="13648"/>
                      <a:pt x="14017" y="13645"/>
                      <a:pt x="13788" y="13483"/>
                    </a:cubicBezTo>
                    <a:cubicBezTo>
                      <a:pt x="13614" y="13361"/>
                      <a:pt x="13495" y="13025"/>
                      <a:pt x="13310" y="12144"/>
                    </a:cubicBezTo>
                    <a:lnTo>
                      <a:pt x="13067" y="10970"/>
                    </a:lnTo>
                    <a:lnTo>
                      <a:pt x="13335" y="10790"/>
                    </a:lnTo>
                    <a:cubicBezTo>
                      <a:pt x="13561" y="10633"/>
                      <a:pt x="13574" y="10590"/>
                      <a:pt x="13427" y="10504"/>
                    </a:cubicBezTo>
                    <a:cubicBezTo>
                      <a:pt x="13219" y="10380"/>
                      <a:pt x="12964" y="10376"/>
                      <a:pt x="12765" y="10489"/>
                    </a:cubicBezTo>
                    <a:cubicBezTo>
                      <a:pt x="12621" y="10571"/>
                      <a:pt x="11682" y="10403"/>
                      <a:pt x="11534" y="10271"/>
                    </a:cubicBezTo>
                    <a:cubicBezTo>
                      <a:pt x="11492" y="10234"/>
                      <a:pt x="11642" y="10137"/>
                      <a:pt x="11869" y="10052"/>
                    </a:cubicBezTo>
                    <a:cubicBezTo>
                      <a:pt x="12167" y="9941"/>
                      <a:pt x="12279" y="9833"/>
                      <a:pt x="12279" y="9669"/>
                    </a:cubicBezTo>
                    <a:cubicBezTo>
                      <a:pt x="12279" y="9343"/>
                      <a:pt x="11956" y="9067"/>
                      <a:pt x="11575" y="9067"/>
                    </a:cubicBezTo>
                    <a:cubicBezTo>
                      <a:pt x="11396" y="9067"/>
                      <a:pt x="11147" y="9009"/>
                      <a:pt x="11022" y="8939"/>
                    </a:cubicBezTo>
                    <a:cubicBezTo>
                      <a:pt x="10932" y="8888"/>
                      <a:pt x="10864" y="8864"/>
                      <a:pt x="10796" y="8864"/>
                    </a:cubicBezTo>
                    <a:close/>
                    <a:moveTo>
                      <a:pt x="11425" y="9172"/>
                    </a:moveTo>
                    <a:cubicBezTo>
                      <a:pt x="11444" y="9171"/>
                      <a:pt x="11456" y="9171"/>
                      <a:pt x="11475" y="9172"/>
                    </a:cubicBezTo>
                    <a:cubicBezTo>
                      <a:pt x="11729" y="9185"/>
                      <a:pt x="11936" y="9363"/>
                      <a:pt x="11936" y="9654"/>
                    </a:cubicBezTo>
                    <a:cubicBezTo>
                      <a:pt x="11936" y="10005"/>
                      <a:pt x="11470" y="10173"/>
                      <a:pt x="11098" y="9955"/>
                    </a:cubicBezTo>
                    <a:cubicBezTo>
                      <a:pt x="10846" y="9807"/>
                      <a:pt x="10773" y="9805"/>
                      <a:pt x="10486" y="9939"/>
                    </a:cubicBezTo>
                    <a:cubicBezTo>
                      <a:pt x="10069" y="10134"/>
                      <a:pt x="10039" y="10132"/>
                      <a:pt x="9757" y="9879"/>
                    </a:cubicBezTo>
                    <a:cubicBezTo>
                      <a:pt x="9544" y="9688"/>
                      <a:pt x="9542" y="9643"/>
                      <a:pt x="9690" y="9443"/>
                    </a:cubicBezTo>
                    <a:cubicBezTo>
                      <a:pt x="9902" y="9155"/>
                      <a:pt x="10300" y="9104"/>
                      <a:pt x="10578" y="9330"/>
                    </a:cubicBezTo>
                    <a:cubicBezTo>
                      <a:pt x="10782" y="9496"/>
                      <a:pt x="10811" y="9496"/>
                      <a:pt x="11006" y="9338"/>
                    </a:cubicBezTo>
                    <a:cubicBezTo>
                      <a:pt x="11139" y="9230"/>
                      <a:pt x="11288" y="9179"/>
                      <a:pt x="11425" y="9172"/>
                    </a:cubicBezTo>
                    <a:close/>
                    <a:moveTo>
                      <a:pt x="8316" y="12460"/>
                    </a:moveTo>
                    <a:cubicBezTo>
                      <a:pt x="8320" y="12459"/>
                      <a:pt x="8328" y="12460"/>
                      <a:pt x="8332" y="12460"/>
                    </a:cubicBezTo>
                    <a:cubicBezTo>
                      <a:pt x="8401" y="12466"/>
                      <a:pt x="8450" y="12624"/>
                      <a:pt x="8450" y="12927"/>
                    </a:cubicBezTo>
                    <a:cubicBezTo>
                      <a:pt x="8450" y="13218"/>
                      <a:pt x="8394" y="13420"/>
                      <a:pt x="8307" y="13446"/>
                    </a:cubicBezTo>
                    <a:cubicBezTo>
                      <a:pt x="8100" y="13508"/>
                      <a:pt x="8029" y="13260"/>
                      <a:pt x="8131" y="12821"/>
                    </a:cubicBezTo>
                    <a:cubicBezTo>
                      <a:pt x="8185" y="12587"/>
                      <a:pt x="8257" y="12473"/>
                      <a:pt x="8316" y="12460"/>
                    </a:cubicBezTo>
                    <a:close/>
                    <a:moveTo>
                      <a:pt x="8785" y="12483"/>
                    </a:moveTo>
                    <a:cubicBezTo>
                      <a:pt x="8893" y="12469"/>
                      <a:pt x="8959" y="12647"/>
                      <a:pt x="8994" y="13055"/>
                    </a:cubicBezTo>
                    <a:cubicBezTo>
                      <a:pt x="9023" y="13383"/>
                      <a:pt x="8873" y="13562"/>
                      <a:pt x="8701" y="13408"/>
                    </a:cubicBezTo>
                    <a:cubicBezTo>
                      <a:pt x="8579" y="13299"/>
                      <a:pt x="8605" y="12569"/>
                      <a:pt x="8735" y="12498"/>
                    </a:cubicBezTo>
                    <a:cubicBezTo>
                      <a:pt x="8752" y="12488"/>
                      <a:pt x="8769" y="12485"/>
                      <a:pt x="8785" y="12483"/>
                    </a:cubicBezTo>
                    <a:close/>
                    <a:moveTo>
                      <a:pt x="12682" y="12754"/>
                    </a:moveTo>
                    <a:cubicBezTo>
                      <a:pt x="12745" y="12756"/>
                      <a:pt x="12799" y="12899"/>
                      <a:pt x="12799" y="13077"/>
                    </a:cubicBezTo>
                    <a:cubicBezTo>
                      <a:pt x="12799" y="13377"/>
                      <a:pt x="12638" y="13557"/>
                      <a:pt x="12489" y="13423"/>
                    </a:cubicBezTo>
                    <a:cubicBezTo>
                      <a:pt x="12387" y="13332"/>
                      <a:pt x="12556" y="12748"/>
                      <a:pt x="12682" y="12754"/>
                    </a:cubicBezTo>
                    <a:close/>
                    <a:moveTo>
                      <a:pt x="13251" y="12829"/>
                    </a:moveTo>
                    <a:cubicBezTo>
                      <a:pt x="13314" y="12818"/>
                      <a:pt x="13390" y="12914"/>
                      <a:pt x="13411" y="13047"/>
                    </a:cubicBezTo>
                    <a:cubicBezTo>
                      <a:pt x="13458" y="13348"/>
                      <a:pt x="13237" y="13582"/>
                      <a:pt x="13134" y="13340"/>
                    </a:cubicBezTo>
                    <a:cubicBezTo>
                      <a:pt x="13043" y="13128"/>
                      <a:pt x="13105" y="12855"/>
                      <a:pt x="13251" y="12829"/>
                    </a:cubicBezTo>
                    <a:close/>
                  </a:path>
                </a:pathLst>
              </a:custGeom>
              <a:ln w="12700" cap="flat">
                <a:noFill/>
                <a:miter lim="400000"/>
              </a:ln>
              <a:effectLst/>
            </p:spPr>
          </p:pic>
        </p:grpSp>
      </p:grpSp>
      <p:sp>
        <p:nvSpPr>
          <p:cNvPr id="20" name="www.roskazna.ru"/>
          <p:cNvSpPr txBox="1"/>
          <p:nvPr/>
        </p:nvSpPr>
        <p:spPr>
          <a:xfrm>
            <a:off x="683568" y="339502"/>
            <a:ext cx="1800200" cy="24109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square" lIns="50800" tIns="50800" rIns="50800" bIns="50800" anchor="ctr">
            <a:spAutoFit/>
          </a:bodyPr>
          <a:lstStyle/>
          <a:p>
            <a:pPr marL="92075" lvl="2" algn="l">
              <a:defRPr b="0">
                <a:solidFill>
                  <a:srgbClr val="212121"/>
                </a:solidFill>
                <a:latin typeface="Helvetica"/>
                <a:ea typeface="Helvetica"/>
                <a:cs typeface="Helvetica"/>
                <a:sym typeface="Helvetica"/>
              </a:defRPr>
            </a:pPr>
            <a:r>
              <a:rPr sz="900" dirty="0" smtClean="0">
                <a:solidFill>
                  <a:schemeClr val="accent1">
                    <a:lumMod val="50000"/>
                  </a:schemeClr>
                </a:solidFill>
                <a:latin typeface="Cambria" pitchFamily="18" charset="0"/>
              </a:rPr>
              <a:t>www.</a:t>
            </a:r>
            <a:r>
              <a:rPr lang="en-US" sz="900" dirty="0" smtClean="0">
                <a:solidFill>
                  <a:schemeClr val="accent1">
                    <a:lumMod val="50000"/>
                  </a:schemeClr>
                </a:solidFill>
                <a:latin typeface="Cambria" pitchFamily="18" charset="0"/>
              </a:rPr>
              <a:t>altay</a:t>
            </a:r>
            <a:r>
              <a:rPr lang="ru-RU" sz="900" dirty="0" smtClean="0">
                <a:solidFill>
                  <a:schemeClr val="accent1">
                    <a:lumMod val="50000"/>
                  </a:schemeClr>
                </a:solidFill>
                <a:latin typeface="Cambria" pitchFamily="18" charset="0"/>
              </a:rPr>
              <a:t>.</a:t>
            </a:r>
            <a:r>
              <a:rPr sz="900" dirty="0" smtClean="0">
                <a:solidFill>
                  <a:schemeClr val="accent1">
                    <a:lumMod val="50000"/>
                  </a:schemeClr>
                </a:solidFill>
                <a:latin typeface="Cambria" pitchFamily="18" charset="0"/>
              </a:rPr>
              <a:t>roskazna.ru</a:t>
            </a:r>
            <a:endParaRPr sz="900" dirty="0">
              <a:solidFill>
                <a:schemeClr val="accent1">
                  <a:lumMod val="50000"/>
                </a:schemeClr>
              </a:solidFill>
              <a:latin typeface="Cambria" pitchFamily="18" charset="0"/>
            </a:endParaRPr>
          </a:p>
        </p:txBody>
      </p:sp>
      <p:sp>
        <p:nvSpPr>
          <p:cNvPr id="26" name="TextBox 3"/>
          <p:cNvSpPr txBox="1">
            <a:spLocks noChangeArrowheads="1"/>
          </p:cNvSpPr>
          <p:nvPr/>
        </p:nvSpPr>
        <p:spPr bwMode="auto">
          <a:xfrm>
            <a:off x="755576" y="126817"/>
            <a:ext cx="2736304" cy="28469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txBody>
          <a:bodyPr wrap="square" lIns="68580" tIns="34290" rIns="68580" bIns="34290">
            <a:spAutoFit/>
          </a:bodyPr>
          <a:lstStyle/>
          <a:p>
            <a:r>
              <a:rPr lang="ru-RU" altLang="ru-RU" sz="1400" b="1" dirty="0" smtClean="0">
                <a:solidFill>
                  <a:schemeClr val="tx2">
                    <a:lumMod val="50000"/>
                  </a:schemeClr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Cambria" pitchFamily="18" charset="0"/>
                <a:cs typeface="Arial" pitchFamily="34" charset="0"/>
              </a:rPr>
              <a:t>УФК ПО АЛТАЙСКОМУ КРАЮ</a:t>
            </a:r>
            <a:endParaRPr lang="ru-RU" altLang="ru-RU" sz="1400" b="1" dirty="0">
              <a:solidFill>
                <a:schemeClr val="tx2">
                  <a:lumMod val="50000"/>
                </a:schemeClr>
              </a:solidFill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  <a:latin typeface="Cambria" pitchFamily="18" charset="0"/>
              <a:cs typeface="Arial" pitchFamily="34" charset="0"/>
            </a:endParaRPr>
          </a:p>
        </p:txBody>
      </p:sp>
      <p:sp>
        <p:nvSpPr>
          <p:cNvPr id="12" name="TextBox 15"/>
          <p:cNvSpPr txBox="1">
            <a:spLocks noChangeArrowheads="1"/>
          </p:cNvSpPr>
          <p:nvPr/>
        </p:nvSpPr>
        <p:spPr bwMode="auto">
          <a:xfrm>
            <a:off x="3347864" y="73536"/>
            <a:ext cx="5796136" cy="55399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/>
            <a:r>
              <a:rPr lang="ru-RU" altLang="ru-RU" sz="15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mbria" pitchFamily="18" charset="0"/>
              </a:rPr>
              <a:t>Технология выплат денежных средств на банковские </a:t>
            </a:r>
          </a:p>
          <a:p>
            <a:pPr algn="ctr"/>
            <a:r>
              <a:rPr lang="ru-RU" altLang="ru-RU" sz="15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mbria" pitchFamily="18" charset="0"/>
              </a:rPr>
              <a:t>карты                             физических лиц</a:t>
            </a:r>
          </a:p>
        </p:txBody>
      </p:sp>
      <p:pic>
        <p:nvPicPr>
          <p:cNvPr id="16" name="Picture 7" descr="https://mipt.ru/upload/iblock/ce6/cb_maestro_card.png"/>
          <p:cNvPicPr>
            <a:picLocks noChangeAspect="1" noChangeArrowheads="1"/>
          </p:cNvPicPr>
          <p:nvPr/>
        </p:nvPicPr>
        <p:blipFill>
          <a:blip r:embed="rId5" cstate="print"/>
          <a:srcRect l="61835" t="11109" r="7089" b="74079"/>
          <a:stretch>
            <a:fillRect/>
          </a:stretch>
        </p:blipFill>
        <p:spPr bwMode="auto">
          <a:xfrm>
            <a:off x="5292080" y="339502"/>
            <a:ext cx="1012913" cy="288032"/>
          </a:xfrm>
          <a:prstGeom prst="rect">
            <a:avLst/>
          </a:prstGeom>
          <a:noFill/>
        </p:spPr>
      </p:pic>
      <p:graphicFrame>
        <p:nvGraphicFramePr>
          <p:cNvPr id="18" name="Диаграмма 17"/>
          <p:cNvGraphicFramePr/>
          <p:nvPr/>
        </p:nvGraphicFramePr>
        <p:xfrm>
          <a:off x="-252536" y="1203598"/>
          <a:ext cx="3312368" cy="158417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6"/>
          </a:graphicData>
        </a:graphic>
      </p:graphicFrame>
      <p:sp>
        <p:nvSpPr>
          <p:cNvPr id="35" name="Прямоугольник 34"/>
          <p:cNvSpPr/>
          <p:nvPr/>
        </p:nvSpPr>
        <p:spPr>
          <a:xfrm>
            <a:off x="-36512" y="855171"/>
            <a:ext cx="9180512" cy="29238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ru-RU" sz="1300" b="1" dirty="0" smtClean="0">
                <a:solidFill>
                  <a:schemeClr val="accent1">
                    <a:lumMod val="50000"/>
                  </a:schemeClr>
                </a:solidFill>
                <a:latin typeface="Cambria" pitchFamily="18" charset="0"/>
              </a:rPr>
              <a:t>Структура произведенных УФК по Алтайскому краю выплат на банковские карты «МИР»,  2018 г.</a:t>
            </a:r>
          </a:p>
        </p:txBody>
      </p:sp>
      <p:sp>
        <p:nvSpPr>
          <p:cNvPr id="36" name="Прямоугольник 35"/>
          <p:cNvSpPr/>
          <p:nvPr/>
        </p:nvSpPr>
        <p:spPr bwMode="auto">
          <a:xfrm>
            <a:off x="2843808" y="2499742"/>
            <a:ext cx="144016" cy="144016"/>
          </a:xfrm>
          <a:prstGeom prst="rect">
            <a:avLst/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/>
          </a:p>
        </p:txBody>
      </p:sp>
      <p:sp>
        <p:nvSpPr>
          <p:cNvPr id="37" name="Прямоугольник 36"/>
          <p:cNvSpPr/>
          <p:nvPr/>
        </p:nvSpPr>
        <p:spPr bwMode="auto">
          <a:xfrm>
            <a:off x="2843808" y="1563638"/>
            <a:ext cx="144016" cy="144016"/>
          </a:xfrm>
          <a:prstGeom prst="rect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/>
          </a:p>
        </p:txBody>
      </p:sp>
      <p:sp>
        <p:nvSpPr>
          <p:cNvPr id="38" name="TextBox 37"/>
          <p:cNvSpPr txBox="1"/>
          <p:nvPr/>
        </p:nvSpPr>
        <p:spPr>
          <a:xfrm>
            <a:off x="2987824" y="1203598"/>
            <a:ext cx="6012160" cy="24622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>
              <a:defRPr/>
            </a:pPr>
            <a:r>
              <a:rPr lang="ru-RU" sz="1000" b="1" dirty="0" smtClean="0">
                <a:solidFill>
                  <a:schemeClr val="accent1">
                    <a:lumMod val="50000"/>
                  </a:schemeClr>
                </a:solidFill>
                <a:latin typeface="Cambria" panose="02040503050406030204" pitchFamily="18" charset="0"/>
              </a:rPr>
              <a:t>Пособие по временной нетрудоспособности </a:t>
            </a:r>
            <a:r>
              <a:rPr lang="ru-RU" sz="1000" dirty="0" smtClean="0">
                <a:solidFill>
                  <a:schemeClr val="accent1">
                    <a:lumMod val="50000"/>
                  </a:schemeClr>
                </a:solidFill>
                <a:latin typeface="Cambria" panose="02040503050406030204" pitchFamily="18" charset="0"/>
              </a:rPr>
              <a:t>(30923 выплаты на сумму 173,7 млн. руб.)</a:t>
            </a:r>
            <a:endParaRPr lang="ru-RU" sz="1000" dirty="0">
              <a:solidFill>
                <a:schemeClr val="accent1">
                  <a:lumMod val="50000"/>
                </a:schemeClr>
              </a:solidFill>
              <a:latin typeface="+mj-lt"/>
            </a:endParaRPr>
          </a:p>
        </p:txBody>
      </p:sp>
      <p:sp>
        <p:nvSpPr>
          <p:cNvPr id="41" name="Прямоугольник 40"/>
          <p:cNvSpPr/>
          <p:nvPr/>
        </p:nvSpPr>
        <p:spPr>
          <a:xfrm>
            <a:off x="251520" y="2787774"/>
            <a:ext cx="2339752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ru-RU" sz="1400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mbria" pitchFamily="18" charset="0"/>
              </a:rPr>
              <a:t>Всего 329,1 млн. руб.</a:t>
            </a:r>
          </a:p>
        </p:txBody>
      </p:sp>
      <p:sp>
        <p:nvSpPr>
          <p:cNvPr id="42" name="Прямоугольник 41"/>
          <p:cNvSpPr/>
          <p:nvPr/>
        </p:nvSpPr>
        <p:spPr bwMode="auto">
          <a:xfrm>
            <a:off x="2843808" y="1275606"/>
            <a:ext cx="144016" cy="144016"/>
          </a:xfrm>
          <a:prstGeom prst="rect">
            <a:avLst/>
          </a:prstGeom>
          <a:solidFill>
            <a:schemeClr val="accent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/>
          </a:p>
        </p:txBody>
      </p:sp>
      <p:sp>
        <p:nvSpPr>
          <p:cNvPr id="43" name="Прямоугольник 42"/>
          <p:cNvSpPr/>
          <p:nvPr/>
        </p:nvSpPr>
        <p:spPr bwMode="auto">
          <a:xfrm>
            <a:off x="2843808" y="2211710"/>
            <a:ext cx="144016" cy="144016"/>
          </a:xfrm>
          <a:prstGeom prst="rect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/>
          </a:p>
        </p:txBody>
      </p:sp>
      <p:sp>
        <p:nvSpPr>
          <p:cNvPr id="45" name="Прямоугольник 44"/>
          <p:cNvSpPr/>
          <p:nvPr/>
        </p:nvSpPr>
        <p:spPr>
          <a:xfrm>
            <a:off x="107504" y="843558"/>
            <a:ext cx="8928992" cy="2304256"/>
          </a:xfrm>
          <a:prstGeom prst="rect">
            <a:avLst/>
          </a:prstGeom>
          <a:noFill/>
          <a:ln w="9525">
            <a:solidFill>
              <a:schemeClr val="accent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pPr indent="180000">
              <a:defRPr/>
            </a:pPr>
            <a:endParaRPr lang="ru-RU" sz="1000" dirty="0">
              <a:solidFill>
                <a:schemeClr val="accent1">
                  <a:lumMod val="50000"/>
                </a:schemeClr>
              </a:solidFill>
              <a:latin typeface="Cambria" pitchFamily="18" charset="0"/>
            </a:endParaRPr>
          </a:p>
        </p:txBody>
      </p:sp>
      <p:sp>
        <p:nvSpPr>
          <p:cNvPr id="46" name="TextBox 45"/>
          <p:cNvSpPr txBox="1"/>
          <p:nvPr/>
        </p:nvSpPr>
        <p:spPr>
          <a:xfrm>
            <a:off x="2987824" y="1491630"/>
            <a:ext cx="5976664" cy="24622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/>
            </a:pPr>
            <a:r>
              <a:rPr lang="ru-RU" sz="1000" b="1" dirty="0" smtClean="0">
                <a:solidFill>
                  <a:schemeClr val="accent1">
                    <a:lumMod val="50000"/>
                  </a:schemeClr>
                </a:solidFill>
                <a:latin typeface="Cambria" panose="02040503050406030204" pitchFamily="18" charset="0"/>
              </a:rPr>
              <a:t>Пособие по беременности и родам </a:t>
            </a:r>
            <a:r>
              <a:rPr lang="ru-RU" sz="1000" dirty="0" smtClean="0">
                <a:solidFill>
                  <a:schemeClr val="accent1">
                    <a:lumMod val="50000"/>
                  </a:schemeClr>
                </a:solidFill>
                <a:latin typeface="Cambria" panose="02040503050406030204" pitchFamily="18" charset="0"/>
              </a:rPr>
              <a:t>(1177 выплат  на сумму 77,1 млн. руб.)</a:t>
            </a:r>
            <a:endParaRPr lang="ru-RU" sz="1000" dirty="0">
              <a:solidFill>
                <a:schemeClr val="accent1">
                  <a:lumMod val="50000"/>
                </a:schemeClr>
              </a:solidFill>
              <a:latin typeface="+mj-lt"/>
            </a:endParaRPr>
          </a:p>
        </p:txBody>
      </p:sp>
      <p:sp>
        <p:nvSpPr>
          <p:cNvPr id="47" name="TextBox 46"/>
          <p:cNvSpPr txBox="1"/>
          <p:nvPr/>
        </p:nvSpPr>
        <p:spPr>
          <a:xfrm>
            <a:off x="2987824" y="2181513"/>
            <a:ext cx="5940152" cy="24622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>
              <a:defRPr/>
            </a:pPr>
            <a:r>
              <a:rPr lang="ru-RU" sz="1000" b="1" dirty="0" smtClean="0">
                <a:solidFill>
                  <a:schemeClr val="accent1">
                    <a:lumMod val="50000"/>
                  </a:schemeClr>
                </a:solidFill>
                <a:latin typeface="Cambria" panose="02040503050406030204" pitchFamily="18" charset="0"/>
              </a:rPr>
              <a:t>Пособие по уходу за ребенком до 1,5 лет </a:t>
            </a:r>
            <a:r>
              <a:rPr lang="ru-RU" sz="1000" dirty="0" smtClean="0">
                <a:solidFill>
                  <a:schemeClr val="accent1">
                    <a:lumMod val="50000"/>
                  </a:schemeClr>
                </a:solidFill>
                <a:latin typeface="Cambria" panose="02040503050406030204" pitchFamily="18" charset="0"/>
              </a:rPr>
              <a:t>(7579 выплат на сумму 61,1 млн. руб.)</a:t>
            </a:r>
            <a:endParaRPr lang="ru-RU" sz="1000" dirty="0">
              <a:solidFill>
                <a:schemeClr val="accent1">
                  <a:lumMod val="50000"/>
                </a:schemeClr>
              </a:solidFill>
              <a:latin typeface="+mj-lt"/>
            </a:endParaRPr>
          </a:p>
        </p:txBody>
      </p:sp>
      <p:sp>
        <p:nvSpPr>
          <p:cNvPr id="48" name="TextBox 47"/>
          <p:cNvSpPr txBox="1"/>
          <p:nvPr/>
        </p:nvSpPr>
        <p:spPr>
          <a:xfrm>
            <a:off x="2987824" y="1779662"/>
            <a:ext cx="6048672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>
              <a:defRPr/>
            </a:pPr>
            <a:r>
              <a:rPr lang="ru-RU" sz="1000" b="1" dirty="0" smtClean="0">
                <a:solidFill>
                  <a:schemeClr val="accent1">
                    <a:lumMod val="50000"/>
                  </a:schemeClr>
                </a:solidFill>
                <a:latin typeface="Cambria" panose="02040503050406030204" pitchFamily="18" charset="0"/>
              </a:rPr>
              <a:t>Единовременное пособие женщинам, вставшим на учет в мед. учреждениях в ранние сроки беременности и пособие при рождении ребенка  </a:t>
            </a:r>
            <a:r>
              <a:rPr lang="ru-RU" sz="1000" dirty="0" smtClean="0">
                <a:solidFill>
                  <a:schemeClr val="accent1">
                    <a:lumMod val="50000"/>
                  </a:schemeClr>
                </a:solidFill>
                <a:latin typeface="Cambria" panose="02040503050406030204" pitchFamily="18" charset="0"/>
              </a:rPr>
              <a:t>(1501 выплата на сумму 16,3 млн. руб.)</a:t>
            </a:r>
            <a:endParaRPr lang="ru-RU" sz="1000" dirty="0">
              <a:solidFill>
                <a:schemeClr val="accent1">
                  <a:lumMod val="50000"/>
                </a:schemeClr>
              </a:solidFill>
              <a:latin typeface="+mj-lt"/>
            </a:endParaRPr>
          </a:p>
        </p:txBody>
      </p:sp>
      <p:sp>
        <p:nvSpPr>
          <p:cNvPr id="50" name="Прямоугольник 49"/>
          <p:cNvSpPr/>
          <p:nvPr/>
        </p:nvSpPr>
        <p:spPr>
          <a:xfrm>
            <a:off x="467544" y="1635646"/>
            <a:ext cx="792088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ru-RU" sz="1400" b="1" dirty="0" smtClean="0">
                <a:solidFill>
                  <a:schemeClr val="bg1"/>
                </a:solidFill>
                <a:latin typeface="Cambria" pitchFamily="18" charset="0"/>
              </a:rPr>
              <a:t>53%</a:t>
            </a:r>
          </a:p>
        </p:txBody>
      </p:sp>
      <p:sp>
        <p:nvSpPr>
          <p:cNvPr id="54" name="TextBox 53"/>
          <p:cNvSpPr txBox="1"/>
          <p:nvPr/>
        </p:nvSpPr>
        <p:spPr>
          <a:xfrm>
            <a:off x="2987824" y="2427734"/>
            <a:ext cx="6084168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>
              <a:defRPr/>
            </a:pPr>
            <a:r>
              <a:rPr lang="ru-RU" sz="1000" b="1" dirty="0" smtClean="0">
                <a:solidFill>
                  <a:schemeClr val="accent1">
                    <a:lumMod val="50000"/>
                  </a:schemeClr>
                </a:solidFill>
                <a:latin typeface="Cambria" panose="02040503050406030204" pitchFamily="18" charset="0"/>
              </a:rPr>
              <a:t>Пособие по временной нетрудоспособности и оплата отпуска (сверх ежегодно оплачиваемого, установленного законодательством РФ) на весь период лечения и проезда к месту лечения и обратно лицам, застрахованным по обязательному социальному страхованию от несчастных случаев на производстве и профессиональных заболеваниях </a:t>
            </a:r>
            <a:r>
              <a:rPr lang="ru-RU" sz="1000" dirty="0" smtClean="0">
                <a:solidFill>
                  <a:schemeClr val="accent1">
                    <a:lumMod val="50000"/>
                  </a:schemeClr>
                </a:solidFill>
                <a:latin typeface="Cambria" panose="02040503050406030204" pitchFamily="18" charset="0"/>
              </a:rPr>
              <a:t>(77 выплат на сумму 0,9 млн. руб.)</a:t>
            </a:r>
            <a:endParaRPr lang="ru-RU" sz="1000" dirty="0">
              <a:solidFill>
                <a:schemeClr val="accent1">
                  <a:lumMod val="50000"/>
                </a:schemeClr>
              </a:solidFill>
              <a:latin typeface="+mj-lt"/>
            </a:endParaRPr>
          </a:p>
        </p:txBody>
      </p:sp>
      <p:sp>
        <p:nvSpPr>
          <p:cNvPr id="55" name="Прямоугольник 54"/>
          <p:cNvSpPr/>
          <p:nvPr/>
        </p:nvSpPr>
        <p:spPr bwMode="auto">
          <a:xfrm>
            <a:off x="2843808" y="1851670"/>
            <a:ext cx="144016" cy="144016"/>
          </a:xfrm>
          <a:prstGeom prst="rect">
            <a:avLst/>
          </a:prstGeom>
          <a:solidFill>
            <a:srgbClr val="00B05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/>
          </a:p>
        </p:txBody>
      </p:sp>
      <p:sp>
        <p:nvSpPr>
          <p:cNvPr id="56" name="Прямоугольник 55"/>
          <p:cNvSpPr/>
          <p:nvPr/>
        </p:nvSpPr>
        <p:spPr>
          <a:xfrm>
            <a:off x="1331640" y="1347614"/>
            <a:ext cx="792088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ru-RU" sz="1400" b="1" dirty="0" smtClean="0">
                <a:solidFill>
                  <a:schemeClr val="accent1">
                    <a:lumMod val="50000"/>
                  </a:schemeClr>
                </a:solidFill>
                <a:latin typeface="Cambria" pitchFamily="18" charset="0"/>
              </a:rPr>
              <a:t>23%</a:t>
            </a:r>
          </a:p>
        </p:txBody>
      </p:sp>
      <p:sp>
        <p:nvSpPr>
          <p:cNvPr id="57" name="Прямоугольник 56"/>
          <p:cNvSpPr/>
          <p:nvPr/>
        </p:nvSpPr>
        <p:spPr>
          <a:xfrm>
            <a:off x="2348136" y="1563638"/>
            <a:ext cx="495672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ru-RU" sz="1400" b="1" dirty="0" smtClean="0">
                <a:solidFill>
                  <a:schemeClr val="accent1">
                    <a:lumMod val="50000"/>
                  </a:schemeClr>
                </a:solidFill>
                <a:latin typeface="Cambria" pitchFamily="18" charset="0"/>
              </a:rPr>
              <a:t>4%</a:t>
            </a:r>
          </a:p>
        </p:txBody>
      </p:sp>
      <p:sp>
        <p:nvSpPr>
          <p:cNvPr id="58" name="Прямоугольник 57"/>
          <p:cNvSpPr/>
          <p:nvPr/>
        </p:nvSpPr>
        <p:spPr>
          <a:xfrm>
            <a:off x="1547664" y="1831925"/>
            <a:ext cx="792088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ru-RU" sz="1400" b="1" dirty="0" smtClean="0">
                <a:solidFill>
                  <a:schemeClr val="accent1">
                    <a:lumMod val="50000"/>
                  </a:schemeClr>
                </a:solidFill>
                <a:latin typeface="Cambria" pitchFamily="18" charset="0"/>
              </a:rPr>
              <a:t>19%</a:t>
            </a:r>
          </a:p>
        </p:txBody>
      </p:sp>
      <p:sp>
        <p:nvSpPr>
          <p:cNvPr id="59" name="Прямоугольник 58"/>
          <p:cNvSpPr/>
          <p:nvPr/>
        </p:nvSpPr>
        <p:spPr>
          <a:xfrm>
            <a:off x="1331640" y="2499742"/>
            <a:ext cx="792088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ru-RU" sz="1400" b="1" smtClean="0">
                <a:solidFill>
                  <a:schemeClr val="accent1">
                    <a:lumMod val="50000"/>
                  </a:schemeClr>
                </a:solidFill>
                <a:latin typeface="Cambria" pitchFamily="18" charset="0"/>
              </a:rPr>
              <a:t>1%</a:t>
            </a:r>
            <a:endParaRPr lang="ru-RU" sz="1400" b="1" dirty="0" smtClean="0">
              <a:solidFill>
                <a:schemeClr val="accent1">
                  <a:lumMod val="50000"/>
                </a:schemeClr>
              </a:solidFill>
              <a:latin typeface="Cambria" pitchFamily="18" charset="0"/>
            </a:endParaRPr>
          </a:p>
        </p:txBody>
      </p:sp>
      <p:sp>
        <p:nvSpPr>
          <p:cNvPr id="61" name="Прямоугольник 60"/>
          <p:cNvSpPr/>
          <p:nvPr/>
        </p:nvSpPr>
        <p:spPr>
          <a:xfrm>
            <a:off x="323528" y="3509546"/>
            <a:ext cx="4032448" cy="1582484"/>
          </a:xfrm>
          <a:prstGeom prst="rect">
            <a:avLst/>
          </a:prstGeom>
        </p:spPr>
        <p:txBody>
          <a:bodyPr wrap="square" lIns="68580" tIns="34290" rIns="68580" bIns="34290">
            <a:spAutoFit/>
          </a:bodyPr>
          <a:lstStyle/>
          <a:p>
            <a:pPr algn="just" eaLnBrk="1" hangingPunct="1"/>
            <a:r>
              <a:rPr lang="ru-RU" sz="1000" dirty="0" smtClean="0">
                <a:solidFill>
                  <a:schemeClr val="accent1">
                    <a:lumMod val="50000"/>
                  </a:schemeClr>
                </a:solidFill>
                <a:latin typeface="Cambria" pitchFamily="18" charset="0"/>
                <a:cs typeface="Times New Roman" pitchFamily="18" charset="0"/>
              </a:rPr>
              <a:t>распространение технологии на иные виды выплат</a:t>
            </a:r>
          </a:p>
          <a:p>
            <a:pPr algn="just" eaLnBrk="1" hangingPunct="1">
              <a:lnSpc>
                <a:spcPts val="500"/>
              </a:lnSpc>
            </a:pPr>
            <a:endParaRPr lang="ru-RU" sz="1000" dirty="0" smtClean="0">
              <a:solidFill>
                <a:schemeClr val="accent1">
                  <a:lumMod val="50000"/>
                </a:schemeClr>
              </a:solidFill>
              <a:latin typeface="Cambria" pitchFamily="18" charset="0"/>
              <a:cs typeface="Times New Roman" pitchFamily="18" charset="0"/>
            </a:endParaRPr>
          </a:p>
          <a:p>
            <a:pPr algn="just" eaLnBrk="1" hangingPunct="1"/>
            <a:r>
              <a:rPr lang="ru-RU" sz="1000" dirty="0" smtClean="0">
                <a:solidFill>
                  <a:schemeClr val="accent1">
                    <a:lumMod val="50000"/>
                  </a:schemeClr>
                </a:solidFill>
                <a:latin typeface="Cambria" pitchFamily="18" charset="0"/>
                <a:cs typeface="Times New Roman" pitchFamily="18" charset="0"/>
              </a:rPr>
              <a:t>создание условий для перевода денежных средств Федеральным казначейством в целях расчетов с кредитными организациями – эмитентами платежных карт «Мир» на общую сумму выплат за операционный день</a:t>
            </a:r>
          </a:p>
          <a:p>
            <a:pPr algn="just" eaLnBrk="1" hangingPunct="1">
              <a:lnSpc>
                <a:spcPts val="500"/>
              </a:lnSpc>
            </a:pPr>
            <a:endParaRPr lang="ru-RU" sz="1000" dirty="0" smtClean="0">
              <a:solidFill>
                <a:schemeClr val="accent1">
                  <a:lumMod val="50000"/>
                </a:schemeClr>
              </a:solidFill>
              <a:latin typeface="Cambria" pitchFamily="18" charset="0"/>
              <a:cs typeface="Times New Roman" pitchFamily="18" charset="0"/>
            </a:endParaRPr>
          </a:p>
          <a:p>
            <a:pPr algn="just" eaLnBrk="1" hangingPunct="1"/>
            <a:r>
              <a:rPr lang="ru-RU" sz="1000" dirty="0" smtClean="0">
                <a:solidFill>
                  <a:schemeClr val="accent1">
                    <a:lumMod val="50000"/>
                  </a:schemeClr>
                </a:solidFill>
                <a:latin typeface="Cambria" pitchFamily="18" charset="0"/>
                <a:cs typeface="Times New Roman" pitchFamily="18" charset="0"/>
              </a:rPr>
              <a:t>переход на обеспечение клиентов наличными денежными средствами без использования счетов № 40116 с использованием расчетных (дебетовых) банковских карт платежной системы «Мир», выданных в рамках «</a:t>
            </a:r>
            <a:r>
              <a:rPr lang="ru-RU" sz="1000" dirty="0" err="1" smtClean="0">
                <a:solidFill>
                  <a:schemeClr val="accent1">
                    <a:lumMod val="50000"/>
                  </a:schemeClr>
                </a:solidFill>
                <a:latin typeface="Cambria" pitchFamily="18" charset="0"/>
                <a:cs typeface="Times New Roman" pitchFamily="18" charset="0"/>
              </a:rPr>
              <a:t>зарплатных</a:t>
            </a:r>
            <a:r>
              <a:rPr lang="ru-RU" sz="1000" dirty="0" smtClean="0">
                <a:solidFill>
                  <a:schemeClr val="accent1">
                    <a:lumMod val="50000"/>
                  </a:schemeClr>
                </a:solidFill>
                <a:latin typeface="Cambria" pitchFamily="18" charset="0"/>
                <a:cs typeface="Times New Roman" pitchFamily="18" charset="0"/>
              </a:rPr>
              <a:t> проектов»</a:t>
            </a:r>
          </a:p>
        </p:txBody>
      </p:sp>
      <p:sp>
        <p:nvSpPr>
          <p:cNvPr id="63" name="Прямоугольник 62"/>
          <p:cNvSpPr/>
          <p:nvPr/>
        </p:nvSpPr>
        <p:spPr>
          <a:xfrm>
            <a:off x="4427984" y="3723878"/>
            <a:ext cx="4608512" cy="377026"/>
          </a:xfrm>
          <a:prstGeom prst="rect">
            <a:avLst/>
          </a:prstGeom>
        </p:spPr>
        <p:txBody>
          <a:bodyPr wrap="square" lIns="68580" tIns="34290" rIns="68580" bIns="34290">
            <a:spAutoFit/>
          </a:bodyPr>
          <a:lstStyle/>
          <a:p>
            <a:pPr algn="ctr" eaLnBrk="1" hangingPunct="1"/>
            <a:r>
              <a:rPr lang="ru-RU" sz="1000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mbria" pitchFamily="18" charset="0"/>
                <a:cs typeface="Times New Roman" pitchFamily="18" charset="0"/>
              </a:rPr>
              <a:t>предоставления мер социальной помощи и иной поддержки граждан </a:t>
            </a:r>
          </a:p>
          <a:p>
            <a:pPr algn="ctr" eaLnBrk="1" hangingPunct="1"/>
            <a:r>
              <a:rPr lang="ru-RU" sz="1000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mbria" pitchFamily="18" charset="0"/>
                <a:cs typeface="Times New Roman" pitchFamily="18" charset="0"/>
              </a:rPr>
              <a:t>в форме электронных сертификатов </a:t>
            </a:r>
          </a:p>
        </p:txBody>
      </p:sp>
      <p:sp>
        <p:nvSpPr>
          <p:cNvPr id="39" name="Прямоугольник 38"/>
          <p:cNvSpPr/>
          <p:nvPr/>
        </p:nvSpPr>
        <p:spPr>
          <a:xfrm>
            <a:off x="107504" y="3219822"/>
            <a:ext cx="4248472" cy="1872208"/>
          </a:xfrm>
          <a:prstGeom prst="rect">
            <a:avLst/>
          </a:prstGeom>
          <a:noFill/>
          <a:ln w="9525">
            <a:solidFill>
              <a:schemeClr val="accent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pPr indent="180000">
              <a:buFont typeface="Wingdings" pitchFamily="2" charset="2"/>
              <a:buChar char="Ø"/>
              <a:defRPr/>
            </a:pPr>
            <a:endParaRPr lang="ru-RU" altLang="ru-RU" sz="1100" dirty="0" smtClean="0">
              <a:solidFill>
                <a:schemeClr val="accent1">
                  <a:lumMod val="50000"/>
                </a:schemeClr>
              </a:solidFill>
              <a:latin typeface="Cambria" pitchFamily="18" charset="0"/>
            </a:endParaRPr>
          </a:p>
          <a:p>
            <a:pPr indent="180000">
              <a:buFont typeface="Wingdings" pitchFamily="2" charset="2"/>
              <a:buChar char="Ø"/>
              <a:defRPr/>
            </a:pPr>
            <a:endParaRPr lang="ru-RU" altLang="ru-RU" sz="1100" dirty="0">
              <a:solidFill>
                <a:schemeClr val="accent1">
                  <a:lumMod val="50000"/>
                </a:schemeClr>
              </a:solidFill>
              <a:latin typeface="Cambria" pitchFamily="18" charset="0"/>
            </a:endParaRPr>
          </a:p>
        </p:txBody>
      </p:sp>
      <p:sp>
        <p:nvSpPr>
          <p:cNvPr id="49" name="Итоги деятельности Казначейства России за 2018 год…"/>
          <p:cNvSpPr/>
          <p:nvPr/>
        </p:nvSpPr>
        <p:spPr>
          <a:xfrm>
            <a:off x="107504" y="3219822"/>
            <a:ext cx="4248472" cy="288032"/>
          </a:xfrm>
          <a:prstGeom prst="roundRect">
            <a:avLst>
              <a:gd name="adj" fmla="val 11676"/>
            </a:avLst>
          </a:prstGeom>
          <a:solidFill>
            <a:srgbClr val="003859"/>
          </a:solidFill>
          <a:ln w="12700">
            <a:noFill/>
            <a:miter lim="400000"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0" tIns="0" rIns="0" bIns="0" anchor="ctr"/>
          <a:lstStyle/>
          <a:p>
            <a:pPr algn="ctr" defTabSz="336947">
              <a:defRPr/>
            </a:pPr>
            <a:endParaRPr lang="ru-RU" sz="2200" b="1" cap="all" dirty="0" smtClean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mbria" pitchFamily="18" charset="0"/>
              <a:ea typeface="Open Sans Condensed Light" pitchFamily="34" charset="0"/>
              <a:cs typeface="Open Sans Condensed Light" pitchFamily="34" charset="0"/>
            </a:endParaRPr>
          </a:p>
        </p:txBody>
      </p:sp>
      <p:sp>
        <p:nvSpPr>
          <p:cNvPr id="51" name="TextBox 15"/>
          <p:cNvSpPr txBox="1">
            <a:spLocks noChangeArrowheads="1"/>
          </p:cNvSpPr>
          <p:nvPr/>
        </p:nvSpPr>
        <p:spPr bwMode="auto">
          <a:xfrm>
            <a:off x="107505" y="3215466"/>
            <a:ext cx="4248472" cy="2923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/>
            <a:r>
              <a:rPr lang="ru-RU" altLang="ru-RU" sz="13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mbria" pitchFamily="18" charset="0"/>
              </a:rPr>
              <a:t>2019</a:t>
            </a:r>
          </a:p>
        </p:txBody>
      </p:sp>
      <p:pic>
        <p:nvPicPr>
          <p:cNvPr id="52" name="Рисунок 51" descr="2.png"/>
          <p:cNvPicPr>
            <a:picLocks noChangeAspect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179512" y="3554359"/>
            <a:ext cx="144015" cy="14898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3" name="Рисунок 52" descr="2.png"/>
          <p:cNvPicPr>
            <a:picLocks noChangeAspect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179512" y="3795886"/>
            <a:ext cx="144015" cy="14898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4" name="Рисунок 63" descr="2.png"/>
          <p:cNvPicPr>
            <a:picLocks noChangeAspect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179512" y="4443958"/>
            <a:ext cx="144015" cy="14898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5" name="Прямоугольник 64"/>
          <p:cNvSpPr/>
          <p:nvPr/>
        </p:nvSpPr>
        <p:spPr bwMode="auto">
          <a:xfrm>
            <a:off x="4427984" y="3222152"/>
            <a:ext cx="4608512" cy="501726"/>
          </a:xfrm>
          <a:prstGeom prst="rect">
            <a:avLst/>
          </a:prstGeom>
          <a:solidFill>
            <a:srgbClr val="E6E6E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>
              <a:defRPr/>
            </a:pPr>
            <a:endParaRPr lang="ru-RU" sz="900" dirty="0">
              <a:solidFill>
                <a:schemeClr val="accent1">
                  <a:lumMod val="50000"/>
                </a:schemeClr>
              </a:solidFill>
              <a:latin typeface="Open Sans Condensed" pitchFamily="34" charset="0"/>
            </a:endParaRPr>
          </a:p>
        </p:txBody>
      </p:sp>
      <p:sp>
        <p:nvSpPr>
          <p:cNvPr id="66" name="Прямоугольник 65"/>
          <p:cNvSpPr/>
          <p:nvPr/>
        </p:nvSpPr>
        <p:spPr bwMode="auto">
          <a:xfrm>
            <a:off x="4427984" y="3222152"/>
            <a:ext cx="4608512" cy="501726"/>
          </a:xfrm>
          <a:prstGeom prst="rect">
            <a:avLst/>
          </a:prstGeom>
          <a:noFill/>
          <a:ln w="6350">
            <a:solidFill>
              <a:srgbClr val="B4B4B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>
              <a:solidFill>
                <a:schemeClr val="accent1">
                  <a:lumMod val="50000"/>
                </a:schemeClr>
              </a:solidFill>
            </a:endParaRPr>
          </a:p>
        </p:txBody>
      </p:sp>
      <p:pic>
        <p:nvPicPr>
          <p:cNvPr id="67" name="Рисунок 167" descr="9.jpg"/>
          <p:cNvPicPr>
            <a:picLocks noChangeAspect="1"/>
          </p:cNvPicPr>
          <p:nvPr/>
        </p:nvPicPr>
        <p:blipFill>
          <a:blip r:embed="rId8" cstate="print"/>
          <a:srcRect/>
          <a:stretch>
            <a:fillRect/>
          </a:stretch>
        </p:blipFill>
        <p:spPr bwMode="auto">
          <a:xfrm>
            <a:off x="4499992" y="3291830"/>
            <a:ext cx="432048" cy="36004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8" name="Прямоугольник 67"/>
          <p:cNvSpPr/>
          <p:nvPr/>
        </p:nvSpPr>
        <p:spPr bwMode="auto">
          <a:xfrm>
            <a:off x="4427984" y="3219822"/>
            <a:ext cx="576064" cy="504056"/>
          </a:xfrm>
          <a:prstGeom prst="rect">
            <a:avLst/>
          </a:prstGeom>
          <a:noFill/>
          <a:ln w="6350">
            <a:solidFill>
              <a:srgbClr val="B4B4B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>
              <a:solidFill>
                <a:schemeClr val="accent1">
                  <a:lumMod val="50000"/>
                </a:schemeClr>
              </a:solidFill>
            </a:endParaRPr>
          </a:p>
        </p:txBody>
      </p:sp>
      <p:sp>
        <p:nvSpPr>
          <p:cNvPr id="69" name="Прямоугольник 68"/>
          <p:cNvSpPr/>
          <p:nvPr/>
        </p:nvSpPr>
        <p:spPr>
          <a:xfrm>
            <a:off x="5004048" y="3219822"/>
            <a:ext cx="4024064" cy="53091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950" b="1" dirty="0" smtClean="0">
                <a:solidFill>
                  <a:schemeClr val="accent1">
                    <a:lumMod val="50000"/>
                  </a:schemeClr>
                </a:solidFill>
                <a:latin typeface="Cambria" pitchFamily="18" charset="0"/>
              </a:rPr>
              <a:t>Указ Президента РФ от  7 мая 2018 года № 204</a:t>
            </a:r>
          </a:p>
          <a:p>
            <a:pPr algn="ctr"/>
            <a:r>
              <a:rPr lang="ru-RU" sz="950" b="1" dirty="0" smtClean="0">
                <a:solidFill>
                  <a:schemeClr val="accent1">
                    <a:lumMod val="50000"/>
                  </a:schemeClr>
                </a:solidFill>
                <a:latin typeface="Cambria" pitchFamily="18" charset="0"/>
              </a:rPr>
              <a:t>«О национальных целях и стратегических задачах развития Российской Федерации на период до 2024 года»</a:t>
            </a:r>
          </a:p>
        </p:txBody>
      </p:sp>
      <p:sp>
        <p:nvSpPr>
          <p:cNvPr id="71" name="Прямоугольник 70"/>
          <p:cNvSpPr/>
          <p:nvPr/>
        </p:nvSpPr>
        <p:spPr>
          <a:xfrm>
            <a:off x="4644008" y="3925044"/>
            <a:ext cx="4392488" cy="1092607"/>
          </a:xfrm>
          <a:prstGeom prst="rect">
            <a:avLst/>
          </a:prstGeom>
        </p:spPr>
        <p:txBody>
          <a:bodyPr wrap="square" lIns="68580" tIns="34290" rIns="68580" bIns="34290">
            <a:spAutoFit/>
          </a:bodyPr>
          <a:lstStyle/>
          <a:p>
            <a:pPr algn="just" eaLnBrk="1" hangingPunct="1"/>
            <a:endParaRPr lang="ru-RU" sz="900" dirty="0" smtClean="0">
              <a:solidFill>
                <a:schemeClr val="accent1">
                  <a:lumMod val="50000"/>
                </a:schemeClr>
              </a:solidFill>
              <a:latin typeface="Cambria" pitchFamily="18" charset="0"/>
              <a:cs typeface="Times New Roman" pitchFamily="18" charset="0"/>
            </a:endParaRPr>
          </a:p>
          <a:p>
            <a:pPr algn="just" eaLnBrk="1" hangingPunct="1"/>
            <a:r>
              <a:rPr lang="ru-RU" sz="900" dirty="0" smtClean="0">
                <a:solidFill>
                  <a:schemeClr val="accent1">
                    <a:lumMod val="50000"/>
                  </a:schemeClr>
                </a:solidFill>
                <a:latin typeface="Cambria" pitchFamily="18" charset="0"/>
                <a:cs typeface="Times New Roman" pitchFamily="18" charset="0"/>
              </a:rPr>
              <a:t>обеспечение ускоренного внедрения цифровых технологий в социальной сфере </a:t>
            </a:r>
          </a:p>
          <a:p>
            <a:pPr algn="just" eaLnBrk="1" hangingPunct="1">
              <a:lnSpc>
                <a:spcPts val="500"/>
              </a:lnSpc>
            </a:pPr>
            <a:endParaRPr lang="ru-RU" sz="900" dirty="0" smtClean="0">
              <a:solidFill>
                <a:schemeClr val="accent1">
                  <a:lumMod val="50000"/>
                </a:schemeClr>
              </a:solidFill>
              <a:latin typeface="Cambria" pitchFamily="18" charset="0"/>
              <a:cs typeface="Times New Roman" pitchFamily="18" charset="0"/>
            </a:endParaRPr>
          </a:p>
          <a:p>
            <a:pPr algn="just" eaLnBrk="1" hangingPunct="1"/>
            <a:r>
              <a:rPr lang="ru-RU" sz="900" dirty="0" smtClean="0">
                <a:solidFill>
                  <a:schemeClr val="accent1">
                    <a:lumMod val="50000"/>
                  </a:schemeClr>
                </a:solidFill>
                <a:latin typeface="Cambria" pitchFamily="18" charset="0"/>
                <a:cs typeface="Times New Roman" pitchFamily="18" charset="0"/>
              </a:rPr>
              <a:t>обеспечение </a:t>
            </a:r>
            <a:r>
              <a:rPr lang="ru-RU" sz="900" dirty="0" err="1" smtClean="0">
                <a:solidFill>
                  <a:schemeClr val="accent1">
                    <a:lumMod val="50000"/>
                  </a:schemeClr>
                </a:solidFill>
                <a:latin typeface="Cambria" pitchFamily="18" charset="0"/>
                <a:cs typeface="Times New Roman" pitchFamily="18" charset="0"/>
              </a:rPr>
              <a:t>адресности</a:t>
            </a:r>
            <a:endParaRPr lang="ru-RU" sz="900" dirty="0" smtClean="0">
              <a:solidFill>
                <a:schemeClr val="accent1">
                  <a:lumMod val="50000"/>
                </a:schemeClr>
              </a:solidFill>
              <a:latin typeface="Cambria" pitchFamily="18" charset="0"/>
              <a:cs typeface="Times New Roman" pitchFamily="18" charset="0"/>
            </a:endParaRPr>
          </a:p>
          <a:p>
            <a:pPr algn="just" eaLnBrk="1" hangingPunct="1">
              <a:lnSpc>
                <a:spcPts val="500"/>
              </a:lnSpc>
            </a:pPr>
            <a:endParaRPr lang="ru-RU" sz="900" dirty="0" smtClean="0">
              <a:solidFill>
                <a:schemeClr val="accent1">
                  <a:lumMod val="50000"/>
                </a:schemeClr>
              </a:solidFill>
              <a:latin typeface="Cambria" pitchFamily="18" charset="0"/>
              <a:cs typeface="Times New Roman" pitchFamily="18" charset="0"/>
            </a:endParaRPr>
          </a:p>
          <a:p>
            <a:pPr algn="just" eaLnBrk="1" hangingPunct="1"/>
            <a:r>
              <a:rPr lang="ru-RU" sz="900" dirty="0" smtClean="0">
                <a:solidFill>
                  <a:schemeClr val="accent1">
                    <a:lumMod val="50000"/>
                  </a:schemeClr>
                </a:solidFill>
                <a:latin typeface="Cambria" pitchFamily="18" charset="0"/>
                <a:cs typeface="Times New Roman" pitchFamily="18" charset="0"/>
              </a:rPr>
              <a:t>создание условий для отказа от конкурсных процедур, необходимых при предоставлении помощи в натуральной форме</a:t>
            </a:r>
          </a:p>
          <a:p>
            <a:pPr algn="just" eaLnBrk="1" hangingPunct="1">
              <a:lnSpc>
                <a:spcPts val="500"/>
              </a:lnSpc>
            </a:pPr>
            <a:endParaRPr lang="ru-RU" sz="900" dirty="0" smtClean="0">
              <a:solidFill>
                <a:schemeClr val="accent1">
                  <a:lumMod val="50000"/>
                </a:schemeClr>
              </a:solidFill>
              <a:latin typeface="Cambria" pitchFamily="18" charset="0"/>
              <a:cs typeface="Times New Roman" pitchFamily="18" charset="0"/>
            </a:endParaRPr>
          </a:p>
          <a:p>
            <a:pPr algn="just" eaLnBrk="1" hangingPunct="1"/>
            <a:r>
              <a:rPr lang="ru-RU" sz="900" dirty="0" smtClean="0">
                <a:solidFill>
                  <a:schemeClr val="accent1">
                    <a:lumMod val="50000"/>
                  </a:schemeClr>
                </a:solidFill>
                <a:latin typeface="Cambria" pitchFamily="18" charset="0"/>
                <a:cs typeface="Times New Roman" pitchFamily="18" charset="0"/>
              </a:rPr>
              <a:t>возможность выбора гражданином поставщика товаров (работ, услуг)</a:t>
            </a:r>
          </a:p>
        </p:txBody>
      </p:sp>
      <p:sp>
        <p:nvSpPr>
          <p:cNvPr id="72" name="Прямоугольник 71"/>
          <p:cNvSpPr/>
          <p:nvPr/>
        </p:nvSpPr>
        <p:spPr bwMode="auto">
          <a:xfrm>
            <a:off x="4427984" y="3219822"/>
            <a:ext cx="4608512" cy="1872208"/>
          </a:xfrm>
          <a:prstGeom prst="rect">
            <a:avLst/>
          </a:prstGeom>
          <a:noFill/>
          <a:ln w="6350">
            <a:solidFill>
              <a:srgbClr val="B4B4B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>
              <a:solidFill>
                <a:schemeClr val="accent1">
                  <a:lumMod val="50000"/>
                </a:schemeClr>
              </a:solidFill>
            </a:endParaRPr>
          </a:p>
        </p:txBody>
      </p:sp>
      <p:pic>
        <p:nvPicPr>
          <p:cNvPr id="73" name="Picture 5"/>
          <p:cNvPicPr>
            <a:picLocks noChangeAspect="1" noChangeArrowheads="1"/>
          </p:cNvPicPr>
          <p:nvPr/>
        </p:nvPicPr>
        <p:blipFill>
          <a:blip r:embed="rId9" cstate="print"/>
          <a:srcRect l="12856" t="10937" r="11617" b="14063"/>
          <a:stretch>
            <a:fillRect/>
          </a:stretch>
        </p:blipFill>
        <p:spPr bwMode="auto">
          <a:xfrm>
            <a:off x="4502992" y="4083918"/>
            <a:ext cx="141016" cy="14401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74" name="Picture 5"/>
          <p:cNvPicPr>
            <a:picLocks noChangeAspect="1" noChangeArrowheads="1"/>
          </p:cNvPicPr>
          <p:nvPr/>
        </p:nvPicPr>
        <p:blipFill>
          <a:blip r:embed="rId9" cstate="print"/>
          <a:srcRect l="12856" t="10937" r="11617" b="14063"/>
          <a:stretch>
            <a:fillRect/>
          </a:stretch>
        </p:blipFill>
        <p:spPr bwMode="auto">
          <a:xfrm>
            <a:off x="4499992" y="4299942"/>
            <a:ext cx="141016" cy="14401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75" name="Picture 5"/>
          <p:cNvPicPr>
            <a:picLocks noChangeAspect="1" noChangeArrowheads="1"/>
          </p:cNvPicPr>
          <p:nvPr/>
        </p:nvPicPr>
        <p:blipFill>
          <a:blip r:embed="rId9" cstate="print"/>
          <a:srcRect l="12856" t="10937" r="11617" b="14063"/>
          <a:stretch>
            <a:fillRect/>
          </a:stretch>
        </p:blipFill>
        <p:spPr bwMode="auto">
          <a:xfrm>
            <a:off x="4499992" y="4587974"/>
            <a:ext cx="141016" cy="14401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76" name="Picture 5"/>
          <p:cNvPicPr>
            <a:picLocks noChangeAspect="1" noChangeArrowheads="1"/>
          </p:cNvPicPr>
          <p:nvPr/>
        </p:nvPicPr>
        <p:blipFill>
          <a:blip r:embed="rId9" cstate="print"/>
          <a:srcRect l="12856" t="10937" r="11617" b="14063"/>
          <a:stretch>
            <a:fillRect/>
          </a:stretch>
        </p:blipFill>
        <p:spPr bwMode="auto">
          <a:xfrm>
            <a:off x="4499992" y="4803998"/>
            <a:ext cx="141016" cy="14401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2" name="Прямоугольник 61"/>
          <p:cNvSpPr/>
          <p:nvPr/>
        </p:nvSpPr>
        <p:spPr>
          <a:xfrm>
            <a:off x="8828856" y="4904973"/>
            <a:ext cx="315144" cy="238527"/>
          </a:xfrm>
          <a:prstGeom prst="rect">
            <a:avLst/>
          </a:prstGeom>
        </p:spPr>
        <p:txBody>
          <a:bodyPr wrap="square" lIns="68580" tIns="34290" rIns="68580" bIns="34290">
            <a:spAutoFit/>
          </a:bodyPr>
          <a:lstStyle/>
          <a:p>
            <a:pPr algn="r" eaLnBrk="1" hangingPunct="1"/>
            <a:r>
              <a:rPr lang="ru-RU" sz="1100" dirty="0" smtClean="0">
                <a:solidFill>
                  <a:schemeClr val="accent1">
                    <a:lumMod val="50000"/>
                  </a:schemeClr>
                </a:solidFill>
                <a:latin typeface="Cambria" pitchFamily="18" charset="0"/>
                <a:cs typeface="Times New Roman" pitchFamily="18" charset="0"/>
              </a:rPr>
              <a:t>9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6" name="Курица контур.png" descr="Курица контур.png"/>
          <p:cNvPicPr>
            <a:picLocks noChangeAspect="1"/>
          </p:cNvPicPr>
          <p:nvPr/>
        </p:nvPicPr>
        <p:blipFill>
          <a:blip r:embed="rId2" cstate="print">
            <a:alphaModFix amt="17535"/>
            <a:extLst/>
          </a:blip>
          <a:srcRect r="50591"/>
          <a:stretch>
            <a:fillRect/>
          </a:stretch>
        </p:blipFill>
        <p:spPr>
          <a:xfrm>
            <a:off x="6928242" y="51470"/>
            <a:ext cx="2215758" cy="5040560"/>
          </a:xfrm>
          <a:prstGeom prst="rect">
            <a:avLst/>
          </a:prstGeom>
          <a:ln w="12700">
            <a:miter lim="400000"/>
          </a:ln>
        </p:spPr>
      </p:pic>
      <p:sp>
        <p:nvSpPr>
          <p:cNvPr id="13" name="Итоги деятельности Казначейства России за 2018 год…"/>
          <p:cNvSpPr/>
          <p:nvPr/>
        </p:nvSpPr>
        <p:spPr>
          <a:xfrm>
            <a:off x="3347864" y="51470"/>
            <a:ext cx="5796136" cy="648072"/>
          </a:xfrm>
          <a:prstGeom prst="roundRect">
            <a:avLst>
              <a:gd name="adj" fmla="val 11676"/>
            </a:avLst>
          </a:prstGeom>
          <a:solidFill>
            <a:srgbClr val="003859"/>
          </a:solidFill>
          <a:ln w="12700">
            <a:noFill/>
            <a:miter lim="400000"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0" tIns="0" rIns="0" bIns="0" anchor="ctr"/>
          <a:lstStyle/>
          <a:p>
            <a:pPr algn="ctr" defTabSz="336947">
              <a:defRPr/>
            </a:pPr>
            <a:endParaRPr lang="ru-RU" sz="2200" b="1" cap="all" dirty="0" smtClean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mbria" pitchFamily="18" charset="0"/>
              <a:ea typeface="Open Sans Condensed Light" pitchFamily="34" charset="0"/>
              <a:cs typeface="Open Sans Condensed Light" pitchFamily="34" charset="0"/>
            </a:endParaRPr>
          </a:p>
        </p:txBody>
      </p:sp>
      <p:sp>
        <p:nvSpPr>
          <p:cNvPr id="9" name="Line"/>
          <p:cNvSpPr/>
          <p:nvPr/>
        </p:nvSpPr>
        <p:spPr>
          <a:xfrm flipV="1">
            <a:off x="-1" y="771549"/>
            <a:ext cx="9144001" cy="1"/>
          </a:xfrm>
          <a:prstGeom prst="line">
            <a:avLst/>
          </a:prstGeom>
          <a:ln>
            <a:solidFill>
              <a:schemeClr val="bg1">
                <a:lumMod val="95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lIns="0" tIns="0" rIns="0" bIns="0" anchor="ctr"/>
          <a:lstStyle/>
          <a:p>
            <a:pPr>
              <a:defRPr sz="3200" b="0">
                <a:solidFill>
                  <a:srgbClr val="FFFFFF"/>
                </a:solidFill>
                <a:latin typeface="+mn-lt"/>
                <a:ea typeface="+mn-ea"/>
                <a:cs typeface="+mn-cs"/>
                <a:sym typeface="Helvetica Neue Medium"/>
              </a:defRPr>
            </a:pPr>
            <a:endParaRPr>
              <a:ln w="12700">
                <a:solidFill>
                  <a:schemeClr val="tx1"/>
                </a:solidFill>
              </a:ln>
            </a:endParaRPr>
          </a:p>
        </p:txBody>
      </p:sp>
      <p:grpSp>
        <p:nvGrpSpPr>
          <p:cNvPr id="2" name="Group"/>
          <p:cNvGrpSpPr/>
          <p:nvPr/>
        </p:nvGrpSpPr>
        <p:grpSpPr>
          <a:xfrm>
            <a:off x="0" y="1"/>
            <a:ext cx="755576" cy="699541"/>
            <a:chOff x="0" y="0"/>
            <a:chExt cx="1409276" cy="1337589"/>
          </a:xfrm>
        </p:grpSpPr>
        <p:pic>
          <p:nvPicPr>
            <p:cNvPr id="11" name="Снимок экрана 2018-06-05 в 12.52.22.jpg" descr="Снимок экрана 2018-06-05 в 12.52.22.jpg"/>
            <p:cNvPicPr>
              <a:picLocks noChangeAspect="1"/>
            </p:cNvPicPr>
            <p:nvPr/>
          </p:nvPicPr>
          <p:blipFill>
            <a:blip r:embed="rId3" cstate="print">
              <a:extLst/>
            </a:blip>
            <a:stretch>
              <a:fillRect/>
            </a:stretch>
          </p:blipFill>
          <p:spPr>
            <a:xfrm>
              <a:off x="0" y="0"/>
              <a:ext cx="1409277" cy="1337590"/>
            </a:xfrm>
            <a:prstGeom prst="rect">
              <a:avLst/>
            </a:prstGeom>
            <a:ln w="12700" cap="flat">
              <a:noFill/>
              <a:miter lim="400000"/>
            </a:ln>
            <a:effectLst/>
          </p:spPr>
        </p:pic>
        <p:grpSp>
          <p:nvGrpSpPr>
            <p:cNvPr id="3" name="Group"/>
            <p:cNvGrpSpPr/>
            <p:nvPr/>
          </p:nvGrpSpPr>
          <p:grpSpPr>
            <a:xfrm>
              <a:off x="194622" y="150347"/>
              <a:ext cx="1019890" cy="1138346"/>
              <a:chOff x="-134" y="0"/>
              <a:chExt cx="1019888" cy="1138344"/>
            </a:xfrm>
          </p:grpSpPr>
          <p:sp>
            <p:nvSpPr>
              <p:cNvPr id="14" name="Circle"/>
              <p:cNvSpPr/>
              <p:nvPr/>
            </p:nvSpPr>
            <p:spPr>
              <a:xfrm>
                <a:off x="314787" y="450342"/>
                <a:ext cx="390199" cy="390199"/>
              </a:xfrm>
              <a:prstGeom prst="ellipse">
                <a:avLst/>
              </a:prstGeom>
              <a:solidFill>
                <a:srgbClr val="013B5E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0" tIns="0" rIns="0" bIns="0" numCol="1" anchor="ctr">
                <a:noAutofit/>
              </a:bodyPr>
              <a:lstStyle/>
              <a:p>
                <a:pPr>
                  <a:defRPr sz="3200" b="0">
                    <a:solidFill>
                      <a:srgbClr val="FFFFFF"/>
                    </a:solidFill>
                    <a:latin typeface="+mn-lt"/>
                    <a:ea typeface="+mn-ea"/>
                    <a:cs typeface="+mn-cs"/>
                    <a:sym typeface="Helvetica Neue Medium"/>
                  </a:defRPr>
                </a:pPr>
                <a:endParaRPr/>
              </a:p>
            </p:txBody>
          </p:sp>
          <p:pic>
            <p:nvPicPr>
              <p:cNvPr id="15" name="30688_html_m284ef2b5.png" descr="30688_html_m284ef2b5.png"/>
              <p:cNvPicPr>
                <a:picLocks noChangeAspect="1"/>
              </p:cNvPicPr>
              <p:nvPr/>
            </p:nvPicPr>
            <p:blipFill>
              <a:blip r:embed="rId4" cstate="print">
                <a:extLst/>
              </a:blip>
              <a:srcRect l="824" t="717" r="564" b="407"/>
              <a:stretch>
                <a:fillRect/>
              </a:stretch>
            </p:blipFill>
            <p:spPr>
              <a:xfrm>
                <a:off x="-135" y="0"/>
                <a:ext cx="1019889" cy="1138345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535" h="21581" extrusionOk="0">
                    <a:moveTo>
                      <a:pt x="10788" y="0"/>
                    </a:moveTo>
                    <a:cubicBezTo>
                      <a:pt x="10759" y="0"/>
                      <a:pt x="10737" y="39"/>
                      <a:pt x="10737" y="83"/>
                    </a:cubicBezTo>
                    <a:cubicBezTo>
                      <a:pt x="10737" y="127"/>
                      <a:pt x="10684" y="185"/>
                      <a:pt x="10612" y="211"/>
                    </a:cubicBezTo>
                    <a:cubicBezTo>
                      <a:pt x="10509" y="248"/>
                      <a:pt x="10497" y="253"/>
                      <a:pt x="10578" y="256"/>
                    </a:cubicBezTo>
                    <a:cubicBezTo>
                      <a:pt x="10728" y="261"/>
                      <a:pt x="10764" y="390"/>
                      <a:pt x="10654" y="542"/>
                    </a:cubicBezTo>
                    <a:cubicBezTo>
                      <a:pt x="10576" y="649"/>
                      <a:pt x="10572" y="695"/>
                      <a:pt x="10629" y="790"/>
                    </a:cubicBezTo>
                    <a:cubicBezTo>
                      <a:pt x="10687" y="889"/>
                      <a:pt x="10679" y="914"/>
                      <a:pt x="10587" y="971"/>
                    </a:cubicBezTo>
                    <a:cubicBezTo>
                      <a:pt x="10527" y="1007"/>
                      <a:pt x="10432" y="1081"/>
                      <a:pt x="10377" y="1129"/>
                    </a:cubicBezTo>
                    <a:cubicBezTo>
                      <a:pt x="10306" y="1191"/>
                      <a:pt x="10234" y="1200"/>
                      <a:pt x="10117" y="1174"/>
                    </a:cubicBezTo>
                    <a:cubicBezTo>
                      <a:pt x="9832" y="1108"/>
                      <a:pt x="9308" y="1139"/>
                      <a:pt x="9120" y="1226"/>
                    </a:cubicBezTo>
                    <a:cubicBezTo>
                      <a:pt x="8900" y="1329"/>
                      <a:pt x="8818" y="1448"/>
                      <a:pt x="8818" y="1693"/>
                    </a:cubicBezTo>
                    <a:cubicBezTo>
                      <a:pt x="8818" y="1964"/>
                      <a:pt x="8952" y="2208"/>
                      <a:pt x="9254" y="2498"/>
                    </a:cubicBezTo>
                    <a:cubicBezTo>
                      <a:pt x="9482" y="2717"/>
                      <a:pt x="9518" y="2774"/>
                      <a:pt x="9497" y="2927"/>
                    </a:cubicBezTo>
                    <a:cubicBezTo>
                      <a:pt x="9451" y="3270"/>
                      <a:pt x="9508" y="3386"/>
                      <a:pt x="9757" y="3424"/>
                    </a:cubicBezTo>
                    <a:cubicBezTo>
                      <a:pt x="9881" y="3442"/>
                      <a:pt x="9994" y="3471"/>
                      <a:pt x="10008" y="3491"/>
                    </a:cubicBezTo>
                    <a:cubicBezTo>
                      <a:pt x="10064" y="3572"/>
                      <a:pt x="9813" y="3950"/>
                      <a:pt x="9581" y="4138"/>
                    </a:cubicBezTo>
                    <a:cubicBezTo>
                      <a:pt x="9313" y="4356"/>
                      <a:pt x="9209" y="4370"/>
                      <a:pt x="9179" y="4176"/>
                    </a:cubicBezTo>
                    <a:cubicBezTo>
                      <a:pt x="9150" y="3995"/>
                      <a:pt x="9012" y="3868"/>
                      <a:pt x="8785" y="3830"/>
                    </a:cubicBezTo>
                    <a:cubicBezTo>
                      <a:pt x="8677" y="3812"/>
                      <a:pt x="8561" y="3764"/>
                      <a:pt x="8533" y="3717"/>
                    </a:cubicBezTo>
                    <a:cubicBezTo>
                      <a:pt x="8478" y="3621"/>
                      <a:pt x="8490" y="3418"/>
                      <a:pt x="8550" y="3363"/>
                    </a:cubicBezTo>
                    <a:cubicBezTo>
                      <a:pt x="8609" y="3310"/>
                      <a:pt x="8600" y="3235"/>
                      <a:pt x="8533" y="3235"/>
                    </a:cubicBezTo>
                    <a:cubicBezTo>
                      <a:pt x="8502" y="3235"/>
                      <a:pt x="8478" y="3251"/>
                      <a:pt x="8483" y="3273"/>
                    </a:cubicBezTo>
                    <a:cubicBezTo>
                      <a:pt x="8488" y="3295"/>
                      <a:pt x="8460" y="3377"/>
                      <a:pt x="8425" y="3454"/>
                    </a:cubicBezTo>
                    <a:cubicBezTo>
                      <a:pt x="8354" y="3607"/>
                      <a:pt x="8157" y="3689"/>
                      <a:pt x="8047" y="3612"/>
                    </a:cubicBezTo>
                    <a:cubicBezTo>
                      <a:pt x="7924" y="3525"/>
                      <a:pt x="7663" y="3494"/>
                      <a:pt x="7545" y="3551"/>
                    </a:cubicBezTo>
                    <a:cubicBezTo>
                      <a:pt x="7460" y="3592"/>
                      <a:pt x="7427" y="3657"/>
                      <a:pt x="7427" y="3807"/>
                    </a:cubicBezTo>
                    <a:cubicBezTo>
                      <a:pt x="7427" y="3919"/>
                      <a:pt x="7400" y="4030"/>
                      <a:pt x="7369" y="4048"/>
                    </a:cubicBezTo>
                    <a:cubicBezTo>
                      <a:pt x="7264" y="4106"/>
                      <a:pt x="6974" y="3598"/>
                      <a:pt x="6874" y="3190"/>
                    </a:cubicBezTo>
                    <a:cubicBezTo>
                      <a:pt x="6758" y="2715"/>
                      <a:pt x="6663" y="2535"/>
                      <a:pt x="6472" y="2423"/>
                    </a:cubicBezTo>
                    <a:cubicBezTo>
                      <a:pt x="5949" y="2115"/>
                      <a:pt x="5145" y="2336"/>
                      <a:pt x="5248" y="2761"/>
                    </a:cubicBezTo>
                    <a:cubicBezTo>
                      <a:pt x="5283" y="2905"/>
                      <a:pt x="5264" y="2936"/>
                      <a:pt x="5098" y="3017"/>
                    </a:cubicBezTo>
                    <a:cubicBezTo>
                      <a:pt x="4995" y="3067"/>
                      <a:pt x="4852" y="3153"/>
                      <a:pt x="4771" y="3213"/>
                    </a:cubicBezTo>
                    <a:lnTo>
                      <a:pt x="4620" y="3326"/>
                    </a:lnTo>
                    <a:lnTo>
                      <a:pt x="4762" y="3318"/>
                    </a:lnTo>
                    <a:cubicBezTo>
                      <a:pt x="4910" y="3313"/>
                      <a:pt x="4913" y="3329"/>
                      <a:pt x="4838" y="3627"/>
                    </a:cubicBezTo>
                    <a:cubicBezTo>
                      <a:pt x="4800" y="3779"/>
                      <a:pt x="4801" y="3783"/>
                      <a:pt x="4913" y="3694"/>
                    </a:cubicBezTo>
                    <a:cubicBezTo>
                      <a:pt x="4982" y="3640"/>
                      <a:pt x="5119" y="3604"/>
                      <a:pt x="5257" y="3604"/>
                    </a:cubicBezTo>
                    <a:cubicBezTo>
                      <a:pt x="5592" y="3604"/>
                      <a:pt x="5681" y="3520"/>
                      <a:pt x="5701" y="3183"/>
                    </a:cubicBezTo>
                    <a:cubicBezTo>
                      <a:pt x="5715" y="2936"/>
                      <a:pt x="5730" y="2895"/>
                      <a:pt x="5835" y="2882"/>
                    </a:cubicBezTo>
                    <a:cubicBezTo>
                      <a:pt x="5903" y="2873"/>
                      <a:pt x="6041" y="2922"/>
                      <a:pt x="6137" y="2995"/>
                    </a:cubicBezTo>
                    <a:cubicBezTo>
                      <a:pt x="6285" y="3107"/>
                      <a:pt x="6311" y="3175"/>
                      <a:pt x="6338" y="3446"/>
                    </a:cubicBezTo>
                    <a:cubicBezTo>
                      <a:pt x="6381" y="3870"/>
                      <a:pt x="6545" y="4098"/>
                      <a:pt x="7075" y="4477"/>
                    </a:cubicBezTo>
                    <a:lnTo>
                      <a:pt x="7218" y="4582"/>
                    </a:lnTo>
                    <a:lnTo>
                      <a:pt x="7033" y="4665"/>
                    </a:lnTo>
                    <a:cubicBezTo>
                      <a:pt x="6933" y="4712"/>
                      <a:pt x="6809" y="4736"/>
                      <a:pt x="6757" y="4718"/>
                    </a:cubicBezTo>
                    <a:cubicBezTo>
                      <a:pt x="6705" y="4700"/>
                      <a:pt x="6609" y="4711"/>
                      <a:pt x="6539" y="4740"/>
                    </a:cubicBezTo>
                    <a:cubicBezTo>
                      <a:pt x="6469" y="4770"/>
                      <a:pt x="6326" y="4825"/>
                      <a:pt x="6221" y="4861"/>
                    </a:cubicBezTo>
                    <a:cubicBezTo>
                      <a:pt x="6016" y="4930"/>
                      <a:pt x="5860" y="5089"/>
                      <a:pt x="5860" y="5229"/>
                    </a:cubicBezTo>
                    <a:cubicBezTo>
                      <a:pt x="5860" y="5296"/>
                      <a:pt x="5909" y="5309"/>
                      <a:pt x="6086" y="5305"/>
                    </a:cubicBezTo>
                    <a:cubicBezTo>
                      <a:pt x="6272" y="5300"/>
                      <a:pt x="6358" y="5334"/>
                      <a:pt x="6514" y="5470"/>
                    </a:cubicBezTo>
                    <a:cubicBezTo>
                      <a:pt x="6620" y="5563"/>
                      <a:pt x="6761" y="5643"/>
                      <a:pt x="6824" y="5643"/>
                    </a:cubicBezTo>
                    <a:cubicBezTo>
                      <a:pt x="6975" y="5643"/>
                      <a:pt x="7205" y="5787"/>
                      <a:pt x="7159" y="5854"/>
                    </a:cubicBezTo>
                    <a:cubicBezTo>
                      <a:pt x="7139" y="5883"/>
                      <a:pt x="7086" y="5889"/>
                      <a:pt x="7033" y="5869"/>
                    </a:cubicBezTo>
                    <a:cubicBezTo>
                      <a:pt x="6981" y="5849"/>
                      <a:pt x="6703" y="5816"/>
                      <a:pt x="6422" y="5794"/>
                    </a:cubicBezTo>
                    <a:cubicBezTo>
                      <a:pt x="6016" y="5761"/>
                      <a:pt x="5866" y="5729"/>
                      <a:pt x="5684" y="5621"/>
                    </a:cubicBezTo>
                    <a:cubicBezTo>
                      <a:pt x="5537" y="5533"/>
                      <a:pt x="5450" y="5502"/>
                      <a:pt x="5450" y="5545"/>
                    </a:cubicBezTo>
                    <a:cubicBezTo>
                      <a:pt x="5450" y="5731"/>
                      <a:pt x="5828" y="6004"/>
                      <a:pt x="6086" y="6004"/>
                    </a:cubicBezTo>
                    <a:cubicBezTo>
                      <a:pt x="6152" y="6004"/>
                      <a:pt x="6254" y="6049"/>
                      <a:pt x="6313" y="6102"/>
                    </a:cubicBezTo>
                    <a:cubicBezTo>
                      <a:pt x="6372" y="6155"/>
                      <a:pt x="6537" y="6214"/>
                      <a:pt x="6673" y="6230"/>
                    </a:cubicBezTo>
                    <a:cubicBezTo>
                      <a:pt x="6826" y="6248"/>
                      <a:pt x="7005" y="6319"/>
                      <a:pt x="7142" y="6418"/>
                    </a:cubicBezTo>
                    <a:cubicBezTo>
                      <a:pt x="7265" y="6507"/>
                      <a:pt x="7388" y="6576"/>
                      <a:pt x="7419" y="6576"/>
                    </a:cubicBezTo>
                    <a:cubicBezTo>
                      <a:pt x="7450" y="6576"/>
                      <a:pt x="7603" y="6637"/>
                      <a:pt x="7763" y="6712"/>
                    </a:cubicBezTo>
                    <a:cubicBezTo>
                      <a:pt x="7984" y="6815"/>
                      <a:pt x="8093" y="6910"/>
                      <a:pt x="8215" y="7110"/>
                    </a:cubicBezTo>
                    <a:cubicBezTo>
                      <a:pt x="8400" y="7416"/>
                      <a:pt x="8472" y="7949"/>
                      <a:pt x="8357" y="8141"/>
                    </a:cubicBezTo>
                    <a:cubicBezTo>
                      <a:pt x="8309" y="8223"/>
                      <a:pt x="8307" y="8277"/>
                      <a:pt x="8349" y="8314"/>
                    </a:cubicBezTo>
                    <a:cubicBezTo>
                      <a:pt x="8442" y="8398"/>
                      <a:pt x="8212" y="8750"/>
                      <a:pt x="7905" y="8999"/>
                    </a:cubicBezTo>
                    <a:cubicBezTo>
                      <a:pt x="7759" y="9117"/>
                      <a:pt x="7519" y="9325"/>
                      <a:pt x="7369" y="9458"/>
                    </a:cubicBezTo>
                    <a:lnTo>
                      <a:pt x="7092" y="9699"/>
                    </a:lnTo>
                    <a:lnTo>
                      <a:pt x="6866" y="9631"/>
                    </a:lnTo>
                    <a:cubicBezTo>
                      <a:pt x="6728" y="9589"/>
                      <a:pt x="6539" y="9461"/>
                      <a:pt x="6380" y="9300"/>
                    </a:cubicBezTo>
                    <a:cubicBezTo>
                      <a:pt x="6216" y="9135"/>
                      <a:pt x="6039" y="9005"/>
                      <a:pt x="5894" y="8961"/>
                    </a:cubicBezTo>
                    <a:cubicBezTo>
                      <a:pt x="5670" y="8893"/>
                      <a:pt x="5657" y="8883"/>
                      <a:pt x="5600" y="8585"/>
                    </a:cubicBezTo>
                    <a:lnTo>
                      <a:pt x="5542" y="8277"/>
                    </a:lnTo>
                    <a:lnTo>
                      <a:pt x="5760" y="8089"/>
                    </a:lnTo>
                    <a:cubicBezTo>
                      <a:pt x="5948" y="7927"/>
                      <a:pt x="5979" y="7873"/>
                      <a:pt x="5978" y="7675"/>
                    </a:cubicBezTo>
                    <a:cubicBezTo>
                      <a:pt x="5976" y="7384"/>
                      <a:pt x="5842" y="7139"/>
                      <a:pt x="5374" y="6569"/>
                    </a:cubicBezTo>
                    <a:cubicBezTo>
                      <a:pt x="5169" y="6318"/>
                      <a:pt x="4986" y="6086"/>
                      <a:pt x="4972" y="6049"/>
                    </a:cubicBezTo>
                    <a:cubicBezTo>
                      <a:pt x="4952" y="5995"/>
                      <a:pt x="4937" y="5995"/>
                      <a:pt x="4863" y="6049"/>
                    </a:cubicBezTo>
                    <a:cubicBezTo>
                      <a:pt x="4784" y="6108"/>
                      <a:pt x="4722" y="6036"/>
                      <a:pt x="4419" y="5523"/>
                    </a:cubicBezTo>
                    <a:cubicBezTo>
                      <a:pt x="4056" y="4909"/>
                      <a:pt x="3942" y="4630"/>
                      <a:pt x="3941" y="4349"/>
                    </a:cubicBezTo>
                    <a:cubicBezTo>
                      <a:pt x="3941" y="4257"/>
                      <a:pt x="3918" y="4168"/>
                      <a:pt x="3891" y="4153"/>
                    </a:cubicBezTo>
                    <a:cubicBezTo>
                      <a:pt x="3864" y="4138"/>
                      <a:pt x="3826" y="3978"/>
                      <a:pt x="3807" y="3792"/>
                    </a:cubicBezTo>
                    <a:cubicBezTo>
                      <a:pt x="3788" y="3607"/>
                      <a:pt x="3717" y="3190"/>
                      <a:pt x="3648" y="2867"/>
                    </a:cubicBezTo>
                    <a:cubicBezTo>
                      <a:pt x="3571" y="2504"/>
                      <a:pt x="3535" y="2193"/>
                      <a:pt x="3556" y="2054"/>
                    </a:cubicBezTo>
                    <a:cubicBezTo>
                      <a:pt x="3597" y="1785"/>
                      <a:pt x="3543" y="1767"/>
                      <a:pt x="3329" y="1994"/>
                    </a:cubicBezTo>
                    <a:cubicBezTo>
                      <a:pt x="3045" y="2296"/>
                      <a:pt x="2785" y="2972"/>
                      <a:pt x="2785" y="3393"/>
                    </a:cubicBezTo>
                    <a:cubicBezTo>
                      <a:pt x="2785" y="3476"/>
                      <a:pt x="2762" y="3559"/>
                      <a:pt x="2734" y="3574"/>
                    </a:cubicBezTo>
                    <a:cubicBezTo>
                      <a:pt x="2682" y="3603"/>
                      <a:pt x="2198" y="3060"/>
                      <a:pt x="2198" y="2972"/>
                    </a:cubicBezTo>
                    <a:cubicBezTo>
                      <a:pt x="2198" y="2945"/>
                      <a:pt x="2175" y="2927"/>
                      <a:pt x="2148" y="2927"/>
                    </a:cubicBezTo>
                    <a:cubicBezTo>
                      <a:pt x="2059" y="2927"/>
                      <a:pt x="1972" y="3505"/>
                      <a:pt x="1972" y="4056"/>
                    </a:cubicBezTo>
                    <a:cubicBezTo>
                      <a:pt x="1972" y="4351"/>
                      <a:pt x="1946" y="4599"/>
                      <a:pt x="1922" y="4612"/>
                    </a:cubicBezTo>
                    <a:cubicBezTo>
                      <a:pt x="1897" y="4626"/>
                      <a:pt x="1727" y="4496"/>
                      <a:pt x="1536" y="4326"/>
                    </a:cubicBezTo>
                    <a:cubicBezTo>
                      <a:pt x="1345" y="4157"/>
                      <a:pt x="1163" y="4018"/>
                      <a:pt x="1134" y="4018"/>
                    </a:cubicBezTo>
                    <a:cubicBezTo>
                      <a:pt x="1055" y="4018"/>
                      <a:pt x="1134" y="5248"/>
                      <a:pt x="1234" y="5583"/>
                    </a:cubicBezTo>
                    <a:cubicBezTo>
                      <a:pt x="1282" y="5740"/>
                      <a:pt x="1309" y="5891"/>
                      <a:pt x="1293" y="5914"/>
                    </a:cubicBezTo>
                    <a:cubicBezTo>
                      <a:pt x="1277" y="5937"/>
                      <a:pt x="1173" y="5889"/>
                      <a:pt x="1067" y="5809"/>
                    </a:cubicBezTo>
                    <a:cubicBezTo>
                      <a:pt x="414" y="5317"/>
                      <a:pt x="404" y="5309"/>
                      <a:pt x="405" y="5440"/>
                    </a:cubicBezTo>
                    <a:cubicBezTo>
                      <a:pt x="406" y="5898"/>
                      <a:pt x="655" y="6708"/>
                      <a:pt x="908" y="7065"/>
                    </a:cubicBezTo>
                    <a:cubicBezTo>
                      <a:pt x="999" y="7195"/>
                      <a:pt x="1066" y="7376"/>
                      <a:pt x="1075" y="7509"/>
                    </a:cubicBezTo>
                    <a:cubicBezTo>
                      <a:pt x="1084" y="7633"/>
                      <a:pt x="1143" y="7811"/>
                      <a:pt x="1209" y="7908"/>
                    </a:cubicBezTo>
                    <a:cubicBezTo>
                      <a:pt x="1342" y="8102"/>
                      <a:pt x="1296" y="8190"/>
                      <a:pt x="1100" y="8096"/>
                    </a:cubicBezTo>
                    <a:cubicBezTo>
                      <a:pt x="1035" y="8064"/>
                      <a:pt x="804" y="7981"/>
                      <a:pt x="589" y="7915"/>
                    </a:cubicBezTo>
                    <a:cubicBezTo>
                      <a:pt x="375" y="7850"/>
                      <a:pt x="146" y="7781"/>
                      <a:pt x="86" y="7757"/>
                    </a:cubicBezTo>
                    <a:cubicBezTo>
                      <a:pt x="-7" y="7721"/>
                      <a:pt x="-17" y="7732"/>
                      <a:pt x="19" y="7840"/>
                    </a:cubicBezTo>
                    <a:cubicBezTo>
                      <a:pt x="106" y="8100"/>
                      <a:pt x="412" y="8599"/>
                      <a:pt x="631" y="8848"/>
                    </a:cubicBezTo>
                    <a:cubicBezTo>
                      <a:pt x="756" y="8991"/>
                      <a:pt x="848" y="9127"/>
                      <a:pt x="832" y="9149"/>
                    </a:cubicBezTo>
                    <a:cubicBezTo>
                      <a:pt x="816" y="9172"/>
                      <a:pt x="674" y="9187"/>
                      <a:pt x="522" y="9187"/>
                    </a:cubicBezTo>
                    <a:cubicBezTo>
                      <a:pt x="370" y="9187"/>
                      <a:pt x="201" y="9218"/>
                      <a:pt x="145" y="9255"/>
                    </a:cubicBezTo>
                    <a:cubicBezTo>
                      <a:pt x="52" y="9316"/>
                      <a:pt x="79" y="9357"/>
                      <a:pt x="405" y="9676"/>
                    </a:cubicBezTo>
                    <a:cubicBezTo>
                      <a:pt x="601" y="9869"/>
                      <a:pt x="921" y="10121"/>
                      <a:pt x="1125" y="10240"/>
                    </a:cubicBezTo>
                    <a:cubicBezTo>
                      <a:pt x="1330" y="10359"/>
                      <a:pt x="1489" y="10483"/>
                      <a:pt x="1469" y="10511"/>
                    </a:cubicBezTo>
                    <a:cubicBezTo>
                      <a:pt x="1449" y="10541"/>
                      <a:pt x="1286" y="10548"/>
                      <a:pt x="1100" y="10534"/>
                    </a:cubicBezTo>
                    <a:cubicBezTo>
                      <a:pt x="921" y="10521"/>
                      <a:pt x="721" y="10524"/>
                      <a:pt x="648" y="10541"/>
                    </a:cubicBezTo>
                    <a:lnTo>
                      <a:pt x="522" y="10572"/>
                    </a:lnTo>
                    <a:cubicBezTo>
                      <a:pt x="521" y="10573"/>
                      <a:pt x="522" y="10577"/>
                      <a:pt x="522" y="10579"/>
                    </a:cubicBezTo>
                    <a:cubicBezTo>
                      <a:pt x="522" y="10581"/>
                      <a:pt x="522" y="10584"/>
                      <a:pt x="522" y="10587"/>
                    </a:cubicBezTo>
                    <a:lnTo>
                      <a:pt x="665" y="10752"/>
                    </a:lnTo>
                    <a:cubicBezTo>
                      <a:pt x="986" y="11143"/>
                      <a:pt x="1619" y="11405"/>
                      <a:pt x="2491" y="11505"/>
                    </a:cubicBezTo>
                    <a:cubicBezTo>
                      <a:pt x="2795" y="11539"/>
                      <a:pt x="3046" y="11590"/>
                      <a:pt x="3044" y="11617"/>
                    </a:cubicBezTo>
                    <a:cubicBezTo>
                      <a:pt x="3043" y="11645"/>
                      <a:pt x="2976" y="11844"/>
                      <a:pt x="2902" y="12054"/>
                    </a:cubicBezTo>
                    <a:cubicBezTo>
                      <a:pt x="2774" y="12417"/>
                      <a:pt x="2754" y="12936"/>
                      <a:pt x="2860" y="13032"/>
                    </a:cubicBezTo>
                    <a:cubicBezTo>
                      <a:pt x="2880" y="13050"/>
                      <a:pt x="3064" y="12962"/>
                      <a:pt x="3271" y="12829"/>
                    </a:cubicBezTo>
                    <a:cubicBezTo>
                      <a:pt x="3478" y="12696"/>
                      <a:pt x="3663" y="12607"/>
                      <a:pt x="3681" y="12633"/>
                    </a:cubicBezTo>
                    <a:cubicBezTo>
                      <a:pt x="3700" y="12660"/>
                      <a:pt x="3687" y="12837"/>
                      <a:pt x="3656" y="13032"/>
                    </a:cubicBezTo>
                    <a:cubicBezTo>
                      <a:pt x="3626" y="13227"/>
                      <a:pt x="3611" y="13398"/>
                      <a:pt x="3623" y="13408"/>
                    </a:cubicBezTo>
                    <a:cubicBezTo>
                      <a:pt x="3653" y="13435"/>
                      <a:pt x="3936" y="13293"/>
                      <a:pt x="4167" y="13137"/>
                    </a:cubicBezTo>
                    <a:cubicBezTo>
                      <a:pt x="4276" y="13064"/>
                      <a:pt x="4392" y="13017"/>
                      <a:pt x="4419" y="13032"/>
                    </a:cubicBezTo>
                    <a:cubicBezTo>
                      <a:pt x="4446" y="13047"/>
                      <a:pt x="4469" y="13200"/>
                      <a:pt x="4469" y="13371"/>
                    </a:cubicBezTo>
                    <a:cubicBezTo>
                      <a:pt x="4469" y="13538"/>
                      <a:pt x="4475" y="13674"/>
                      <a:pt x="4486" y="13679"/>
                    </a:cubicBezTo>
                    <a:cubicBezTo>
                      <a:pt x="4572" y="13677"/>
                      <a:pt x="4935" y="13542"/>
                      <a:pt x="5064" y="13461"/>
                    </a:cubicBezTo>
                    <a:cubicBezTo>
                      <a:pt x="5152" y="13406"/>
                      <a:pt x="5227" y="13377"/>
                      <a:pt x="5232" y="13401"/>
                    </a:cubicBezTo>
                    <a:cubicBezTo>
                      <a:pt x="5237" y="13424"/>
                      <a:pt x="5241" y="13470"/>
                      <a:pt x="5248" y="13498"/>
                    </a:cubicBezTo>
                    <a:cubicBezTo>
                      <a:pt x="5256" y="13527"/>
                      <a:pt x="5269" y="13599"/>
                      <a:pt x="5274" y="13656"/>
                    </a:cubicBezTo>
                    <a:cubicBezTo>
                      <a:pt x="5291" y="13892"/>
                      <a:pt x="5368" y="13914"/>
                      <a:pt x="5642" y="13769"/>
                    </a:cubicBezTo>
                    <a:cubicBezTo>
                      <a:pt x="5784" y="13695"/>
                      <a:pt x="5928" y="13596"/>
                      <a:pt x="5969" y="13551"/>
                    </a:cubicBezTo>
                    <a:cubicBezTo>
                      <a:pt x="6070" y="13442"/>
                      <a:pt x="6154" y="13498"/>
                      <a:pt x="6154" y="13679"/>
                    </a:cubicBezTo>
                    <a:cubicBezTo>
                      <a:pt x="6154" y="14037"/>
                      <a:pt x="6337" y="14089"/>
                      <a:pt x="6723" y="13837"/>
                    </a:cubicBezTo>
                    <a:cubicBezTo>
                      <a:pt x="6856" y="13751"/>
                      <a:pt x="6970" y="13679"/>
                      <a:pt x="6983" y="13679"/>
                    </a:cubicBezTo>
                    <a:cubicBezTo>
                      <a:pt x="6992" y="13679"/>
                      <a:pt x="7029" y="13718"/>
                      <a:pt x="7067" y="13769"/>
                    </a:cubicBezTo>
                    <a:cubicBezTo>
                      <a:pt x="6830" y="13318"/>
                      <a:pt x="6740" y="12846"/>
                      <a:pt x="6740" y="12189"/>
                    </a:cubicBezTo>
                    <a:cubicBezTo>
                      <a:pt x="6740" y="11457"/>
                      <a:pt x="6793" y="11169"/>
                      <a:pt x="6992" y="10782"/>
                    </a:cubicBezTo>
                    <a:cubicBezTo>
                      <a:pt x="7341" y="10103"/>
                      <a:pt x="8304" y="9223"/>
                      <a:pt x="9070" y="8886"/>
                    </a:cubicBezTo>
                    <a:cubicBezTo>
                      <a:pt x="9620" y="8644"/>
                      <a:pt x="9846" y="8605"/>
                      <a:pt x="10679" y="8608"/>
                    </a:cubicBezTo>
                    <a:cubicBezTo>
                      <a:pt x="11795" y="8611"/>
                      <a:pt x="11956" y="8642"/>
                      <a:pt x="12749" y="9029"/>
                    </a:cubicBezTo>
                    <a:cubicBezTo>
                      <a:pt x="14546" y="9906"/>
                      <a:pt x="15346" y="11990"/>
                      <a:pt x="14517" y="13641"/>
                    </a:cubicBezTo>
                    <a:cubicBezTo>
                      <a:pt x="14166" y="14341"/>
                      <a:pt x="13752" y="14761"/>
                      <a:pt x="13495" y="14672"/>
                    </a:cubicBezTo>
                    <a:cubicBezTo>
                      <a:pt x="13402" y="14640"/>
                      <a:pt x="13297" y="14683"/>
                      <a:pt x="13260" y="14770"/>
                    </a:cubicBezTo>
                    <a:cubicBezTo>
                      <a:pt x="13223" y="14857"/>
                      <a:pt x="13121" y="14906"/>
                      <a:pt x="13034" y="14875"/>
                    </a:cubicBezTo>
                    <a:cubicBezTo>
                      <a:pt x="12937" y="14842"/>
                      <a:pt x="12853" y="14906"/>
                      <a:pt x="12816" y="15033"/>
                    </a:cubicBezTo>
                    <a:cubicBezTo>
                      <a:pt x="12771" y="15185"/>
                      <a:pt x="12687" y="15230"/>
                      <a:pt x="12522" y="15191"/>
                    </a:cubicBezTo>
                    <a:cubicBezTo>
                      <a:pt x="12352" y="15151"/>
                      <a:pt x="12289" y="15187"/>
                      <a:pt x="12263" y="15349"/>
                    </a:cubicBezTo>
                    <a:cubicBezTo>
                      <a:pt x="12243" y="15470"/>
                      <a:pt x="12093" y="15628"/>
                      <a:pt x="11936" y="15696"/>
                    </a:cubicBezTo>
                    <a:cubicBezTo>
                      <a:pt x="11486" y="15888"/>
                      <a:pt x="10569" y="15935"/>
                      <a:pt x="9883" y="15801"/>
                    </a:cubicBezTo>
                    <a:cubicBezTo>
                      <a:pt x="9315" y="15690"/>
                      <a:pt x="9250" y="15650"/>
                      <a:pt x="9196" y="15372"/>
                    </a:cubicBezTo>
                    <a:cubicBezTo>
                      <a:pt x="9155" y="15167"/>
                      <a:pt x="9106" y="15105"/>
                      <a:pt x="9045" y="15191"/>
                    </a:cubicBezTo>
                    <a:cubicBezTo>
                      <a:pt x="8921" y="15368"/>
                      <a:pt x="8735" y="15253"/>
                      <a:pt x="8735" y="14996"/>
                    </a:cubicBezTo>
                    <a:cubicBezTo>
                      <a:pt x="8735" y="14846"/>
                      <a:pt x="8689" y="14801"/>
                      <a:pt x="8559" y="14845"/>
                    </a:cubicBezTo>
                    <a:cubicBezTo>
                      <a:pt x="8436" y="14887"/>
                      <a:pt x="8357" y="14835"/>
                      <a:pt x="8316" y="14695"/>
                    </a:cubicBezTo>
                    <a:cubicBezTo>
                      <a:pt x="8259" y="14501"/>
                      <a:pt x="8235" y="14505"/>
                      <a:pt x="8047" y="14657"/>
                    </a:cubicBezTo>
                    <a:cubicBezTo>
                      <a:pt x="7859" y="14810"/>
                      <a:pt x="7826" y="14790"/>
                      <a:pt x="7553" y="14469"/>
                    </a:cubicBezTo>
                    <a:cubicBezTo>
                      <a:pt x="7423" y="14316"/>
                      <a:pt x="7313" y="14171"/>
                      <a:pt x="7218" y="14025"/>
                    </a:cubicBezTo>
                    <a:cubicBezTo>
                      <a:pt x="7219" y="14054"/>
                      <a:pt x="7195" y="14072"/>
                      <a:pt x="7151" y="14093"/>
                    </a:cubicBezTo>
                    <a:cubicBezTo>
                      <a:pt x="7096" y="14119"/>
                      <a:pt x="6964" y="14155"/>
                      <a:pt x="6857" y="14176"/>
                    </a:cubicBezTo>
                    <a:cubicBezTo>
                      <a:pt x="6604" y="14225"/>
                      <a:pt x="6277" y="14486"/>
                      <a:pt x="6145" y="14747"/>
                    </a:cubicBezTo>
                    <a:cubicBezTo>
                      <a:pt x="5977" y="15080"/>
                      <a:pt x="5999" y="15574"/>
                      <a:pt x="6204" y="15944"/>
                    </a:cubicBezTo>
                    <a:lnTo>
                      <a:pt x="6371" y="16245"/>
                    </a:lnTo>
                    <a:lnTo>
                      <a:pt x="6547" y="16109"/>
                    </a:lnTo>
                    <a:cubicBezTo>
                      <a:pt x="6735" y="15968"/>
                      <a:pt x="6792" y="15989"/>
                      <a:pt x="6874" y="16230"/>
                    </a:cubicBezTo>
                    <a:cubicBezTo>
                      <a:pt x="6897" y="16297"/>
                      <a:pt x="7040" y="16477"/>
                      <a:pt x="7193" y="16629"/>
                    </a:cubicBezTo>
                    <a:cubicBezTo>
                      <a:pt x="7345" y="16780"/>
                      <a:pt x="7480" y="16937"/>
                      <a:pt x="7494" y="16975"/>
                    </a:cubicBezTo>
                    <a:cubicBezTo>
                      <a:pt x="7531" y="17074"/>
                      <a:pt x="7635" y="16996"/>
                      <a:pt x="7746" y="16787"/>
                    </a:cubicBezTo>
                    <a:cubicBezTo>
                      <a:pt x="7799" y="16686"/>
                      <a:pt x="7861" y="16606"/>
                      <a:pt x="7888" y="16606"/>
                    </a:cubicBezTo>
                    <a:cubicBezTo>
                      <a:pt x="7916" y="16606"/>
                      <a:pt x="7990" y="16686"/>
                      <a:pt x="8056" y="16787"/>
                    </a:cubicBezTo>
                    <a:cubicBezTo>
                      <a:pt x="8185" y="16983"/>
                      <a:pt x="8301" y="17016"/>
                      <a:pt x="8416" y="16892"/>
                    </a:cubicBezTo>
                    <a:cubicBezTo>
                      <a:pt x="8617" y="16674"/>
                      <a:pt x="8646" y="17071"/>
                      <a:pt x="8475" y="17674"/>
                    </a:cubicBezTo>
                    <a:cubicBezTo>
                      <a:pt x="8260" y="18431"/>
                      <a:pt x="7782" y="19223"/>
                      <a:pt x="7126" y="19909"/>
                    </a:cubicBezTo>
                    <a:lnTo>
                      <a:pt x="6832" y="20210"/>
                    </a:lnTo>
                    <a:lnTo>
                      <a:pt x="7126" y="20210"/>
                    </a:lnTo>
                    <a:cubicBezTo>
                      <a:pt x="7312" y="20210"/>
                      <a:pt x="7502" y="20163"/>
                      <a:pt x="7679" y="20082"/>
                    </a:cubicBezTo>
                    <a:cubicBezTo>
                      <a:pt x="7828" y="20014"/>
                      <a:pt x="7965" y="19977"/>
                      <a:pt x="7980" y="19999"/>
                    </a:cubicBezTo>
                    <a:cubicBezTo>
                      <a:pt x="7996" y="20022"/>
                      <a:pt x="7976" y="20162"/>
                      <a:pt x="7938" y="20308"/>
                    </a:cubicBezTo>
                    <a:cubicBezTo>
                      <a:pt x="7901" y="20454"/>
                      <a:pt x="7892" y="20590"/>
                      <a:pt x="7913" y="20609"/>
                    </a:cubicBezTo>
                    <a:cubicBezTo>
                      <a:pt x="7934" y="20628"/>
                      <a:pt x="8108" y="20569"/>
                      <a:pt x="8307" y="20481"/>
                    </a:cubicBezTo>
                    <a:cubicBezTo>
                      <a:pt x="8506" y="20392"/>
                      <a:pt x="8695" y="20333"/>
                      <a:pt x="8718" y="20345"/>
                    </a:cubicBezTo>
                    <a:cubicBezTo>
                      <a:pt x="8741" y="20358"/>
                      <a:pt x="8744" y="20496"/>
                      <a:pt x="8726" y="20654"/>
                    </a:cubicBezTo>
                    <a:cubicBezTo>
                      <a:pt x="8697" y="20911"/>
                      <a:pt x="8703" y="20940"/>
                      <a:pt x="8802" y="20940"/>
                    </a:cubicBezTo>
                    <a:cubicBezTo>
                      <a:pt x="9008" y="20939"/>
                      <a:pt x="9317" y="20839"/>
                      <a:pt x="9589" y="20684"/>
                    </a:cubicBezTo>
                    <a:cubicBezTo>
                      <a:pt x="9739" y="20599"/>
                      <a:pt x="9871" y="20543"/>
                      <a:pt x="9883" y="20564"/>
                    </a:cubicBezTo>
                    <a:cubicBezTo>
                      <a:pt x="9895" y="20584"/>
                      <a:pt x="9943" y="20709"/>
                      <a:pt x="9983" y="20842"/>
                    </a:cubicBezTo>
                    <a:cubicBezTo>
                      <a:pt x="10070" y="21132"/>
                      <a:pt x="10341" y="21449"/>
                      <a:pt x="10587" y="21542"/>
                    </a:cubicBezTo>
                    <a:cubicBezTo>
                      <a:pt x="10740" y="21600"/>
                      <a:pt x="10793" y="21598"/>
                      <a:pt x="10980" y="21512"/>
                    </a:cubicBezTo>
                    <a:cubicBezTo>
                      <a:pt x="11239" y="21393"/>
                      <a:pt x="11455" y="21149"/>
                      <a:pt x="11550" y="20865"/>
                    </a:cubicBezTo>
                    <a:cubicBezTo>
                      <a:pt x="11589" y="20750"/>
                      <a:pt x="11629" y="20624"/>
                      <a:pt x="11643" y="20586"/>
                    </a:cubicBezTo>
                    <a:cubicBezTo>
                      <a:pt x="11660" y="20537"/>
                      <a:pt x="11721" y="20551"/>
                      <a:pt x="11860" y="20646"/>
                    </a:cubicBezTo>
                    <a:cubicBezTo>
                      <a:pt x="12078" y="20795"/>
                      <a:pt x="12482" y="20940"/>
                      <a:pt x="12690" y="20940"/>
                    </a:cubicBezTo>
                    <a:cubicBezTo>
                      <a:pt x="12804" y="20940"/>
                      <a:pt x="12832" y="20916"/>
                      <a:pt x="12832" y="20789"/>
                    </a:cubicBezTo>
                    <a:cubicBezTo>
                      <a:pt x="12832" y="20705"/>
                      <a:pt x="12806" y="20572"/>
                      <a:pt x="12774" y="20496"/>
                    </a:cubicBezTo>
                    <a:cubicBezTo>
                      <a:pt x="12742" y="20420"/>
                      <a:pt x="12724" y="20339"/>
                      <a:pt x="12740" y="20315"/>
                    </a:cubicBezTo>
                    <a:cubicBezTo>
                      <a:pt x="12757" y="20291"/>
                      <a:pt x="12947" y="20351"/>
                      <a:pt x="13159" y="20451"/>
                    </a:cubicBezTo>
                    <a:cubicBezTo>
                      <a:pt x="13383" y="20556"/>
                      <a:pt x="13565" y="20613"/>
                      <a:pt x="13595" y="20586"/>
                    </a:cubicBezTo>
                    <a:cubicBezTo>
                      <a:pt x="13625" y="20559"/>
                      <a:pt x="13620" y="20441"/>
                      <a:pt x="13587" y="20308"/>
                    </a:cubicBezTo>
                    <a:cubicBezTo>
                      <a:pt x="13555" y="20181"/>
                      <a:pt x="13553" y="20059"/>
                      <a:pt x="13578" y="20037"/>
                    </a:cubicBezTo>
                    <a:cubicBezTo>
                      <a:pt x="13603" y="20015"/>
                      <a:pt x="13739" y="20047"/>
                      <a:pt x="13880" y="20105"/>
                    </a:cubicBezTo>
                    <a:cubicBezTo>
                      <a:pt x="14021" y="20162"/>
                      <a:pt x="14261" y="20209"/>
                      <a:pt x="14416" y="20210"/>
                    </a:cubicBezTo>
                    <a:lnTo>
                      <a:pt x="14693" y="20210"/>
                    </a:lnTo>
                    <a:lnTo>
                      <a:pt x="14425" y="19932"/>
                    </a:lnTo>
                    <a:cubicBezTo>
                      <a:pt x="13686" y="19193"/>
                      <a:pt x="13089" y="18119"/>
                      <a:pt x="12967" y="17291"/>
                    </a:cubicBezTo>
                    <a:cubicBezTo>
                      <a:pt x="12936" y="17081"/>
                      <a:pt x="12938" y="16964"/>
                      <a:pt x="12983" y="16922"/>
                    </a:cubicBezTo>
                    <a:cubicBezTo>
                      <a:pt x="12984" y="16920"/>
                      <a:pt x="12983" y="16916"/>
                      <a:pt x="12983" y="16914"/>
                    </a:cubicBezTo>
                    <a:cubicBezTo>
                      <a:pt x="12986" y="16907"/>
                      <a:pt x="12996" y="16904"/>
                      <a:pt x="13000" y="16899"/>
                    </a:cubicBezTo>
                    <a:cubicBezTo>
                      <a:pt x="13012" y="16885"/>
                      <a:pt x="13022" y="16877"/>
                      <a:pt x="13042" y="16884"/>
                    </a:cubicBezTo>
                    <a:cubicBezTo>
                      <a:pt x="13049" y="16887"/>
                      <a:pt x="13059" y="16894"/>
                      <a:pt x="13067" y="16899"/>
                    </a:cubicBezTo>
                    <a:cubicBezTo>
                      <a:pt x="13070" y="16901"/>
                      <a:pt x="13072" y="16905"/>
                      <a:pt x="13076" y="16907"/>
                    </a:cubicBezTo>
                    <a:cubicBezTo>
                      <a:pt x="13098" y="16911"/>
                      <a:pt x="13121" y="16917"/>
                      <a:pt x="13151" y="16929"/>
                    </a:cubicBezTo>
                    <a:cubicBezTo>
                      <a:pt x="13312" y="16996"/>
                      <a:pt x="13377" y="16962"/>
                      <a:pt x="13562" y="16681"/>
                    </a:cubicBezTo>
                    <a:cubicBezTo>
                      <a:pt x="13619" y="16594"/>
                      <a:pt x="13638" y="16600"/>
                      <a:pt x="13779" y="16802"/>
                    </a:cubicBezTo>
                    <a:lnTo>
                      <a:pt x="13939" y="17027"/>
                    </a:lnTo>
                    <a:lnTo>
                      <a:pt x="14232" y="16749"/>
                    </a:lnTo>
                    <a:cubicBezTo>
                      <a:pt x="14392" y="16597"/>
                      <a:pt x="14571" y="16374"/>
                      <a:pt x="14634" y="16252"/>
                    </a:cubicBezTo>
                    <a:cubicBezTo>
                      <a:pt x="14698" y="16130"/>
                      <a:pt x="14763" y="16034"/>
                      <a:pt x="14777" y="16034"/>
                    </a:cubicBezTo>
                    <a:cubicBezTo>
                      <a:pt x="14790" y="16034"/>
                      <a:pt x="14885" y="16076"/>
                      <a:pt x="14986" y="16132"/>
                    </a:cubicBezTo>
                    <a:lnTo>
                      <a:pt x="15171" y="16230"/>
                    </a:lnTo>
                    <a:lnTo>
                      <a:pt x="15338" y="15921"/>
                    </a:lnTo>
                    <a:cubicBezTo>
                      <a:pt x="15597" y="15429"/>
                      <a:pt x="15535" y="14804"/>
                      <a:pt x="15196" y="14477"/>
                    </a:cubicBezTo>
                    <a:cubicBezTo>
                      <a:pt x="15043" y="14330"/>
                      <a:pt x="14676" y="14153"/>
                      <a:pt x="14525" y="14153"/>
                    </a:cubicBezTo>
                    <a:cubicBezTo>
                      <a:pt x="14322" y="14153"/>
                      <a:pt x="14283" y="14051"/>
                      <a:pt x="14408" y="13860"/>
                    </a:cubicBezTo>
                    <a:cubicBezTo>
                      <a:pt x="14544" y="13652"/>
                      <a:pt x="14579" y="13643"/>
                      <a:pt x="14726" y="13792"/>
                    </a:cubicBezTo>
                    <a:cubicBezTo>
                      <a:pt x="14837" y="13903"/>
                      <a:pt x="15028" y="13999"/>
                      <a:pt x="15162" y="14018"/>
                    </a:cubicBezTo>
                    <a:cubicBezTo>
                      <a:pt x="15196" y="14018"/>
                      <a:pt x="15231" y="14012"/>
                      <a:pt x="15254" y="14010"/>
                    </a:cubicBezTo>
                    <a:cubicBezTo>
                      <a:pt x="15268" y="14007"/>
                      <a:pt x="15280" y="14003"/>
                      <a:pt x="15288" y="13995"/>
                    </a:cubicBezTo>
                    <a:cubicBezTo>
                      <a:pt x="15322" y="13964"/>
                      <a:pt x="15350" y="13839"/>
                      <a:pt x="15355" y="13717"/>
                    </a:cubicBezTo>
                    <a:cubicBezTo>
                      <a:pt x="15359" y="13595"/>
                      <a:pt x="15375" y="13478"/>
                      <a:pt x="15380" y="13453"/>
                    </a:cubicBezTo>
                    <a:cubicBezTo>
                      <a:pt x="15385" y="13428"/>
                      <a:pt x="15494" y="13491"/>
                      <a:pt x="15623" y="13596"/>
                    </a:cubicBezTo>
                    <a:cubicBezTo>
                      <a:pt x="15940" y="13853"/>
                      <a:pt x="16131" y="13937"/>
                      <a:pt x="16201" y="13837"/>
                    </a:cubicBezTo>
                    <a:cubicBezTo>
                      <a:pt x="16230" y="13796"/>
                      <a:pt x="16259" y="13688"/>
                      <a:pt x="16260" y="13596"/>
                    </a:cubicBezTo>
                    <a:cubicBezTo>
                      <a:pt x="16261" y="13420"/>
                      <a:pt x="16335" y="13325"/>
                      <a:pt x="16402" y="13423"/>
                    </a:cubicBezTo>
                    <a:cubicBezTo>
                      <a:pt x="16448" y="13489"/>
                      <a:pt x="16886" y="13677"/>
                      <a:pt x="16997" y="13679"/>
                    </a:cubicBezTo>
                    <a:cubicBezTo>
                      <a:pt x="17047" y="13680"/>
                      <a:pt x="17073" y="13588"/>
                      <a:pt x="17073" y="13378"/>
                    </a:cubicBezTo>
                    <a:cubicBezTo>
                      <a:pt x="17073" y="13211"/>
                      <a:pt x="17086" y="13057"/>
                      <a:pt x="17106" y="13039"/>
                    </a:cubicBezTo>
                    <a:cubicBezTo>
                      <a:pt x="17126" y="13022"/>
                      <a:pt x="17224" y="13063"/>
                      <a:pt x="17324" y="13130"/>
                    </a:cubicBezTo>
                    <a:cubicBezTo>
                      <a:pt x="17424" y="13197"/>
                      <a:pt x="17589" y="13293"/>
                      <a:pt x="17693" y="13340"/>
                    </a:cubicBezTo>
                    <a:lnTo>
                      <a:pt x="17886" y="13423"/>
                    </a:lnTo>
                    <a:lnTo>
                      <a:pt x="17886" y="13197"/>
                    </a:lnTo>
                    <a:cubicBezTo>
                      <a:pt x="17886" y="13074"/>
                      <a:pt x="17857" y="12899"/>
                      <a:pt x="17827" y="12806"/>
                    </a:cubicBezTo>
                    <a:cubicBezTo>
                      <a:pt x="17796" y="12710"/>
                      <a:pt x="17798" y="12627"/>
                      <a:pt x="17827" y="12611"/>
                    </a:cubicBezTo>
                    <a:cubicBezTo>
                      <a:pt x="17855" y="12595"/>
                      <a:pt x="18041" y="12691"/>
                      <a:pt x="18238" y="12821"/>
                    </a:cubicBezTo>
                    <a:cubicBezTo>
                      <a:pt x="18434" y="12951"/>
                      <a:pt x="18614" y="13055"/>
                      <a:pt x="18640" y="13055"/>
                    </a:cubicBezTo>
                    <a:cubicBezTo>
                      <a:pt x="18716" y="13055"/>
                      <a:pt x="18767" y="12643"/>
                      <a:pt x="18724" y="12385"/>
                    </a:cubicBezTo>
                    <a:cubicBezTo>
                      <a:pt x="18702" y="12252"/>
                      <a:pt x="18634" y="12028"/>
                      <a:pt x="18573" y="11888"/>
                    </a:cubicBezTo>
                    <a:cubicBezTo>
                      <a:pt x="18511" y="11748"/>
                      <a:pt x="18479" y="11614"/>
                      <a:pt x="18497" y="11587"/>
                    </a:cubicBezTo>
                    <a:cubicBezTo>
                      <a:pt x="18516" y="11561"/>
                      <a:pt x="18630" y="11542"/>
                      <a:pt x="18757" y="11542"/>
                    </a:cubicBezTo>
                    <a:cubicBezTo>
                      <a:pt x="19140" y="11542"/>
                      <a:pt x="19856" y="11386"/>
                      <a:pt x="20207" y="11226"/>
                    </a:cubicBezTo>
                    <a:cubicBezTo>
                      <a:pt x="20484" y="11101"/>
                      <a:pt x="20991" y="10684"/>
                      <a:pt x="21003" y="10579"/>
                    </a:cubicBezTo>
                    <a:cubicBezTo>
                      <a:pt x="20998" y="10572"/>
                      <a:pt x="20985" y="10563"/>
                      <a:pt x="20970" y="10556"/>
                    </a:cubicBezTo>
                    <a:cubicBezTo>
                      <a:pt x="20964" y="10554"/>
                      <a:pt x="20951" y="10551"/>
                      <a:pt x="20944" y="10549"/>
                    </a:cubicBezTo>
                    <a:cubicBezTo>
                      <a:pt x="20868" y="10541"/>
                      <a:pt x="20712" y="10539"/>
                      <a:pt x="20534" y="10541"/>
                    </a:cubicBezTo>
                    <a:cubicBezTo>
                      <a:pt x="20294" y="10545"/>
                      <a:pt x="20082" y="10529"/>
                      <a:pt x="20065" y="10504"/>
                    </a:cubicBezTo>
                    <a:cubicBezTo>
                      <a:pt x="20047" y="10479"/>
                      <a:pt x="20197" y="10359"/>
                      <a:pt x="20400" y="10240"/>
                    </a:cubicBezTo>
                    <a:cubicBezTo>
                      <a:pt x="20783" y="10018"/>
                      <a:pt x="21422" y="9444"/>
                      <a:pt x="21422" y="9323"/>
                    </a:cubicBezTo>
                    <a:cubicBezTo>
                      <a:pt x="21422" y="9241"/>
                      <a:pt x="21250" y="9196"/>
                      <a:pt x="20953" y="9195"/>
                    </a:cubicBezTo>
                    <a:cubicBezTo>
                      <a:pt x="20836" y="9194"/>
                      <a:pt x="20721" y="9167"/>
                      <a:pt x="20701" y="9142"/>
                    </a:cubicBezTo>
                    <a:cubicBezTo>
                      <a:pt x="20699" y="9142"/>
                      <a:pt x="20677" y="9142"/>
                      <a:pt x="20676" y="9142"/>
                    </a:cubicBezTo>
                    <a:cubicBezTo>
                      <a:pt x="20672" y="9141"/>
                      <a:pt x="20695" y="9125"/>
                      <a:pt x="20718" y="9097"/>
                    </a:cubicBezTo>
                    <a:cubicBezTo>
                      <a:pt x="20743" y="9044"/>
                      <a:pt x="20804" y="8958"/>
                      <a:pt x="20886" y="8871"/>
                    </a:cubicBezTo>
                    <a:cubicBezTo>
                      <a:pt x="21095" y="8647"/>
                      <a:pt x="21583" y="7797"/>
                      <a:pt x="21531" y="7750"/>
                    </a:cubicBezTo>
                    <a:cubicBezTo>
                      <a:pt x="21516" y="7737"/>
                      <a:pt x="21370" y="7776"/>
                      <a:pt x="21204" y="7833"/>
                    </a:cubicBezTo>
                    <a:cubicBezTo>
                      <a:pt x="21039" y="7890"/>
                      <a:pt x="20765" y="7987"/>
                      <a:pt x="20601" y="8043"/>
                    </a:cubicBezTo>
                    <a:cubicBezTo>
                      <a:pt x="20437" y="8100"/>
                      <a:pt x="20285" y="8134"/>
                      <a:pt x="20257" y="8119"/>
                    </a:cubicBezTo>
                    <a:cubicBezTo>
                      <a:pt x="20230" y="8103"/>
                      <a:pt x="20261" y="7998"/>
                      <a:pt x="20324" y="7885"/>
                    </a:cubicBezTo>
                    <a:cubicBezTo>
                      <a:pt x="20388" y="7773"/>
                      <a:pt x="20442" y="7612"/>
                      <a:pt x="20442" y="7532"/>
                    </a:cubicBezTo>
                    <a:cubicBezTo>
                      <a:pt x="20442" y="7452"/>
                      <a:pt x="20540" y="7205"/>
                      <a:pt x="20668" y="6975"/>
                    </a:cubicBezTo>
                    <a:cubicBezTo>
                      <a:pt x="20911" y="6539"/>
                      <a:pt x="21038" y="6140"/>
                      <a:pt x="21104" y="5621"/>
                    </a:cubicBezTo>
                    <a:lnTo>
                      <a:pt x="21146" y="5312"/>
                    </a:lnTo>
                    <a:lnTo>
                      <a:pt x="20861" y="5515"/>
                    </a:lnTo>
                    <a:cubicBezTo>
                      <a:pt x="20706" y="5625"/>
                      <a:pt x="20518" y="5770"/>
                      <a:pt x="20433" y="5839"/>
                    </a:cubicBezTo>
                    <a:cubicBezTo>
                      <a:pt x="20229" y="6005"/>
                      <a:pt x="20186" y="5923"/>
                      <a:pt x="20291" y="5560"/>
                    </a:cubicBezTo>
                    <a:cubicBezTo>
                      <a:pt x="20356" y="5336"/>
                      <a:pt x="20407" y="4954"/>
                      <a:pt x="20425" y="4635"/>
                    </a:cubicBezTo>
                    <a:lnTo>
                      <a:pt x="20433" y="4432"/>
                    </a:lnTo>
                    <a:cubicBezTo>
                      <a:pt x="20434" y="4320"/>
                      <a:pt x="20429" y="4229"/>
                      <a:pt x="20416" y="4168"/>
                    </a:cubicBezTo>
                    <a:lnTo>
                      <a:pt x="20375" y="3988"/>
                    </a:lnTo>
                    <a:lnTo>
                      <a:pt x="20006" y="4311"/>
                    </a:lnTo>
                    <a:cubicBezTo>
                      <a:pt x="19802" y="4492"/>
                      <a:pt x="19623" y="4630"/>
                      <a:pt x="19604" y="4612"/>
                    </a:cubicBezTo>
                    <a:cubicBezTo>
                      <a:pt x="19584" y="4595"/>
                      <a:pt x="19570" y="4363"/>
                      <a:pt x="19570" y="4101"/>
                    </a:cubicBezTo>
                    <a:cubicBezTo>
                      <a:pt x="19570" y="3666"/>
                      <a:pt x="19486" y="3066"/>
                      <a:pt x="19411" y="2957"/>
                    </a:cubicBezTo>
                    <a:cubicBezTo>
                      <a:pt x="19394" y="2933"/>
                      <a:pt x="19338" y="2969"/>
                      <a:pt x="19285" y="3040"/>
                    </a:cubicBezTo>
                    <a:cubicBezTo>
                      <a:pt x="19233" y="3110"/>
                      <a:pt x="19116" y="3271"/>
                      <a:pt x="19025" y="3393"/>
                    </a:cubicBezTo>
                    <a:cubicBezTo>
                      <a:pt x="18935" y="3515"/>
                      <a:pt x="18841" y="3591"/>
                      <a:pt x="18816" y="3566"/>
                    </a:cubicBezTo>
                    <a:cubicBezTo>
                      <a:pt x="18808" y="3559"/>
                      <a:pt x="18794" y="3536"/>
                      <a:pt x="18782" y="3499"/>
                    </a:cubicBezTo>
                    <a:cubicBezTo>
                      <a:pt x="18782" y="3497"/>
                      <a:pt x="18783" y="3493"/>
                      <a:pt x="18782" y="3491"/>
                    </a:cubicBezTo>
                    <a:cubicBezTo>
                      <a:pt x="18780" y="3485"/>
                      <a:pt x="18776" y="3476"/>
                      <a:pt x="18774" y="3469"/>
                    </a:cubicBezTo>
                    <a:cubicBezTo>
                      <a:pt x="18750" y="3386"/>
                      <a:pt x="18722" y="3262"/>
                      <a:pt x="18699" y="3130"/>
                    </a:cubicBezTo>
                    <a:cubicBezTo>
                      <a:pt x="18605" y="2596"/>
                      <a:pt x="18350" y="2119"/>
                      <a:pt x="18020" y="1866"/>
                    </a:cubicBezTo>
                    <a:lnTo>
                      <a:pt x="17894" y="1768"/>
                    </a:lnTo>
                    <a:lnTo>
                      <a:pt x="17944" y="1986"/>
                    </a:lnTo>
                    <a:cubicBezTo>
                      <a:pt x="18001" y="2214"/>
                      <a:pt x="17999" y="2249"/>
                      <a:pt x="17819" y="3123"/>
                    </a:cubicBezTo>
                    <a:cubicBezTo>
                      <a:pt x="17757" y="3418"/>
                      <a:pt x="17710" y="3754"/>
                      <a:pt x="17710" y="3867"/>
                    </a:cubicBezTo>
                    <a:cubicBezTo>
                      <a:pt x="17710" y="3981"/>
                      <a:pt x="17688" y="4119"/>
                      <a:pt x="17659" y="4168"/>
                    </a:cubicBezTo>
                    <a:cubicBezTo>
                      <a:pt x="17631" y="4218"/>
                      <a:pt x="17578" y="4395"/>
                      <a:pt x="17542" y="4567"/>
                    </a:cubicBezTo>
                    <a:cubicBezTo>
                      <a:pt x="17507" y="4740"/>
                      <a:pt x="17416" y="4987"/>
                      <a:pt x="17341" y="5116"/>
                    </a:cubicBezTo>
                    <a:cubicBezTo>
                      <a:pt x="17266" y="5246"/>
                      <a:pt x="17109" y="5525"/>
                      <a:pt x="16989" y="5733"/>
                    </a:cubicBezTo>
                    <a:cubicBezTo>
                      <a:pt x="16775" y="6106"/>
                      <a:pt x="16703" y="6165"/>
                      <a:pt x="16629" y="6057"/>
                    </a:cubicBezTo>
                    <a:cubicBezTo>
                      <a:pt x="16608" y="6027"/>
                      <a:pt x="16480" y="6163"/>
                      <a:pt x="16335" y="6358"/>
                    </a:cubicBezTo>
                    <a:cubicBezTo>
                      <a:pt x="16191" y="6553"/>
                      <a:pt x="15982" y="6811"/>
                      <a:pt x="15874" y="6930"/>
                    </a:cubicBezTo>
                    <a:cubicBezTo>
                      <a:pt x="15635" y="7195"/>
                      <a:pt x="15556" y="7357"/>
                      <a:pt x="15556" y="7630"/>
                    </a:cubicBezTo>
                    <a:cubicBezTo>
                      <a:pt x="15556" y="7873"/>
                      <a:pt x="15638" y="8026"/>
                      <a:pt x="15833" y="8171"/>
                    </a:cubicBezTo>
                    <a:cubicBezTo>
                      <a:pt x="15962" y="8268"/>
                      <a:pt x="15970" y="8304"/>
                      <a:pt x="15933" y="8585"/>
                    </a:cubicBezTo>
                    <a:cubicBezTo>
                      <a:pt x="15905" y="8798"/>
                      <a:pt x="15864" y="8892"/>
                      <a:pt x="15799" y="8909"/>
                    </a:cubicBezTo>
                    <a:cubicBezTo>
                      <a:pt x="15537" y="8977"/>
                      <a:pt x="15224" y="9159"/>
                      <a:pt x="15120" y="9307"/>
                    </a:cubicBezTo>
                    <a:cubicBezTo>
                      <a:pt x="15056" y="9401"/>
                      <a:pt x="14883" y="9531"/>
                      <a:pt x="14726" y="9601"/>
                    </a:cubicBezTo>
                    <a:lnTo>
                      <a:pt x="14441" y="9729"/>
                    </a:lnTo>
                    <a:lnTo>
                      <a:pt x="14232" y="9518"/>
                    </a:lnTo>
                    <a:cubicBezTo>
                      <a:pt x="14115" y="9403"/>
                      <a:pt x="13902" y="9223"/>
                      <a:pt x="13754" y="9119"/>
                    </a:cubicBezTo>
                    <a:cubicBezTo>
                      <a:pt x="13426" y="8889"/>
                      <a:pt x="13084" y="8439"/>
                      <a:pt x="13168" y="8344"/>
                    </a:cubicBezTo>
                    <a:cubicBezTo>
                      <a:pt x="13200" y="8308"/>
                      <a:pt x="13203" y="8231"/>
                      <a:pt x="13176" y="8171"/>
                    </a:cubicBezTo>
                    <a:cubicBezTo>
                      <a:pt x="13069" y="7933"/>
                      <a:pt x="13116" y="7500"/>
                      <a:pt x="13285" y="7178"/>
                    </a:cubicBezTo>
                    <a:cubicBezTo>
                      <a:pt x="13428" y="6906"/>
                      <a:pt x="13492" y="6841"/>
                      <a:pt x="13754" y="6719"/>
                    </a:cubicBezTo>
                    <a:cubicBezTo>
                      <a:pt x="13922" y="6641"/>
                      <a:pt x="14084" y="6576"/>
                      <a:pt x="14115" y="6576"/>
                    </a:cubicBezTo>
                    <a:cubicBezTo>
                      <a:pt x="14146" y="6576"/>
                      <a:pt x="14276" y="6508"/>
                      <a:pt x="14400" y="6418"/>
                    </a:cubicBezTo>
                    <a:cubicBezTo>
                      <a:pt x="14551" y="6309"/>
                      <a:pt x="14709" y="6248"/>
                      <a:pt x="14886" y="6230"/>
                    </a:cubicBezTo>
                    <a:cubicBezTo>
                      <a:pt x="15030" y="6215"/>
                      <a:pt x="15144" y="6178"/>
                      <a:pt x="15137" y="6147"/>
                    </a:cubicBezTo>
                    <a:cubicBezTo>
                      <a:pt x="15130" y="6116"/>
                      <a:pt x="15251" y="6062"/>
                      <a:pt x="15405" y="6027"/>
                    </a:cubicBezTo>
                    <a:cubicBezTo>
                      <a:pt x="15760" y="5945"/>
                      <a:pt x="15954" y="5826"/>
                      <a:pt x="16025" y="5658"/>
                    </a:cubicBezTo>
                    <a:cubicBezTo>
                      <a:pt x="16106" y="5467"/>
                      <a:pt x="16108" y="5467"/>
                      <a:pt x="15849" y="5621"/>
                    </a:cubicBezTo>
                    <a:cubicBezTo>
                      <a:pt x="15657" y="5735"/>
                      <a:pt x="15512" y="5772"/>
                      <a:pt x="15103" y="5801"/>
                    </a:cubicBezTo>
                    <a:cubicBezTo>
                      <a:pt x="14826" y="5821"/>
                      <a:pt x="14561" y="5849"/>
                      <a:pt x="14509" y="5869"/>
                    </a:cubicBezTo>
                    <a:cubicBezTo>
                      <a:pt x="14456" y="5889"/>
                      <a:pt x="14394" y="5883"/>
                      <a:pt x="14374" y="5854"/>
                    </a:cubicBezTo>
                    <a:cubicBezTo>
                      <a:pt x="14328" y="5786"/>
                      <a:pt x="14562" y="5643"/>
                      <a:pt x="14718" y="5643"/>
                    </a:cubicBezTo>
                    <a:cubicBezTo>
                      <a:pt x="14785" y="5643"/>
                      <a:pt x="14914" y="5569"/>
                      <a:pt x="15003" y="5485"/>
                    </a:cubicBezTo>
                    <a:cubicBezTo>
                      <a:pt x="15193" y="5307"/>
                      <a:pt x="15403" y="5250"/>
                      <a:pt x="15564" y="5327"/>
                    </a:cubicBezTo>
                    <a:cubicBezTo>
                      <a:pt x="15655" y="5371"/>
                      <a:pt x="15673" y="5365"/>
                      <a:pt x="15673" y="5305"/>
                    </a:cubicBezTo>
                    <a:cubicBezTo>
                      <a:pt x="15673" y="5112"/>
                      <a:pt x="15546" y="4950"/>
                      <a:pt x="15338" y="4876"/>
                    </a:cubicBezTo>
                    <a:cubicBezTo>
                      <a:pt x="15218" y="4833"/>
                      <a:pt x="15071" y="4778"/>
                      <a:pt x="15003" y="4748"/>
                    </a:cubicBezTo>
                    <a:cubicBezTo>
                      <a:pt x="14935" y="4718"/>
                      <a:pt x="14828" y="4698"/>
                      <a:pt x="14768" y="4710"/>
                    </a:cubicBezTo>
                    <a:cubicBezTo>
                      <a:pt x="14708" y="4722"/>
                      <a:pt x="14584" y="4698"/>
                      <a:pt x="14492" y="4657"/>
                    </a:cubicBezTo>
                    <a:lnTo>
                      <a:pt x="14324" y="4582"/>
                    </a:lnTo>
                    <a:lnTo>
                      <a:pt x="14626" y="4349"/>
                    </a:lnTo>
                    <a:cubicBezTo>
                      <a:pt x="14986" y="4066"/>
                      <a:pt x="15136" y="3816"/>
                      <a:pt x="15187" y="3424"/>
                    </a:cubicBezTo>
                    <a:cubicBezTo>
                      <a:pt x="15218" y="3185"/>
                      <a:pt x="15263" y="3102"/>
                      <a:pt x="15405" y="2995"/>
                    </a:cubicBezTo>
                    <a:cubicBezTo>
                      <a:pt x="15409" y="2991"/>
                      <a:pt x="15409" y="2990"/>
                      <a:pt x="15414" y="2987"/>
                    </a:cubicBezTo>
                    <a:cubicBezTo>
                      <a:pt x="15425" y="2979"/>
                      <a:pt x="15435" y="2971"/>
                      <a:pt x="15447" y="2965"/>
                    </a:cubicBezTo>
                    <a:cubicBezTo>
                      <a:pt x="15538" y="2909"/>
                      <a:pt x="15642" y="2875"/>
                      <a:pt x="15698" y="2882"/>
                    </a:cubicBezTo>
                    <a:cubicBezTo>
                      <a:pt x="15805" y="2895"/>
                      <a:pt x="15825" y="2941"/>
                      <a:pt x="15841" y="3213"/>
                    </a:cubicBezTo>
                    <a:cubicBezTo>
                      <a:pt x="15851" y="3384"/>
                      <a:pt x="15887" y="3537"/>
                      <a:pt x="15925" y="3559"/>
                    </a:cubicBezTo>
                    <a:cubicBezTo>
                      <a:pt x="15963" y="3581"/>
                      <a:pt x="16110" y="3604"/>
                      <a:pt x="16252" y="3604"/>
                    </a:cubicBezTo>
                    <a:cubicBezTo>
                      <a:pt x="16412" y="3605"/>
                      <a:pt x="16548" y="3637"/>
                      <a:pt x="16620" y="3694"/>
                    </a:cubicBezTo>
                    <a:cubicBezTo>
                      <a:pt x="16732" y="3783"/>
                      <a:pt x="16738" y="3783"/>
                      <a:pt x="16696" y="3657"/>
                    </a:cubicBezTo>
                    <a:cubicBezTo>
                      <a:pt x="16609" y="3394"/>
                      <a:pt x="16623" y="3312"/>
                      <a:pt x="16763" y="3326"/>
                    </a:cubicBezTo>
                    <a:cubicBezTo>
                      <a:pt x="16959" y="3344"/>
                      <a:pt x="16931" y="3310"/>
                      <a:pt x="16578" y="3108"/>
                    </a:cubicBezTo>
                    <a:cubicBezTo>
                      <a:pt x="16279" y="2935"/>
                      <a:pt x="16255" y="2905"/>
                      <a:pt x="16268" y="2731"/>
                    </a:cubicBezTo>
                    <a:cubicBezTo>
                      <a:pt x="16289" y="2454"/>
                      <a:pt x="16066" y="2295"/>
                      <a:pt x="15648" y="2295"/>
                    </a:cubicBezTo>
                    <a:cubicBezTo>
                      <a:pt x="15250" y="2295"/>
                      <a:pt x="14950" y="2425"/>
                      <a:pt x="14835" y="2641"/>
                    </a:cubicBezTo>
                    <a:cubicBezTo>
                      <a:pt x="14787" y="2733"/>
                      <a:pt x="14709" y="2980"/>
                      <a:pt x="14659" y="3190"/>
                    </a:cubicBezTo>
                    <a:cubicBezTo>
                      <a:pt x="14526" y="3762"/>
                      <a:pt x="14302" y="4052"/>
                      <a:pt x="14224" y="3755"/>
                    </a:cubicBezTo>
                    <a:cubicBezTo>
                      <a:pt x="14174" y="3566"/>
                      <a:pt x="14030" y="3517"/>
                      <a:pt x="13729" y="3589"/>
                    </a:cubicBezTo>
                    <a:cubicBezTo>
                      <a:pt x="13357" y="3678"/>
                      <a:pt x="13297" y="3669"/>
                      <a:pt x="13235" y="3521"/>
                    </a:cubicBezTo>
                    <a:cubicBezTo>
                      <a:pt x="13161" y="3347"/>
                      <a:pt x="13118" y="3358"/>
                      <a:pt x="13134" y="3544"/>
                    </a:cubicBezTo>
                    <a:cubicBezTo>
                      <a:pt x="13151" y="3748"/>
                      <a:pt x="13050" y="3843"/>
                      <a:pt x="12774" y="3882"/>
                    </a:cubicBezTo>
                    <a:cubicBezTo>
                      <a:pt x="12592" y="3909"/>
                      <a:pt x="12534" y="3945"/>
                      <a:pt x="12506" y="4048"/>
                    </a:cubicBezTo>
                    <a:cubicBezTo>
                      <a:pt x="12486" y="4120"/>
                      <a:pt x="12486" y="4213"/>
                      <a:pt x="12506" y="4259"/>
                    </a:cubicBezTo>
                    <a:cubicBezTo>
                      <a:pt x="12605" y="4491"/>
                      <a:pt x="12291" y="4434"/>
                      <a:pt x="11969" y="4161"/>
                    </a:cubicBezTo>
                    <a:cubicBezTo>
                      <a:pt x="11765" y="3988"/>
                      <a:pt x="11517" y="3566"/>
                      <a:pt x="11584" y="3506"/>
                    </a:cubicBezTo>
                    <a:cubicBezTo>
                      <a:pt x="11605" y="3487"/>
                      <a:pt x="11727" y="3452"/>
                      <a:pt x="11860" y="3424"/>
                    </a:cubicBezTo>
                    <a:lnTo>
                      <a:pt x="12103" y="3371"/>
                    </a:lnTo>
                    <a:lnTo>
                      <a:pt x="12103" y="3040"/>
                    </a:lnTo>
                    <a:cubicBezTo>
                      <a:pt x="12103" y="2729"/>
                      <a:pt x="12113" y="2700"/>
                      <a:pt x="12296" y="2566"/>
                    </a:cubicBezTo>
                    <a:cubicBezTo>
                      <a:pt x="12529" y="2395"/>
                      <a:pt x="12773" y="1970"/>
                      <a:pt x="12774" y="1731"/>
                    </a:cubicBezTo>
                    <a:cubicBezTo>
                      <a:pt x="12775" y="1469"/>
                      <a:pt x="12629" y="1273"/>
                      <a:pt x="12380" y="1189"/>
                    </a:cubicBezTo>
                    <a:cubicBezTo>
                      <a:pt x="12154" y="1113"/>
                      <a:pt x="11736" y="1102"/>
                      <a:pt x="11517" y="1166"/>
                    </a:cubicBezTo>
                    <a:cubicBezTo>
                      <a:pt x="11432" y="1191"/>
                      <a:pt x="11318" y="1164"/>
                      <a:pt x="11156" y="1068"/>
                    </a:cubicBezTo>
                    <a:cubicBezTo>
                      <a:pt x="10945" y="944"/>
                      <a:pt x="10928" y="913"/>
                      <a:pt x="10955" y="760"/>
                    </a:cubicBezTo>
                    <a:cubicBezTo>
                      <a:pt x="10973" y="662"/>
                      <a:pt x="10959" y="570"/>
                      <a:pt x="10922" y="549"/>
                    </a:cubicBezTo>
                    <a:cubicBezTo>
                      <a:pt x="10806" y="485"/>
                      <a:pt x="10850" y="304"/>
                      <a:pt x="10989" y="271"/>
                    </a:cubicBezTo>
                    <a:cubicBezTo>
                      <a:pt x="11119" y="240"/>
                      <a:pt x="11117" y="243"/>
                      <a:pt x="10972" y="211"/>
                    </a:cubicBezTo>
                    <a:cubicBezTo>
                      <a:pt x="10884" y="191"/>
                      <a:pt x="10833" y="144"/>
                      <a:pt x="10838" y="90"/>
                    </a:cubicBezTo>
                    <a:cubicBezTo>
                      <a:pt x="10842" y="42"/>
                      <a:pt x="10816" y="0"/>
                      <a:pt x="10788" y="0"/>
                    </a:cubicBezTo>
                    <a:close/>
                    <a:moveTo>
                      <a:pt x="10813" y="3604"/>
                    </a:moveTo>
                    <a:cubicBezTo>
                      <a:pt x="10819" y="3600"/>
                      <a:pt x="10826" y="3604"/>
                      <a:pt x="10830" y="3604"/>
                    </a:cubicBezTo>
                    <a:cubicBezTo>
                      <a:pt x="10862" y="3609"/>
                      <a:pt x="10923" y="3724"/>
                      <a:pt x="10972" y="3860"/>
                    </a:cubicBezTo>
                    <a:cubicBezTo>
                      <a:pt x="10987" y="3900"/>
                      <a:pt x="11002" y="3939"/>
                      <a:pt x="11022" y="3980"/>
                    </a:cubicBezTo>
                    <a:cubicBezTo>
                      <a:pt x="11082" y="4104"/>
                      <a:pt x="11171" y="4232"/>
                      <a:pt x="11265" y="4349"/>
                    </a:cubicBezTo>
                    <a:cubicBezTo>
                      <a:pt x="11297" y="4388"/>
                      <a:pt x="11324" y="4426"/>
                      <a:pt x="11358" y="4462"/>
                    </a:cubicBezTo>
                    <a:cubicBezTo>
                      <a:pt x="11391" y="4498"/>
                      <a:pt x="11432" y="4535"/>
                      <a:pt x="11467" y="4567"/>
                    </a:cubicBezTo>
                    <a:cubicBezTo>
                      <a:pt x="11501" y="4600"/>
                      <a:pt x="11532" y="4630"/>
                      <a:pt x="11567" y="4657"/>
                    </a:cubicBezTo>
                    <a:cubicBezTo>
                      <a:pt x="11603" y="4685"/>
                      <a:pt x="11641" y="4711"/>
                      <a:pt x="11676" y="4733"/>
                    </a:cubicBezTo>
                    <a:cubicBezTo>
                      <a:pt x="11798" y="4809"/>
                      <a:pt x="11963" y="4945"/>
                      <a:pt x="12045" y="5041"/>
                    </a:cubicBezTo>
                    <a:cubicBezTo>
                      <a:pt x="12082" y="5085"/>
                      <a:pt x="12120" y="5124"/>
                      <a:pt x="12162" y="5154"/>
                    </a:cubicBezTo>
                    <a:cubicBezTo>
                      <a:pt x="12190" y="5175"/>
                      <a:pt x="12224" y="5192"/>
                      <a:pt x="12254" y="5207"/>
                    </a:cubicBezTo>
                    <a:cubicBezTo>
                      <a:pt x="12285" y="5221"/>
                      <a:pt x="12314" y="5236"/>
                      <a:pt x="12346" y="5244"/>
                    </a:cubicBezTo>
                    <a:cubicBezTo>
                      <a:pt x="12363" y="5249"/>
                      <a:pt x="12380" y="5249"/>
                      <a:pt x="12397" y="5252"/>
                    </a:cubicBezTo>
                    <a:cubicBezTo>
                      <a:pt x="12431" y="5258"/>
                      <a:pt x="12463" y="5261"/>
                      <a:pt x="12489" y="5267"/>
                    </a:cubicBezTo>
                    <a:cubicBezTo>
                      <a:pt x="12515" y="5273"/>
                      <a:pt x="12537" y="5283"/>
                      <a:pt x="12556" y="5290"/>
                    </a:cubicBezTo>
                    <a:cubicBezTo>
                      <a:pt x="12584" y="5300"/>
                      <a:pt x="12603" y="5308"/>
                      <a:pt x="12615" y="5320"/>
                    </a:cubicBezTo>
                    <a:cubicBezTo>
                      <a:pt x="12618" y="5324"/>
                      <a:pt x="12621" y="5331"/>
                      <a:pt x="12623" y="5335"/>
                    </a:cubicBezTo>
                    <a:cubicBezTo>
                      <a:pt x="12639" y="5367"/>
                      <a:pt x="12592" y="5407"/>
                      <a:pt x="12489" y="5455"/>
                    </a:cubicBezTo>
                    <a:cubicBezTo>
                      <a:pt x="12465" y="5466"/>
                      <a:pt x="12440" y="5476"/>
                      <a:pt x="12413" y="5493"/>
                    </a:cubicBezTo>
                    <a:cubicBezTo>
                      <a:pt x="12387" y="5509"/>
                      <a:pt x="12359" y="5531"/>
                      <a:pt x="12330" y="5553"/>
                    </a:cubicBezTo>
                    <a:cubicBezTo>
                      <a:pt x="12271" y="5596"/>
                      <a:pt x="12203" y="5651"/>
                      <a:pt x="12137" y="5711"/>
                    </a:cubicBezTo>
                    <a:cubicBezTo>
                      <a:pt x="12071" y="5771"/>
                      <a:pt x="12005" y="5835"/>
                      <a:pt x="11936" y="5907"/>
                    </a:cubicBezTo>
                    <a:cubicBezTo>
                      <a:pt x="11798" y="6049"/>
                      <a:pt x="11660" y="6211"/>
                      <a:pt x="11534" y="6373"/>
                    </a:cubicBezTo>
                    <a:cubicBezTo>
                      <a:pt x="11471" y="6454"/>
                      <a:pt x="11412" y="6535"/>
                      <a:pt x="11358" y="6614"/>
                    </a:cubicBezTo>
                    <a:cubicBezTo>
                      <a:pt x="11277" y="6732"/>
                      <a:pt x="11206" y="6845"/>
                      <a:pt x="11156" y="6945"/>
                    </a:cubicBezTo>
                    <a:cubicBezTo>
                      <a:pt x="11140" y="6978"/>
                      <a:pt x="11126" y="7013"/>
                      <a:pt x="11115" y="7043"/>
                    </a:cubicBezTo>
                    <a:cubicBezTo>
                      <a:pt x="11062" y="7177"/>
                      <a:pt x="10972" y="7379"/>
                      <a:pt x="10922" y="7494"/>
                    </a:cubicBezTo>
                    <a:cubicBezTo>
                      <a:pt x="10871" y="7609"/>
                      <a:pt x="10818" y="7719"/>
                      <a:pt x="10796" y="7742"/>
                    </a:cubicBezTo>
                    <a:cubicBezTo>
                      <a:pt x="10784" y="7755"/>
                      <a:pt x="10764" y="7743"/>
                      <a:pt x="10737" y="7712"/>
                    </a:cubicBezTo>
                    <a:cubicBezTo>
                      <a:pt x="10724" y="7697"/>
                      <a:pt x="10711" y="7677"/>
                      <a:pt x="10696" y="7652"/>
                    </a:cubicBezTo>
                    <a:cubicBezTo>
                      <a:pt x="10664" y="7603"/>
                      <a:pt x="10623" y="7540"/>
                      <a:pt x="10587" y="7464"/>
                    </a:cubicBezTo>
                    <a:cubicBezTo>
                      <a:pt x="10531" y="7350"/>
                      <a:pt x="10479" y="7217"/>
                      <a:pt x="10427" y="7073"/>
                    </a:cubicBezTo>
                    <a:cubicBezTo>
                      <a:pt x="10414" y="7036"/>
                      <a:pt x="10397" y="6989"/>
                      <a:pt x="10377" y="6945"/>
                    </a:cubicBezTo>
                    <a:cubicBezTo>
                      <a:pt x="10338" y="6858"/>
                      <a:pt x="10283" y="6764"/>
                      <a:pt x="10235" y="6682"/>
                    </a:cubicBezTo>
                    <a:cubicBezTo>
                      <a:pt x="10210" y="6640"/>
                      <a:pt x="10190" y="6601"/>
                      <a:pt x="10168" y="6569"/>
                    </a:cubicBezTo>
                    <a:cubicBezTo>
                      <a:pt x="9915" y="6210"/>
                      <a:pt x="9316" y="5613"/>
                      <a:pt x="9087" y="5485"/>
                    </a:cubicBezTo>
                    <a:cubicBezTo>
                      <a:pt x="9057" y="5469"/>
                      <a:pt x="9033" y="5454"/>
                      <a:pt x="9011" y="5440"/>
                    </a:cubicBezTo>
                    <a:cubicBezTo>
                      <a:pt x="8989" y="5426"/>
                      <a:pt x="8967" y="5414"/>
                      <a:pt x="8952" y="5402"/>
                    </a:cubicBezTo>
                    <a:cubicBezTo>
                      <a:pt x="8938" y="5390"/>
                      <a:pt x="8934" y="5375"/>
                      <a:pt x="8927" y="5365"/>
                    </a:cubicBezTo>
                    <a:cubicBezTo>
                      <a:pt x="8921" y="5355"/>
                      <a:pt x="8918" y="5343"/>
                      <a:pt x="8919" y="5335"/>
                    </a:cubicBezTo>
                    <a:cubicBezTo>
                      <a:pt x="8919" y="5330"/>
                      <a:pt x="8917" y="5331"/>
                      <a:pt x="8919" y="5327"/>
                    </a:cubicBezTo>
                    <a:cubicBezTo>
                      <a:pt x="8921" y="5323"/>
                      <a:pt x="8923" y="5316"/>
                      <a:pt x="8927" y="5312"/>
                    </a:cubicBezTo>
                    <a:cubicBezTo>
                      <a:pt x="8936" y="5304"/>
                      <a:pt x="8953" y="5296"/>
                      <a:pt x="8969" y="5290"/>
                    </a:cubicBezTo>
                    <a:cubicBezTo>
                      <a:pt x="9002" y="5276"/>
                      <a:pt x="9048" y="5271"/>
                      <a:pt x="9112" y="5259"/>
                    </a:cubicBezTo>
                    <a:cubicBezTo>
                      <a:pt x="9136" y="5255"/>
                      <a:pt x="9170" y="5244"/>
                      <a:pt x="9204" y="5229"/>
                    </a:cubicBezTo>
                    <a:cubicBezTo>
                      <a:pt x="9306" y="5184"/>
                      <a:pt x="9435" y="5096"/>
                      <a:pt x="9539" y="5004"/>
                    </a:cubicBezTo>
                    <a:cubicBezTo>
                      <a:pt x="9678" y="4881"/>
                      <a:pt x="9925" y="4671"/>
                      <a:pt x="10084" y="4537"/>
                    </a:cubicBezTo>
                    <a:cubicBezTo>
                      <a:pt x="10211" y="4430"/>
                      <a:pt x="10356" y="4263"/>
                      <a:pt x="10469" y="4101"/>
                    </a:cubicBezTo>
                    <a:cubicBezTo>
                      <a:pt x="10488" y="4074"/>
                      <a:pt x="10511" y="4045"/>
                      <a:pt x="10528" y="4018"/>
                    </a:cubicBezTo>
                    <a:cubicBezTo>
                      <a:pt x="10545" y="3991"/>
                      <a:pt x="10555" y="3968"/>
                      <a:pt x="10570" y="3943"/>
                    </a:cubicBezTo>
                    <a:cubicBezTo>
                      <a:pt x="10624" y="3846"/>
                      <a:pt x="10683" y="3756"/>
                      <a:pt x="10729" y="3694"/>
                    </a:cubicBezTo>
                    <a:cubicBezTo>
                      <a:pt x="10752" y="3663"/>
                      <a:pt x="10771" y="3643"/>
                      <a:pt x="10788" y="3627"/>
                    </a:cubicBezTo>
                    <a:cubicBezTo>
                      <a:pt x="10796" y="3618"/>
                      <a:pt x="10807" y="3608"/>
                      <a:pt x="10813" y="3604"/>
                    </a:cubicBezTo>
                    <a:close/>
                    <a:moveTo>
                      <a:pt x="10771" y="8096"/>
                    </a:moveTo>
                    <a:cubicBezTo>
                      <a:pt x="10816" y="8096"/>
                      <a:pt x="10971" y="8473"/>
                      <a:pt x="10939" y="8502"/>
                    </a:cubicBezTo>
                    <a:cubicBezTo>
                      <a:pt x="10893" y="8544"/>
                      <a:pt x="10614" y="8543"/>
                      <a:pt x="10587" y="8502"/>
                    </a:cubicBezTo>
                    <a:cubicBezTo>
                      <a:pt x="10581" y="8494"/>
                      <a:pt x="10587" y="8474"/>
                      <a:pt x="10595" y="8442"/>
                    </a:cubicBezTo>
                    <a:cubicBezTo>
                      <a:pt x="10597" y="8419"/>
                      <a:pt x="10604" y="8389"/>
                      <a:pt x="10620" y="8359"/>
                    </a:cubicBezTo>
                    <a:cubicBezTo>
                      <a:pt x="10630" y="8330"/>
                      <a:pt x="10644" y="8293"/>
                      <a:pt x="10662" y="8254"/>
                    </a:cubicBezTo>
                    <a:cubicBezTo>
                      <a:pt x="10674" y="8229"/>
                      <a:pt x="10684" y="8212"/>
                      <a:pt x="10696" y="8194"/>
                    </a:cubicBezTo>
                    <a:cubicBezTo>
                      <a:pt x="10724" y="8139"/>
                      <a:pt x="10757" y="8096"/>
                      <a:pt x="10771" y="8096"/>
                    </a:cubicBezTo>
                    <a:close/>
                    <a:moveTo>
                      <a:pt x="10796" y="8864"/>
                    </a:moveTo>
                    <a:cubicBezTo>
                      <a:pt x="10728" y="8864"/>
                      <a:pt x="10660" y="8888"/>
                      <a:pt x="10570" y="8939"/>
                    </a:cubicBezTo>
                    <a:cubicBezTo>
                      <a:pt x="10445" y="9009"/>
                      <a:pt x="10202" y="9067"/>
                      <a:pt x="10034" y="9067"/>
                    </a:cubicBezTo>
                    <a:cubicBezTo>
                      <a:pt x="9410" y="9067"/>
                      <a:pt x="9043" y="9747"/>
                      <a:pt x="9539" y="9985"/>
                    </a:cubicBezTo>
                    <a:cubicBezTo>
                      <a:pt x="9871" y="10144"/>
                      <a:pt x="9821" y="10283"/>
                      <a:pt x="9371" y="10451"/>
                    </a:cubicBezTo>
                    <a:cubicBezTo>
                      <a:pt x="9064" y="10566"/>
                      <a:pt x="8912" y="10578"/>
                      <a:pt x="8693" y="10489"/>
                    </a:cubicBezTo>
                    <a:cubicBezTo>
                      <a:pt x="8537" y="10425"/>
                      <a:pt x="8330" y="10402"/>
                      <a:pt x="8232" y="10436"/>
                    </a:cubicBezTo>
                    <a:cubicBezTo>
                      <a:pt x="7973" y="10525"/>
                      <a:pt x="8015" y="10776"/>
                      <a:pt x="8299" y="10842"/>
                    </a:cubicBezTo>
                    <a:cubicBezTo>
                      <a:pt x="8438" y="10875"/>
                      <a:pt x="8516" y="10954"/>
                      <a:pt x="8483" y="11031"/>
                    </a:cubicBezTo>
                    <a:cubicBezTo>
                      <a:pt x="8452" y="11104"/>
                      <a:pt x="8340" y="11626"/>
                      <a:pt x="8232" y="12189"/>
                    </a:cubicBezTo>
                    <a:cubicBezTo>
                      <a:pt x="8075" y="13002"/>
                      <a:pt x="7971" y="13260"/>
                      <a:pt x="7754" y="13438"/>
                    </a:cubicBezTo>
                    <a:lnTo>
                      <a:pt x="7486" y="13664"/>
                    </a:lnTo>
                    <a:lnTo>
                      <a:pt x="7779" y="13875"/>
                    </a:lnTo>
                    <a:cubicBezTo>
                      <a:pt x="8183" y="14159"/>
                      <a:pt x="8950" y="14160"/>
                      <a:pt x="9355" y="13875"/>
                    </a:cubicBezTo>
                    <a:cubicBezTo>
                      <a:pt x="9656" y="13663"/>
                      <a:pt x="9651" y="13661"/>
                      <a:pt x="9422" y="13491"/>
                    </a:cubicBezTo>
                    <a:cubicBezTo>
                      <a:pt x="9252" y="13365"/>
                      <a:pt x="9122" y="13003"/>
                      <a:pt x="8927" y="12114"/>
                    </a:cubicBezTo>
                    <a:cubicBezTo>
                      <a:pt x="8782" y="11451"/>
                      <a:pt x="8687" y="10885"/>
                      <a:pt x="8718" y="10857"/>
                    </a:cubicBezTo>
                    <a:cubicBezTo>
                      <a:pt x="8821" y="10765"/>
                      <a:pt x="10209" y="10805"/>
                      <a:pt x="10277" y="10903"/>
                    </a:cubicBezTo>
                    <a:cubicBezTo>
                      <a:pt x="10313" y="10956"/>
                      <a:pt x="10195" y="11103"/>
                      <a:pt x="10008" y="11226"/>
                    </a:cubicBezTo>
                    <a:cubicBezTo>
                      <a:pt x="9705" y="11427"/>
                      <a:pt x="9575" y="11621"/>
                      <a:pt x="9388" y="12152"/>
                    </a:cubicBezTo>
                    <a:cubicBezTo>
                      <a:pt x="9284" y="12447"/>
                      <a:pt x="9716" y="13121"/>
                      <a:pt x="10159" y="13355"/>
                    </a:cubicBezTo>
                    <a:cubicBezTo>
                      <a:pt x="10552" y="13563"/>
                      <a:pt x="10578" y="13604"/>
                      <a:pt x="10545" y="14010"/>
                    </a:cubicBezTo>
                    <a:cubicBezTo>
                      <a:pt x="10510" y="14436"/>
                      <a:pt x="10502" y="14442"/>
                      <a:pt x="10134" y="14409"/>
                    </a:cubicBezTo>
                    <a:cubicBezTo>
                      <a:pt x="9760" y="14375"/>
                      <a:pt x="9755" y="14377"/>
                      <a:pt x="9782" y="14793"/>
                    </a:cubicBezTo>
                    <a:cubicBezTo>
                      <a:pt x="9805" y="15137"/>
                      <a:pt x="9857" y="15219"/>
                      <a:pt x="10050" y="15221"/>
                    </a:cubicBezTo>
                    <a:cubicBezTo>
                      <a:pt x="10179" y="15223"/>
                      <a:pt x="10376" y="15284"/>
                      <a:pt x="10494" y="15364"/>
                    </a:cubicBezTo>
                    <a:cubicBezTo>
                      <a:pt x="10681" y="15491"/>
                      <a:pt x="10752" y="15494"/>
                      <a:pt x="11031" y="15364"/>
                    </a:cubicBezTo>
                    <a:cubicBezTo>
                      <a:pt x="11208" y="15282"/>
                      <a:pt x="11450" y="15214"/>
                      <a:pt x="11567" y="15214"/>
                    </a:cubicBezTo>
                    <a:cubicBezTo>
                      <a:pt x="11738" y="15214"/>
                      <a:pt x="11786" y="15135"/>
                      <a:pt x="11793" y="14800"/>
                    </a:cubicBezTo>
                    <a:cubicBezTo>
                      <a:pt x="11802" y="14394"/>
                      <a:pt x="11791" y="14385"/>
                      <a:pt x="11441" y="14416"/>
                    </a:cubicBezTo>
                    <a:cubicBezTo>
                      <a:pt x="11095" y="14447"/>
                      <a:pt x="11081" y="14433"/>
                      <a:pt x="11048" y="14018"/>
                    </a:cubicBezTo>
                    <a:cubicBezTo>
                      <a:pt x="11015" y="13614"/>
                      <a:pt x="11042" y="13565"/>
                      <a:pt x="11467" y="13325"/>
                    </a:cubicBezTo>
                    <a:cubicBezTo>
                      <a:pt x="12294" y="12857"/>
                      <a:pt x="12377" y="11922"/>
                      <a:pt x="11651" y="11309"/>
                    </a:cubicBezTo>
                    <a:cubicBezTo>
                      <a:pt x="11436" y="11127"/>
                      <a:pt x="11292" y="10942"/>
                      <a:pt x="11324" y="10895"/>
                    </a:cubicBezTo>
                    <a:cubicBezTo>
                      <a:pt x="11418" y="10759"/>
                      <a:pt x="12582" y="10796"/>
                      <a:pt x="12715" y="10940"/>
                    </a:cubicBezTo>
                    <a:cubicBezTo>
                      <a:pt x="12917" y="11158"/>
                      <a:pt x="12430" y="13277"/>
                      <a:pt x="12129" y="13491"/>
                    </a:cubicBezTo>
                    <a:cubicBezTo>
                      <a:pt x="11995" y="13586"/>
                      <a:pt x="11914" y="13679"/>
                      <a:pt x="11944" y="13702"/>
                    </a:cubicBezTo>
                    <a:cubicBezTo>
                      <a:pt x="12545" y="14146"/>
                      <a:pt x="13223" y="14212"/>
                      <a:pt x="13712" y="13867"/>
                    </a:cubicBezTo>
                    <a:cubicBezTo>
                      <a:pt x="14024" y="13648"/>
                      <a:pt x="14017" y="13645"/>
                      <a:pt x="13788" y="13483"/>
                    </a:cubicBezTo>
                    <a:cubicBezTo>
                      <a:pt x="13614" y="13361"/>
                      <a:pt x="13495" y="13025"/>
                      <a:pt x="13310" y="12144"/>
                    </a:cubicBezTo>
                    <a:lnTo>
                      <a:pt x="13067" y="10970"/>
                    </a:lnTo>
                    <a:lnTo>
                      <a:pt x="13335" y="10790"/>
                    </a:lnTo>
                    <a:cubicBezTo>
                      <a:pt x="13561" y="10633"/>
                      <a:pt x="13574" y="10590"/>
                      <a:pt x="13427" y="10504"/>
                    </a:cubicBezTo>
                    <a:cubicBezTo>
                      <a:pt x="13219" y="10380"/>
                      <a:pt x="12964" y="10376"/>
                      <a:pt x="12765" y="10489"/>
                    </a:cubicBezTo>
                    <a:cubicBezTo>
                      <a:pt x="12621" y="10571"/>
                      <a:pt x="11682" y="10403"/>
                      <a:pt x="11534" y="10271"/>
                    </a:cubicBezTo>
                    <a:cubicBezTo>
                      <a:pt x="11492" y="10234"/>
                      <a:pt x="11642" y="10137"/>
                      <a:pt x="11869" y="10052"/>
                    </a:cubicBezTo>
                    <a:cubicBezTo>
                      <a:pt x="12167" y="9941"/>
                      <a:pt x="12279" y="9833"/>
                      <a:pt x="12279" y="9669"/>
                    </a:cubicBezTo>
                    <a:cubicBezTo>
                      <a:pt x="12279" y="9343"/>
                      <a:pt x="11956" y="9067"/>
                      <a:pt x="11575" y="9067"/>
                    </a:cubicBezTo>
                    <a:cubicBezTo>
                      <a:pt x="11396" y="9067"/>
                      <a:pt x="11147" y="9009"/>
                      <a:pt x="11022" y="8939"/>
                    </a:cubicBezTo>
                    <a:cubicBezTo>
                      <a:pt x="10932" y="8888"/>
                      <a:pt x="10864" y="8864"/>
                      <a:pt x="10796" y="8864"/>
                    </a:cubicBezTo>
                    <a:close/>
                    <a:moveTo>
                      <a:pt x="11425" y="9172"/>
                    </a:moveTo>
                    <a:cubicBezTo>
                      <a:pt x="11444" y="9171"/>
                      <a:pt x="11456" y="9171"/>
                      <a:pt x="11475" y="9172"/>
                    </a:cubicBezTo>
                    <a:cubicBezTo>
                      <a:pt x="11729" y="9185"/>
                      <a:pt x="11936" y="9363"/>
                      <a:pt x="11936" y="9654"/>
                    </a:cubicBezTo>
                    <a:cubicBezTo>
                      <a:pt x="11936" y="10005"/>
                      <a:pt x="11470" y="10173"/>
                      <a:pt x="11098" y="9955"/>
                    </a:cubicBezTo>
                    <a:cubicBezTo>
                      <a:pt x="10846" y="9807"/>
                      <a:pt x="10773" y="9805"/>
                      <a:pt x="10486" y="9939"/>
                    </a:cubicBezTo>
                    <a:cubicBezTo>
                      <a:pt x="10069" y="10134"/>
                      <a:pt x="10039" y="10132"/>
                      <a:pt x="9757" y="9879"/>
                    </a:cubicBezTo>
                    <a:cubicBezTo>
                      <a:pt x="9544" y="9688"/>
                      <a:pt x="9542" y="9643"/>
                      <a:pt x="9690" y="9443"/>
                    </a:cubicBezTo>
                    <a:cubicBezTo>
                      <a:pt x="9902" y="9155"/>
                      <a:pt x="10300" y="9104"/>
                      <a:pt x="10578" y="9330"/>
                    </a:cubicBezTo>
                    <a:cubicBezTo>
                      <a:pt x="10782" y="9496"/>
                      <a:pt x="10811" y="9496"/>
                      <a:pt x="11006" y="9338"/>
                    </a:cubicBezTo>
                    <a:cubicBezTo>
                      <a:pt x="11139" y="9230"/>
                      <a:pt x="11288" y="9179"/>
                      <a:pt x="11425" y="9172"/>
                    </a:cubicBezTo>
                    <a:close/>
                    <a:moveTo>
                      <a:pt x="8316" y="12460"/>
                    </a:moveTo>
                    <a:cubicBezTo>
                      <a:pt x="8320" y="12459"/>
                      <a:pt x="8328" y="12460"/>
                      <a:pt x="8332" y="12460"/>
                    </a:cubicBezTo>
                    <a:cubicBezTo>
                      <a:pt x="8401" y="12466"/>
                      <a:pt x="8450" y="12624"/>
                      <a:pt x="8450" y="12927"/>
                    </a:cubicBezTo>
                    <a:cubicBezTo>
                      <a:pt x="8450" y="13218"/>
                      <a:pt x="8394" y="13420"/>
                      <a:pt x="8307" y="13446"/>
                    </a:cubicBezTo>
                    <a:cubicBezTo>
                      <a:pt x="8100" y="13508"/>
                      <a:pt x="8029" y="13260"/>
                      <a:pt x="8131" y="12821"/>
                    </a:cubicBezTo>
                    <a:cubicBezTo>
                      <a:pt x="8185" y="12587"/>
                      <a:pt x="8257" y="12473"/>
                      <a:pt x="8316" y="12460"/>
                    </a:cubicBezTo>
                    <a:close/>
                    <a:moveTo>
                      <a:pt x="8785" y="12483"/>
                    </a:moveTo>
                    <a:cubicBezTo>
                      <a:pt x="8893" y="12469"/>
                      <a:pt x="8959" y="12647"/>
                      <a:pt x="8994" y="13055"/>
                    </a:cubicBezTo>
                    <a:cubicBezTo>
                      <a:pt x="9023" y="13383"/>
                      <a:pt x="8873" y="13562"/>
                      <a:pt x="8701" y="13408"/>
                    </a:cubicBezTo>
                    <a:cubicBezTo>
                      <a:pt x="8579" y="13299"/>
                      <a:pt x="8605" y="12569"/>
                      <a:pt x="8735" y="12498"/>
                    </a:cubicBezTo>
                    <a:cubicBezTo>
                      <a:pt x="8752" y="12488"/>
                      <a:pt x="8769" y="12485"/>
                      <a:pt x="8785" y="12483"/>
                    </a:cubicBezTo>
                    <a:close/>
                    <a:moveTo>
                      <a:pt x="12682" y="12754"/>
                    </a:moveTo>
                    <a:cubicBezTo>
                      <a:pt x="12745" y="12756"/>
                      <a:pt x="12799" y="12899"/>
                      <a:pt x="12799" y="13077"/>
                    </a:cubicBezTo>
                    <a:cubicBezTo>
                      <a:pt x="12799" y="13377"/>
                      <a:pt x="12638" y="13557"/>
                      <a:pt x="12489" y="13423"/>
                    </a:cubicBezTo>
                    <a:cubicBezTo>
                      <a:pt x="12387" y="13332"/>
                      <a:pt x="12556" y="12748"/>
                      <a:pt x="12682" y="12754"/>
                    </a:cubicBezTo>
                    <a:close/>
                    <a:moveTo>
                      <a:pt x="13251" y="12829"/>
                    </a:moveTo>
                    <a:cubicBezTo>
                      <a:pt x="13314" y="12818"/>
                      <a:pt x="13390" y="12914"/>
                      <a:pt x="13411" y="13047"/>
                    </a:cubicBezTo>
                    <a:cubicBezTo>
                      <a:pt x="13458" y="13348"/>
                      <a:pt x="13237" y="13582"/>
                      <a:pt x="13134" y="13340"/>
                    </a:cubicBezTo>
                    <a:cubicBezTo>
                      <a:pt x="13043" y="13128"/>
                      <a:pt x="13105" y="12855"/>
                      <a:pt x="13251" y="12829"/>
                    </a:cubicBezTo>
                    <a:close/>
                  </a:path>
                </a:pathLst>
              </a:custGeom>
              <a:ln w="12700" cap="flat">
                <a:noFill/>
                <a:miter lim="400000"/>
              </a:ln>
              <a:effectLst/>
            </p:spPr>
          </p:pic>
        </p:grpSp>
      </p:grpSp>
      <p:sp>
        <p:nvSpPr>
          <p:cNvPr id="20" name="www.roskazna.ru"/>
          <p:cNvSpPr txBox="1"/>
          <p:nvPr/>
        </p:nvSpPr>
        <p:spPr>
          <a:xfrm>
            <a:off x="683568" y="339502"/>
            <a:ext cx="1800200" cy="24109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square" lIns="50800" tIns="50800" rIns="50800" bIns="50800" anchor="ctr">
            <a:spAutoFit/>
          </a:bodyPr>
          <a:lstStyle/>
          <a:p>
            <a:pPr marL="92075" lvl="2" algn="l">
              <a:defRPr b="0">
                <a:solidFill>
                  <a:srgbClr val="212121"/>
                </a:solidFill>
                <a:latin typeface="Helvetica"/>
                <a:ea typeface="Helvetica"/>
                <a:cs typeface="Helvetica"/>
                <a:sym typeface="Helvetica"/>
              </a:defRPr>
            </a:pPr>
            <a:r>
              <a:rPr sz="900" dirty="0" smtClean="0">
                <a:solidFill>
                  <a:schemeClr val="accent1">
                    <a:lumMod val="50000"/>
                  </a:schemeClr>
                </a:solidFill>
                <a:latin typeface="Cambria" pitchFamily="18" charset="0"/>
              </a:rPr>
              <a:t>www.</a:t>
            </a:r>
            <a:r>
              <a:rPr lang="en-US" sz="900" dirty="0" smtClean="0">
                <a:solidFill>
                  <a:schemeClr val="accent1">
                    <a:lumMod val="50000"/>
                  </a:schemeClr>
                </a:solidFill>
                <a:latin typeface="Cambria" pitchFamily="18" charset="0"/>
              </a:rPr>
              <a:t>altay</a:t>
            </a:r>
            <a:r>
              <a:rPr lang="ru-RU" sz="900" dirty="0" smtClean="0">
                <a:solidFill>
                  <a:schemeClr val="accent1">
                    <a:lumMod val="50000"/>
                  </a:schemeClr>
                </a:solidFill>
                <a:latin typeface="Cambria" pitchFamily="18" charset="0"/>
              </a:rPr>
              <a:t>.</a:t>
            </a:r>
            <a:r>
              <a:rPr sz="900" dirty="0" smtClean="0">
                <a:solidFill>
                  <a:schemeClr val="accent1">
                    <a:lumMod val="50000"/>
                  </a:schemeClr>
                </a:solidFill>
                <a:latin typeface="Cambria" pitchFamily="18" charset="0"/>
              </a:rPr>
              <a:t>roskazna.ru</a:t>
            </a:r>
            <a:endParaRPr sz="900" dirty="0">
              <a:solidFill>
                <a:schemeClr val="accent1">
                  <a:lumMod val="50000"/>
                </a:schemeClr>
              </a:solidFill>
              <a:latin typeface="Cambria" pitchFamily="18" charset="0"/>
            </a:endParaRPr>
          </a:p>
        </p:txBody>
      </p:sp>
      <p:sp>
        <p:nvSpPr>
          <p:cNvPr id="26" name="TextBox 3"/>
          <p:cNvSpPr txBox="1">
            <a:spLocks noChangeArrowheads="1"/>
          </p:cNvSpPr>
          <p:nvPr/>
        </p:nvSpPr>
        <p:spPr bwMode="auto">
          <a:xfrm>
            <a:off x="755576" y="126817"/>
            <a:ext cx="2736304" cy="28469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txBody>
          <a:bodyPr wrap="square" lIns="68580" tIns="34290" rIns="68580" bIns="34290">
            <a:spAutoFit/>
          </a:bodyPr>
          <a:lstStyle/>
          <a:p>
            <a:r>
              <a:rPr lang="ru-RU" altLang="ru-RU" sz="1400" b="1" dirty="0" smtClean="0">
                <a:solidFill>
                  <a:schemeClr val="tx2">
                    <a:lumMod val="50000"/>
                  </a:schemeClr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Cambria" pitchFamily="18" charset="0"/>
                <a:cs typeface="Arial" pitchFamily="34" charset="0"/>
              </a:rPr>
              <a:t>УФК ПО АЛТАЙСКОМУ КРАЮ</a:t>
            </a:r>
            <a:endParaRPr lang="ru-RU" altLang="ru-RU" sz="1400" b="1" dirty="0">
              <a:solidFill>
                <a:schemeClr val="tx2">
                  <a:lumMod val="50000"/>
                </a:schemeClr>
              </a:solidFill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  <a:latin typeface="Cambria" pitchFamily="18" charset="0"/>
              <a:cs typeface="Arial" pitchFamily="34" charset="0"/>
            </a:endParaRPr>
          </a:p>
        </p:txBody>
      </p:sp>
      <p:sp>
        <p:nvSpPr>
          <p:cNvPr id="12" name="TextBox 15"/>
          <p:cNvSpPr txBox="1">
            <a:spLocks noChangeArrowheads="1"/>
          </p:cNvSpPr>
          <p:nvPr/>
        </p:nvSpPr>
        <p:spPr bwMode="auto">
          <a:xfrm>
            <a:off x="3347864" y="73536"/>
            <a:ext cx="5796136" cy="55399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/>
            <a:r>
              <a:rPr lang="ru-RU" altLang="ru-RU" sz="15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mbria" pitchFamily="18" charset="0"/>
              </a:rPr>
              <a:t>Результаты казначейского сопровождения, осуществленного УФК по Алтайскому краю в 2018 году </a:t>
            </a:r>
          </a:p>
        </p:txBody>
      </p:sp>
      <p:sp>
        <p:nvSpPr>
          <p:cNvPr id="100" name="Прямоугольник 99"/>
          <p:cNvSpPr/>
          <p:nvPr/>
        </p:nvSpPr>
        <p:spPr bwMode="auto">
          <a:xfrm>
            <a:off x="4644008" y="1275606"/>
            <a:ext cx="4248472" cy="432048"/>
          </a:xfrm>
          <a:prstGeom prst="rect">
            <a:avLst/>
          </a:prstGeom>
          <a:noFill/>
          <a:ln w="6350">
            <a:solidFill>
              <a:schemeClr val="accent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>
              <a:solidFill>
                <a:schemeClr val="accent1">
                  <a:lumMod val="50000"/>
                </a:schemeClr>
              </a:solidFill>
            </a:endParaRPr>
          </a:p>
        </p:txBody>
      </p:sp>
      <p:sp>
        <p:nvSpPr>
          <p:cNvPr id="101" name="Прямоугольник 100"/>
          <p:cNvSpPr/>
          <p:nvPr/>
        </p:nvSpPr>
        <p:spPr bwMode="auto">
          <a:xfrm>
            <a:off x="4644008" y="1491630"/>
            <a:ext cx="4248472" cy="216024"/>
          </a:xfrm>
          <a:prstGeom prst="rect">
            <a:avLst/>
          </a:prstGeom>
          <a:noFill/>
          <a:ln w="6350">
            <a:solidFill>
              <a:schemeClr val="accent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 sz="1100">
              <a:solidFill>
                <a:schemeClr val="accent1">
                  <a:lumMod val="50000"/>
                </a:schemeClr>
              </a:solidFill>
            </a:endParaRPr>
          </a:p>
        </p:txBody>
      </p:sp>
      <p:sp>
        <p:nvSpPr>
          <p:cNvPr id="102" name="Прямоугольник 101"/>
          <p:cNvSpPr/>
          <p:nvPr/>
        </p:nvSpPr>
        <p:spPr bwMode="auto">
          <a:xfrm>
            <a:off x="4644008" y="1275606"/>
            <a:ext cx="1224136" cy="432048"/>
          </a:xfrm>
          <a:prstGeom prst="rect">
            <a:avLst/>
          </a:prstGeom>
          <a:noFill/>
          <a:ln w="6350">
            <a:solidFill>
              <a:schemeClr val="accent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>
              <a:solidFill>
                <a:schemeClr val="accent1">
                  <a:lumMod val="50000"/>
                </a:schemeClr>
              </a:solidFill>
            </a:endParaRPr>
          </a:p>
        </p:txBody>
      </p:sp>
      <p:sp>
        <p:nvSpPr>
          <p:cNvPr id="103" name="Прямоугольник 102"/>
          <p:cNvSpPr/>
          <p:nvPr/>
        </p:nvSpPr>
        <p:spPr>
          <a:xfrm>
            <a:off x="4644008" y="1275606"/>
            <a:ext cx="1224136" cy="24622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ru-RU" sz="1000" b="1" dirty="0" smtClean="0">
                <a:solidFill>
                  <a:schemeClr val="accent1">
                    <a:lumMod val="50000"/>
                  </a:schemeClr>
                </a:solidFill>
                <a:latin typeface="Cambria" pitchFamily="18" charset="0"/>
              </a:rPr>
              <a:t>Всего, млн.руб.</a:t>
            </a:r>
            <a:endParaRPr lang="ru-RU" sz="1000" b="1" dirty="0">
              <a:solidFill>
                <a:schemeClr val="accent1">
                  <a:lumMod val="50000"/>
                </a:schemeClr>
              </a:solidFill>
              <a:latin typeface="Cambria" pitchFamily="18" charset="0"/>
            </a:endParaRPr>
          </a:p>
        </p:txBody>
      </p:sp>
      <p:sp>
        <p:nvSpPr>
          <p:cNvPr id="104" name="Прямоугольник 103"/>
          <p:cNvSpPr/>
          <p:nvPr/>
        </p:nvSpPr>
        <p:spPr>
          <a:xfrm>
            <a:off x="5868144" y="1275606"/>
            <a:ext cx="1584176" cy="24622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ru-RU" sz="1000" b="1" dirty="0" smtClean="0">
                <a:solidFill>
                  <a:schemeClr val="accent1">
                    <a:lumMod val="50000"/>
                  </a:schemeClr>
                </a:solidFill>
                <a:latin typeface="Cambria" pitchFamily="18" charset="0"/>
              </a:rPr>
              <a:t>Исполнено, млн.руб.</a:t>
            </a:r>
            <a:endParaRPr lang="ru-RU" sz="1000" b="1" dirty="0">
              <a:solidFill>
                <a:schemeClr val="accent1">
                  <a:lumMod val="50000"/>
                </a:schemeClr>
              </a:solidFill>
              <a:latin typeface="Cambria" pitchFamily="18" charset="0"/>
            </a:endParaRPr>
          </a:p>
        </p:txBody>
      </p:sp>
      <p:sp>
        <p:nvSpPr>
          <p:cNvPr id="105" name="Прямоугольник 104"/>
          <p:cNvSpPr/>
          <p:nvPr/>
        </p:nvSpPr>
        <p:spPr>
          <a:xfrm>
            <a:off x="4644008" y="1446044"/>
            <a:ext cx="1224136" cy="2616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ru-RU" sz="1100" b="1" dirty="0" smtClean="0">
                <a:solidFill>
                  <a:schemeClr val="accent1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mbria" pitchFamily="18" charset="0"/>
              </a:rPr>
              <a:t>3,7</a:t>
            </a:r>
            <a:endParaRPr lang="ru-RU" sz="1100" b="1" dirty="0">
              <a:solidFill>
                <a:schemeClr val="accent1">
                  <a:lumMod val="5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mbria" pitchFamily="18" charset="0"/>
            </a:endParaRPr>
          </a:p>
        </p:txBody>
      </p:sp>
      <p:sp>
        <p:nvSpPr>
          <p:cNvPr id="106" name="Прямоугольник 105"/>
          <p:cNvSpPr/>
          <p:nvPr/>
        </p:nvSpPr>
        <p:spPr>
          <a:xfrm>
            <a:off x="5868144" y="1446044"/>
            <a:ext cx="1584176" cy="2616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ru-RU" sz="1100" b="1" dirty="0" smtClean="0">
                <a:solidFill>
                  <a:schemeClr val="accent1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mbria" pitchFamily="18" charset="0"/>
              </a:rPr>
              <a:t>3,7</a:t>
            </a:r>
            <a:endParaRPr lang="ru-RU" sz="1100" b="1" dirty="0">
              <a:solidFill>
                <a:schemeClr val="accent1">
                  <a:lumMod val="5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mbria" pitchFamily="18" charset="0"/>
            </a:endParaRPr>
          </a:p>
        </p:txBody>
      </p:sp>
      <p:sp>
        <p:nvSpPr>
          <p:cNvPr id="107" name="Прямоугольник 106"/>
          <p:cNvSpPr/>
          <p:nvPr/>
        </p:nvSpPr>
        <p:spPr>
          <a:xfrm>
            <a:off x="7452320" y="1275606"/>
            <a:ext cx="1440160" cy="24622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ru-RU" sz="1000" b="1" dirty="0" smtClean="0">
                <a:solidFill>
                  <a:schemeClr val="accent1">
                    <a:lumMod val="50000"/>
                  </a:schemeClr>
                </a:solidFill>
                <a:latin typeface="Cambria" pitchFamily="18" charset="0"/>
              </a:rPr>
              <a:t>Остаток, млн.руб.</a:t>
            </a:r>
            <a:endParaRPr lang="ru-RU" sz="1000" b="1" dirty="0">
              <a:solidFill>
                <a:schemeClr val="accent1">
                  <a:lumMod val="50000"/>
                </a:schemeClr>
              </a:solidFill>
              <a:latin typeface="Cambria" pitchFamily="18" charset="0"/>
            </a:endParaRPr>
          </a:p>
        </p:txBody>
      </p:sp>
      <p:sp>
        <p:nvSpPr>
          <p:cNvPr id="108" name="Прямоугольник 107"/>
          <p:cNvSpPr/>
          <p:nvPr/>
        </p:nvSpPr>
        <p:spPr bwMode="auto">
          <a:xfrm>
            <a:off x="7452320" y="1275606"/>
            <a:ext cx="1440160" cy="432048"/>
          </a:xfrm>
          <a:prstGeom prst="rect">
            <a:avLst/>
          </a:prstGeom>
          <a:noFill/>
          <a:ln w="6350">
            <a:solidFill>
              <a:schemeClr val="accent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>
              <a:solidFill>
                <a:schemeClr val="accent1">
                  <a:lumMod val="50000"/>
                </a:schemeClr>
              </a:solidFill>
            </a:endParaRPr>
          </a:p>
        </p:txBody>
      </p:sp>
      <p:sp>
        <p:nvSpPr>
          <p:cNvPr id="109" name="Прямоугольник 108"/>
          <p:cNvSpPr/>
          <p:nvPr/>
        </p:nvSpPr>
        <p:spPr>
          <a:xfrm>
            <a:off x="7452320" y="1446044"/>
            <a:ext cx="1440160" cy="2616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ru-RU" sz="1100" b="1" dirty="0" smtClean="0">
                <a:solidFill>
                  <a:schemeClr val="accent1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mbria" pitchFamily="18" charset="0"/>
              </a:rPr>
              <a:t>0</a:t>
            </a:r>
            <a:endParaRPr lang="ru-RU" sz="1100" b="1" dirty="0">
              <a:solidFill>
                <a:schemeClr val="accent1">
                  <a:lumMod val="5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mbria" pitchFamily="18" charset="0"/>
            </a:endParaRPr>
          </a:p>
        </p:txBody>
      </p:sp>
      <p:sp>
        <p:nvSpPr>
          <p:cNvPr id="110" name="Прямоугольник 109"/>
          <p:cNvSpPr/>
          <p:nvPr/>
        </p:nvSpPr>
        <p:spPr bwMode="auto">
          <a:xfrm>
            <a:off x="4644008" y="1056243"/>
            <a:ext cx="4248472" cy="219363"/>
          </a:xfrm>
          <a:prstGeom prst="rect">
            <a:avLst/>
          </a:prstGeom>
          <a:noFill/>
          <a:ln w="6350">
            <a:solidFill>
              <a:schemeClr val="accent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>
              <a:solidFill>
                <a:schemeClr val="accent1">
                  <a:lumMod val="50000"/>
                </a:schemeClr>
              </a:solidFill>
            </a:endParaRPr>
          </a:p>
        </p:txBody>
      </p:sp>
      <p:sp>
        <p:nvSpPr>
          <p:cNvPr id="111" name="Прямоугольник 110"/>
          <p:cNvSpPr/>
          <p:nvPr/>
        </p:nvSpPr>
        <p:spPr>
          <a:xfrm>
            <a:off x="4572000" y="1013996"/>
            <a:ext cx="4392488" cy="261610"/>
          </a:xfrm>
          <a:prstGeom prst="rect">
            <a:avLst/>
          </a:prstGeom>
          <a:ln>
            <a:noFill/>
          </a:ln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ru-RU" sz="1100" b="1" dirty="0" smtClean="0">
                <a:solidFill>
                  <a:schemeClr val="accent1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mbria" pitchFamily="18" charset="0"/>
              </a:rPr>
              <a:t>АО «Федеральный научно-производственный центр «Алтай»</a:t>
            </a:r>
            <a:endParaRPr lang="ru-RU" sz="1100" b="1" dirty="0">
              <a:solidFill>
                <a:schemeClr val="accent1">
                  <a:lumMod val="5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mbria" pitchFamily="18" charset="0"/>
            </a:endParaRPr>
          </a:p>
        </p:txBody>
      </p:sp>
      <p:sp>
        <p:nvSpPr>
          <p:cNvPr id="113" name="TextBox 84"/>
          <p:cNvSpPr txBox="1">
            <a:spLocks noChangeArrowheads="1"/>
          </p:cNvSpPr>
          <p:nvPr/>
        </p:nvSpPr>
        <p:spPr bwMode="auto">
          <a:xfrm>
            <a:off x="4572000" y="771550"/>
            <a:ext cx="4320480" cy="28469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>
              <a:lnSpc>
                <a:spcPts val="1500"/>
              </a:lnSpc>
            </a:pPr>
            <a:r>
              <a:rPr lang="ru-RU" altLang="ru-RU" sz="1200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mbria" pitchFamily="18" charset="0"/>
              </a:rPr>
              <a:t>МЕХАНИЗМ КАЗНАЧЕЙСКОГО АККРЕДИТИВ</a:t>
            </a:r>
            <a:r>
              <a:rPr lang="ru-RU" altLang="ru-RU" sz="1300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mbria" pitchFamily="18" charset="0"/>
              </a:rPr>
              <a:t>А</a:t>
            </a:r>
          </a:p>
        </p:txBody>
      </p:sp>
      <p:sp>
        <p:nvSpPr>
          <p:cNvPr id="114" name="TextBox 83"/>
          <p:cNvSpPr txBox="1">
            <a:spLocks noChangeArrowheads="1"/>
          </p:cNvSpPr>
          <p:nvPr/>
        </p:nvSpPr>
        <p:spPr bwMode="auto">
          <a:xfrm>
            <a:off x="1187624" y="4371950"/>
            <a:ext cx="936104" cy="36666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58313" tIns="29157" rIns="58313" bIns="29157">
            <a:spAutoFit/>
          </a:bodyPr>
          <a:lstStyle/>
          <a:p>
            <a:pPr algn="ctr"/>
            <a:r>
              <a:rPr lang="ru-RU" altLang="ru-RU" sz="1000" b="1" dirty="0" smtClean="0">
                <a:solidFill>
                  <a:schemeClr val="tx2">
                    <a:lumMod val="75000"/>
                  </a:schemeClr>
                </a:solidFill>
                <a:latin typeface="Cambria" pitchFamily="18" charset="0"/>
                <a:cs typeface="Arial" pitchFamily="34" charset="0"/>
              </a:rPr>
              <a:t>Поступления </a:t>
            </a:r>
          </a:p>
          <a:p>
            <a:pPr algn="ctr"/>
            <a:r>
              <a:rPr lang="ru-RU" altLang="ru-RU" sz="1000" b="1" dirty="0" smtClean="0">
                <a:solidFill>
                  <a:schemeClr val="tx2">
                    <a:lumMod val="75000"/>
                  </a:schemeClr>
                </a:solidFill>
                <a:latin typeface="Cambria" pitchFamily="18" charset="0"/>
                <a:cs typeface="Arial" pitchFamily="34" charset="0"/>
              </a:rPr>
              <a:t> млн.руб.</a:t>
            </a:r>
            <a:endParaRPr lang="ru-RU" altLang="ru-RU" sz="1000" b="1" dirty="0">
              <a:solidFill>
                <a:schemeClr val="tx2">
                  <a:lumMod val="75000"/>
                </a:schemeClr>
              </a:solidFill>
              <a:latin typeface="Cambria" pitchFamily="18" charset="0"/>
              <a:cs typeface="Arial" pitchFamily="34" charset="0"/>
            </a:endParaRPr>
          </a:p>
        </p:txBody>
      </p:sp>
      <p:grpSp>
        <p:nvGrpSpPr>
          <p:cNvPr id="115" name="Группа 285"/>
          <p:cNvGrpSpPr>
            <a:grpSpLocks/>
          </p:cNvGrpSpPr>
          <p:nvPr/>
        </p:nvGrpSpPr>
        <p:grpSpPr bwMode="auto">
          <a:xfrm>
            <a:off x="1235618" y="4876006"/>
            <a:ext cx="816102" cy="144569"/>
            <a:chOff x="4951870" y="1792941"/>
            <a:chExt cx="1542152" cy="516408"/>
          </a:xfrm>
        </p:grpSpPr>
        <p:pic>
          <p:nvPicPr>
            <p:cNvPr id="116" name="Picture 3"/>
            <p:cNvPicPr>
              <a:picLocks noChangeAspect="1" noChangeArrowheads="1"/>
            </p:cNvPicPr>
            <p:nvPr/>
          </p:nvPicPr>
          <p:blipFill>
            <a:blip r:embed="rId5" cstate="print"/>
            <a:srcRect/>
            <a:stretch>
              <a:fillRect/>
            </a:stretch>
          </p:blipFill>
          <p:spPr bwMode="auto">
            <a:xfrm>
              <a:off x="4951870" y="1792941"/>
              <a:ext cx="272235" cy="51640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117" name="Picture 3"/>
            <p:cNvPicPr>
              <a:picLocks noChangeAspect="1" noChangeArrowheads="1"/>
            </p:cNvPicPr>
            <p:nvPr/>
          </p:nvPicPr>
          <p:blipFill>
            <a:blip r:embed="rId5" cstate="print"/>
            <a:srcRect/>
            <a:stretch>
              <a:fillRect/>
            </a:stretch>
          </p:blipFill>
          <p:spPr bwMode="auto">
            <a:xfrm>
              <a:off x="5269349" y="1792941"/>
              <a:ext cx="272235" cy="51640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118" name="Picture 3"/>
            <p:cNvPicPr>
              <a:picLocks noChangeAspect="1" noChangeArrowheads="1"/>
            </p:cNvPicPr>
            <p:nvPr/>
          </p:nvPicPr>
          <p:blipFill>
            <a:blip r:embed="rId5" cstate="print"/>
            <a:srcRect/>
            <a:stretch>
              <a:fillRect/>
            </a:stretch>
          </p:blipFill>
          <p:spPr bwMode="auto">
            <a:xfrm>
              <a:off x="5586846" y="1792942"/>
              <a:ext cx="272237" cy="51640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119" name="Picture 3"/>
            <p:cNvPicPr>
              <a:picLocks noChangeAspect="1" noChangeArrowheads="1"/>
            </p:cNvPicPr>
            <p:nvPr/>
          </p:nvPicPr>
          <p:blipFill>
            <a:blip r:embed="rId5" cstate="print"/>
            <a:srcRect/>
            <a:stretch>
              <a:fillRect/>
            </a:stretch>
          </p:blipFill>
          <p:spPr bwMode="auto">
            <a:xfrm>
              <a:off x="5904318" y="1792941"/>
              <a:ext cx="272235" cy="51640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120" name="Picture 3"/>
            <p:cNvPicPr>
              <a:picLocks noChangeAspect="1" noChangeArrowheads="1"/>
            </p:cNvPicPr>
            <p:nvPr/>
          </p:nvPicPr>
          <p:blipFill>
            <a:blip r:embed="rId5" cstate="print"/>
            <a:srcRect/>
            <a:stretch>
              <a:fillRect/>
            </a:stretch>
          </p:blipFill>
          <p:spPr bwMode="auto">
            <a:xfrm>
              <a:off x="6221787" y="1792943"/>
              <a:ext cx="272235" cy="51640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sp>
        <p:nvSpPr>
          <p:cNvPr id="127" name="TextBox 33"/>
          <p:cNvSpPr txBox="1">
            <a:spLocks noChangeArrowheads="1"/>
          </p:cNvSpPr>
          <p:nvPr/>
        </p:nvSpPr>
        <p:spPr bwMode="auto">
          <a:xfrm>
            <a:off x="107504" y="1086584"/>
            <a:ext cx="3600400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/>
            <a:r>
              <a:rPr lang="ru-RU" altLang="ru-RU" sz="1200" b="1" dirty="0" smtClean="0">
                <a:solidFill>
                  <a:schemeClr val="accent1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mbria" pitchFamily="18" charset="0"/>
              </a:rPr>
              <a:t>Юридические лица, обслуживающиеся </a:t>
            </a:r>
          </a:p>
          <a:p>
            <a:pPr algn="ctr"/>
            <a:r>
              <a:rPr lang="ru-RU" altLang="ru-RU" sz="1200" b="1" dirty="0" smtClean="0">
                <a:solidFill>
                  <a:schemeClr val="accent1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mbria" pitchFamily="18" charset="0"/>
              </a:rPr>
              <a:t>в УФК по Алтайскому краю</a:t>
            </a:r>
          </a:p>
        </p:txBody>
      </p:sp>
      <p:sp>
        <p:nvSpPr>
          <p:cNvPr id="128" name="TextBox 83"/>
          <p:cNvSpPr txBox="1">
            <a:spLocks noChangeArrowheads="1"/>
          </p:cNvSpPr>
          <p:nvPr/>
        </p:nvSpPr>
        <p:spPr bwMode="auto">
          <a:xfrm>
            <a:off x="2267744" y="4371950"/>
            <a:ext cx="1008112" cy="36666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58313" tIns="29157" rIns="58313" bIns="29157">
            <a:spAutoFit/>
          </a:bodyPr>
          <a:lstStyle/>
          <a:p>
            <a:pPr algn="ctr"/>
            <a:r>
              <a:rPr lang="ru-RU" altLang="ru-RU" sz="1000" b="1" dirty="0" smtClean="0">
                <a:solidFill>
                  <a:schemeClr val="tx2">
                    <a:lumMod val="75000"/>
                  </a:schemeClr>
                </a:solidFill>
                <a:latin typeface="Cambria" pitchFamily="18" charset="0"/>
                <a:cs typeface="Arial" pitchFamily="34" charset="0"/>
              </a:rPr>
              <a:t>Выплаты,</a:t>
            </a:r>
          </a:p>
          <a:p>
            <a:pPr algn="ctr"/>
            <a:r>
              <a:rPr lang="ru-RU" altLang="ru-RU" sz="1000" b="1" dirty="0" smtClean="0">
                <a:solidFill>
                  <a:schemeClr val="tx2">
                    <a:lumMod val="75000"/>
                  </a:schemeClr>
                </a:solidFill>
                <a:latin typeface="Cambria" pitchFamily="18" charset="0"/>
                <a:cs typeface="Arial" pitchFamily="34" charset="0"/>
              </a:rPr>
              <a:t> млн.руб.</a:t>
            </a:r>
            <a:endParaRPr lang="ru-RU" altLang="ru-RU" sz="1000" b="1" dirty="0">
              <a:solidFill>
                <a:schemeClr val="tx2">
                  <a:lumMod val="75000"/>
                </a:schemeClr>
              </a:solidFill>
              <a:latin typeface="Cambria" pitchFamily="18" charset="0"/>
              <a:cs typeface="Arial" pitchFamily="34" charset="0"/>
            </a:endParaRPr>
          </a:p>
        </p:txBody>
      </p:sp>
      <p:sp>
        <p:nvSpPr>
          <p:cNvPr id="129" name="TextBox 83"/>
          <p:cNvSpPr txBox="1">
            <a:spLocks noChangeArrowheads="1"/>
          </p:cNvSpPr>
          <p:nvPr/>
        </p:nvSpPr>
        <p:spPr bwMode="auto">
          <a:xfrm>
            <a:off x="3423215" y="4371950"/>
            <a:ext cx="936104" cy="52054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58313" tIns="29157" rIns="58313" bIns="29157">
            <a:spAutoFit/>
          </a:bodyPr>
          <a:lstStyle/>
          <a:p>
            <a:pPr algn="ctr"/>
            <a:r>
              <a:rPr lang="ru-RU" altLang="ru-RU" sz="1000" b="1" dirty="0" smtClean="0">
                <a:solidFill>
                  <a:schemeClr val="tx2">
                    <a:lumMod val="75000"/>
                  </a:schemeClr>
                </a:solidFill>
                <a:latin typeface="Cambria" pitchFamily="18" charset="0"/>
                <a:cs typeface="Arial" pitchFamily="34" charset="0"/>
              </a:rPr>
              <a:t>Остаток </a:t>
            </a:r>
          </a:p>
          <a:p>
            <a:pPr algn="ctr"/>
            <a:r>
              <a:rPr lang="ru-RU" altLang="ru-RU" sz="1000" b="1" dirty="0" smtClean="0">
                <a:solidFill>
                  <a:schemeClr val="tx2">
                    <a:lumMod val="75000"/>
                  </a:schemeClr>
                </a:solidFill>
                <a:latin typeface="Cambria" pitchFamily="18" charset="0"/>
                <a:cs typeface="Arial" pitchFamily="34" charset="0"/>
              </a:rPr>
              <a:t>на 01.01.19,</a:t>
            </a:r>
          </a:p>
          <a:p>
            <a:pPr algn="ctr"/>
            <a:r>
              <a:rPr lang="ru-RU" altLang="ru-RU" sz="1000" b="1" dirty="0" smtClean="0">
                <a:solidFill>
                  <a:schemeClr val="tx2">
                    <a:lumMod val="75000"/>
                  </a:schemeClr>
                </a:solidFill>
                <a:latin typeface="Cambria" pitchFamily="18" charset="0"/>
                <a:cs typeface="Arial" pitchFamily="34" charset="0"/>
              </a:rPr>
              <a:t> млн.руб.</a:t>
            </a:r>
            <a:endParaRPr lang="ru-RU" altLang="ru-RU" sz="1000" b="1" dirty="0">
              <a:solidFill>
                <a:schemeClr val="tx2">
                  <a:lumMod val="75000"/>
                </a:schemeClr>
              </a:solidFill>
              <a:latin typeface="Cambria" pitchFamily="18" charset="0"/>
              <a:cs typeface="Arial" pitchFamily="34" charset="0"/>
            </a:endParaRPr>
          </a:p>
        </p:txBody>
      </p:sp>
      <p:grpSp>
        <p:nvGrpSpPr>
          <p:cNvPr id="135" name="Группа 285"/>
          <p:cNvGrpSpPr>
            <a:grpSpLocks/>
          </p:cNvGrpSpPr>
          <p:nvPr/>
        </p:nvGrpSpPr>
        <p:grpSpPr bwMode="auto">
          <a:xfrm>
            <a:off x="2339752" y="4876006"/>
            <a:ext cx="816102" cy="161119"/>
            <a:chOff x="4951870" y="1792941"/>
            <a:chExt cx="1542152" cy="516408"/>
          </a:xfrm>
        </p:grpSpPr>
        <p:pic>
          <p:nvPicPr>
            <p:cNvPr id="136" name="Picture 3"/>
            <p:cNvPicPr>
              <a:picLocks noChangeAspect="1" noChangeArrowheads="1"/>
            </p:cNvPicPr>
            <p:nvPr/>
          </p:nvPicPr>
          <p:blipFill>
            <a:blip r:embed="rId5" cstate="print"/>
            <a:srcRect/>
            <a:stretch>
              <a:fillRect/>
            </a:stretch>
          </p:blipFill>
          <p:spPr bwMode="auto">
            <a:xfrm>
              <a:off x="4951870" y="1792941"/>
              <a:ext cx="272235" cy="51640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137" name="Picture 3"/>
            <p:cNvPicPr>
              <a:picLocks noChangeAspect="1" noChangeArrowheads="1"/>
            </p:cNvPicPr>
            <p:nvPr/>
          </p:nvPicPr>
          <p:blipFill>
            <a:blip r:embed="rId5" cstate="print"/>
            <a:srcRect/>
            <a:stretch>
              <a:fillRect/>
            </a:stretch>
          </p:blipFill>
          <p:spPr bwMode="auto">
            <a:xfrm>
              <a:off x="5269349" y="1792941"/>
              <a:ext cx="272235" cy="51640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138" name="Picture 3"/>
            <p:cNvPicPr>
              <a:picLocks noChangeAspect="1" noChangeArrowheads="1"/>
            </p:cNvPicPr>
            <p:nvPr/>
          </p:nvPicPr>
          <p:blipFill>
            <a:blip r:embed="rId5" cstate="print"/>
            <a:srcRect/>
            <a:stretch>
              <a:fillRect/>
            </a:stretch>
          </p:blipFill>
          <p:spPr bwMode="auto">
            <a:xfrm>
              <a:off x="5586846" y="1792942"/>
              <a:ext cx="272237" cy="51640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139" name="Picture 3"/>
            <p:cNvPicPr>
              <a:picLocks noChangeAspect="1" noChangeArrowheads="1"/>
            </p:cNvPicPr>
            <p:nvPr/>
          </p:nvPicPr>
          <p:blipFill>
            <a:blip r:embed="rId5" cstate="print"/>
            <a:srcRect/>
            <a:stretch>
              <a:fillRect/>
            </a:stretch>
          </p:blipFill>
          <p:spPr bwMode="auto">
            <a:xfrm>
              <a:off x="5904318" y="1792941"/>
              <a:ext cx="272235" cy="51640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140" name="Picture 3"/>
            <p:cNvPicPr>
              <a:picLocks noChangeAspect="1" noChangeArrowheads="1"/>
            </p:cNvPicPr>
            <p:nvPr/>
          </p:nvPicPr>
          <p:blipFill>
            <a:blip r:embed="rId5" cstate="print"/>
            <a:srcRect/>
            <a:stretch>
              <a:fillRect/>
            </a:stretch>
          </p:blipFill>
          <p:spPr bwMode="auto">
            <a:xfrm>
              <a:off x="6221787" y="1792943"/>
              <a:ext cx="272235" cy="51640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grpSp>
        <p:nvGrpSpPr>
          <p:cNvPr id="146" name="Группа 285"/>
          <p:cNvGrpSpPr>
            <a:grpSpLocks/>
          </p:cNvGrpSpPr>
          <p:nvPr/>
        </p:nvGrpSpPr>
        <p:grpSpPr bwMode="auto">
          <a:xfrm>
            <a:off x="3471209" y="4876006"/>
            <a:ext cx="816102" cy="146486"/>
            <a:chOff x="4951870" y="1792941"/>
            <a:chExt cx="1542152" cy="516408"/>
          </a:xfrm>
        </p:grpSpPr>
        <p:pic>
          <p:nvPicPr>
            <p:cNvPr id="147" name="Picture 3"/>
            <p:cNvPicPr>
              <a:picLocks noChangeAspect="1" noChangeArrowheads="1"/>
            </p:cNvPicPr>
            <p:nvPr/>
          </p:nvPicPr>
          <p:blipFill>
            <a:blip r:embed="rId5" cstate="print"/>
            <a:srcRect/>
            <a:stretch>
              <a:fillRect/>
            </a:stretch>
          </p:blipFill>
          <p:spPr bwMode="auto">
            <a:xfrm>
              <a:off x="4951870" y="1792941"/>
              <a:ext cx="272235" cy="51640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148" name="Picture 3"/>
            <p:cNvPicPr>
              <a:picLocks noChangeAspect="1" noChangeArrowheads="1"/>
            </p:cNvPicPr>
            <p:nvPr/>
          </p:nvPicPr>
          <p:blipFill>
            <a:blip r:embed="rId5" cstate="print"/>
            <a:srcRect/>
            <a:stretch>
              <a:fillRect/>
            </a:stretch>
          </p:blipFill>
          <p:spPr bwMode="auto">
            <a:xfrm>
              <a:off x="5269349" y="1792941"/>
              <a:ext cx="272235" cy="51640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149" name="Picture 3"/>
            <p:cNvPicPr>
              <a:picLocks noChangeAspect="1" noChangeArrowheads="1"/>
            </p:cNvPicPr>
            <p:nvPr/>
          </p:nvPicPr>
          <p:blipFill>
            <a:blip r:embed="rId5" cstate="print"/>
            <a:srcRect/>
            <a:stretch>
              <a:fillRect/>
            </a:stretch>
          </p:blipFill>
          <p:spPr bwMode="auto">
            <a:xfrm>
              <a:off x="5586846" y="1792942"/>
              <a:ext cx="272237" cy="51640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150" name="Picture 3"/>
            <p:cNvPicPr>
              <a:picLocks noChangeAspect="1" noChangeArrowheads="1"/>
            </p:cNvPicPr>
            <p:nvPr/>
          </p:nvPicPr>
          <p:blipFill>
            <a:blip r:embed="rId5" cstate="print"/>
            <a:srcRect/>
            <a:stretch>
              <a:fillRect/>
            </a:stretch>
          </p:blipFill>
          <p:spPr bwMode="auto">
            <a:xfrm>
              <a:off x="5904318" y="1792941"/>
              <a:ext cx="272235" cy="51640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151" name="Picture 3"/>
            <p:cNvPicPr>
              <a:picLocks noChangeAspect="1" noChangeArrowheads="1"/>
            </p:cNvPicPr>
            <p:nvPr/>
          </p:nvPicPr>
          <p:blipFill>
            <a:blip r:embed="rId5" cstate="print"/>
            <a:srcRect/>
            <a:stretch>
              <a:fillRect/>
            </a:stretch>
          </p:blipFill>
          <p:spPr bwMode="auto">
            <a:xfrm>
              <a:off x="6221787" y="1792943"/>
              <a:ext cx="272235" cy="51640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sp>
        <p:nvSpPr>
          <p:cNvPr id="156" name="Прямоугольник 155"/>
          <p:cNvSpPr/>
          <p:nvPr/>
        </p:nvSpPr>
        <p:spPr>
          <a:xfrm>
            <a:off x="107504" y="1116201"/>
            <a:ext cx="4248472" cy="2952328"/>
          </a:xfrm>
          <a:prstGeom prst="rect">
            <a:avLst/>
          </a:prstGeom>
          <a:noFill/>
          <a:ln w="9525">
            <a:solidFill>
              <a:schemeClr val="accent1">
                <a:lumMod val="75000"/>
              </a:schemeClr>
            </a:solidFill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pPr indent="180000">
              <a:defRPr/>
            </a:pPr>
            <a:endParaRPr lang="ru-RU" sz="1100" dirty="0">
              <a:solidFill>
                <a:srgbClr val="A20000"/>
              </a:solidFill>
              <a:latin typeface="Cambria" pitchFamily="18" charset="0"/>
            </a:endParaRPr>
          </a:p>
        </p:txBody>
      </p:sp>
      <p:sp>
        <p:nvSpPr>
          <p:cNvPr id="157" name="Прямоугольник 156"/>
          <p:cNvSpPr/>
          <p:nvPr/>
        </p:nvSpPr>
        <p:spPr>
          <a:xfrm>
            <a:off x="107504" y="1548249"/>
            <a:ext cx="4248472" cy="216024"/>
          </a:xfrm>
          <a:prstGeom prst="rect">
            <a:avLst/>
          </a:prstGeom>
          <a:noFill/>
          <a:ln w="9525">
            <a:solidFill>
              <a:schemeClr val="accent1">
                <a:lumMod val="75000"/>
              </a:schemeClr>
            </a:solidFill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pPr indent="180000">
              <a:defRPr/>
            </a:pPr>
            <a:endParaRPr lang="ru-RU" sz="1100" dirty="0">
              <a:solidFill>
                <a:srgbClr val="A20000"/>
              </a:solidFill>
              <a:latin typeface="Cambria" pitchFamily="18" charset="0"/>
            </a:endParaRPr>
          </a:p>
        </p:txBody>
      </p:sp>
      <p:sp>
        <p:nvSpPr>
          <p:cNvPr id="158" name="Прямоугольник 157"/>
          <p:cNvSpPr/>
          <p:nvPr/>
        </p:nvSpPr>
        <p:spPr>
          <a:xfrm>
            <a:off x="107504" y="2268329"/>
            <a:ext cx="4248472" cy="360040"/>
          </a:xfrm>
          <a:prstGeom prst="rect">
            <a:avLst/>
          </a:prstGeom>
          <a:noFill/>
          <a:ln w="9525">
            <a:solidFill>
              <a:schemeClr val="accent1">
                <a:lumMod val="75000"/>
              </a:schemeClr>
            </a:solidFill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pPr indent="180000">
              <a:defRPr/>
            </a:pPr>
            <a:endParaRPr lang="ru-RU" sz="1100" dirty="0">
              <a:solidFill>
                <a:srgbClr val="A20000"/>
              </a:solidFill>
              <a:latin typeface="Cambria" pitchFamily="18" charset="0"/>
            </a:endParaRPr>
          </a:p>
        </p:txBody>
      </p:sp>
      <p:sp>
        <p:nvSpPr>
          <p:cNvPr id="159" name="Прямоугольник 158"/>
          <p:cNvSpPr/>
          <p:nvPr/>
        </p:nvSpPr>
        <p:spPr>
          <a:xfrm>
            <a:off x="1187624" y="4371950"/>
            <a:ext cx="936104" cy="720080"/>
          </a:xfrm>
          <a:prstGeom prst="rect">
            <a:avLst/>
          </a:prstGeom>
          <a:noFill/>
          <a:ln w="9525">
            <a:solidFill>
              <a:schemeClr val="bg1">
                <a:lumMod val="50000"/>
              </a:schemeClr>
            </a:solidFill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pPr indent="180000">
              <a:defRPr/>
            </a:pPr>
            <a:endParaRPr lang="ru-RU" sz="1100" dirty="0">
              <a:solidFill>
                <a:srgbClr val="A20000"/>
              </a:solidFill>
              <a:latin typeface="Cambria" pitchFamily="18" charset="0"/>
            </a:endParaRPr>
          </a:p>
        </p:txBody>
      </p:sp>
      <p:sp>
        <p:nvSpPr>
          <p:cNvPr id="160" name="Прямоугольник 159"/>
          <p:cNvSpPr/>
          <p:nvPr/>
        </p:nvSpPr>
        <p:spPr>
          <a:xfrm>
            <a:off x="2267744" y="4371950"/>
            <a:ext cx="1008112" cy="720080"/>
          </a:xfrm>
          <a:prstGeom prst="rect">
            <a:avLst/>
          </a:prstGeom>
          <a:noFill/>
          <a:ln w="9525">
            <a:solidFill>
              <a:schemeClr val="bg1">
                <a:lumMod val="50000"/>
              </a:schemeClr>
            </a:solidFill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pPr indent="180000">
              <a:defRPr/>
            </a:pPr>
            <a:endParaRPr lang="ru-RU" sz="1100" dirty="0">
              <a:solidFill>
                <a:srgbClr val="A20000"/>
              </a:solidFill>
              <a:latin typeface="Cambria" pitchFamily="18" charset="0"/>
            </a:endParaRPr>
          </a:p>
        </p:txBody>
      </p:sp>
      <p:sp>
        <p:nvSpPr>
          <p:cNvPr id="161" name="Прямоугольник 160"/>
          <p:cNvSpPr/>
          <p:nvPr/>
        </p:nvSpPr>
        <p:spPr>
          <a:xfrm>
            <a:off x="3423215" y="4371950"/>
            <a:ext cx="936104" cy="720080"/>
          </a:xfrm>
          <a:prstGeom prst="rect">
            <a:avLst/>
          </a:prstGeom>
          <a:noFill/>
          <a:ln w="9525">
            <a:solidFill>
              <a:schemeClr val="bg1">
                <a:lumMod val="50000"/>
              </a:schemeClr>
            </a:solidFill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pPr indent="180000">
              <a:defRPr/>
            </a:pPr>
            <a:endParaRPr lang="ru-RU" sz="1100" dirty="0">
              <a:solidFill>
                <a:srgbClr val="A20000"/>
              </a:solidFill>
              <a:latin typeface="Cambria" pitchFamily="18" charset="0"/>
            </a:endParaRPr>
          </a:p>
        </p:txBody>
      </p:sp>
      <p:sp>
        <p:nvSpPr>
          <p:cNvPr id="163" name="Прямоугольник 162"/>
          <p:cNvSpPr/>
          <p:nvPr/>
        </p:nvSpPr>
        <p:spPr>
          <a:xfrm>
            <a:off x="3707904" y="1116201"/>
            <a:ext cx="648072" cy="3168352"/>
          </a:xfrm>
          <a:prstGeom prst="rect">
            <a:avLst/>
          </a:prstGeom>
          <a:noFill/>
          <a:ln w="9525">
            <a:solidFill>
              <a:schemeClr val="accent1">
                <a:lumMod val="75000"/>
              </a:schemeClr>
            </a:solidFill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pPr indent="180000">
              <a:defRPr/>
            </a:pPr>
            <a:endParaRPr lang="ru-RU" sz="1100" dirty="0">
              <a:solidFill>
                <a:srgbClr val="A20000"/>
              </a:solidFill>
              <a:latin typeface="Cambria" pitchFamily="18" charset="0"/>
            </a:endParaRPr>
          </a:p>
        </p:txBody>
      </p:sp>
      <p:sp>
        <p:nvSpPr>
          <p:cNvPr id="165" name="TextBox 33"/>
          <p:cNvSpPr txBox="1">
            <a:spLocks noChangeArrowheads="1"/>
          </p:cNvSpPr>
          <p:nvPr/>
        </p:nvSpPr>
        <p:spPr bwMode="auto">
          <a:xfrm>
            <a:off x="107504" y="1525940"/>
            <a:ext cx="3816424" cy="31034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lang="ru-RU" altLang="ru-RU" sz="1000" dirty="0" smtClean="0">
                <a:solidFill>
                  <a:schemeClr val="accent1">
                    <a:lumMod val="50000"/>
                  </a:schemeClr>
                </a:solidFill>
                <a:latin typeface="Cambria" pitchFamily="18" charset="0"/>
              </a:rPr>
              <a:t>Получатели субсидий, бюджетных инвестиций</a:t>
            </a:r>
          </a:p>
          <a:p>
            <a:pPr>
              <a:lnSpc>
                <a:spcPts val="500"/>
              </a:lnSpc>
            </a:pPr>
            <a:endParaRPr lang="ru-RU" altLang="ru-RU" sz="1000" dirty="0" smtClean="0">
              <a:solidFill>
                <a:schemeClr val="accent1">
                  <a:lumMod val="50000"/>
                </a:schemeClr>
              </a:solidFill>
              <a:latin typeface="Cambria" pitchFamily="18" charset="0"/>
            </a:endParaRPr>
          </a:p>
        </p:txBody>
      </p:sp>
      <p:sp>
        <p:nvSpPr>
          <p:cNvPr id="171" name="TextBox 33"/>
          <p:cNvSpPr txBox="1">
            <a:spLocks noChangeArrowheads="1"/>
          </p:cNvSpPr>
          <p:nvPr/>
        </p:nvSpPr>
        <p:spPr bwMode="auto">
          <a:xfrm>
            <a:off x="3635896" y="1086584"/>
            <a:ext cx="792088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/>
            <a:r>
              <a:rPr lang="ru-RU" altLang="ru-RU" sz="1200" b="1" dirty="0" smtClean="0">
                <a:solidFill>
                  <a:schemeClr val="accent1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mbria" pitchFamily="18" charset="0"/>
              </a:rPr>
              <a:t>Кол-во л/с</a:t>
            </a:r>
          </a:p>
        </p:txBody>
      </p:sp>
      <p:sp>
        <p:nvSpPr>
          <p:cNvPr id="181" name="TextBox 33"/>
          <p:cNvSpPr txBox="1">
            <a:spLocks noChangeArrowheads="1"/>
          </p:cNvSpPr>
          <p:nvPr/>
        </p:nvSpPr>
        <p:spPr bwMode="auto">
          <a:xfrm>
            <a:off x="107504" y="3060417"/>
            <a:ext cx="3744416" cy="24622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lang="ru-RU" altLang="ru-RU" sz="1000" dirty="0" smtClean="0">
                <a:solidFill>
                  <a:schemeClr val="accent1">
                    <a:lumMod val="50000"/>
                  </a:schemeClr>
                </a:solidFill>
                <a:latin typeface="Cambria" pitchFamily="18" charset="0"/>
              </a:rPr>
              <a:t>Исполнители по госконтрактам, заключаемых в рамках ГОЗ,</a:t>
            </a:r>
          </a:p>
        </p:txBody>
      </p:sp>
      <p:sp>
        <p:nvSpPr>
          <p:cNvPr id="183" name="TextBox 33"/>
          <p:cNvSpPr txBox="1">
            <a:spLocks noChangeArrowheads="1"/>
          </p:cNvSpPr>
          <p:nvPr/>
        </p:nvSpPr>
        <p:spPr bwMode="auto">
          <a:xfrm>
            <a:off x="3707904" y="1591725"/>
            <a:ext cx="648072" cy="15645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marL="228600" indent="-228600" algn="ctr">
              <a:lnSpc>
                <a:spcPts val="500"/>
              </a:lnSpc>
            </a:pPr>
            <a:r>
              <a:rPr lang="ru-RU" altLang="ru-RU" sz="1000" dirty="0" smtClean="0">
                <a:solidFill>
                  <a:schemeClr val="accent1">
                    <a:lumMod val="50000"/>
                  </a:schemeClr>
                </a:solidFill>
                <a:latin typeface="Cambria" pitchFamily="18" charset="0"/>
              </a:rPr>
              <a:t>27</a:t>
            </a:r>
          </a:p>
        </p:txBody>
      </p:sp>
      <p:sp>
        <p:nvSpPr>
          <p:cNvPr id="185" name="TextBox 33"/>
          <p:cNvSpPr txBox="1">
            <a:spLocks noChangeArrowheads="1"/>
          </p:cNvSpPr>
          <p:nvPr/>
        </p:nvSpPr>
        <p:spPr bwMode="auto">
          <a:xfrm>
            <a:off x="107504" y="2814196"/>
            <a:ext cx="3816424" cy="24622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lang="ru-RU" altLang="ru-RU" sz="1000" dirty="0" smtClean="0">
                <a:solidFill>
                  <a:schemeClr val="accent1">
                    <a:lumMod val="50000"/>
                  </a:schemeClr>
                </a:solidFill>
                <a:latin typeface="Cambria" pitchFamily="18" charset="0"/>
              </a:rPr>
              <a:t>Особая экономическая зона «Бирюзовая Катунь»</a:t>
            </a:r>
          </a:p>
        </p:txBody>
      </p:sp>
      <p:sp>
        <p:nvSpPr>
          <p:cNvPr id="186" name="TextBox 33"/>
          <p:cNvSpPr txBox="1">
            <a:spLocks noChangeArrowheads="1"/>
          </p:cNvSpPr>
          <p:nvPr/>
        </p:nvSpPr>
        <p:spPr bwMode="auto">
          <a:xfrm>
            <a:off x="107504" y="1764273"/>
            <a:ext cx="3816424" cy="55399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lang="ru-RU" altLang="ru-RU" sz="1000" dirty="0" smtClean="0">
                <a:solidFill>
                  <a:schemeClr val="accent1">
                    <a:lumMod val="50000"/>
                  </a:schemeClr>
                </a:solidFill>
                <a:latin typeface="Cambria" pitchFamily="18" charset="0"/>
              </a:rPr>
              <a:t>Исполнители (соисполнители) по госконтрактам, предусматривающим авансовые платежи, </a:t>
            </a:r>
            <a:r>
              <a:rPr lang="ru-RU" sz="1000" dirty="0" smtClean="0">
                <a:solidFill>
                  <a:schemeClr val="accent1">
                    <a:lumMod val="50000"/>
                  </a:schemeClr>
                </a:solidFill>
                <a:latin typeface="Cambria" pitchFamily="18" charset="0"/>
              </a:rPr>
              <a:t>заключаемые получателями субсидий и бюджетных инвестиций</a:t>
            </a:r>
            <a:endParaRPr lang="ru-RU" altLang="ru-RU" sz="1000" dirty="0" smtClean="0">
              <a:solidFill>
                <a:schemeClr val="accent1">
                  <a:lumMod val="50000"/>
                </a:schemeClr>
              </a:solidFill>
              <a:latin typeface="Cambria" pitchFamily="18" charset="0"/>
            </a:endParaRPr>
          </a:p>
        </p:txBody>
      </p:sp>
      <p:sp>
        <p:nvSpPr>
          <p:cNvPr id="187" name="TextBox 33"/>
          <p:cNvSpPr txBox="1">
            <a:spLocks noChangeArrowheads="1"/>
          </p:cNvSpPr>
          <p:nvPr/>
        </p:nvSpPr>
        <p:spPr bwMode="auto">
          <a:xfrm>
            <a:off x="107504" y="2228259"/>
            <a:ext cx="3816424" cy="4001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lang="ru-RU" altLang="ru-RU" sz="1000" dirty="0" smtClean="0">
                <a:solidFill>
                  <a:schemeClr val="accent1">
                    <a:lumMod val="50000"/>
                  </a:schemeClr>
                </a:solidFill>
                <a:latin typeface="Cambria" pitchFamily="18" charset="0"/>
              </a:rPr>
              <a:t>Получатели средств по госконтрактам по строительству космодрома «Восточный»</a:t>
            </a:r>
          </a:p>
        </p:txBody>
      </p:sp>
      <p:sp>
        <p:nvSpPr>
          <p:cNvPr id="188" name="TextBox 33"/>
          <p:cNvSpPr txBox="1">
            <a:spLocks noChangeArrowheads="1"/>
          </p:cNvSpPr>
          <p:nvPr/>
        </p:nvSpPr>
        <p:spPr bwMode="auto">
          <a:xfrm>
            <a:off x="107504" y="2598172"/>
            <a:ext cx="3816424" cy="24622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lang="ru-RU" altLang="ru-RU" sz="1000" dirty="0" smtClean="0">
                <a:solidFill>
                  <a:schemeClr val="accent1">
                    <a:lumMod val="50000"/>
                  </a:schemeClr>
                </a:solidFill>
                <a:latin typeface="Cambria" pitchFamily="18" charset="0"/>
              </a:rPr>
              <a:t>Единственный поставщик</a:t>
            </a:r>
          </a:p>
        </p:txBody>
      </p:sp>
      <p:sp>
        <p:nvSpPr>
          <p:cNvPr id="189" name="Прямоугольник 188"/>
          <p:cNvSpPr/>
          <p:nvPr/>
        </p:nvSpPr>
        <p:spPr>
          <a:xfrm>
            <a:off x="107504" y="3060417"/>
            <a:ext cx="3600400" cy="1008112"/>
          </a:xfrm>
          <a:prstGeom prst="rect">
            <a:avLst/>
          </a:prstGeom>
          <a:noFill/>
          <a:ln w="9525">
            <a:solidFill>
              <a:schemeClr val="accent1">
                <a:lumMod val="75000"/>
              </a:schemeClr>
            </a:solidFill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pPr indent="180000">
              <a:defRPr/>
            </a:pPr>
            <a:endParaRPr lang="ru-RU" sz="1100" dirty="0">
              <a:solidFill>
                <a:srgbClr val="A20000"/>
              </a:solidFill>
              <a:latin typeface="Cambria" pitchFamily="18" charset="0"/>
            </a:endParaRPr>
          </a:p>
        </p:txBody>
      </p:sp>
      <p:sp>
        <p:nvSpPr>
          <p:cNvPr id="190" name="Прямоугольник 189"/>
          <p:cNvSpPr/>
          <p:nvPr/>
        </p:nvSpPr>
        <p:spPr>
          <a:xfrm>
            <a:off x="107504" y="2844393"/>
            <a:ext cx="4248472" cy="216024"/>
          </a:xfrm>
          <a:prstGeom prst="rect">
            <a:avLst/>
          </a:prstGeom>
          <a:noFill/>
          <a:ln w="9525">
            <a:solidFill>
              <a:schemeClr val="accent1">
                <a:lumMod val="75000"/>
              </a:schemeClr>
            </a:solidFill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pPr indent="180000">
              <a:defRPr/>
            </a:pPr>
            <a:endParaRPr lang="ru-RU" sz="1100" dirty="0">
              <a:solidFill>
                <a:srgbClr val="A20000"/>
              </a:solidFill>
              <a:latin typeface="Cambria" pitchFamily="18" charset="0"/>
            </a:endParaRPr>
          </a:p>
        </p:txBody>
      </p:sp>
      <p:sp>
        <p:nvSpPr>
          <p:cNvPr id="216" name="TextBox 83"/>
          <p:cNvSpPr txBox="1">
            <a:spLocks noChangeArrowheads="1"/>
          </p:cNvSpPr>
          <p:nvPr/>
        </p:nvSpPr>
        <p:spPr bwMode="auto">
          <a:xfrm>
            <a:off x="107504" y="4371950"/>
            <a:ext cx="936104" cy="52054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58313" tIns="29157" rIns="58313" bIns="29157">
            <a:spAutoFit/>
          </a:bodyPr>
          <a:lstStyle/>
          <a:p>
            <a:pPr algn="ctr"/>
            <a:r>
              <a:rPr lang="ru-RU" altLang="ru-RU" sz="1000" b="1" dirty="0" smtClean="0">
                <a:solidFill>
                  <a:schemeClr val="tx2">
                    <a:lumMod val="75000"/>
                  </a:schemeClr>
                </a:solidFill>
                <a:latin typeface="Cambria" pitchFamily="18" charset="0"/>
                <a:cs typeface="Arial" pitchFamily="34" charset="0"/>
              </a:rPr>
              <a:t>Остаток </a:t>
            </a:r>
          </a:p>
          <a:p>
            <a:pPr algn="ctr"/>
            <a:r>
              <a:rPr lang="ru-RU" altLang="ru-RU" sz="1000" b="1" dirty="0" smtClean="0">
                <a:solidFill>
                  <a:schemeClr val="tx2">
                    <a:lumMod val="75000"/>
                  </a:schemeClr>
                </a:solidFill>
                <a:latin typeface="Cambria" pitchFamily="18" charset="0"/>
                <a:cs typeface="Arial" pitchFamily="34" charset="0"/>
              </a:rPr>
              <a:t>на 01.01.18,</a:t>
            </a:r>
          </a:p>
          <a:p>
            <a:pPr algn="ctr"/>
            <a:r>
              <a:rPr lang="ru-RU" altLang="ru-RU" sz="1000" b="1" dirty="0" smtClean="0">
                <a:solidFill>
                  <a:schemeClr val="tx2">
                    <a:lumMod val="75000"/>
                  </a:schemeClr>
                </a:solidFill>
                <a:latin typeface="Cambria" pitchFamily="18" charset="0"/>
                <a:cs typeface="Arial" pitchFamily="34" charset="0"/>
              </a:rPr>
              <a:t> млн.руб.</a:t>
            </a:r>
            <a:endParaRPr lang="ru-RU" altLang="ru-RU" sz="1000" b="1" dirty="0">
              <a:solidFill>
                <a:schemeClr val="tx2">
                  <a:lumMod val="75000"/>
                </a:schemeClr>
              </a:solidFill>
              <a:latin typeface="Cambria" pitchFamily="18" charset="0"/>
              <a:cs typeface="Arial" pitchFamily="34" charset="0"/>
            </a:endParaRPr>
          </a:p>
        </p:txBody>
      </p:sp>
      <p:grpSp>
        <p:nvGrpSpPr>
          <p:cNvPr id="217" name="Группа 285"/>
          <p:cNvGrpSpPr>
            <a:grpSpLocks/>
          </p:cNvGrpSpPr>
          <p:nvPr/>
        </p:nvGrpSpPr>
        <p:grpSpPr bwMode="auto">
          <a:xfrm>
            <a:off x="179512" y="4876006"/>
            <a:ext cx="816102" cy="146486"/>
            <a:chOff x="4951870" y="1792941"/>
            <a:chExt cx="1542152" cy="516408"/>
          </a:xfrm>
        </p:grpSpPr>
        <p:pic>
          <p:nvPicPr>
            <p:cNvPr id="218" name="Picture 3"/>
            <p:cNvPicPr>
              <a:picLocks noChangeAspect="1" noChangeArrowheads="1"/>
            </p:cNvPicPr>
            <p:nvPr/>
          </p:nvPicPr>
          <p:blipFill>
            <a:blip r:embed="rId5" cstate="print"/>
            <a:srcRect/>
            <a:stretch>
              <a:fillRect/>
            </a:stretch>
          </p:blipFill>
          <p:spPr bwMode="auto">
            <a:xfrm>
              <a:off x="4951870" y="1792941"/>
              <a:ext cx="272235" cy="51640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219" name="Picture 3"/>
            <p:cNvPicPr>
              <a:picLocks noChangeAspect="1" noChangeArrowheads="1"/>
            </p:cNvPicPr>
            <p:nvPr/>
          </p:nvPicPr>
          <p:blipFill>
            <a:blip r:embed="rId5" cstate="print"/>
            <a:srcRect/>
            <a:stretch>
              <a:fillRect/>
            </a:stretch>
          </p:blipFill>
          <p:spPr bwMode="auto">
            <a:xfrm>
              <a:off x="5269349" y="1792941"/>
              <a:ext cx="272235" cy="51640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220" name="Picture 3"/>
            <p:cNvPicPr>
              <a:picLocks noChangeAspect="1" noChangeArrowheads="1"/>
            </p:cNvPicPr>
            <p:nvPr/>
          </p:nvPicPr>
          <p:blipFill>
            <a:blip r:embed="rId5" cstate="print"/>
            <a:srcRect/>
            <a:stretch>
              <a:fillRect/>
            </a:stretch>
          </p:blipFill>
          <p:spPr bwMode="auto">
            <a:xfrm>
              <a:off x="5586846" y="1792942"/>
              <a:ext cx="272237" cy="51640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221" name="Picture 3"/>
            <p:cNvPicPr>
              <a:picLocks noChangeAspect="1" noChangeArrowheads="1"/>
            </p:cNvPicPr>
            <p:nvPr/>
          </p:nvPicPr>
          <p:blipFill>
            <a:blip r:embed="rId5" cstate="print"/>
            <a:srcRect/>
            <a:stretch>
              <a:fillRect/>
            </a:stretch>
          </p:blipFill>
          <p:spPr bwMode="auto">
            <a:xfrm>
              <a:off x="5904318" y="1792941"/>
              <a:ext cx="272235" cy="51640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222" name="Picture 3"/>
            <p:cNvPicPr>
              <a:picLocks noChangeAspect="1" noChangeArrowheads="1"/>
            </p:cNvPicPr>
            <p:nvPr/>
          </p:nvPicPr>
          <p:blipFill>
            <a:blip r:embed="rId5" cstate="print"/>
            <a:srcRect/>
            <a:stretch>
              <a:fillRect/>
            </a:stretch>
          </p:blipFill>
          <p:spPr bwMode="auto">
            <a:xfrm>
              <a:off x="6221787" y="1792943"/>
              <a:ext cx="272235" cy="51640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sp>
        <p:nvSpPr>
          <p:cNvPr id="223" name="Прямоугольник 222"/>
          <p:cNvSpPr/>
          <p:nvPr/>
        </p:nvSpPr>
        <p:spPr>
          <a:xfrm>
            <a:off x="107504" y="4371950"/>
            <a:ext cx="936104" cy="720080"/>
          </a:xfrm>
          <a:prstGeom prst="rect">
            <a:avLst/>
          </a:prstGeom>
          <a:noFill/>
          <a:ln w="9525">
            <a:solidFill>
              <a:schemeClr val="bg1">
                <a:lumMod val="50000"/>
              </a:schemeClr>
            </a:solidFill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pPr indent="180000">
              <a:defRPr/>
            </a:pPr>
            <a:endParaRPr lang="ru-RU" sz="1100" dirty="0">
              <a:solidFill>
                <a:srgbClr val="A20000"/>
              </a:solidFill>
              <a:latin typeface="Cambria" pitchFamily="18" charset="0"/>
            </a:endParaRPr>
          </a:p>
        </p:txBody>
      </p:sp>
      <p:sp>
        <p:nvSpPr>
          <p:cNvPr id="224" name="TextBox 298"/>
          <p:cNvSpPr txBox="1">
            <a:spLocks noChangeArrowheads="1"/>
          </p:cNvSpPr>
          <p:nvPr/>
        </p:nvSpPr>
        <p:spPr bwMode="auto">
          <a:xfrm>
            <a:off x="467544" y="4803998"/>
            <a:ext cx="216024" cy="2616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r"/>
            <a:r>
              <a:rPr lang="ru-RU" altLang="ru-RU" sz="11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mbria" pitchFamily="18" charset="0"/>
                <a:cs typeface="Arial" pitchFamily="34" charset="0"/>
              </a:rPr>
              <a:t>4</a:t>
            </a:r>
            <a:endParaRPr lang="ru-RU" altLang="ru-RU" sz="11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mbria" pitchFamily="18" charset="0"/>
              <a:cs typeface="Arial" pitchFamily="34" charset="0"/>
            </a:endParaRPr>
          </a:p>
        </p:txBody>
      </p:sp>
      <p:sp>
        <p:nvSpPr>
          <p:cNvPr id="227" name="TextBox 298"/>
          <p:cNvSpPr txBox="1">
            <a:spLocks noChangeArrowheads="1"/>
          </p:cNvSpPr>
          <p:nvPr/>
        </p:nvSpPr>
        <p:spPr bwMode="auto">
          <a:xfrm>
            <a:off x="755576" y="4803998"/>
            <a:ext cx="216024" cy="2616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r"/>
            <a:r>
              <a:rPr lang="ru-RU" altLang="ru-RU" sz="11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mbria" pitchFamily="18" charset="0"/>
                <a:cs typeface="Arial" pitchFamily="34" charset="0"/>
              </a:rPr>
              <a:t>1</a:t>
            </a:r>
            <a:endParaRPr lang="ru-RU" altLang="ru-RU" sz="11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mbria" pitchFamily="18" charset="0"/>
              <a:cs typeface="Arial" pitchFamily="34" charset="0"/>
            </a:endParaRPr>
          </a:p>
        </p:txBody>
      </p:sp>
      <p:sp>
        <p:nvSpPr>
          <p:cNvPr id="228" name="TextBox 298"/>
          <p:cNvSpPr txBox="1">
            <a:spLocks noChangeArrowheads="1"/>
          </p:cNvSpPr>
          <p:nvPr/>
        </p:nvSpPr>
        <p:spPr bwMode="auto">
          <a:xfrm>
            <a:off x="611560" y="4803998"/>
            <a:ext cx="216024" cy="2616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r"/>
            <a:r>
              <a:rPr lang="ru-RU" altLang="ru-RU" sz="11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mbria" pitchFamily="18" charset="0"/>
                <a:cs typeface="Arial" pitchFamily="34" charset="0"/>
              </a:rPr>
              <a:t>1</a:t>
            </a:r>
            <a:endParaRPr lang="ru-RU" altLang="ru-RU" sz="11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mbria" pitchFamily="18" charset="0"/>
              <a:cs typeface="Arial" pitchFamily="34" charset="0"/>
            </a:endParaRPr>
          </a:p>
        </p:txBody>
      </p:sp>
      <p:sp>
        <p:nvSpPr>
          <p:cNvPr id="232" name="TextBox 298"/>
          <p:cNvSpPr txBox="1">
            <a:spLocks noChangeArrowheads="1"/>
          </p:cNvSpPr>
          <p:nvPr/>
        </p:nvSpPr>
        <p:spPr bwMode="auto">
          <a:xfrm>
            <a:off x="1835696" y="4803998"/>
            <a:ext cx="216024" cy="2616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r"/>
            <a:r>
              <a:rPr lang="ru-RU" altLang="ru-RU" sz="11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mbria" pitchFamily="18" charset="0"/>
                <a:cs typeface="Arial" pitchFamily="34" charset="0"/>
              </a:rPr>
              <a:t>8</a:t>
            </a:r>
            <a:endParaRPr lang="ru-RU" altLang="ru-RU" sz="11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mbria" pitchFamily="18" charset="0"/>
              <a:cs typeface="Arial" pitchFamily="34" charset="0"/>
            </a:endParaRPr>
          </a:p>
        </p:txBody>
      </p:sp>
      <p:sp>
        <p:nvSpPr>
          <p:cNvPr id="233" name="TextBox 298"/>
          <p:cNvSpPr txBox="1">
            <a:spLocks noChangeArrowheads="1"/>
          </p:cNvSpPr>
          <p:nvPr/>
        </p:nvSpPr>
        <p:spPr bwMode="auto">
          <a:xfrm>
            <a:off x="1691680" y="4803998"/>
            <a:ext cx="216024" cy="2616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r"/>
            <a:r>
              <a:rPr lang="ru-RU" altLang="ru-RU" sz="11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mbria" pitchFamily="18" charset="0"/>
                <a:cs typeface="Arial" pitchFamily="34" charset="0"/>
              </a:rPr>
              <a:t>3</a:t>
            </a:r>
            <a:endParaRPr lang="ru-RU" altLang="ru-RU" sz="11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mbria" pitchFamily="18" charset="0"/>
              <a:cs typeface="Arial" pitchFamily="34" charset="0"/>
            </a:endParaRPr>
          </a:p>
        </p:txBody>
      </p:sp>
      <p:sp>
        <p:nvSpPr>
          <p:cNvPr id="234" name="TextBox 298"/>
          <p:cNvSpPr txBox="1">
            <a:spLocks noChangeArrowheads="1"/>
          </p:cNvSpPr>
          <p:nvPr/>
        </p:nvSpPr>
        <p:spPr bwMode="auto">
          <a:xfrm>
            <a:off x="1475656" y="4803998"/>
            <a:ext cx="288032" cy="2616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r"/>
            <a:r>
              <a:rPr lang="ru-RU" altLang="ru-RU" sz="11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mbria" pitchFamily="18" charset="0"/>
                <a:cs typeface="Arial" pitchFamily="34" charset="0"/>
              </a:rPr>
              <a:t>0</a:t>
            </a:r>
            <a:endParaRPr lang="ru-RU" altLang="ru-RU" sz="11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mbria" pitchFamily="18" charset="0"/>
              <a:cs typeface="Arial" pitchFamily="34" charset="0"/>
            </a:endParaRPr>
          </a:p>
        </p:txBody>
      </p:sp>
      <p:sp>
        <p:nvSpPr>
          <p:cNvPr id="235" name="TextBox 298"/>
          <p:cNvSpPr txBox="1">
            <a:spLocks noChangeArrowheads="1"/>
          </p:cNvSpPr>
          <p:nvPr/>
        </p:nvSpPr>
        <p:spPr bwMode="auto">
          <a:xfrm>
            <a:off x="1331640" y="4803998"/>
            <a:ext cx="288032" cy="2616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r"/>
            <a:r>
              <a:rPr lang="ru-RU" altLang="ru-RU" sz="11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mbria" pitchFamily="18" charset="0"/>
                <a:cs typeface="Arial" pitchFamily="34" charset="0"/>
              </a:rPr>
              <a:t>2</a:t>
            </a:r>
            <a:endParaRPr lang="ru-RU" altLang="ru-RU" sz="11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mbria" pitchFamily="18" charset="0"/>
              <a:cs typeface="Arial" pitchFamily="34" charset="0"/>
            </a:endParaRPr>
          </a:p>
        </p:txBody>
      </p:sp>
      <p:sp>
        <p:nvSpPr>
          <p:cNvPr id="236" name="TextBox 298"/>
          <p:cNvSpPr txBox="1">
            <a:spLocks noChangeArrowheads="1"/>
          </p:cNvSpPr>
          <p:nvPr/>
        </p:nvSpPr>
        <p:spPr bwMode="auto">
          <a:xfrm>
            <a:off x="2411760" y="4803998"/>
            <a:ext cx="288032" cy="2616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r"/>
            <a:r>
              <a:rPr lang="ru-RU" altLang="ru-RU" sz="11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mbria" pitchFamily="18" charset="0"/>
                <a:cs typeface="Arial" pitchFamily="34" charset="0"/>
              </a:rPr>
              <a:t>1</a:t>
            </a:r>
            <a:endParaRPr lang="ru-RU" altLang="ru-RU" sz="11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mbria" pitchFamily="18" charset="0"/>
              <a:cs typeface="Arial" pitchFamily="34" charset="0"/>
            </a:endParaRPr>
          </a:p>
        </p:txBody>
      </p:sp>
      <p:sp>
        <p:nvSpPr>
          <p:cNvPr id="237" name="TextBox 298"/>
          <p:cNvSpPr txBox="1">
            <a:spLocks noChangeArrowheads="1"/>
          </p:cNvSpPr>
          <p:nvPr/>
        </p:nvSpPr>
        <p:spPr bwMode="auto">
          <a:xfrm>
            <a:off x="2627784" y="4803998"/>
            <a:ext cx="207640" cy="2616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r"/>
            <a:r>
              <a:rPr lang="ru-RU" altLang="ru-RU" sz="11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mbria" pitchFamily="18" charset="0"/>
                <a:cs typeface="Arial" pitchFamily="34" charset="0"/>
              </a:rPr>
              <a:t>6</a:t>
            </a:r>
            <a:endParaRPr lang="ru-RU" altLang="ru-RU" sz="11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mbria" pitchFamily="18" charset="0"/>
              <a:cs typeface="Arial" pitchFamily="34" charset="0"/>
            </a:endParaRPr>
          </a:p>
        </p:txBody>
      </p:sp>
      <p:sp>
        <p:nvSpPr>
          <p:cNvPr id="238" name="TextBox 298"/>
          <p:cNvSpPr txBox="1">
            <a:spLocks noChangeArrowheads="1"/>
          </p:cNvSpPr>
          <p:nvPr/>
        </p:nvSpPr>
        <p:spPr bwMode="auto">
          <a:xfrm>
            <a:off x="2780184" y="4803998"/>
            <a:ext cx="207640" cy="2616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r"/>
            <a:r>
              <a:rPr lang="ru-RU" altLang="ru-RU" sz="11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mbria" pitchFamily="18" charset="0"/>
                <a:cs typeface="Arial" pitchFamily="34" charset="0"/>
              </a:rPr>
              <a:t>9</a:t>
            </a:r>
            <a:endParaRPr lang="ru-RU" altLang="ru-RU" sz="11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mbria" pitchFamily="18" charset="0"/>
              <a:cs typeface="Arial" pitchFamily="34" charset="0"/>
            </a:endParaRPr>
          </a:p>
        </p:txBody>
      </p:sp>
      <p:sp>
        <p:nvSpPr>
          <p:cNvPr id="239" name="TextBox 298"/>
          <p:cNvSpPr txBox="1">
            <a:spLocks noChangeArrowheads="1"/>
          </p:cNvSpPr>
          <p:nvPr/>
        </p:nvSpPr>
        <p:spPr bwMode="auto">
          <a:xfrm>
            <a:off x="2924200" y="4803998"/>
            <a:ext cx="279648" cy="2616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r"/>
            <a:r>
              <a:rPr lang="ru-RU" altLang="ru-RU" sz="11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mbria" pitchFamily="18" charset="0"/>
                <a:cs typeface="Arial" pitchFamily="34" charset="0"/>
              </a:rPr>
              <a:t>6</a:t>
            </a:r>
            <a:endParaRPr lang="ru-RU" altLang="ru-RU" sz="11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mbria" pitchFamily="18" charset="0"/>
              <a:cs typeface="Arial" pitchFamily="34" charset="0"/>
            </a:endParaRPr>
          </a:p>
        </p:txBody>
      </p:sp>
      <p:sp>
        <p:nvSpPr>
          <p:cNvPr id="240" name="TextBox 298"/>
          <p:cNvSpPr txBox="1">
            <a:spLocks noChangeArrowheads="1"/>
          </p:cNvSpPr>
          <p:nvPr/>
        </p:nvSpPr>
        <p:spPr bwMode="auto">
          <a:xfrm>
            <a:off x="3716288" y="4803998"/>
            <a:ext cx="279648" cy="2616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r"/>
            <a:r>
              <a:rPr lang="ru-RU" altLang="ru-RU" sz="11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mbria" pitchFamily="18" charset="0"/>
                <a:cs typeface="Arial" pitchFamily="34" charset="0"/>
              </a:rPr>
              <a:t>7</a:t>
            </a:r>
            <a:endParaRPr lang="ru-RU" altLang="ru-RU" sz="11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mbria" pitchFamily="18" charset="0"/>
              <a:cs typeface="Arial" pitchFamily="34" charset="0"/>
            </a:endParaRPr>
          </a:p>
        </p:txBody>
      </p:sp>
      <p:sp>
        <p:nvSpPr>
          <p:cNvPr id="241" name="TextBox 298"/>
          <p:cNvSpPr txBox="1">
            <a:spLocks noChangeArrowheads="1"/>
          </p:cNvSpPr>
          <p:nvPr/>
        </p:nvSpPr>
        <p:spPr bwMode="auto">
          <a:xfrm>
            <a:off x="3923928" y="4803998"/>
            <a:ext cx="207640" cy="2616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r"/>
            <a:r>
              <a:rPr lang="ru-RU" altLang="ru-RU" sz="11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mbria" pitchFamily="18" charset="0"/>
                <a:cs typeface="Arial" pitchFamily="34" charset="0"/>
              </a:rPr>
              <a:t>5</a:t>
            </a:r>
            <a:endParaRPr lang="ru-RU" altLang="ru-RU" sz="11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mbria" pitchFamily="18" charset="0"/>
              <a:cs typeface="Arial" pitchFamily="34" charset="0"/>
            </a:endParaRPr>
          </a:p>
        </p:txBody>
      </p:sp>
      <p:sp>
        <p:nvSpPr>
          <p:cNvPr id="242" name="TextBox 298"/>
          <p:cNvSpPr txBox="1">
            <a:spLocks noChangeArrowheads="1"/>
          </p:cNvSpPr>
          <p:nvPr/>
        </p:nvSpPr>
        <p:spPr bwMode="auto">
          <a:xfrm>
            <a:off x="4076328" y="4803998"/>
            <a:ext cx="279648" cy="2616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r"/>
            <a:r>
              <a:rPr lang="ru-RU" altLang="ru-RU" sz="11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mbria" pitchFamily="18" charset="0"/>
                <a:cs typeface="Arial" pitchFamily="34" charset="0"/>
              </a:rPr>
              <a:t>3</a:t>
            </a:r>
            <a:endParaRPr lang="ru-RU" altLang="ru-RU" sz="11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mbria" pitchFamily="18" charset="0"/>
              <a:cs typeface="Arial" pitchFamily="34" charset="0"/>
            </a:endParaRPr>
          </a:p>
        </p:txBody>
      </p:sp>
      <p:sp>
        <p:nvSpPr>
          <p:cNvPr id="243" name="TextBox 33"/>
          <p:cNvSpPr txBox="1">
            <a:spLocks noChangeArrowheads="1"/>
          </p:cNvSpPr>
          <p:nvPr/>
        </p:nvSpPr>
        <p:spPr bwMode="auto">
          <a:xfrm>
            <a:off x="3707904" y="1954715"/>
            <a:ext cx="648072" cy="16959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marL="228600" indent="-228600" algn="ctr">
              <a:lnSpc>
                <a:spcPts val="500"/>
              </a:lnSpc>
            </a:pPr>
            <a:r>
              <a:rPr lang="ru-RU" altLang="ru-RU" sz="1000" dirty="0" smtClean="0">
                <a:solidFill>
                  <a:schemeClr val="accent1">
                    <a:lumMod val="50000"/>
                  </a:schemeClr>
                </a:solidFill>
                <a:latin typeface="Cambria" pitchFamily="18" charset="0"/>
              </a:rPr>
              <a:t>6</a:t>
            </a:r>
          </a:p>
        </p:txBody>
      </p:sp>
      <p:sp>
        <p:nvSpPr>
          <p:cNvPr id="244" name="TextBox 33"/>
          <p:cNvSpPr txBox="1">
            <a:spLocks noChangeArrowheads="1"/>
          </p:cNvSpPr>
          <p:nvPr/>
        </p:nvSpPr>
        <p:spPr bwMode="auto">
          <a:xfrm>
            <a:off x="3707904" y="2399908"/>
            <a:ext cx="648072" cy="15645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marL="228600" indent="-228600" algn="ctr">
              <a:lnSpc>
                <a:spcPts val="500"/>
              </a:lnSpc>
            </a:pPr>
            <a:r>
              <a:rPr lang="ru-RU" altLang="ru-RU" sz="1000" dirty="0" smtClean="0">
                <a:solidFill>
                  <a:schemeClr val="accent1">
                    <a:lumMod val="50000"/>
                  </a:schemeClr>
                </a:solidFill>
                <a:latin typeface="Cambria" pitchFamily="18" charset="0"/>
              </a:rPr>
              <a:t>5</a:t>
            </a:r>
          </a:p>
        </p:txBody>
      </p:sp>
      <p:sp>
        <p:nvSpPr>
          <p:cNvPr id="246" name="TextBox 33"/>
          <p:cNvSpPr txBox="1">
            <a:spLocks noChangeArrowheads="1"/>
          </p:cNvSpPr>
          <p:nvPr/>
        </p:nvSpPr>
        <p:spPr bwMode="auto">
          <a:xfrm>
            <a:off x="3707904" y="2687940"/>
            <a:ext cx="648072" cy="16959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marL="228600" indent="-228600" algn="ctr">
              <a:lnSpc>
                <a:spcPts val="500"/>
              </a:lnSpc>
            </a:pPr>
            <a:r>
              <a:rPr lang="ru-RU" altLang="ru-RU" sz="1000" dirty="0" smtClean="0">
                <a:solidFill>
                  <a:schemeClr val="accent1">
                    <a:lumMod val="50000"/>
                  </a:schemeClr>
                </a:solidFill>
                <a:latin typeface="Cambria" pitchFamily="18" charset="0"/>
              </a:rPr>
              <a:t>10</a:t>
            </a:r>
          </a:p>
        </p:txBody>
      </p:sp>
      <p:sp>
        <p:nvSpPr>
          <p:cNvPr id="247" name="TextBox 33"/>
          <p:cNvSpPr txBox="1">
            <a:spLocks noChangeArrowheads="1"/>
          </p:cNvSpPr>
          <p:nvPr/>
        </p:nvSpPr>
        <p:spPr bwMode="auto">
          <a:xfrm>
            <a:off x="3707904" y="2903964"/>
            <a:ext cx="648072" cy="15645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marL="228600" indent="-228600" algn="ctr">
              <a:lnSpc>
                <a:spcPts val="500"/>
              </a:lnSpc>
            </a:pPr>
            <a:r>
              <a:rPr lang="ru-RU" altLang="ru-RU" sz="1000" dirty="0" smtClean="0">
                <a:solidFill>
                  <a:schemeClr val="accent1">
                    <a:lumMod val="50000"/>
                  </a:schemeClr>
                </a:solidFill>
                <a:latin typeface="Cambria" pitchFamily="18" charset="0"/>
              </a:rPr>
              <a:t>1</a:t>
            </a:r>
          </a:p>
        </p:txBody>
      </p:sp>
      <p:sp>
        <p:nvSpPr>
          <p:cNvPr id="248" name="TextBox 33"/>
          <p:cNvSpPr txBox="1">
            <a:spLocks noChangeArrowheads="1"/>
          </p:cNvSpPr>
          <p:nvPr/>
        </p:nvSpPr>
        <p:spPr bwMode="auto">
          <a:xfrm>
            <a:off x="3707904" y="3420457"/>
            <a:ext cx="648072" cy="16959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marL="228600" indent="-228600" algn="ctr">
              <a:lnSpc>
                <a:spcPts val="500"/>
              </a:lnSpc>
            </a:pPr>
            <a:r>
              <a:rPr lang="ru-RU" altLang="ru-RU" sz="1000" dirty="0" smtClean="0">
                <a:solidFill>
                  <a:schemeClr val="accent1">
                    <a:lumMod val="50000"/>
                  </a:schemeClr>
                </a:solidFill>
                <a:latin typeface="Cambria" pitchFamily="18" charset="0"/>
              </a:rPr>
              <a:t>656</a:t>
            </a:r>
          </a:p>
        </p:txBody>
      </p:sp>
      <p:sp>
        <p:nvSpPr>
          <p:cNvPr id="19457" name="Rectangle 1"/>
          <p:cNvSpPr>
            <a:spLocks noChangeArrowheads="1"/>
          </p:cNvSpPr>
          <p:nvPr/>
        </p:nvSpPr>
        <p:spPr bwMode="auto">
          <a:xfrm>
            <a:off x="107504" y="3206755"/>
            <a:ext cx="3578411" cy="86177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lvl="0" algn="just"/>
            <a:r>
              <a:rPr kumimoji="0" lang="ru-RU" sz="1000" b="0" i="0" u="none" strike="noStrike" cap="none" normalizeH="0" baseline="0" dirty="0" smtClean="0">
                <a:ln>
                  <a:noFill/>
                </a:ln>
                <a:solidFill>
                  <a:schemeClr val="accent1">
                    <a:lumMod val="50000"/>
                  </a:schemeClr>
                </a:solidFill>
                <a:effectLst/>
                <a:latin typeface="Cambria" pitchFamily="18" charset="0"/>
                <a:ea typeface="Calibri" pitchFamily="34" charset="0"/>
                <a:cs typeface="Times New Roman" pitchFamily="18" charset="0"/>
              </a:rPr>
              <a:t>в т.ч. государственные заказчики</a:t>
            </a:r>
            <a:r>
              <a:rPr lang="ru-RU" sz="1000" dirty="0" smtClean="0">
                <a:solidFill>
                  <a:schemeClr val="accent1">
                    <a:lumMod val="50000"/>
                  </a:schemeClr>
                </a:solidFill>
                <a:latin typeface="Cambria" pitchFamily="18" charset="0"/>
                <a:ea typeface="Calibri" pitchFamily="34" charset="0"/>
                <a:cs typeface="Times New Roman" pitchFamily="18" charset="0"/>
              </a:rPr>
              <a:t> по </a:t>
            </a:r>
            <a:r>
              <a:rPr lang="ru-RU" sz="1000" b="1" dirty="0" smtClean="0">
                <a:solidFill>
                  <a:schemeClr val="accent1">
                    <a:lumMod val="50000"/>
                  </a:schemeClr>
                </a:solidFill>
                <a:latin typeface="Cambria" pitchFamily="18" charset="0"/>
                <a:ea typeface="Calibri" pitchFamily="34" charset="0"/>
                <a:cs typeface="Times New Roman" pitchFamily="18" charset="0"/>
              </a:rPr>
              <a:t>343</a:t>
            </a:r>
            <a:r>
              <a:rPr lang="ru-RU" sz="1000" dirty="0" smtClean="0">
                <a:solidFill>
                  <a:schemeClr val="accent1">
                    <a:lumMod val="50000"/>
                  </a:schemeClr>
                </a:solidFill>
                <a:latin typeface="Cambria" pitchFamily="18" charset="0"/>
                <a:ea typeface="Calibri" pitchFamily="34" charset="0"/>
                <a:cs typeface="Times New Roman" pitchFamily="18" charset="0"/>
              </a:rPr>
              <a:t> </a:t>
            </a:r>
            <a:r>
              <a:rPr lang="ru-RU" sz="1000" dirty="0" err="1" smtClean="0">
                <a:solidFill>
                  <a:schemeClr val="accent1">
                    <a:lumMod val="50000"/>
                  </a:schemeClr>
                </a:solidFill>
                <a:latin typeface="Cambria" pitchFamily="18" charset="0"/>
                <a:ea typeface="Calibri" pitchFamily="34" charset="0"/>
                <a:cs typeface="Times New Roman" pitchFamily="18" charset="0"/>
              </a:rPr>
              <a:t>госу-дарственным</a:t>
            </a:r>
            <a:r>
              <a:rPr lang="ru-RU" sz="1000" dirty="0" smtClean="0">
                <a:solidFill>
                  <a:schemeClr val="accent1">
                    <a:lumMod val="50000"/>
                  </a:schemeClr>
                </a:solidFill>
                <a:latin typeface="Cambria" pitchFamily="18" charset="0"/>
                <a:ea typeface="Calibri" pitchFamily="34" charset="0"/>
                <a:cs typeface="Times New Roman" pitchFamily="18" charset="0"/>
              </a:rPr>
              <a:t> контрактам располагались</a:t>
            </a:r>
            <a:r>
              <a:rPr kumimoji="0" lang="ru-RU" sz="1000" b="0" i="0" u="none" strike="noStrike" cap="none" normalizeH="0" baseline="0" dirty="0" smtClean="0">
                <a:ln>
                  <a:noFill/>
                </a:ln>
                <a:solidFill>
                  <a:schemeClr val="accent1">
                    <a:lumMod val="50000"/>
                  </a:schemeClr>
                </a:solidFill>
                <a:effectLst/>
                <a:latin typeface="Cambria" pitchFamily="18" charset="0"/>
                <a:ea typeface="Calibri" pitchFamily="34" charset="0"/>
                <a:cs typeface="Times New Roman" pitchFamily="18" charset="0"/>
              </a:rPr>
              <a:t> в других субъектах РФ (перечисление средств осуществлялось МОУ ФК, УФК по г. Москве, Московской, Новосибирской, Кемеровской областям, Республике Алтай и др.).</a:t>
            </a:r>
            <a:endParaRPr kumimoji="0" lang="ru-RU" sz="1000" b="0" i="0" u="none" strike="noStrike" cap="none" normalizeH="0" baseline="0" dirty="0" smtClean="0">
              <a:ln>
                <a:noFill/>
              </a:ln>
              <a:solidFill>
                <a:schemeClr val="accent1">
                  <a:lumMod val="50000"/>
                </a:schemeClr>
              </a:solidFill>
              <a:effectLst/>
              <a:latin typeface="Cambria" pitchFamily="18" charset="0"/>
              <a:cs typeface="Arial" pitchFamily="34" charset="0"/>
            </a:endParaRPr>
          </a:p>
        </p:txBody>
      </p:sp>
      <p:sp>
        <p:nvSpPr>
          <p:cNvPr id="250" name="Прямоугольник 249"/>
          <p:cNvSpPr/>
          <p:nvPr/>
        </p:nvSpPr>
        <p:spPr>
          <a:xfrm>
            <a:off x="107504" y="4068529"/>
            <a:ext cx="4248472" cy="216024"/>
          </a:xfrm>
          <a:prstGeom prst="rect">
            <a:avLst/>
          </a:prstGeom>
          <a:noFill/>
          <a:ln w="9525">
            <a:solidFill>
              <a:schemeClr val="accent1">
                <a:lumMod val="75000"/>
              </a:schemeClr>
            </a:solidFill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pPr indent="180000">
              <a:defRPr/>
            </a:pPr>
            <a:endParaRPr lang="ru-RU" sz="1100" dirty="0">
              <a:solidFill>
                <a:srgbClr val="A20000"/>
              </a:solidFill>
              <a:latin typeface="Cambria" pitchFamily="18" charset="0"/>
            </a:endParaRPr>
          </a:p>
        </p:txBody>
      </p:sp>
      <p:sp>
        <p:nvSpPr>
          <p:cNvPr id="251" name="TextBox 33"/>
          <p:cNvSpPr txBox="1">
            <a:spLocks noChangeArrowheads="1"/>
          </p:cNvSpPr>
          <p:nvPr/>
        </p:nvSpPr>
        <p:spPr bwMode="auto">
          <a:xfrm>
            <a:off x="107504" y="4038332"/>
            <a:ext cx="3816424" cy="2616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lang="ru-RU" altLang="ru-RU" sz="1100" b="1" dirty="0" smtClean="0">
                <a:solidFill>
                  <a:schemeClr val="accent1">
                    <a:lumMod val="50000"/>
                  </a:schemeClr>
                </a:solidFill>
                <a:latin typeface="Cambria" pitchFamily="18" charset="0"/>
              </a:rPr>
              <a:t>Всего</a:t>
            </a:r>
          </a:p>
        </p:txBody>
      </p:sp>
      <p:sp>
        <p:nvSpPr>
          <p:cNvPr id="252" name="TextBox 33"/>
          <p:cNvSpPr txBox="1">
            <a:spLocks noChangeArrowheads="1"/>
          </p:cNvSpPr>
          <p:nvPr/>
        </p:nvSpPr>
        <p:spPr bwMode="auto">
          <a:xfrm>
            <a:off x="3707904" y="4114955"/>
            <a:ext cx="648072" cy="16959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marL="228600" indent="-228600" algn="ctr">
              <a:lnSpc>
                <a:spcPts val="500"/>
              </a:lnSpc>
            </a:pPr>
            <a:r>
              <a:rPr lang="ru-RU" altLang="ru-RU" sz="1000" b="1" dirty="0" smtClean="0">
                <a:solidFill>
                  <a:schemeClr val="accent1">
                    <a:lumMod val="50000"/>
                  </a:schemeClr>
                </a:solidFill>
                <a:latin typeface="Cambria" pitchFamily="18" charset="0"/>
              </a:rPr>
              <a:t>705</a:t>
            </a:r>
          </a:p>
        </p:txBody>
      </p:sp>
      <p:sp>
        <p:nvSpPr>
          <p:cNvPr id="260" name="Прямоугольник 259"/>
          <p:cNvSpPr/>
          <p:nvPr/>
        </p:nvSpPr>
        <p:spPr bwMode="auto">
          <a:xfrm>
            <a:off x="5436096" y="1851670"/>
            <a:ext cx="3600400" cy="360040"/>
          </a:xfrm>
          <a:prstGeom prst="rect">
            <a:avLst/>
          </a:prstGeom>
          <a:solidFill>
            <a:srgbClr val="E6E6E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>
              <a:defRPr/>
            </a:pPr>
            <a:endParaRPr lang="ru-RU" sz="900" dirty="0">
              <a:solidFill>
                <a:schemeClr val="accent1">
                  <a:lumMod val="50000"/>
                </a:schemeClr>
              </a:solidFill>
              <a:latin typeface="Open Sans Condensed" pitchFamily="34" charset="0"/>
            </a:endParaRPr>
          </a:p>
        </p:txBody>
      </p:sp>
      <p:sp>
        <p:nvSpPr>
          <p:cNvPr id="261" name="Прямоугольник 260"/>
          <p:cNvSpPr/>
          <p:nvPr/>
        </p:nvSpPr>
        <p:spPr bwMode="auto">
          <a:xfrm>
            <a:off x="5436096" y="1854000"/>
            <a:ext cx="3600400" cy="357710"/>
          </a:xfrm>
          <a:prstGeom prst="rect">
            <a:avLst/>
          </a:prstGeom>
          <a:noFill/>
          <a:ln w="6350">
            <a:solidFill>
              <a:srgbClr val="B4B4B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>
              <a:solidFill>
                <a:schemeClr val="accent1">
                  <a:lumMod val="50000"/>
                </a:schemeClr>
              </a:solidFill>
            </a:endParaRPr>
          </a:p>
        </p:txBody>
      </p:sp>
      <p:pic>
        <p:nvPicPr>
          <p:cNvPr id="262" name="Рисунок 167" descr="9.jpg"/>
          <p:cNvPicPr>
            <a:picLocks noChangeAspect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5508104" y="1923678"/>
            <a:ext cx="360040" cy="21602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63" name="Прямоугольник 262"/>
          <p:cNvSpPr/>
          <p:nvPr/>
        </p:nvSpPr>
        <p:spPr bwMode="auto">
          <a:xfrm>
            <a:off x="5436096" y="1851670"/>
            <a:ext cx="504056" cy="360040"/>
          </a:xfrm>
          <a:prstGeom prst="rect">
            <a:avLst/>
          </a:prstGeom>
          <a:noFill/>
          <a:ln w="6350">
            <a:solidFill>
              <a:srgbClr val="B4B4B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>
              <a:solidFill>
                <a:schemeClr val="accent1">
                  <a:lumMod val="50000"/>
                </a:schemeClr>
              </a:solidFill>
            </a:endParaRPr>
          </a:p>
        </p:txBody>
      </p:sp>
      <p:sp>
        <p:nvSpPr>
          <p:cNvPr id="264" name="Прямоугольник 263"/>
          <p:cNvSpPr/>
          <p:nvPr/>
        </p:nvSpPr>
        <p:spPr>
          <a:xfrm>
            <a:off x="5940152" y="1851670"/>
            <a:ext cx="3096344" cy="38472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950" b="1" dirty="0" smtClean="0">
                <a:solidFill>
                  <a:schemeClr val="accent1">
                    <a:lumMod val="50000"/>
                  </a:schemeClr>
                </a:solidFill>
                <a:latin typeface="Cambria" pitchFamily="18" charset="0"/>
              </a:rPr>
              <a:t>Обращение Министерства финансов Алтайского края об открытии лицевых счетов</a:t>
            </a:r>
          </a:p>
        </p:txBody>
      </p:sp>
      <p:sp>
        <p:nvSpPr>
          <p:cNvPr id="265" name="Прямоугольник 264"/>
          <p:cNvSpPr/>
          <p:nvPr/>
        </p:nvSpPr>
        <p:spPr bwMode="auto">
          <a:xfrm>
            <a:off x="5436096" y="2238569"/>
            <a:ext cx="3600400" cy="504056"/>
          </a:xfrm>
          <a:prstGeom prst="rect">
            <a:avLst/>
          </a:prstGeom>
          <a:solidFill>
            <a:srgbClr val="E6E6E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>
              <a:defRPr/>
            </a:pPr>
            <a:endParaRPr lang="ru-RU" sz="900" dirty="0">
              <a:solidFill>
                <a:schemeClr val="accent1">
                  <a:lumMod val="50000"/>
                </a:schemeClr>
              </a:solidFill>
              <a:latin typeface="Open Sans Condensed" pitchFamily="34" charset="0"/>
            </a:endParaRPr>
          </a:p>
        </p:txBody>
      </p:sp>
      <p:sp>
        <p:nvSpPr>
          <p:cNvPr id="266" name="Прямоугольник 265"/>
          <p:cNvSpPr/>
          <p:nvPr/>
        </p:nvSpPr>
        <p:spPr bwMode="auto">
          <a:xfrm>
            <a:off x="5436096" y="2238568"/>
            <a:ext cx="3600400" cy="504057"/>
          </a:xfrm>
          <a:prstGeom prst="rect">
            <a:avLst/>
          </a:prstGeom>
          <a:noFill/>
          <a:ln w="6350">
            <a:solidFill>
              <a:srgbClr val="B4B4B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>
              <a:solidFill>
                <a:schemeClr val="accent1">
                  <a:lumMod val="50000"/>
                </a:schemeClr>
              </a:solidFill>
            </a:endParaRPr>
          </a:p>
        </p:txBody>
      </p:sp>
      <p:pic>
        <p:nvPicPr>
          <p:cNvPr id="267" name="Рисунок 167" descr="9.jpg"/>
          <p:cNvPicPr>
            <a:picLocks noChangeAspect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5508104" y="2310577"/>
            <a:ext cx="360040" cy="36004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68" name="Прямоугольник 267"/>
          <p:cNvSpPr/>
          <p:nvPr/>
        </p:nvSpPr>
        <p:spPr bwMode="auto">
          <a:xfrm>
            <a:off x="5436096" y="2238569"/>
            <a:ext cx="504056" cy="504056"/>
          </a:xfrm>
          <a:prstGeom prst="rect">
            <a:avLst/>
          </a:prstGeom>
          <a:noFill/>
          <a:ln w="6350">
            <a:solidFill>
              <a:srgbClr val="B4B4B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>
              <a:solidFill>
                <a:schemeClr val="accent1">
                  <a:lumMod val="50000"/>
                </a:schemeClr>
              </a:solidFill>
            </a:endParaRPr>
          </a:p>
        </p:txBody>
      </p:sp>
      <p:sp>
        <p:nvSpPr>
          <p:cNvPr id="269" name="Прямоугольник 268"/>
          <p:cNvSpPr/>
          <p:nvPr/>
        </p:nvSpPr>
        <p:spPr>
          <a:xfrm>
            <a:off x="5868144" y="2211710"/>
            <a:ext cx="3168352" cy="53091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950" b="1" dirty="0" smtClean="0">
                <a:solidFill>
                  <a:schemeClr val="accent1">
                    <a:lumMod val="50000"/>
                  </a:schemeClr>
                </a:solidFill>
                <a:latin typeface="Cambria" pitchFamily="18" charset="0"/>
              </a:rPr>
              <a:t>Перечень получателей субсидий для открытия лицевых счетов, представленный Министерством сельского хозяйства Алтайского края</a:t>
            </a:r>
          </a:p>
        </p:txBody>
      </p:sp>
      <p:sp>
        <p:nvSpPr>
          <p:cNvPr id="422" name="TextBox 33"/>
          <p:cNvSpPr txBox="1">
            <a:spLocks noChangeArrowheads="1"/>
          </p:cNvSpPr>
          <p:nvPr/>
        </p:nvSpPr>
        <p:spPr bwMode="auto">
          <a:xfrm>
            <a:off x="4644008" y="2787774"/>
            <a:ext cx="3744416" cy="4001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/>
            <a:r>
              <a:rPr lang="ru-RU" altLang="ru-RU" sz="1000" b="1" dirty="0" smtClean="0">
                <a:solidFill>
                  <a:schemeClr val="accent1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mbria" pitchFamily="18" charset="0"/>
              </a:rPr>
              <a:t>Юридические лица, обслуживающиеся </a:t>
            </a:r>
          </a:p>
          <a:p>
            <a:pPr algn="ctr"/>
            <a:r>
              <a:rPr lang="ru-RU" altLang="ru-RU" sz="1000" b="1" dirty="0" smtClean="0">
                <a:solidFill>
                  <a:schemeClr val="accent1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mbria" pitchFamily="18" charset="0"/>
              </a:rPr>
              <a:t>в УФК по Алтайскому краю</a:t>
            </a:r>
          </a:p>
        </p:txBody>
      </p:sp>
      <p:sp>
        <p:nvSpPr>
          <p:cNvPr id="423" name="Прямоугольник 422"/>
          <p:cNvSpPr/>
          <p:nvPr/>
        </p:nvSpPr>
        <p:spPr>
          <a:xfrm>
            <a:off x="4644008" y="3187884"/>
            <a:ext cx="4248472" cy="216024"/>
          </a:xfrm>
          <a:prstGeom prst="rect">
            <a:avLst/>
          </a:prstGeom>
          <a:noFill/>
          <a:ln w="9525">
            <a:solidFill>
              <a:schemeClr val="accent1">
                <a:lumMod val="75000"/>
              </a:schemeClr>
            </a:solidFill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pPr indent="180000">
              <a:defRPr/>
            </a:pPr>
            <a:endParaRPr lang="ru-RU" sz="1100" dirty="0">
              <a:solidFill>
                <a:srgbClr val="A20000"/>
              </a:solidFill>
              <a:latin typeface="Cambria" pitchFamily="18" charset="0"/>
            </a:endParaRPr>
          </a:p>
        </p:txBody>
      </p:sp>
      <p:sp>
        <p:nvSpPr>
          <p:cNvPr id="425" name="TextBox 33"/>
          <p:cNvSpPr txBox="1">
            <a:spLocks noChangeArrowheads="1"/>
          </p:cNvSpPr>
          <p:nvPr/>
        </p:nvSpPr>
        <p:spPr bwMode="auto">
          <a:xfrm>
            <a:off x="4644008" y="3187884"/>
            <a:ext cx="3816424" cy="31034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lang="ru-RU" altLang="ru-RU" sz="1000" dirty="0" smtClean="0">
                <a:solidFill>
                  <a:schemeClr val="accent1">
                    <a:lumMod val="50000"/>
                  </a:schemeClr>
                </a:solidFill>
                <a:latin typeface="Cambria" pitchFamily="18" charset="0"/>
              </a:rPr>
              <a:t>Получатели субсидий и грантов СХТП</a:t>
            </a:r>
          </a:p>
          <a:p>
            <a:pPr>
              <a:lnSpc>
                <a:spcPts val="500"/>
              </a:lnSpc>
            </a:pPr>
            <a:endParaRPr lang="ru-RU" altLang="ru-RU" sz="1000" dirty="0" smtClean="0">
              <a:solidFill>
                <a:schemeClr val="accent1">
                  <a:lumMod val="50000"/>
                </a:schemeClr>
              </a:solidFill>
              <a:latin typeface="Cambria" pitchFamily="18" charset="0"/>
            </a:endParaRPr>
          </a:p>
        </p:txBody>
      </p:sp>
      <p:sp>
        <p:nvSpPr>
          <p:cNvPr id="426" name="TextBox 33"/>
          <p:cNvSpPr txBox="1">
            <a:spLocks noChangeArrowheads="1"/>
          </p:cNvSpPr>
          <p:nvPr/>
        </p:nvSpPr>
        <p:spPr bwMode="auto">
          <a:xfrm>
            <a:off x="8172400" y="2787774"/>
            <a:ext cx="864096" cy="4001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/>
            <a:r>
              <a:rPr lang="ru-RU" altLang="ru-RU" sz="1000" b="1" dirty="0" smtClean="0">
                <a:solidFill>
                  <a:schemeClr val="accent1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mbria" pitchFamily="18" charset="0"/>
              </a:rPr>
              <a:t>Кол-во</a:t>
            </a:r>
          </a:p>
          <a:p>
            <a:pPr algn="ctr"/>
            <a:r>
              <a:rPr lang="ru-RU" altLang="ru-RU" sz="1000" b="1" dirty="0" smtClean="0">
                <a:solidFill>
                  <a:schemeClr val="accent1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mbria" pitchFamily="18" charset="0"/>
              </a:rPr>
              <a:t> л/с</a:t>
            </a:r>
          </a:p>
        </p:txBody>
      </p:sp>
      <p:sp>
        <p:nvSpPr>
          <p:cNvPr id="427" name="TextBox 33"/>
          <p:cNvSpPr txBox="1">
            <a:spLocks noChangeArrowheads="1"/>
          </p:cNvSpPr>
          <p:nvPr/>
        </p:nvSpPr>
        <p:spPr bwMode="auto">
          <a:xfrm>
            <a:off x="8244408" y="3259892"/>
            <a:ext cx="648072" cy="16959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marL="228600" indent="-228600" algn="ctr">
              <a:lnSpc>
                <a:spcPts val="500"/>
              </a:lnSpc>
            </a:pPr>
            <a:r>
              <a:rPr lang="ru-RU" altLang="ru-RU" sz="1000" dirty="0" smtClean="0">
                <a:solidFill>
                  <a:schemeClr val="accent1">
                    <a:lumMod val="50000"/>
                  </a:schemeClr>
                </a:solidFill>
                <a:latin typeface="Cambria" pitchFamily="18" charset="0"/>
              </a:rPr>
              <a:t>60</a:t>
            </a:r>
          </a:p>
        </p:txBody>
      </p:sp>
      <p:sp>
        <p:nvSpPr>
          <p:cNvPr id="428" name="TextBox 33"/>
          <p:cNvSpPr txBox="1">
            <a:spLocks noChangeArrowheads="1"/>
          </p:cNvSpPr>
          <p:nvPr/>
        </p:nvSpPr>
        <p:spPr bwMode="auto">
          <a:xfrm>
            <a:off x="4644008" y="3363838"/>
            <a:ext cx="3816424" cy="4001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lang="ru-RU" altLang="ru-RU" sz="1000" dirty="0" smtClean="0">
                <a:solidFill>
                  <a:schemeClr val="accent1">
                    <a:lumMod val="50000"/>
                  </a:schemeClr>
                </a:solidFill>
                <a:latin typeface="Cambria" pitchFamily="18" charset="0"/>
              </a:rPr>
              <a:t>Соисполнители по договорам с СХТП, </a:t>
            </a:r>
          </a:p>
          <a:p>
            <a:r>
              <a:rPr lang="ru-RU" altLang="ru-RU" sz="1000" dirty="0" smtClean="0">
                <a:solidFill>
                  <a:schemeClr val="accent1">
                    <a:lumMod val="50000"/>
                  </a:schemeClr>
                </a:solidFill>
                <a:latin typeface="Cambria" pitchFamily="18" charset="0"/>
              </a:rPr>
              <a:t>предусматривающим авансовые платежи</a:t>
            </a:r>
          </a:p>
        </p:txBody>
      </p:sp>
      <p:sp>
        <p:nvSpPr>
          <p:cNvPr id="429" name="TextBox 33"/>
          <p:cNvSpPr txBox="1">
            <a:spLocks noChangeArrowheads="1"/>
          </p:cNvSpPr>
          <p:nvPr/>
        </p:nvSpPr>
        <p:spPr bwMode="auto">
          <a:xfrm>
            <a:off x="4644008" y="3691940"/>
            <a:ext cx="3816424" cy="41549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lang="ru-RU" altLang="ru-RU" sz="1000" dirty="0" smtClean="0">
                <a:solidFill>
                  <a:schemeClr val="accent1">
                    <a:lumMod val="50000"/>
                  </a:schemeClr>
                </a:solidFill>
                <a:latin typeface="Cambria" pitchFamily="18" charset="0"/>
              </a:rPr>
              <a:t>Исполнители по ГК на капитальные вложения, предусматривающим авансовые платежи</a:t>
            </a:r>
          </a:p>
        </p:txBody>
      </p:sp>
      <p:cxnSp>
        <p:nvCxnSpPr>
          <p:cNvPr id="432" name="Прямая соединительная линия 431"/>
          <p:cNvCxnSpPr/>
          <p:nvPr/>
        </p:nvCxnSpPr>
        <p:spPr>
          <a:xfrm>
            <a:off x="4499992" y="1779662"/>
            <a:ext cx="4536504" cy="0"/>
          </a:xfrm>
          <a:prstGeom prst="line">
            <a:avLst/>
          </a:prstGeom>
          <a:ln>
            <a:solidFill>
              <a:srgbClr val="FFC000"/>
            </a:solidFill>
            <a:prstDash val="lg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33" name="Прямая соединительная линия 432"/>
          <p:cNvCxnSpPr/>
          <p:nvPr/>
        </p:nvCxnSpPr>
        <p:spPr>
          <a:xfrm>
            <a:off x="4499992" y="843558"/>
            <a:ext cx="0" cy="4248472"/>
          </a:xfrm>
          <a:prstGeom prst="line">
            <a:avLst/>
          </a:prstGeom>
          <a:ln>
            <a:solidFill>
              <a:srgbClr val="FFC000"/>
            </a:solidFill>
            <a:prstDash val="lg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37" name="TextBox 83"/>
          <p:cNvSpPr txBox="1">
            <a:spLocks noChangeArrowheads="1"/>
          </p:cNvSpPr>
          <p:nvPr/>
        </p:nvSpPr>
        <p:spPr bwMode="auto">
          <a:xfrm>
            <a:off x="5720785" y="4371950"/>
            <a:ext cx="936104" cy="36666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58313" tIns="29157" rIns="58313" bIns="29157">
            <a:spAutoFit/>
          </a:bodyPr>
          <a:lstStyle/>
          <a:p>
            <a:pPr algn="ctr"/>
            <a:r>
              <a:rPr lang="ru-RU" altLang="ru-RU" sz="1000" b="1" dirty="0" smtClean="0">
                <a:solidFill>
                  <a:schemeClr val="tx2">
                    <a:lumMod val="75000"/>
                  </a:schemeClr>
                </a:solidFill>
                <a:latin typeface="Cambria" pitchFamily="18" charset="0"/>
                <a:cs typeface="Arial" pitchFamily="34" charset="0"/>
              </a:rPr>
              <a:t>Поступления </a:t>
            </a:r>
          </a:p>
          <a:p>
            <a:pPr algn="ctr"/>
            <a:r>
              <a:rPr lang="ru-RU" altLang="ru-RU" sz="1000" b="1" dirty="0" smtClean="0">
                <a:solidFill>
                  <a:schemeClr val="tx2">
                    <a:lumMod val="75000"/>
                  </a:schemeClr>
                </a:solidFill>
                <a:latin typeface="Cambria" pitchFamily="18" charset="0"/>
                <a:cs typeface="Arial" pitchFamily="34" charset="0"/>
              </a:rPr>
              <a:t> млн.руб.</a:t>
            </a:r>
            <a:endParaRPr lang="ru-RU" altLang="ru-RU" sz="1000" b="1" dirty="0">
              <a:solidFill>
                <a:schemeClr val="tx2">
                  <a:lumMod val="75000"/>
                </a:schemeClr>
              </a:solidFill>
              <a:latin typeface="Cambria" pitchFamily="18" charset="0"/>
              <a:cs typeface="Arial" pitchFamily="34" charset="0"/>
            </a:endParaRPr>
          </a:p>
        </p:txBody>
      </p:sp>
      <p:grpSp>
        <p:nvGrpSpPr>
          <p:cNvPr id="438" name="Группа 285"/>
          <p:cNvGrpSpPr>
            <a:grpSpLocks/>
          </p:cNvGrpSpPr>
          <p:nvPr/>
        </p:nvGrpSpPr>
        <p:grpSpPr bwMode="auto">
          <a:xfrm>
            <a:off x="5768779" y="4876006"/>
            <a:ext cx="816102" cy="144569"/>
            <a:chOff x="4951870" y="1792941"/>
            <a:chExt cx="1542152" cy="516408"/>
          </a:xfrm>
        </p:grpSpPr>
        <p:pic>
          <p:nvPicPr>
            <p:cNvPr id="439" name="Picture 3"/>
            <p:cNvPicPr>
              <a:picLocks noChangeAspect="1" noChangeArrowheads="1"/>
            </p:cNvPicPr>
            <p:nvPr/>
          </p:nvPicPr>
          <p:blipFill>
            <a:blip r:embed="rId5" cstate="print"/>
            <a:srcRect/>
            <a:stretch>
              <a:fillRect/>
            </a:stretch>
          </p:blipFill>
          <p:spPr bwMode="auto">
            <a:xfrm>
              <a:off x="4951870" y="1792941"/>
              <a:ext cx="272235" cy="51640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440" name="Picture 3"/>
            <p:cNvPicPr>
              <a:picLocks noChangeAspect="1" noChangeArrowheads="1"/>
            </p:cNvPicPr>
            <p:nvPr/>
          </p:nvPicPr>
          <p:blipFill>
            <a:blip r:embed="rId5" cstate="print"/>
            <a:srcRect/>
            <a:stretch>
              <a:fillRect/>
            </a:stretch>
          </p:blipFill>
          <p:spPr bwMode="auto">
            <a:xfrm>
              <a:off x="5269349" y="1792941"/>
              <a:ext cx="272235" cy="51640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441" name="Picture 3"/>
            <p:cNvPicPr>
              <a:picLocks noChangeAspect="1" noChangeArrowheads="1"/>
            </p:cNvPicPr>
            <p:nvPr/>
          </p:nvPicPr>
          <p:blipFill>
            <a:blip r:embed="rId5" cstate="print"/>
            <a:srcRect/>
            <a:stretch>
              <a:fillRect/>
            </a:stretch>
          </p:blipFill>
          <p:spPr bwMode="auto">
            <a:xfrm>
              <a:off x="5586846" y="1792942"/>
              <a:ext cx="272237" cy="51640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442" name="Picture 3"/>
            <p:cNvPicPr>
              <a:picLocks noChangeAspect="1" noChangeArrowheads="1"/>
            </p:cNvPicPr>
            <p:nvPr/>
          </p:nvPicPr>
          <p:blipFill>
            <a:blip r:embed="rId5" cstate="print"/>
            <a:srcRect/>
            <a:stretch>
              <a:fillRect/>
            </a:stretch>
          </p:blipFill>
          <p:spPr bwMode="auto">
            <a:xfrm>
              <a:off x="5904318" y="1792941"/>
              <a:ext cx="272235" cy="51640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443" name="Picture 3"/>
            <p:cNvPicPr>
              <a:picLocks noChangeAspect="1" noChangeArrowheads="1"/>
            </p:cNvPicPr>
            <p:nvPr/>
          </p:nvPicPr>
          <p:blipFill>
            <a:blip r:embed="rId5" cstate="print"/>
            <a:srcRect/>
            <a:stretch>
              <a:fillRect/>
            </a:stretch>
          </p:blipFill>
          <p:spPr bwMode="auto">
            <a:xfrm>
              <a:off x="6221787" y="1792943"/>
              <a:ext cx="272235" cy="51640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sp>
        <p:nvSpPr>
          <p:cNvPr id="444" name="TextBox 83"/>
          <p:cNvSpPr txBox="1">
            <a:spLocks noChangeArrowheads="1"/>
          </p:cNvSpPr>
          <p:nvPr/>
        </p:nvSpPr>
        <p:spPr bwMode="auto">
          <a:xfrm>
            <a:off x="6800905" y="4371950"/>
            <a:ext cx="1008112" cy="36666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58313" tIns="29157" rIns="58313" bIns="29157">
            <a:spAutoFit/>
          </a:bodyPr>
          <a:lstStyle/>
          <a:p>
            <a:pPr algn="ctr"/>
            <a:r>
              <a:rPr lang="ru-RU" altLang="ru-RU" sz="1000" b="1" dirty="0" smtClean="0">
                <a:solidFill>
                  <a:schemeClr val="tx2">
                    <a:lumMod val="75000"/>
                  </a:schemeClr>
                </a:solidFill>
                <a:latin typeface="Cambria" pitchFamily="18" charset="0"/>
                <a:cs typeface="Arial" pitchFamily="34" charset="0"/>
              </a:rPr>
              <a:t>Выплаты,</a:t>
            </a:r>
          </a:p>
          <a:p>
            <a:pPr algn="ctr"/>
            <a:r>
              <a:rPr lang="ru-RU" altLang="ru-RU" sz="1000" b="1" dirty="0" smtClean="0">
                <a:solidFill>
                  <a:schemeClr val="tx2">
                    <a:lumMod val="75000"/>
                  </a:schemeClr>
                </a:solidFill>
                <a:latin typeface="Cambria" pitchFamily="18" charset="0"/>
                <a:cs typeface="Arial" pitchFamily="34" charset="0"/>
              </a:rPr>
              <a:t> млн.руб.</a:t>
            </a:r>
            <a:endParaRPr lang="ru-RU" altLang="ru-RU" sz="1000" b="1" dirty="0">
              <a:solidFill>
                <a:schemeClr val="tx2">
                  <a:lumMod val="75000"/>
                </a:schemeClr>
              </a:solidFill>
              <a:latin typeface="Cambria" pitchFamily="18" charset="0"/>
              <a:cs typeface="Arial" pitchFamily="34" charset="0"/>
            </a:endParaRPr>
          </a:p>
        </p:txBody>
      </p:sp>
      <p:sp>
        <p:nvSpPr>
          <p:cNvPr id="445" name="TextBox 83"/>
          <p:cNvSpPr txBox="1">
            <a:spLocks noChangeArrowheads="1"/>
          </p:cNvSpPr>
          <p:nvPr/>
        </p:nvSpPr>
        <p:spPr bwMode="auto">
          <a:xfrm>
            <a:off x="7956376" y="4371950"/>
            <a:ext cx="936104" cy="52054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58313" tIns="29157" rIns="58313" bIns="29157">
            <a:spAutoFit/>
          </a:bodyPr>
          <a:lstStyle/>
          <a:p>
            <a:pPr algn="ctr"/>
            <a:r>
              <a:rPr lang="ru-RU" altLang="ru-RU" sz="1000" b="1" dirty="0" smtClean="0">
                <a:solidFill>
                  <a:schemeClr val="tx2">
                    <a:lumMod val="75000"/>
                  </a:schemeClr>
                </a:solidFill>
                <a:latin typeface="Cambria" pitchFamily="18" charset="0"/>
                <a:cs typeface="Arial" pitchFamily="34" charset="0"/>
              </a:rPr>
              <a:t>Остаток </a:t>
            </a:r>
          </a:p>
          <a:p>
            <a:pPr algn="ctr"/>
            <a:r>
              <a:rPr lang="ru-RU" altLang="ru-RU" sz="1000" b="1" dirty="0" smtClean="0">
                <a:solidFill>
                  <a:schemeClr val="tx2">
                    <a:lumMod val="75000"/>
                  </a:schemeClr>
                </a:solidFill>
                <a:latin typeface="Cambria" pitchFamily="18" charset="0"/>
                <a:cs typeface="Arial" pitchFamily="34" charset="0"/>
              </a:rPr>
              <a:t>на 01.01.19,</a:t>
            </a:r>
          </a:p>
          <a:p>
            <a:pPr algn="ctr"/>
            <a:r>
              <a:rPr lang="ru-RU" altLang="ru-RU" sz="1000" b="1" dirty="0" smtClean="0">
                <a:solidFill>
                  <a:schemeClr val="tx2">
                    <a:lumMod val="75000"/>
                  </a:schemeClr>
                </a:solidFill>
                <a:latin typeface="Cambria" pitchFamily="18" charset="0"/>
                <a:cs typeface="Arial" pitchFamily="34" charset="0"/>
              </a:rPr>
              <a:t> млн.руб.</a:t>
            </a:r>
            <a:endParaRPr lang="ru-RU" altLang="ru-RU" sz="1000" b="1" dirty="0">
              <a:solidFill>
                <a:schemeClr val="tx2">
                  <a:lumMod val="75000"/>
                </a:schemeClr>
              </a:solidFill>
              <a:latin typeface="Cambria" pitchFamily="18" charset="0"/>
              <a:cs typeface="Arial" pitchFamily="34" charset="0"/>
            </a:endParaRPr>
          </a:p>
        </p:txBody>
      </p:sp>
      <p:grpSp>
        <p:nvGrpSpPr>
          <p:cNvPr id="446" name="Группа 285"/>
          <p:cNvGrpSpPr>
            <a:grpSpLocks/>
          </p:cNvGrpSpPr>
          <p:nvPr/>
        </p:nvGrpSpPr>
        <p:grpSpPr bwMode="auto">
          <a:xfrm>
            <a:off x="6872913" y="4876006"/>
            <a:ext cx="816102" cy="161119"/>
            <a:chOff x="4951870" y="1792941"/>
            <a:chExt cx="1542152" cy="516408"/>
          </a:xfrm>
        </p:grpSpPr>
        <p:pic>
          <p:nvPicPr>
            <p:cNvPr id="447" name="Picture 3"/>
            <p:cNvPicPr>
              <a:picLocks noChangeAspect="1" noChangeArrowheads="1"/>
            </p:cNvPicPr>
            <p:nvPr/>
          </p:nvPicPr>
          <p:blipFill>
            <a:blip r:embed="rId5" cstate="print"/>
            <a:srcRect/>
            <a:stretch>
              <a:fillRect/>
            </a:stretch>
          </p:blipFill>
          <p:spPr bwMode="auto">
            <a:xfrm>
              <a:off x="4951870" y="1792941"/>
              <a:ext cx="272235" cy="51640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448" name="Picture 3"/>
            <p:cNvPicPr>
              <a:picLocks noChangeAspect="1" noChangeArrowheads="1"/>
            </p:cNvPicPr>
            <p:nvPr/>
          </p:nvPicPr>
          <p:blipFill>
            <a:blip r:embed="rId5" cstate="print"/>
            <a:srcRect/>
            <a:stretch>
              <a:fillRect/>
            </a:stretch>
          </p:blipFill>
          <p:spPr bwMode="auto">
            <a:xfrm>
              <a:off x="5269349" y="1792941"/>
              <a:ext cx="272235" cy="51640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449" name="Picture 3"/>
            <p:cNvPicPr>
              <a:picLocks noChangeAspect="1" noChangeArrowheads="1"/>
            </p:cNvPicPr>
            <p:nvPr/>
          </p:nvPicPr>
          <p:blipFill>
            <a:blip r:embed="rId5" cstate="print"/>
            <a:srcRect/>
            <a:stretch>
              <a:fillRect/>
            </a:stretch>
          </p:blipFill>
          <p:spPr bwMode="auto">
            <a:xfrm>
              <a:off x="5586846" y="1792942"/>
              <a:ext cx="272237" cy="51640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450" name="Picture 3"/>
            <p:cNvPicPr>
              <a:picLocks noChangeAspect="1" noChangeArrowheads="1"/>
            </p:cNvPicPr>
            <p:nvPr/>
          </p:nvPicPr>
          <p:blipFill>
            <a:blip r:embed="rId5" cstate="print"/>
            <a:srcRect/>
            <a:stretch>
              <a:fillRect/>
            </a:stretch>
          </p:blipFill>
          <p:spPr bwMode="auto">
            <a:xfrm>
              <a:off x="5904318" y="1792941"/>
              <a:ext cx="272235" cy="51640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451" name="Picture 3"/>
            <p:cNvPicPr>
              <a:picLocks noChangeAspect="1" noChangeArrowheads="1"/>
            </p:cNvPicPr>
            <p:nvPr/>
          </p:nvPicPr>
          <p:blipFill>
            <a:blip r:embed="rId5" cstate="print"/>
            <a:srcRect/>
            <a:stretch>
              <a:fillRect/>
            </a:stretch>
          </p:blipFill>
          <p:spPr bwMode="auto">
            <a:xfrm>
              <a:off x="6221787" y="1792943"/>
              <a:ext cx="272235" cy="51640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grpSp>
        <p:nvGrpSpPr>
          <p:cNvPr id="452" name="Группа 285"/>
          <p:cNvGrpSpPr>
            <a:grpSpLocks/>
          </p:cNvGrpSpPr>
          <p:nvPr/>
        </p:nvGrpSpPr>
        <p:grpSpPr bwMode="auto">
          <a:xfrm>
            <a:off x="8004370" y="4876006"/>
            <a:ext cx="816102" cy="146486"/>
            <a:chOff x="4951870" y="1792941"/>
            <a:chExt cx="1542152" cy="516408"/>
          </a:xfrm>
        </p:grpSpPr>
        <p:pic>
          <p:nvPicPr>
            <p:cNvPr id="453" name="Picture 3"/>
            <p:cNvPicPr>
              <a:picLocks noChangeAspect="1" noChangeArrowheads="1"/>
            </p:cNvPicPr>
            <p:nvPr/>
          </p:nvPicPr>
          <p:blipFill>
            <a:blip r:embed="rId5" cstate="print"/>
            <a:srcRect/>
            <a:stretch>
              <a:fillRect/>
            </a:stretch>
          </p:blipFill>
          <p:spPr bwMode="auto">
            <a:xfrm>
              <a:off x="4951870" y="1792941"/>
              <a:ext cx="272235" cy="51640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454" name="Picture 3"/>
            <p:cNvPicPr>
              <a:picLocks noChangeAspect="1" noChangeArrowheads="1"/>
            </p:cNvPicPr>
            <p:nvPr/>
          </p:nvPicPr>
          <p:blipFill>
            <a:blip r:embed="rId5" cstate="print"/>
            <a:srcRect/>
            <a:stretch>
              <a:fillRect/>
            </a:stretch>
          </p:blipFill>
          <p:spPr bwMode="auto">
            <a:xfrm>
              <a:off x="5269349" y="1792941"/>
              <a:ext cx="272235" cy="51640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455" name="Picture 3"/>
            <p:cNvPicPr>
              <a:picLocks noChangeAspect="1" noChangeArrowheads="1"/>
            </p:cNvPicPr>
            <p:nvPr/>
          </p:nvPicPr>
          <p:blipFill>
            <a:blip r:embed="rId5" cstate="print"/>
            <a:srcRect/>
            <a:stretch>
              <a:fillRect/>
            </a:stretch>
          </p:blipFill>
          <p:spPr bwMode="auto">
            <a:xfrm>
              <a:off x="5586846" y="1792942"/>
              <a:ext cx="272237" cy="51640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456" name="Picture 3"/>
            <p:cNvPicPr>
              <a:picLocks noChangeAspect="1" noChangeArrowheads="1"/>
            </p:cNvPicPr>
            <p:nvPr/>
          </p:nvPicPr>
          <p:blipFill>
            <a:blip r:embed="rId5" cstate="print"/>
            <a:srcRect/>
            <a:stretch>
              <a:fillRect/>
            </a:stretch>
          </p:blipFill>
          <p:spPr bwMode="auto">
            <a:xfrm>
              <a:off x="5904318" y="1792941"/>
              <a:ext cx="272235" cy="51640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457" name="Picture 3"/>
            <p:cNvPicPr>
              <a:picLocks noChangeAspect="1" noChangeArrowheads="1"/>
            </p:cNvPicPr>
            <p:nvPr/>
          </p:nvPicPr>
          <p:blipFill>
            <a:blip r:embed="rId5" cstate="print"/>
            <a:srcRect/>
            <a:stretch>
              <a:fillRect/>
            </a:stretch>
          </p:blipFill>
          <p:spPr bwMode="auto">
            <a:xfrm>
              <a:off x="6221787" y="1792943"/>
              <a:ext cx="272235" cy="51640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sp>
        <p:nvSpPr>
          <p:cNvPr id="458" name="Прямоугольник 457"/>
          <p:cNvSpPr/>
          <p:nvPr/>
        </p:nvSpPr>
        <p:spPr>
          <a:xfrm>
            <a:off x="5720785" y="4371950"/>
            <a:ext cx="936104" cy="720080"/>
          </a:xfrm>
          <a:prstGeom prst="rect">
            <a:avLst/>
          </a:prstGeom>
          <a:noFill/>
          <a:ln w="9525">
            <a:solidFill>
              <a:schemeClr val="bg1">
                <a:lumMod val="50000"/>
              </a:schemeClr>
            </a:solidFill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pPr indent="180000">
              <a:defRPr/>
            </a:pPr>
            <a:endParaRPr lang="ru-RU" sz="1100" dirty="0">
              <a:solidFill>
                <a:srgbClr val="A20000"/>
              </a:solidFill>
              <a:latin typeface="Cambria" pitchFamily="18" charset="0"/>
            </a:endParaRPr>
          </a:p>
        </p:txBody>
      </p:sp>
      <p:sp>
        <p:nvSpPr>
          <p:cNvPr id="459" name="Прямоугольник 458"/>
          <p:cNvSpPr/>
          <p:nvPr/>
        </p:nvSpPr>
        <p:spPr>
          <a:xfrm>
            <a:off x="6800905" y="4371950"/>
            <a:ext cx="1008112" cy="720080"/>
          </a:xfrm>
          <a:prstGeom prst="rect">
            <a:avLst/>
          </a:prstGeom>
          <a:noFill/>
          <a:ln w="9525">
            <a:solidFill>
              <a:schemeClr val="bg1">
                <a:lumMod val="50000"/>
              </a:schemeClr>
            </a:solidFill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pPr indent="180000">
              <a:defRPr/>
            </a:pPr>
            <a:endParaRPr lang="ru-RU" sz="1100" dirty="0">
              <a:solidFill>
                <a:srgbClr val="A20000"/>
              </a:solidFill>
              <a:latin typeface="Cambria" pitchFamily="18" charset="0"/>
            </a:endParaRPr>
          </a:p>
        </p:txBody>
      </p:sp>
      <p:sp>
        <p:nvSpPr>
          <p:cNvPr id="460" name="Прямоугольник 459"/>
          <p:cNvSpPr/>
          <p:nvPr/>
        </p:nvSpPr>
        <p:spPr>
          <a:xfrm>
            <a:off x="7956376" y="4371950"/>
            <a:ext cx="936104" cy="720080"/>
          </a:xfrm>
          <a:prstGeom prst="rect">
            <a:avLst/>
          </a:prstGeom>
          <a:noFill/>
          <a:ln w="9525">
            <a:solidFill>
              <a:schemeClr val="bg1">
                <a:lumMod val="50000"/>
              </a:schemeClr>
            </a:solidFill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pPr indent="180000">
              <a:defRPr/>
            </a:pPr>
            <a:endParaRPr lang="ru-RU" sz="1100" dirty="0">
              <a:solidFill>
                <a:srgbClr val="A20000"/>
              </a:solidFill>
              <a:latin typeface="Cambria" pitchFamily="18" charset="0"/>
            </a:endParaRPr>
          </a:p>
        </p:txBody>
      </p:sp>
      <p:sp>
        <p:nvSpPr>
          <p:cNvPr id="461" name="TextBox 83"/>
          <p:cNvSpPr txBox="1">
            <a:spLocks noChangeArrowheads="1"/>
          </p:cNvSpPr>
          <p:nvPr/>
        </p:nvSpPr>
        <p:spPr bwMode="auto">
          <a:xfrm>
            <a:off x="4640665" y="4371950"/>
            <a:ext cx="936104" cy="52054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58313" tIns="29157" rIns="58313" bIns="29157">
            <a:spAutoFit/>
          </a:bodyPr>
          <a:lstStyle/>
          <a:p>
            <a:pPr algn="ctr"/>
            <a:r>
              <a:rPr lang="ru-RU" altLang="ru-RU" sz="1000" b="1" dirty="0" smtClean="0">
                <a:solidFill>
                  <a:schemeClr val="tx2">
                    <a:lumMod val="75000"/>
                  </a:schemeClr>
                </a:solidFill>
                <a:latin typeface="Cambria" pitchFamily="18" charset="0"/>
                <a:cs typeface="Arial" pitchFamily="34" charset="0"/>
              </a:rPr>
              <a:t>Остаток </a:t>
            </a:r>
          </a:p>
          <a:p>
            <a:pPr algn="ctr"/>
            <a:r>
              <a:rPr lang="ru-RU" altLang="ru-RU" sz="1000" b="1" dirty="0" smtClean="0">
                <a:solidFill>
                  <a:schemeClr val="tx2">
                    <a:lumMod val="75000"/>
                  </a:schemeClr>
                </a:solidFill>
                <a:latin typeface="Cambria" pitchFamily="18" charset="0"/>
                <a:cs typeface="Arial" pitchFamily="34" charset="0"/>
              </a:rPr>
              <a:t>на 01.01.18,</a:t>
            </a:r>
          </a:p>
          <a:p>
            <a:pPr algn="ctr"/>
            <a:r>
              <a:rPr lang="ru-RU" altLang="ru-RU" sz="1000" b="1" dirty="0" smtClean="0">
                <a:solidFill>
                  <a:schemeClr val="tx2">
                    <a:lumMod val="75000"/>
                  </a:schemeClr>
                </a:solidFill>
                <a:latin typeface="Cambria" pitchFamily="18" charset="0"/>
                <a:cs typeface="Arial" pitchFamily="34" charset="0"/>
              </a:rPr>
              <a:t> млн.руб.</a:t>
            </a:r>
            <a:endParaRPr lang="ru-RU" altLang="ru-RU" sz="1000" b="1" dirty="0">
              <a:solidFill>
                <a:schemeClr val="tx2">
                  <a:lumMod val="75000"/>
                </a:schemeClr>
              </a:solidFill>
              <a:latin typeface="Cambria" pitchFamily="18" charset="0"/>
              <a:cs typeface="Arial" pitchFamily="34" charset="0"/>
            </a:endParaRPr>
          </a:p>
        </p:txBody>
      </p:sp>
      <p:grpSp>
        <p:nvGrpSpPr>
          <p:cNvPr id="462" name="Группа 285"/>
          <p:cNvGrpSpPr>
            <a:grpSpLocks/>
          </p:cNvGrpSpPr>
          <p:nvPr/>
        </p:nvGrpSpPr>
        <p:grpSpPr bwMode="auto">
          <a:xfrm>
            <a:off x="4712673" y="4876006"/>
            <a:ext cx="816102" cy="146486"/>
            <a:chOff x="4951870" y="1792941"/>
            <a:chExt cx="1542152" cy="516408"/>
          </a:xfrm>
        </p:grpSpPr>
        <p:pic>
          <p:nvPicPr>
            <p:cNvPr id="463" name="Picture 3"/>
            <p:cNvPicPr>
              <a:picLocks noChangeAspect="1" noChangeArrowheads="1"/>
            </p:cNvPicPr>
            <p:nvPr/>
          </p:nvPicPr>
          <p:blipFill>
            <a:blip r:embed="rId5" cstate="print"/>
            <a:srcRect/>
            <a:stretch>
              <a:fillRect/>
            </a:stretch>
          </p:blipFill>
          <p:spPr bwMode="auto">
            <a:xfrm>
              <a:off x="4951870" y="1792941"/>
              <a:ext cx="272235" cy="51640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464" name="Picture 3"/>
            <p:cNvPicPr>
              <a:picLocks noChangeAspect="1" noChangeArrowheads="1"/>
            </p:cNvPicPr>
            <p:nvPr/>
          </p:nvPicPr>
          <p:blipFill>
            <a:blip r:embed="rId5" cstate="print"/>
            <a:srcRect/>
            <a:stretch>
              <a:fillRect/>
            </a:stretch>
          </p:blipFill>
          <p:spPr bwMode="auto">
            <a:xfrm>
              <a:off x="5269349" y="1792941"/>
              <a:ext cx="272235" cy="51640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465" name="Picture 3"/>
            <p:cNvPicPr>
              <a:picLocks noChangeAspect="1" noChangeArrowheads="1"/>
            </p:cNvPicPr>
            <p:nvPr/>
          </p:nvPicPr>
          <p:blipFill>
            <a:blip r:embed="rId5" cstate="print"/>
            <a:srcRect/>
            <a:stretch>
              <a:fillRect/>
            </a:stretch>
          </p:blipFill>
          <p:spPr bwMode="auto">
            <a:xfrm>
              <a:off x="5586846" y="1792942"/>
              <a:ext cx="272237" cy="51640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466" name="Picture 3"/>
            <p:cNvPicPr>
              <a:picLocks noChangeAspect="1" noChangeArrowheads="1"/>
            </p:cNvPicPr>
            <p:nvPr/>
          </p:nvPicPr>
          <p:blipFill>
            <a:blip r:embed="rId5" cstate="print"/>
            <a:srcRect/>
            <a:stretch>
              <a:fillRect/>
            </a:stretch>
          </p:blipFill>
          <p:spPr bwMode="auto">
            <a:xfrm>
              <a:off x="5904318" y="1792941"/>
              <a:ext cx="272235" cy="51640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467" name="Picture 3"/>
            <p:cNvPicPr>
              <a:picLocks noChangeAspect="1" noChangeArrowheads="1"/>
            </p:cNvPicPr>
            <p:nvPr/>
          </p:nvPicPr>
          <p:blipFill>
            <a:blip r:embed="rId5" cstate="print"/>
            <a:srcRect/>
            <a:stretch>
              <a:fillRect/>
            </a:stretch>
          </p:blipFill>
          <p:spPr bwMode="auto">
            <a:xfrm>
              <a:off x="6221787" y="1792943"/>
              <a:ext cx="272235" cy="51640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sp>
        <p:nvSpPr>
          <p:cNvPr id="468" name="Прямоугольник 467"/>
          <p:cNvSpPr/>
          <p:nvPr/>
        </p:nvSpPr>
        <p:spPr>
          <a:xfrm>
            <a:off x="4640665" y="4371950"/>
            <a:ext cx="936104" cy="720080"/>
          </a:xfrm>
          <a:prstGeom prst="rect">
            <a:avLst/>
          </a:prstGeom>
          <a:noFill/>
          <a:ln w="9525">
            <a:solidFill>
              <a:schemeClr val="bg1">
                <a:lumMod val="50000"/>
              </a:schemeClr>
            </a:solidFill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pPr indent="180000">
              <a:defRPr/>
            </a:pPr>
            <a:endParaRPr lang="ru-RU" sz="1100" dirty="0">
              <a:solidFill>
                <a:srgbClr val="A20000"/>
              </a:solidFill>
              <a:latin typeface="Cambria" pitchFamily="18" charset="0"/>
            </a:endParaRPr>
          </a:p>
        </p:txBody>
      </p:sp>
      <p:sp>
        <p:nvSpPr>
          <p:cNvPr id="470" name="TextBox 298"/>
          <p:cNvSpPr txBox="1">
            <a:spLocks noChangeArrowheads="1"/>
          </p:cNvSpPr>
          <p:nvPr/>
        </p:nvSpPr>
        <p:spPr bwMode="auto">
          <a:xfrm>
            <a:off x="5288737" y="4803998"/>
            <a:ext cx="216024" cy="2616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r"/>
            <a:r>
              <a:rPr lang="ru-RU" altLang="ru-RU" sz="11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mbria" pitchFamily="18" charset="0"/>
                <a:cs typeface="Arial" pitchFamily="34" charset="0"/>
              </a:rPr>
              <a:t>2</a:t>
            </a:r>
            <a:endParaRPr lang="ru-RU" altLang="ru-RU" sz="11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mbria" pitchFamily="18" charset="0"/>
              <a:cs typeface="Arial" pitchFamily="34" charset="0"/>
            </a:endParaRPr>
          </a:p>
        </p:txBody>
      </p:sp>
      <p:sp>
        <p:nvSpPr>
          <p:cNvPr id="471" name="TextBox 298"/>
          <p:cNvSpPr txBox="1">
            <a:spLocks noChangeArrowheads="1"/>
          </p:cNvSpPr>
          <p:nvPr/>
        </p:nvSpPr>
        <p:spPr bwMode="auto">
          <a:xfrm>
            <a:off x="5144721" y="4803998"/>
            <a:ext cx="216024" cy="2616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r"/>
            <a:r>
              <a:rPr lang="ru-RU" altLang="ru-RU" sz="11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mbria" pitchFamily="18" charset="0"/>
                <a:cs typeface="Arial" pitchFamily="34" charset="0"/>
              </a:rPr>
              <a:t>1</a:t>
            </a:r>
            <a:endParaRPr lang="ru-RU" altLang="ru-RU" sz="11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mbria" pitchFamily="18" charset="0"/>
              <a:cs typeface="Arial" pitchFamily="34" charset="0"/>
            </a:endParaRPr>
          </a:p>
        </p:txBody>
      </p:sp>
      <p:sp>
        <p:nvSpPr>
          <p:cNvPr id="472" name="TextBox 298"/>
          <p:cNvSpPr txBox="1">
            <a:spLocks noChangeArrowheads="1"/>
          </p:cNvSpPr>
          <p:nvPr/>
        </p:nvSpPr>
        <p:spPr bwMode="auto">
          <a:xfrm>
            <a:off x="6368857" y="4803998"/>
            <a:ext cx="216024" cy="2616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r"/>
            <a:r>
              <a:rPr lang="ru-RU" altLang="ru-RU" sz="11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mbria" pitchFamily="18" charset="0"/>
                <a:cs typeface="Arial" pitchFamily="34" charset="0"/>
              </a:rPr>
              <a:t>6</a:t>
            </a:r>
            <a:endParaRPr lang="ru-RU" altLang="ru-RU" sz="11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mbria" pitchFamily="18" charset="0"/>
              <a:cs typeface="Arial" pitchFamily="34" charset="0"/>
            </a:endParaRPr>
          </a:p>
        </p:txBody>
      </p:sp>
      <p:sp>
        <p:nvSpPr>
          <p:cNvPr id="473" name="TextBox 298"/>
          <p:cNvSpPr txBox="1">
            <a:spLocks noChangeArrowheads="1"/>
          </p:cNvSpPr>
          <p:nvPr/>
        </p:nvSpPr>
        <p:spPr bwMode="auto">
          <a:xfrm>
            <a:off x="6224841" y="4803998"/>
            <a:ext cx="216024" cy="2616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r"/>
            <a:r>
              <a:rPr lang="ru-RU" altLang="ru-RU" sz="11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mbria" pitchFamily="18" charset="0"/>
                <a:cs typeface="Arial" pitchFamily="34" charset="0"/>
              </a:rPr>
              <a:t>2</a:t>
            </a:r>
            <a:endParaRPr lang="ru-RU" altLang="ru-RU" sz="11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mbria" pitchFamily="18" charset="0"/>
              <a:cs typeface="Arial" pitchFamily="34" charset="0"/>
            </a:endParaRPr>
          </a:p>
        </p:txBody>
      </p:sp>
      <p:sp>
        <p:nvSpPr>
          <p:cNvPr id="474" name="TextBox 298"/>
          <p:cNvSpPr txBox="1">
            <a:spLocks noChangeArrowheads="1"/>
          </p:cNvSpPr>
          <p:nvPr/>
        </p:nvSpPr>
        <p:spPr bwMode="auto">
          <a:xfrm>
            <a:off x="6008817" y="4803998"/>
            <a:ext cx="288032" cy="2616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r"/>
            <a:r>
              <a:rPr lang="ru-RU" altLang="ru-RU" sz="11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mbria" pitchFamily="18" charset="0"/>
                <a:cs typeface="Arial" pitchFamily="34" charset="0"/>
              </a:rPr>
              <a:t>3</a:t>
            </a:r>
            <a:endParaRPr lang="ru-RU" altLang="ru-RU" sz="11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mbria" pitchFamily="18" charset="0"/>
              <a:cs typeface="Arial" pitchFamily="34" charset="0"/>
            </a:endParaRPr>
          </a:p>
        </p:txBody>
      </p:sp>
      <p:sp>
        <p:nvSpPr>
          <p:cNvPr id="477" name="TextBox 298"/>
          <p:cNvSpPr txBox="1">
            <a:spLocks noChangeArrowheads="1"/>
          </p:cNvSpPr>
          <p:nvPr/>
        </p:nvSpPr>
        <p:spPr bwMode="auto">
          <a:xfrm>
            <a:off x="7160945" y="4803998"/>
            <a:ext cx="207640" cy="2616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r"/>
            <a:r>
              <a:rPr lang="ru-RU" altLang="ru-RU" sz="11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mbria" pitchFamily="18" charset="0"/>
                <a:cs typeface="Arial" pitchFamily="34" charset="0"/>
              </a:rPr>
              <a:t>3</a:t>
            </a:r>
            <a:endParaRPr lang="ru-RU" altLang="ru-RU" sz="11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mbria" pitchFamily="18" charset="0"/>
              <a:cs typeface="Arial" pitchFamily="34" charset="0"/>
            </a:endParaRPr>
          </a:p>
        </p:txBody>
      </p:sp>
      <p:sp>
        <p:nvSpPr>
          <p:cNvPr id="478" name="TextBox 298"/>
          <p:cNvSpPr txBox="1">
            <a:spLocks noChangeArrowheads="1"/>
          </p:cNvSpPr>
          <p:nvPr/>
        </p:nvSpPr>
        <p:spPr bwMode="auto">
          <a:xfrm>
            <a:off x="7313345" y="4803998"/>
            <a:ext cx="207640" cy="2616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r"/>
            <a:r>
              <a:rPr lang="ru-RU" altLang="ru-RU" sz="11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mbria" pitchFamily="18" charset="0"/>
                <a:cs typeface="Arial" pitchFamily="34" charset="0"/>
              </a:rPr>
              <a:t>0</a:t>
            </a:r>
            <a:endParaRPr lang="ru-RU" altLang="ru-RU" sz="11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mbria" pitchFamily="18" charset="0"/>
              <a:cs typeface="Arial" pitchFamily="34" charset="0"/>
            </a:endParaRPr>
          </a:p>
        </p:txBody>
      </p:sp>
      <p:sp>
        <p:nvSpPr>
          <p:cNvPr id="479" name="TextBox 298"/>
          <p:cNvSpPr txBox="1">
            <a:spLocks noChangeArrowheads="1"/>
          </p:cNvSpPr>
          <p:nvPr/>
        </p:nvSpPr>
        <p:spPr bwMode="auto">
          <a:xfrm>
            <a:off x="7457361" y="4803998"/>
            <a:ext cx="279648" cy="2616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r"/>
            <a:r>
              <a:rPr lang="ru-RU" altLang="ru-RU" sz="11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mbria" pitchFamily="18" charset="0"/>
                <a:cs typeface="Arial" pitchFamily="34" charset="0"/>
              </a:rPr>
              <a:t>0</a:t>
            </a:r>
            <a:endParaRPr lang="ru-RU" altLang="ru-RU" sz="11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mbria" pitchFamily="18" charset="0"/>
              <a:cs typeface="Arial" pitchFamily="34" charset="0"/>
            </a:endParaRPr>
          </a:p>
        </p:txBody>
      </p:sp>
      <p:sp>
        <p:nvSpPr>
          <p:cNvPr id="481" name="TextBox 298"/>
          <p:cNvSpPr txBox="1">
            <a:spLocks noChangeArrowheads="1"/>
          </p:cNvSpPr>
          <p:nvPr/>
        </p:nvSpPr>
        <p:spPr bwMode="auto">
          <a:xfrm>
            <a:off x="8457089" y="4803998"/>
            <a:ext cx="207640" cy="2616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r"/>
            <a:r>
              <a:rPr lang="ru-RU" altLang="ru-RU" sz="11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mbria" pitchFamily="18" charset="0"/>
                <a:cs typeface="Arial" pitchFamily="34" charset="0"/>
              </a:rPr>
              <a:t>3</a:t>
            </a:r>
            <a:endParaRPr lang="ru-RU" altLang="ru-RU" sz="11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mbria" pitchFamily="18" charset="0"/>
              <a:cs typeface="Arial" pitchFamily="34" charset="0"/>
            </a:endParaRPr>
          </a:p>
        </p:txBody>
      </p:sp>
      <p:sp>
        <p:nvSpPr>
          <p:cNvPr id="482" name="TextBox 298"/>
          <p:cNvSpPr txBox="1">
            <a:spLocks noChangeArrowheads="1"/>
          </p:cNvSpPr>
          <p:nvPr/>
        </p:nvSpPr>
        <p:spPr bwMode="auto">
          <a:xfrm>
            <a:off x="8609489" y="4803998"/>
            <a:ext cx="279648" cy="2616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r"/>
            <a:r>
              <a:rPr lang="ru-RU" altLang="ru-RU" sz="11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mbria" pitchFamily="18" charset="0"/>
                <a:cs typeface="Arial" pitchFamily="34" charset="0"/>
              </a:rPr>
              <a:t>8</a:t>
            </a:r>
            <a:endParaRPr lang="ru-RU" altLang="ru-RU" sz="11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mbria" pitchFamily="18" charset="0"/>
              <a:cs typeface="Arial" pitchFamily="34" charset="0"/>
            </a:endParaRPr>
          </a:p>
        </p:txBody>
      </p:sp>
      <p:sp>
        <p:nvSpPr>
          <p:cNvPr id="483" name="TextBox 84"/>
          <p:cNvSpPr txBox="1">
            <a:spLocks noChangeArrowheads="1"/>
          </p:cNvSpPr>
          <p:nvPr/>
        </p:nvSpPr>
        <p:spPr bwMode="auto">
          <a:xfrm>
            <a:off x="107504" y="787969"/>
            <a:ext cx="4320480" cy="2716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>
              <a:lnSpc>
                <a:spcPts val="1500"/>
              </a:lnSpc>
            </a:pPr>
            <a:r>
              <a:rPr lang="ru-RU" altLang="ru-RU" sz="1200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mbria" pitchFamily="18" charset="0"/>
              </a:rPr>
              <a:t>СРЕДСТВА ФЕДЕРАЛЬНОГО БЮДЖЕТА</a:t>
            </a:r>
            <a:endParaRPr lang="ru-RU" altLang="ru-RU" sz="1300" b="1" dirty="0" smtClean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mbria" pitchFamily="18" charset="0"/>
            </a:endParaRPr>
          </a:p>
        </p:txBody>
      </p:sp>
      <p:sp>
        <p:nvSpPr>
          <p:cNvPr id="484" name="TextBox 84"/>
          <p:cNvSpPr txBox="1">
            <a:spLocks noChangeArrowheads="1"/>
          </p:cNvSpPr>
          <p:nvPr/>
        </p:nvSpPr>
        <p:spPr bwMode="auto">
          <a:xfrm>
            <a:off x="4427984" y="1923678"/>
            <a:ext cx="1080120" cy="66941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>
              <a:lnSpc>
                <a:spcPts val="1500"/>
              </a:lnSpc>
            </a:pPr>
            <a:r>
              <a:rPr lang="ru-RU" altLang="ru-RU" sz="1200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mbria" pitchFamily="18" charset="0"/>
              </a:rPr>
              <a:t>СРЕДСТВА КРАЕВОГО БЮДЖЕТА</a:t>
            </a:r>
            <a:endParaRPr lang="ru-RU" altLang="ru-RU" sz="1300" b="1" dirty="0" smtClean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mbria" pitchFamily="18" charset="0"/>
            </a:endParaRPr>
          </a:p>
        </p:txBody>
      </p:sp>
      <p:sp>
        <p:nvSpPr>
          <p:cNvPr id="485" name="Прямоугольник 484"/>
          <p:cNvSpPr/>
          <p:nvPr/>
        </p:nvSpPr>
        <p:spPr>
          <a:xfrm>
            <a:off x="4644008" y="3763948"/>
            <a:ext cx="4248472" cy="288032"/>
          </a:xfrm>
          <a:prstGeom prst="rect">
            <a:avLst/>
          </a:prstGeom>
          <a:noFill/>
          <a:ln w="9525">
            <a:solidFill>
              <a:schemeClr val="accent1">
                <a:lumMod val="75000"/>
              </a:schemeClr>
            </a:solidFill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pPr indent="180000">
              <a:defRPr/>
            </a:pPr>
            <a:endParaRPr lang="ru-RU" sz="1100" dirty="0">
              <a:solidFill>
                <a:srgbClr val="A20000"/>
              </a:solidFill>
              <a:latin typeface="Cambria" pitchFamily="18" charset="0"/>
            </a:endParaRPr>
          </a:p>
        </p:txBody>
      </p:sp>
      <p:sp>
        <p:nvSpPr>
          <p:cNvPr id="486" name="Прямоугольник 485"/>
          <p:cNvSpPr/>
          <p:nvPr/>
        </p:nvSpPr>
        <p:spPr>
          <a:xfrm>
            <a:off x="4644008" y="4051980"/>
            <a:ext cx="4248472" cy="216024"/>
          </a:xfrm>
          <a:prstGeom prst="rect">
            <a:avLst/>
          </a:prstGeom>
          <a:noFill/>
          <a:ln w="9525">
            <a:solidFill>
              <a:schemeClr val="accent1">
                <a:lumMod val="75000"/>
              </a:schemeClr>
            </a:solidFill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pPr indent="180000">
              <a:defRPr/>
            </a:pPr>
            <a:endParaRPr lang="ru-RU" sz="1100" dirty="0">
              <a:solidFill>
                <a:srgbClr val="A20000"/>
              </a:solidFill>
              <a:latin typeface="Cambria" pitchFamily="18" charset="0"/>
            </a:endParaRPr>
          </a:p>
        </p:txBody>
      </p:sp>
      <p:sp>
        <p:nvSpPr>
          <p:cNvPr id="487" name="Прямоугольник 486"/>
          <p:cNvSpPr/>
          <p:nvPr/>
        </p:nvSpPr>
        <p:spPr>
          <a:xfrm>
            <a:off x="8316416" y="2827844"/>
            <a:ext cx="576064" cy="1440160"/>
          </a:xfrm>
          <a:prstGeom prst="rect">
            <a:avLst/>
          </a:prstGeom>
          <a:noFill/>
          <a:ln w="9525">
            <a:solidFill>
              <a:schemeClr val="accent1">
                <a:lumMod val="75000"/>
              </a:schemeClr>
            </a:solidFill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pPr indent="180000">
              <a:defRPr/>
            </a:pPr>
            <a:endParaRPr lang="ru-RU" sz="1100" dirty="0">
              <a:solidFill>
                <a:srgbClr val="A20000"/>
              </a:solidFill>
              <a:latin typeface="Cambria" pitchFamily="18" charset="0"/>
            </a:endParaRPr>
          </a:p>
        </p:txBody>
      </p:sp>
      <p:sp>
        <p:nvSpPr>
          <p:cNvPr id="488" name="Прямоугольник 487"/>
          <p:cNvSpPr/>
          <p:nvPr/>
        </p:nvSpPr>
        <p:spPr>
          <a:xfrm>
            <a:off x="4644008" y="2827844"/>
            <a:ext cx="3672408" cy="1440160"/>
          </a:xfrm>
          <a:prstGeom prst="rect">
            <a:avLst/>
          </a:prstGeom>
          <a:noFill/>
          <a:ln w="9525">
            <a:solidFill>
              <a:schemeClr val="accent1">
                <a:lumMod val="75000"/>
              </a:schemeClr>
            </a:solidFill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pPr indent="180000">
              <a:defRPr/>
            </a:pPr>
            <a:endParaRPr lang="ru-RU" sz="1100" dirty="0">
              <a:solidFill>
                <a:srgbClr val="A20000"/>
              </a:solidFill>
              <a:latin typeface="Cambria" pitchFamily="18" charset="0"/>
            </a:endParaRPr>
          </a:p>
        </p:txBody>
      </p:sp>
      <p:sp>
        <p:nvSpPr>
          <p:cNvPr id="489" name="TextBox 33"/>
          <p:cNvSpPr txBox="1">
            <a:spLocks noChangeArrowheads="1"/>
          </p:cNvSpPr>
          <p:nvPr/>
        </p:nvSpPr>
        <p:spPr bwMode="auto">
          <a:xfrm>
            <a:off x="4644008" y="4038332"/>
            <a:ext cx="3816424" cy="2616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lang="ru-RU" altLang="ru-RU" sz="1100" b="1" dirty="0" smtClean="0">
                <a:solidFill>
                  <a:schemeClr val="accent1">
                    <a:lumMod val="50000"/>
                  </a:schemeClr>
                </a:solidFill>
                <a:latin typeface="Cambria" pitchFamily="18" charset="0"/>
              </a:rPr>
              <a:t>Всего</a:t>
            </a:r>
          </a:p>
        </p:txBody>
      </p:sp>
      <p:sp>
        <p:nvSpPr>
          <p:cNvPr id="490" name="TextBox 33"/>
          <p:cNvSpPr txBox="1">
            <a:spLocks noChangeArrowheads="1"/>
          </p:cNvSpPr>
          <p:nvPr/>
        </p:nvSpPr>
        <p:spPr bwMode="auto">
          <a:xfrm>
            <a:off x="8244408" y="3507854"/>
            <a:ext cx="648072" cy="16959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marL="228600" indent="-228600" algn="ctr">
              <a:lnSpc>
                <a:spcPts val="500"/>
              </a:lnSpc>
            </a:pPr>
            <a:r>
              <a:rPr lang="ru-RU" altLang="ru-RU" sz="1000" dirty="0" smtClean="0">
                <a:solidFill>
                  <a:schemeClr val="accent1">
                    <a:lumMod val="50000"/>
                  </a:schemeClr>
                </a:solidFill>
                <a:latin typeface="Cambria" pitchFamily="18" charset="0"/>
              </a:rPr>
              <a:t>7</a:t>
            </a:r>
          </a:p>
        </p:txBody>
      </p:sp>
      <p:sp>
        <p:nvSpPr>
          <p:cNvPr id="491" name="TextBox 33"/>
          <p:cNvSpPr txBox="1">
            <a:spLocks noChangeArrowheads="1"/>
          </p:cNvSpPr>
          <p:nvPr/>
        </p:nvSpPr>
        <p:spPr bwMode="auto">
          <a:xfrm>
            <a:off x="8244408" y="3842312"/>
            <a:ext cx="648072" cy="16959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marL="228600" indent="-228600" algn="ctr">
              <a:lnSpc>
                <a:spcPts val="500"/>
              </a:lnSpc>
            </a:pPr>
            <a:r>
              <a:rPr lang="ru-RU" altLang="ru-RU" sz="1000" dirty="0" smtClean="0">
                <a:solidFill>
                  <a:schemeClr val="accent1">
                    <a:lumMod val="50000"/>
                  </a:schemeClr>
                </a:solidFill>
                <a:latin typeface="Cambria" pitchFamily="18" charset="0"/>
              </a:rPr>
              <a:t>2</a:t>
            </a:r>
          </a:p>
        </p:txBody>
      </p:sp>
      <p:sp>
        <p:nvSpPr>
          <p:cNvPr id="492" name="TextBox 33"/>
          <p:cNvSpPr txBox="1">
            <a:spLocks noChangeArrowheads="1"/>
          </p:cNvSpPr>
          <p:nvPr/>
        </p:nvSpPr>
        <p:spPr bwMode="auto">
          <a:xfrm>
            <a:off x="8244408" y="4130344"/>
            <a:ext cx="648072" cy="16959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marL="228600" indent="-228600" algn="ctr">
              <a:lnSpc>
                <a:spcPts val="500"/>
              </a:lnSpc>
            </a:pPr>
            <a:r>
              <a:rPr lang="ru-RU" altLang="ru-RU" sz="1000" b="1" dirty="0" smtClean="0">
                <a:solidFill>
                  <a:schemeClr val="accent1">
                    <a:lumMod val="50000"/>
                  </a:schemeClr>
                </a:solidFill>
                <a:latin typeface="Cambria" pitchFamily="18" charset="0"/>
              </a:rPr>
              <a:t>69</a:t>
            </a:r>
          </a:p>
        </p:txBody>
      </p:sp>
      <p:sp>
        <p:nvSpPr>
          <p:cNvPr id="167" name="Прямоугольник 166"/>
          <p:cNvSpPr/>
          <p:nvPr/>
        </p:nvSpPr>
        <p:spPr>
          <a:xfrm>
            <a:off x="8828856" y="4904973"/>
            <a:ext cx="315144" cy="238527"/>
          </a:xfrm>
          <a:prstGeom prst="rect">
            <a:avLst/>
          </a:prstGeom>
        </p:spPr>
        <p:txBody>
          <a:bodyPr wrap="square" lIns="68580" tIns="34290" rIns="68580" bIns="34290">
            <a:spAutoFit/>
          </a:bodyPr>
          <a:lstStyle/>
          <a:p>
            <a:pPr algn="r" eaLnBrk="1" hangingPunct="1"/>
            <a:r>
              <a:rPr lang="ru-RU" sz="1100" dirty="0" smtClean="0">
                <a:solidFill>
                  <a:schemeClr val="accent1">
                    <a:lumMod val="50000"/>
                  </a:schemeClr>
                </a:solidFill>
                <a:latin typeface="Cambria" pitchFamily="18" charset="0"/>
                <a:cs typeface="Times New Roman" pitchFamily="18" charset="0"/>
              </a:rPr>
              <a:t>10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1" name="Курица контур.png" descr="Курица контур.png"/>
          <p:cNvPicPr>
            <a:picLocks noChangeAspect="1"/>
          </p:cNvPicPr>
          <p:nvPr/>
        </p:nvPicPr>
        <p:blipFill>
          <a:blip r:embed="rId2" cstate="print">
            <a:alphaModFix amt="17535"/>
            <a:extLst/>
          </a:blip>
          <a:srcRect r="50591"/>
          <a:stretch>
            <a:fillRect/>
          </a:stretch>
        </p:blipFill>
        <p:spPr>
          <a:xfrm>
            <a:off x="6928242" y="51470"/>
            <a:ext cx="2215758" cy="5040560"/>
          </a:xfrm>
          <a:prstGeom prst="rect">
            <a:avLst/>
          </a:prstGeom>
          <a:ln w="12700">
            <a:miter lim="400000"/>
          </a:ln>
        </p:spPr>
      </p:pic>
      <p:sp>
        <p:nvSpPr>
          <p:cNvPr id="13" name="Итоги деятельности Казначейства России за 2018 год…"/>
          <p:cNvSpPr/>
          <p:nvPr/>
        </p:nvSpPr>
        <p:spPr>
          <a:xfrm>
            <a:off x="3347864" y="51470"/>
            <a:ext cx="5796136" cy="648072"/>
          </a:xfrm>
          <a:prstGeom prst="roundRect">
            <a:avLst>
              <a:gd name="adj" fmla="val 11676"/>
            </a:avLst>
          </a:prstGeom>
          <a:solidFill>
            <a:srgbClr val="003859"/>
          </a:solidFill>
          <a:ln w="12700">
            <a:noFill/>
            <a:miter lim="400000"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0" tIns="0" rIns="0" bIns="0" anchor="ctr"/>
          <a:lstStyle/>
          <a:p>
            <a:pPr algn="ctr" defTabSz="336947">
              <a:defRPr/>
            </a:pPr>
            <a:endParaRPr lang="ru-RU" sz="2200" b="1" cap="all" dirty="0" smtClean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mbria" pitchFamily="18" charset="0"/>
              <a:ea typeface="Open Sans Condensed Light" pitchFamily="34" charset="0"/>
              <a:cs typeface="Open Sans Condensed Light" pitchFamily="34" charset="0"/>
            </a:endParaRPr>
          </a:p>
        </p:txBody>
      </p:sp>
      <p:sp>
        <p:nvSpPr>
          <p:cNvPr id="9" name="Line"/>
          <p:cNvSpPr/>
          <p:nvPr/>
        </p:nvSpPr>
        <p:spPr>
          <a:xfrm flipV="1">
            <a:off x="-1" y="771550"/>
            <a:ext cx="9144001" cy="1"/>
          </a:xfrm>
          <a:prstGeom prst="line">
            <a:avLst/>
          </a:prstGeom>
          <a:ln>
            <a:solidFill>
              <a:schemeClr val="bg1">
                <a:lumMod val="95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lIns="0" tIns="0" rIns="0" bIns="0" anchor="ctr"/>
          <a:lstStyle/>
          <a:p>
            <a:pPr>
              <a:defRPr sz="3200" b="0">
                <a:solidFill>
                  <a:srgbClr val="FFFFFF"/>
                </a:solidFill>
                <a:latin typeface="+mn-lt"/>
                <a:ea typeface="+mn-ea"/>
                <a:cs typeface="+mn-cs"/>
                <a:sym typeface="Helvetica Neue Medium"/>
              </a:defRPr>
            </a:pPr>
            <a:endParaRPr>
              <a:ln w="12700">
                <a:solidFill>
                  <a:schemeClr val="tx1"/>
                </a:solidFill>
              </a:ln>
            </a:endParaRPr>
          </a:p>
        </p:txBody>
      </p:sp>
      <p:grpSp>
        <p:nvGrpSpPr>
          <p:cNvPr id="2" name="Group"/>
          <p:cNvGrpSpPr/>
          <p:nvPr/>
        </p:nvGrpSpPr>
        <p:grpSpPr>
          <a:xfrm>
            <a:off x="0" y="1"/>
            <a:ext cx="755576" cy="699541"/>
            <a:chOff x="0" y="0"/>
            <a:chExt cx="1409276" cy="1337589"/>
          </a:xfrm>
        </p:grpSpPr>
        <p:pic>
          <p:nvPicPr>
            <p:cNvPr id="11" name="Снимок экрана 2018-06-05 в 12.52.22.jpg" descr="Снимок экрана 2018-06-05 в 12.52.22.jpg"/>
            <p:cNvPicPr>
              <a:picLocks noChangeAspect="1"/>
            </p:cNvPicPr>
            <p:nvPr/>
          </p:nvPicPr>
          <p:blipFill>
            <a:blip r:embed="rId3" cstate="print">
              <a:extLst/>
            </a:blip>
            <a:stretch>
              <a:fillRect/>
            </a:stretch>
          </p:blipFill>
          <p:spPr>
            <a:xfrm>
              <a:off x="0" y="0"/>
              <a:ext cx="1409277" cy="1337590"/>
            </a:xfrm>
            <a:prstGeom prst="rect">
              <a:avLst/>
            </a:prstGeom>
            <a:ln w="12700" cap="flat">
              <a:noFill/>
              <a:miter lim="400000"/>
            </a:ln>
            <a:effectLst/>
          </p:spPr>
        </p:pic>
        <p:grpSp>
          <p:nvGrpSpPr>
            <p:cNvPr id="3" name="Group"/>
            <p:cNvGrpSpPr/>
            <p:nvPr/>
          </p:nvGrpSpPr>
          <p:grpSpPr>
            <a:xfrm>
              <a:off x="194622" y="150347"/>
              <a:ext cx="1019890" cy="1138346"/>
              <a:chOff x="-134" y="0"/>
              <a:chExt cx="1019888" cy="1138344"/>
            </a:xfrm>
          </p:grpSpPr>
          <p:sp>
            <p:nvSpPr>
              <p:cNvPr id="14" name="Circle"/>
              <p:cNvSpPr/>
              <p:nvPr/>
            </p:nvSpPr>
            <p:spPr>
              <a:xfrm>
                <a:off x="314787" y="450342"/>
                <a:ext cx="390199" cy="390199"/>
              </a:xfrm>
              <a:prstGeom prst="ellipse">
                <a:avLst/>
              </a:prstGeom>
              <a:solidFill>
                <a:srgbClr val="013B5E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0" tIns="0" rIns="0" bIns="0" numCol="1" anchor="ctr">
                <a:noAutofit/>
              </a:bodyPr>
              <a:lstStyle/>
              <a:p>
                <a:pPr>
                  <a:defRPr sz="3200" b="0">
                    <a:solidFill>
                      <a:srgbClr val="FFFFFF"/>
                    </a:solidFill>
                    <a:latin typeface="+mn-lt"/>
                    <a:ea typeface="+mn-ea"/>
                    <a:cs typeface="+mn-cs"/>
                    <a:sym typeface="Helvetica Neue Medium"/>
                  </a:defRPr>
                </a:pPr>
                <a:endParaRPr/>
              </a:p>
            </p:txBody>
          </p:sp>
          <p:pic>
            <p:nvPicPr>
              <p:cNvPr id="15" name="30688_html_m284ef2b5.png" descr="30688_html_m284ef2b5.png"/>
              <p:cNvPicPr>
                <a:picLocks noChangeAspect="1"/>
              </p:cNvPicPr>
              <p:nvPr/>
            </p:nvPicPr>
            <p:blipFill>
              <a:blip r:embed="rId4" cstate="print">
                <a:extLst/>
              </a:blip>
              <a:srcRect l="824" t="717" r="564" b="407"/>
              <a:stretch>
                <a:fillRect/>
              </a:stretch>
            </p:blipFill>
            <p:spPr>
              <a:xfrm>
                <a:off x="-135" y="0"/>
                <a:ext cx="1019889" cy="1138345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535" h="21581" extrusionOk="0">
                    <a:moveTo>
                      <a:pt x="10788" y="0"/>
                    </a:moveTo>
                    <a:cubicBezTo>
                      <a:pt x="10759" y="0"/>
                      <a:pt x="10737" y="39"/>
                      <a:pt x="10737" y="83"/>
                    </a:cubicBezTo>
                    <a:cubicBezTo>
                      <a:pt x="10737" y="127"/>
                      <a:pt x="10684" y="185"/>
                      <a:pt x="10612" y="211"/>
                    </a:cubicBezTo>
                    <a:cubicBezTo>
                      <a:pt x="10509" y="248"/>
                      <a:pt x="10497" y="253"/>
                      <a:pt x="10578" y="256"/>
                    </a:cubicBezTo>
                    <a:cubicBezTo>
                      <a:pt x="10728" y="261"/>
                      <a:pt x="10764" y="390"/>
                      <a:pt x="10654" y="542"/>
                    </a:cubicBezTo>
                    <a:cubicBezTo>
                      <a:pt x="10576" y="649"/>
                      <a:pt x="10572" y="695"/>
                      <a:pt x="10629" y="790"/>
                    </a:cubicBezTo>
                    <a:cubicBezTo>
                      <a:pt x="10687" y="889"/>
                      <a:pt x="10679" y="914"/>
                      <a:pt x="10587" y="971"/>
                    </a:cubicBezTo>
                    <a:cubicBezTo>
                      <a:pt x="10527" y="1007"/>
                      <a:pt x="10432" y="1081"/>
                      <a:pt x="10377" y="1129"/>
                    </a:cubicBezTo>
                    <a:cubicBezTo>
                      <a:pt x="10306" y="1191"/>
                      <a:pt x="10234" y="1200"/>
                      <a:pt x="10117" y="1174"/>
                    </a:cubicBezTo>
                    <a:cubicBezTo>
                      <a:pt x="9832" y="1108"/>
                      <a:pt x="9308" y="1139"/>
                      <a:pt x="9120" y="1226"/>
                    </a:cubicBezTo>
                    <a:cubicBezTo>
                      <a:pt x="8900" y="1329"/>
                      <a:pt x="8818" y="1448"/>
                      <a:pt x="8818" y="1693"/>
                    </a:cubicBezTo>
                    <a:cubicBezTo>
                      <a:pt x="8818" y="1964"/>
                      <a:pt x="8952" y="2208"/>
                      <a:pt x="9254" y="2498"/>
                    </a:cubicBezTo>
                    <a:cubicBezTo>
                      <a:pt x="9482" y="2717"/>
                      <a:pt x="9518" y="2774"/>
                      <a:pt x="9497" y="2927"/>
                    </a:cubicBezTo>
                    <a:cubicBezTo>
                      <a:pt x="9451" y="3270"/>
                      <a:pt x="9508" y="3386"/>
                      <a:pt x="9757" y="3424"/>
                    </a:cubicBezTo>
                    <a:cubicBezTo>
                      <a:pt x="9881" y="3442"/>
                      <a:pt x="9994" y="3471"/>
                      <a:pt x="10008" y="3491"/>
                    </a:cubicBezTo>
                    <a:cubicBezTo>
                      <a:pt x="10064" y="3572"/>
                      <a:pt x="9813" y="3950"/>
                      <a:pt x="9581" y="4138"/>
                    </a:cubicBezTo>
                    <a:cubicBezTo>
                      <a:pt x="9313" y="4356"/>
                      <a:pt x="9209" y="4370"/>
                      <a:pt x="9179" y="4176"/>
                    </a:cubicBezTo>
                    <a:cubicBezTo>
                      <a:pt x="9150" y="3995"/>
                      <a:pt x="9012" y="3868"/>
                      <a:pt x="8785" y="3830"/>
                    </a:cubicBezTo>
                    <a:cubicBezTo>
                      <a:pt x="8677" y="3812"/>
                      <a:pt x="8561" y="3764"/>
                      <a:pt x="8533" y="3717"/>
                    </a:cubicBezTo>
                    <a:cubicBezTo>
                      <a:pt x="8478" y="3621"/>
                      <a:pt x="8490" y="3418"/>
                      <a:pt x="8550" y="3363"/>
                    </a:cubicBezTo>
                    <a:cubicBezTo>
                      <a:pt x="8609" y="3310"/>
                      <a:pt x="8600" y="3235"/>
                      <a:pt x="8533" y="3235"/>
                    </a:cubicBezTo>
                    <a:cubicBezTo>
                      <a:pt x="8502" y="3235"/>
                      <a:pt x="8478" y="3251"/>
                      <a:pt x="8483" y="3273"/>
                    </a:cubicBezTo>
                    <a:cubicBezTo>
                      <a:pt x="8488" y="3295"/>
                      <a:pt x="8460" y="3377"/>
                      <a:pt x="8425" y="3454"/>
                    </a:cubicBezTo>
                    <a:cubicBezTo>
                      <a:pt x="8354" y="3607"/>
                      <a:pt x="8157" y="3689"/>
                      <a:pt x="8047" y="3612"/>
                    </a:cubicBezTo>
                    <a:cubicBezTo>
                      <a:pt x="7924" y="3525"/>
                      <a:pt x="7663" y="3494"/>
                      <a:pt x="7545" y="3551"/>
                    </a:cubicBezTo>
                    <a:cubicBezTo>
                      <a:pt x="7460" y="3592"/>
                      <a:pt x="7427" y="3657"/>
                      <a:pt x="7427" y="3807"/>
                    </a:cubicBezTo>
                    <a:cubicBezTo>
                      <a:pt x="7427" y="3919"/>
                      <a:pt x="7400" y="4030"/>
                      <a:pt x="7369" y="4048"/>
                    </a:cubicBezTo>
                    <a:cubicBezTo>
                      <a:pt x="7264" y="4106"/>
                      <a:pt x="6974" y="3598"/>
                      <a:pt x="6874" y="3190"/>
                    </a:cubicBezTo>
                    <a:cubicBezTo>
                      <a:pt x="6758" y="2715"/>
                      <a:pt x="6663" y="2535"/>
                      <a:pt x="6472" y="2423"/>
                    </a:cubicBezTo>
                    <a:cubicBezTo>
                      <a:pt x="5949" y="2115"/>
                      <a:pt x="5145" y="2336"/>
                      <a:pt x="5248" y="2761"/>
                    </a:cubicBezTo>
                    <a:cubicBezTo>
                      <a:pt x="5283" y="2905"/>
                      <a:pt x="5264" y="2936"/>
                      <a:pt x="5098" y="3017"/>
                    </a:cubicBezTo>
                    <a:cubicBezTo>
                      <a:pt x="4995" y="3067"/>
                      <a:pt x="4852" y="3153"/>
                      <a:pt x="4771" y="3213"/>
                    </a:cubicBezTo>
                    <a:lnTo>
                      <a:pt x="4620" y="3326"/>
                    </a:lnTo>
                    <a:lnTo>
                      <a:pt x="4762" y="3318"/>
                    </a:lnTo>
                    <a:cubicBezTo>
                      <a:pt x="4910" y="3313"/>
                      <a:pt x="4913" y="3329"/>
                      <a:pt x="4838" y="3627"/>
                    </a:cubicBezTo>
                    <a:cubicBezTo>
                      <a:pt x="4800" y="3779"/>
                      <a:pt x="4801" y="3783"/>
                      <a:pt x="4913" y="3694"/>
                    </a:cubicBezTo>
                    <a:cubicBezTo>
                      <a:pt x="4982" y="3640"/>
                      <a:pt x="5119" y="3604"/>
                      <a:pt x="5257" y="3604"/>
                    </a:cubicBezTo>
                    <a:cubicBezTo>
                      <a:pt x="5592" y="3604"/>
                      <a:pt x="5681" y="3520"/>
                      <a:pt x="5701" y="3183"/>
                    </a:cubicBezTo>
                    <a:cubicBezTo>
                      <a:pt x="5715" y="2936"/>
                      <a:pt x="5730" y="2895"/>
                      <a:pt x="5835" y="2882"/>
                    </a:cubicBezTo>
                    <a:cubicBezTo>
                      <a:pt x="5903" y="2873"/>
                      <a:pt x="6041" y="2922"/>
                      <a:pt x="6137" y="2995"/>
                    </a:cubicBezTo>
                    <a:cubicBezTo>
                      <a:pt x="6285" y="3107"/>
                      <a:pt x="6311" y="3175"/>
                      <a:pt x="6338" y="3446"/>
                    </a:cubicBezTo>
                    <a:cubicBezTo>
                      <a:pt x="6381" y="3870"/>
                      <a:pt x="6545" y="4098"/>
                      <a:pt x="7075" y="4477"/>
                    </a:cubicBezTo>
                    <a:lnTo>
                      <a:pt x="7218" y="4582"/>
                    </a:lnTo>
                    <a:lnTo>
                      <a:pt x="7033" y="4665"/>
                    </a:lnTo>
                    <a:cubicBezTo>
                      <a:pt x="6933" y="4712"/>
                      <a:pt x="6809" y="4736"/>
                      <a:pt x="6757" y="4718"/>
                    </a:cubicBezTo>
                    <a:cubicBezTo>
                      <a:pt x="6705" y="4700"/>
                      <a:pt x="6609" y="4711"/>
                      <a:pt x="6539" y="4740"/>
                    </a:cubicBezTo>
                    <a:cubicBezTo>
                      <a:pt x="6469" y="4770"/>
                      <a:pt x="6326" y="4825"/>
                      <a:pt x="6221" y="4861"/>
                    </a:cubicBezTo>
                    <a:cubicBezTo>
                      <a:pt x="6016" y="4930"/>
                      <a:pt x="5860" y="5089"/>
                      <a:pt x="5860" y="5229"/>
                    </a:cubicBezTo>
                    <a:cubicBezTo>
                      <a:pt x="5860" y="5296"/>
                      <a:pt x="5909" y="5309"/>
                      <a:pt x="6086" y="5305"/>
                    </a:cubicBezTo>
                    <a:cubicBezTo>
                      <a:pt x="6272" y="5300"/>
                      <a:pt x="6358" y="5334"/>
                      <a:pt x="6514" y="5470"/>
                    </a:cubicBezTo>
                    <a:cubicBezTo>
                      <a:pt x="6620" y="5563"/>
                      <a:pt x="6761" y="5643"/>
                      <a:pt x="6824" y="5643"/>
                    </a:cubicBezTo>
                    <a:cubicBezTo>
                      <a:pt x="6975" y="5643"/>
                      <a:pt x="7205" y="5787"/>
                      <a:pt x="7159" y="5854"/>
                    </a:cubicBezTo>
                    <a:cubicBezTo>
                      <a:pt x="7139" y="5883"/>
                      <a:pt x="7086" y="5889"/>
                      <a:pt x="7033" y="5869"/>
                    </a:cubicBezTo>
                    <a:cubicBezTo>
                      <a:pt x="6981" y="5849"/>
                      <a:pt x="6703" y="5816"/>
                      <a:pt x="6422" y="5794"/>
                    </a:cubicBezTo>
                    <a:cubicBezTo>
                      <a:pt x="6016" y="5761"/>
                      <a:pt x="5866" y="5729"/>
                      <a:pt x="5684" y="5621"/>
                    </a:cubicBezTo>
                    <a:cubicBezTo>
                      <a:pt x="5537" y="5533"/>
                      <a:pt x="5450" y="5502"/>
                      <a:pt x="5450" y="5545"/>
                    </a:cubicBezTo>
                    <a:cubicBezTo>
                      <a:pt x="5450" y="5731"/>
                      <a:pt x="5828" y="6004"/>
                      <a:pt x="6086" y="6004"/>
                    </a:cubicBezTo>
                    <a:cubicBezTo>
                      <a:pt x="6152" y="6004"/>
                      <a:pt x="6254" y="6049"/>
                      <a:pt x="6313" y="6102"/>
                    </a:cubicBezTo>
                    <a:cubicBezTo>
                      <a:pt x="6372" y="6155"/>
                      <a:pt x="6537" y="6214"/>
                      <a:pt x="6673" y="6230"/>
                    </a:cubicBezTo>
                    <a:cubicBezTo>
                      <a:pt x="6826" y="6248"/>
                      <a:pt x="7005" y="6319"/>
                      <a:pt x="7142" y="6418"/>
                    </a:cubicBezTo>
                    <a:cubicBezTo>
                      <a:pt x="7265" y="6507"/>
                      <a:pt x="7388" y="6576"/>
                      <a:pt x="7419" y="6576"/>
                    </a:cubicBezTo>
                    <a:cubicBezTo>
                      <a:pt x="7450" y="6576"/>
                      <a:pt x="7603" y="6637"/>
                      <a:pt x="7763" y="6712"/>
                    </a:cubicBezTo>
                    <a:cubicBezTo>
                      <a:pt x="7984" y="6815"/>
                      <a:pt x="8093" y="6910"/>
                      <a:pt x="8215" y="7110"/>
                    </a:cubicBezTo>
                    <a:cubicBezTo>
                      <a:pt x="8400" y="7416"/>
                      <a:pt x="8472" y="7949"/>
                      <a:pt x="8357" y="8141"/>
                    </a:cubicBezTo>
                    <a:cubicBezTo>
                      <a:pt x="8309" y="8223"/>
                      <a:pt x="8307" y="8277"/>
                      <a:pt x="8349" y="8314"/>
                    </a:cubicBezTo>
                    <a:cubicBezTo>
                      <a:pt x="8442" y="8398"/>
                      <a:pt x="8212" y="8750"/>
                      <a:pt x="7905" y="8999"/>
                    </a:cubicBezTo>
                    <a:cubicBezTo>
                      <a:pt x="7759" y="9117"/>
                      <a:pt x="7519" y="9325"/>
                      <a:pt x="7369" y="9458"/>
                    </a:cubicBezTo>
                    <a:lnTo>
                      <a:pt x="7092" y="9699"/>
                    </a:lnTo>
                    <a:lnTo>
                      <a:pt x="6866" y="9631"/>
                    </a:lnTo>
                    <a:cubicBezTo>
                      <a:pt x="6728" y="9589"/>
                      <a:pt x="6539" y="9461"/>
                      <a:pt x="6380" y="9300"/>
                    </a:cubicBezTo>
                    <a:cubicBezTo>
                      <a:pt x="6216" y="9135"/>
                      <a:pt x="6039" y="9005"/>
                      <a:pt x="5894" y="8961"/>
                    </a:cubicBezTo>
                    <a:cubicBezTo>
                      <a:pt x="5670" y="8893"/>
                      <a:pt x="5657" y="8883"/>
                      <a:pt x="5600" y="8585"/>
                    </a:cubicBezTo>
                    <a:lnTo>
                      <a:pt x="5542" y="8277"/>
                    </a:lnTo>
                    <a:lnTo>
                      <a:pt x="5760" y="8089"/>
                    </a:lnTo>
                    <a:cubicBezTo>
                      <a:pt x="5948" y="7927"/>
                      <a:pt x="5979" y="7873"/>
                      <a:pt x="5978" y="7675"/>
                    </a:cubicBezTo>
                    <a:cubicBezTo>
                      <a:pt x="5976" y="7384"/>
                      <a:pt x="5842" y="7139"/>
                      <a:pt x="5374" y="6569"/>
                    </a:cubicBezTo>
                    <a:cubicBezTo>
                      <a:pt x="5169" y="6318"/>
                      <a:pt x="4986" y="6086"/>
                      <a:pt x="4972" y="6049"/>
                    </a:cubicBezTo>
                    <a:cubicBezTo>
                      <a:pt x="4952" y="5995"/>
                      <a:pt x="4937" y="5995"/>
                      <a:pt x="4863" y="6049"/>
                    </a:cubicBezTo>
                    <a:cubicBezTo>
                      <a:pt x="4784" y="6108"/>
                      <a:pt x="4722" y="6036"/>
                      <a:pt x="4419" y="5523"/>
                    </a:cubicBezTo>
                    <a:cubicBezTo>
                      <a:pt x="4056" y="4909"/>
                      <a:pt x="3942" y="4630"/>
                      <a:pt x="3941" y="4349"/>
                    </a:cubicBezTo>
                    <a:cubicBezTo>
                      <a:pt x="3941" y="4257"/>
                      <a:pt x="3918" y="4168"/>
                      <a:pt x="3891" y="4153"/>
                    </a:cubicBezTo>
                    <a:cubicBezTo>
                      <a:pt x="3864" y="4138"/>
                      <a:pt x="3826" y="3978"/>
                      <a:pt x="3807" y="3792"/>
                    </a:cubicBezTo>
                    <a:cubicBezTo>
                      <a:pt x="3788" y="3607"/>
                      <a:pt x="3717" y="3190"/>
                      <a:pt x="3648" y="2867"/>
                    </a:cubicBezTo>
                    <a:cubicBezTo>
                      <a:pt x="3571" y="2504"/>
                      <a:pt x="3535" y="2193"/>
                      <a:pt x="3556" y="2054"/>
                    </a:cubicBezTo>
                    <a:cubicBezTo>
                      <a:pt x="3597" y="1785"/>
                      <a:pt x="3543" y="1767"/>
                      <a:pt x="3329" y="1994"/>
                    </a:cubicBezTo>
                    <a:cubicBezTo>
                      <a:pt x="3045" y="2296"/>
                      <a:pt x="2785" y="2972"/>
                      <a:pt x="2785" y="3393"/>
                    </a:cubicBezTo>
                    <a:cubicBezTo>
                      <a:pt x="2785" y="3476"/>
                      <a:pt x="2762" y="3559"/>
                      <a:pt x="2734" y="3574"/>
                    </a:cubicBezTo>
                    <a:cubicBezTo>
                      <a:pt x="2682" y="3603"/>
                      <a:pt x="2198" y="3060"/>
                      <a:pt x="2198" y="2972"/>
                    </a:cubicBezTo>
                    <a:cubicBezTo>
                      <a:pt x="2198" y="2945"/>
                      <a:pt x="2175" y="2927"/>
                      <a:pt x="2148" y="2927"/>
                    </a:cubicBezTo>
                    <a:cubicBezTo>
                      <a:pt x="2059" y="2927"/>
                      <a:pt x="1972" y="3505"/>
                      <a:pt x="1972" y="4056"/>
                    </a:cubicBezTo>
                    <a:cubicBezTo>
                      <a:pt x="1972" y="4351"/>
                      <a:pt x="1946" y="4599"/>
                      <a:pt x="1922" y="4612"/>
                    </a:cubicBezTo>
                    <a:cubicBezTo>
                      <a:pt x="1897" y="4626"/>
                      <a:pt x="1727" y="4496"/>
                      <a:pt x="1536" y="4326"/>
                    </a:cubicBezTo>
                    <a:cubicBezTo>
                      <a:pt x="1345" y="4157"/>
                      <a:pt x="1163" y="4018"/>
                      <a:pt x="1134" y="4018"/>
                    </a:cubicBezTo>
                    <a:cubicBezTo>
                      <a:pt x="1055" y="4018"/>
                      <a:pt x="1134" y="5248"/>
                      <a:pt x="1234" y="5583"/>
                    </a:cubicBezTo>
                    <a:cubicBezTo>
                      <a:pt x="1282" y="5740"/>
                      <a:pt x="1309" y="5891"/>
                      <a:pt x="1293" y="5914"/>
                    </a:cubicBezTo>
                    <a:cubicBezTo>
                      <a:pt x="1277" y="5937"/>
                      <a:pt x="1173" y="5889"/>
                      <a:pt x="1067" y="5809"/>
                    </a:cubicBezTo>
                    <a:cubicBezTo>
                      <a:pt x="414" y="5317"/>
                      <a:pt x="404" y="5309"/>
                      <a:pt x="405" y="5440"/>
                    </a:cubicBezTo>
                    <a:cubicBezTo>
                      <a:pt x="406" y="5898"/>
                      <a:pt x="655" y="6708"/>
                      <a:pt x="908" y="7065"/>
                    </a:cubicBezTo>
                    <a:cubicBezTo>
                      <a:pt x="999" y="7195"/>
                      <a:pt x="1066" y="7376"/>
                      <a:pt x="1075" y="7509"/>
                    </a:cubicBezTo>
                    <a:cubicBezTo>
                      <a:pt x="1084" y="7633"/>
                      <a:pt x="1143" y="7811"/>
                      <a:pt x="1209" y="7908"/>
                    </a:cubicBezTo>
                    <a:cubicBezTo>
                      <a:pt x="1342" y="8102"/>
                      <a:pt x="1296" y="8190"/>
                      <a:pt x="1100" y="8096"/>
                    </a:cubicBezTo>
                    <a:cubicBezTo>
                      <a:pt x="1035" y="8064"/>
                      <a:pt x="804" y="7981"/>
                      <a:pt x="589" y="7915"/>
                    </a:cubicBezTo>
                    <a:cubicBezTo>
                      <a:pt x="375" y="7850"/>
                      <a:pt x="146" y="7781"/>
                      <a:pt x="86" y="7757"/>
                    </a:cubicBezTo>
                    <a:cubicBezTo>
                      <a:pt x="-7" y="7721"/>
                      <a:pt x="-17" y="7732"/>
                      <a:pt x="19" y="7840"/>
                    </a:cubicBezTo>
                    <a:cubicBezTo>
                      <a:pt x="106" y="8100"/>
                      <a:pt x="412" y="8599"/>
                      <a:pt x="631" y="8848"/>
                    </a:cubicBezTo>
                    <a:cubicBezTo>
                      <a:pt x="756" y="8991"/>
                      <a:pt x="848" y="9127"/>
                      <a:pt x="832" y="9149"/>
                    </a:cubicBezTo>
                    <a:cubicBezTo>
                      <a:pt x="816" y="9172"/>
                      <a:pt x="674" y="9187"/>
                      <a:pt x="522" y="9187"/>
                    </a:cubicBezTo>
                    <a:cubicBezTo>
                      <a:pt x="370" y="9187"/>
                      <a:pt x="201" y="9218"/>
                      <a:pt x="145" y="9255"/>
                    </a:cubicBezTo>
                    <a:cubicBezTo>
                      <a:pt x="52" y="9316"/>
                      <a:pt x="79" y="9357"/>
                      <a:pt x="405" y="9676"/>
                    </a:cubicBezTo>
                    <a:cubicBezTo>
                      <a:pt x="601" y="9869"/>
                      <a:pt x="921" y="10121"/>
                      <a:pt x="1125" y="10240"/>
                    </a:cubicBezTo>
                    <a:cubicBezTo>
                      <a:pt x="1330" y="10359"/>
                      <a:pt x="1489" y="10483"/>
                      <a:pt x="1469" y="10511"/>
                    </a:cubicBezTo>
                    <a:cubicBezTo>
                      <a:pt x="1449" y="10541"/>
                      <a:pt x="1286" y="10548"/>
                      <a:pt x="1100" y="10534"/>
                    </a:cubicBezTo>
                    <a:cubicBezTo>
                      <a:pt x="921" y="10521"/>
                      <a:pt x="721" y="10524"/>
                      <a:pt x="648" y="10541"/>
                    </a:cubicBezTo>
                    <a:lnTo>
                      <a:pt x="522" y="10572"/>
                    </a:lnTo>
                    <a:cubicBezTo>
                      <a:pt x="521" y="10573"/>
                      <a:pt x="522" y="10577"/>
                      <a:pt x="522" y="10579"/>
                    </a:cubicBezTo>
                    <a:cubicBezTo>
                      <a:pt x="522" y="10581"/>
                      <a:pt x="522" y="10584"/>
                      <a:pt x="522" y="10587"/>
                    </a:cubicBezTo>
                    <a:lnTo>
                      <a:pt x="665" y="10752"/>
                    </a:lnTo>
                    <a:cubicBezTo>
                      <a:pt x="986" y="11143"/>
                      <a:pt x="1619" y="11405"/>
                      <a:pt x="2491" y="11505"/>
                    </a:cubicBezTo>
                    <a:cubicBezTo>
                      <a:pt x="2795" y="11539"/>
                      <a:pt x="3046" y="11590"/>
                      <a:pt x="3044" y="11617"/>
                    </a:cubicBezTo>
                    <a:cubicBezTo>
                      <a:pt x="3043" y="11645"/>
                      <a:pt x="2976" y="11844"/>
                      <a:pt x="2902" y="12054"/>
                    </a:cubicBezTo>
                    <a:cubicBezTo>
                      <a:pt x="2774" y="12417"/>
                      <a:pt x="2754" y="12936"/>
                      <a:pt x="2860" y="13032"/>
                    </a:cubicBezTo>
                    <a:cubicBezTo>
                      <a:pt x="2880" y="13050"/>
                      <a:pt x="3064" y="12962"/>
                      <a:pt x="3271" y="12829"/>
                    </a:cubicBezTo>
                    <a:cubicBezTo>
                      <a:pt x="3478" y="12696"/>
                      <a:pt x="3663" y="12607"/>
                      <a:pt x="3681" y="12633"/>
                    </a:cubicBezTo>
                    <a:cubicBezTo>
                      <a:pt x="3700" y="12660"/>
                      <a:pt x="3687" y="12837"/>
                      <a:pt x="3656" y="13032"/>
                    </a:cubicBezTo>
                    <a:cubicBezTo>
                      <a:pt x="3626" y="13227"/>
                      <a:pt x="3611" y="13398"/>
                      <a:pt x="3623" y="13408"/>
                    </a:cubicBezTo>
                    <a:cubicBezTo>
                      <a:pt x="3653" y="13435"/>
                      <a:pt x="3936" y="13293"/>
                      <a:pt x="4167" y="13137"/>
                    </a:cubicBezTo>
                    <a:cubicBezTo>
                      <a:pt x="4276" y="13064"/>
                      <a:pt x="4392" y="13017"/>
                      <a:pt x="4419" y="13032"/>
                    </a:cubicBezTo>
                    <a:cubicBezTo>
                      <a:pt x="4446" y="13047"/>
                      <a:pt x="4469" y="13200"/>
                      <a:pt x="4469" y="13371"/>
                    </a:cubicBezTo>
                    <a:cubicBezTo>
                      <a:pt x="4469" y="13538"/>
                      <a:pt x="4475" y="13674"/>
                      <a:pt x="4486" y="13679"/>
                    </a:cubicBezTo>
                    <a:cubicBezTo>
                      <a:pt x="4572" y="13677"/>
                      <a:pt x="4935" y="13542"/>
                      <a:pt x="5064" y="13461"/>
                    </a:cubicBezTo>
                    <a:cubicBezTo>
                      <a:pt x="5152" y="13406"/>
                      <a:pt x="5227" y="13377"/>
                      <a:pt x="5232" y="13401"/>
                    </a:cubicBezTo>
                    <a:cubicBezTo>
                      <a:pt x="5237" y="13424"/>
                      <a:pt x="5241" y="13470"/>
                      <a:pt x="5248" y="13498"/>
                    </a:cubicBezTo>
                    <a:cubicBezTo>
                      <a:pt x="5256" y="13527"/>
                      <a:pt x="5269" y="13599"/>
                      <a:pt x="5274" y="13656"/>
                    </a:cubicBezTo>
                    <a:cubicBezTo>
                      <a:pt x="5291" y="13892"/>
                      <a:pt x="5368" y="13914"/>
                      <a:pt x="5642" y="13769"/>
                    </a:cubicBezTo>
                    <a:cubicBezTo>
                      <a:pt x="5784" y="13695"/>
                      <a:pt x="5928" y="13596"/>
                      <a:pt x="5969" y="13551"/>
                    </a:cubicBezTo>
                    <a:cubicBezTo>
                      <a:pt x="6070" y="13442"/>
                      <a:pt x="6154" y="13498"/>
                      <a:pt x="6154" y="13679"/>
                    </a:cubicBezTo>
                    <a:cubicBezTo>
                      <a:pt x="6154" y="14037"/>
                      <a:pt x="6337" y="14089"/>
                      <a:pt x="6723" y="13837"/>
                    </a:cubicBezTo>
                    <a:cubicBezTo>
                      <a:pt x="6856" y="13751"/>
                      <a:pt x="6970" y="13679"/>
                      <a:pt x="6983" y="13679"/>
                    </a:cubicBezTo>
                    <a:cubicBezTo>
                      <a:pt x="6992" y="13679"/>
                      <a:pt x="7029" y="13718"/>
                      <a:pt x="7067" y="13769"/>
                    </a:cubicBezTo>
                    <a:cubicBezTo>
                      <a:pt x="6830" y="13318"/>
                      <a:pt x="6740" y="12846"/>
                      <a:pt x="6740" y="12189"/>
                    </a:cubicBezTo>
                    <a:cubicBezTo>
                      <a:pt x="6740" y="11457"/>
                      <a:pt x="6793" y="11169"/>
                      <a:pt x="6992" y="10782"/>
                    </a:cubicBezTo>
                    <a:cubicBezTo>
                      <a:pt x="7341" y="10103"/>
                      <a:pt x="8304" y="9223"/>
                      <a:pt x="9070" y="8886"/>
                    </a:cubicBezTo>
                    <a:cubicBezTo>
                      <a:pt x="9620" y="8644"/>
                      <a:pt x="9846" y="8605"/>
                      <a:pt x="10679" y="8608"/>
                    </a:cubicBezTo>
                    <a:cubicBezTo>
                      <a:pt x="11795" y="8611"/>
                      <a:pt x="11956" y="8642"/>
                      <a:pt x="12749" y="9029"/>
                    </a:cubicBezTo>
                    <a:cubicBezTo>
                      <a:pt x="14546" y="9906"/>
                      <a:pt x="15346" y="11990"/>
                      <a:pt x="14517" y="13641"/>
                    </a:cubicBezTo>
                    <a:cubicBezTo>
                      <a:pt x="14166" y="14341"/>
                      <a:pt x="13752" y="14761"/>
                      <a:pt x="13495" y="14672"/>
                    </a:cubicBezTo>
                    <a:cubicBezTo>
                      <a:pt x="13402" y="14640"/>
                      <a:pt x="13297" y="14683"/>
                      <a:pt x="13260" y="14770"/>
                    </a:cubicBezTo>
                    <a:cubicBezTo>
                      <a:pt x="13223" y="14857"/>
                      <a:pt x="13121" y="14906"/>
                      <a:pt x="13034" y="14875"/>
                    </a:cubicBezTo>
                    <a:cubicBezTo>
                      <a:pt x="12937" y="14842"/>
                      <a:pt x="12853" y="14906"/>
                      <a:pt x="12816" y="15033"/>
                    </a:cubicBezTo>
                    <a:cubicBezTo>
                      <a:pt x="12771" y="15185"/>
                      <a:pt x="12687" y="15230"/>
                      <a:pt x="12522" y="15191"/>
                    </a:cubicBezTo>
                    <a:cubicBezTo>
                      <a:pt x="12352" y="15151"/>
                      <a:pt x="12289" y="15187"/>
                      <a:pt x="12263" y="15349"/>
                    </a:cubicBezTo>
                    <a:cubicBezTo>
                      <a:pt x="12243" y="15470"/>
                      <a:pt x="12093" y="15628"/>
                      <a:pt x="11936" y="15696"/>
                    </a:cubicBezTo>
                    <a:cubicBezTo>
                      <a:pt x="11486" y="15888"/>
                      <a:pt x="10569" y="15935"/>
                      <a:pt x="9883" y="15801"/>
                    </a:cubicBezTo>
                    <a:cubicBezTo>
                      <a:pt x="9315" y="15690"/>
                      <a:pt x="9250" y="15650"/>
                      <a:pt x="9196" y="15372"/>
                    </a:cubicBezTo>
                    <a:cubicBezTo>
                      <a:pt x="9155" y="15167"/>
                      <a:pt x="9106" y="15105"/>
                      <a:pt x="9045" y="15191"/>
                    </a:cubicBezTo>
                    <a:cubicBezTo>
                      <a:pt x="8921" y="15368"/>
                      <a:pt x="8735" y="15253"/>
                      <a:pt x="8735" y="14996"/>
                    </a:cubicBezTo>
                    <a:cubicBezTo>
                      <a:pt x="8735" y="14846"/>
                      <a:pt x="8689" y="14801"/>
                      <a:pt x="8559" y="14845"/>
                    </a:cubicBezTo>
                    <a:cubicBezTo>
                      <a:pt x="8436" y="14887"/>
                      <a:pt x="8357" y="14835"/>
                      <a:pt x="8316" y="14695"/>
                    </a:cubicBezTo>
                    <a:cubicBezTo>
                      <a:pt x="8259" y="14501"/>
                      <a:pt x="8235" y="14505"/>
                      <a:pt x="8047" y="14657"/>
                    </a:cubicBezTo>
                    <a:cubicBezTo>
                      <a:pt x="7859" y="14810"/>
                      <a:pt x="7826" y="14790"/>
                      <a:pt x="7553" y="14469"/>
                    </a:cubicBezTo>
                    <a:cubicBezTo>
                      <a:pt x="7423" y="14316"/>
                      <a:pt x="7313" y="14171"/>
                      <a:pt x="7218" y="14025"/>
                    </a:cubicBezTo>
                    <a:cubicBezTo>
                      <a:pt x="7219" y="14054"/>
                      <a:pt x="7195" y="14072"/>
                      <a:pt x="7151" y="14093"/>
                    </a:cubicBezTo>
                    <a:cubicBezTo>
                      <a:pt x="7096" y="14119"/>
                      <a:pt x="6964" y="14155"/>
                      <a:pt x="6857" y="14176"/>
                    </a:cubicBezTo>
                    <a:cubicBezTo>
                      <a:pt x="6604" y="14225"/>
                      <a:pt x="6277" y="14486"/>
                      <a:pt x="6145" y="14747"/>
                    </a:cubicBezTo>
                    <a:cubicBezTo>
                      <a:pt x="5977" y="15080"/>
                      <a:pt x="5999" y="15574"/>
                      <a:pt x="6204" y="15944"/>
                    </a:cubicBezTo>
                    <a:lnTo>
                      <a:pt x="6371" y="16245"/>
                    </a:lnTo>
                    <a:lnTo>
                      <a:pt x="6547" y="16109"/>
                    </a:lnTo>
                    <a:cubicBezTo>
                      <a:pt x="6735" y="15968"/>
                      <a:pt x="6792" y="15989"/>
                      <a:pt x="6874" y="16230"/>
                    </a:cubicBezTo>
                    <a:cubicBezTo>
                      <a:pt x="6897" y="16297"/>
                      <a:pt x="7040" y="16477"/>
                      <a:pt x="7193" y="16629"/>
                    </a:cubicBezTo>
                    <a:cubicBezTo>
                      <a:pt x="7345" y="16780"/>
                      <a:pt x="7480" y="16937"/>
                      <a:pt x="7494" y="16975"/>
                    </a:cubicBezTo>
                    <a:cubicBezTo>
                      <a:pt x="7531" y="17074"/>
                      <a:pt x="7635" y="16996"/>
                      <a:pt x="7746" y="16787"/>
                    </a:cubicBezTo>
                    <a:cubicBezTo>
                      <a:pt x="7799" y="16686"/>
                      <a:pt x="7861" y="16606"/>
                      <a:pt x="7888" y="16606"/>
                    </a:cubicBezTo>
                    <a:cubicBezTo>
                      <a:pt x="7916" y="16606"/>
                      <a:pt x="7990" y="16686"/>
                      <a:pt x="8056" y="16787"/>
                    </a:cubicBezTo>
                    <a:cubicBezTo>
                      <a:pt x="8185" y="16983"/>
                      <a:pt x="8301" y="17016"/>
                      <a:pt x="8416" y="16892"/>
                    </a:cubicBezTo>
                    <a:cubicBezTo>
                      <a:pt x="8617" y="16674"/>
                      <a:pt x="8646" y="17071"/>
                      <a:pt x="8475" y="17674"/>
                    </a:cubicBezTo>
                    <a:cubicBezTo>
                      <a:pt x="8260" y="18431"/>
                      <a:pt x="7782" y="19223"/>
                      <a:pt x="7126" y="19909"/>
                    </a:cubicBezTo>
                    <a:lnTo>
                      <a:pt x="6832" y="20210"/>
                    </a:lnTo>
                    <a:lnTo>
                      <a:pt x="7126" y="20210"/>
                    </a:lnTo>
                    <a:cubicBezTo>
                      <a:pt x="7312" y="20210"/>
                      <a:pt x="7502" y="20163"/>
                      <a:pt x="7679" y="20082"/>
                    </a:cubicBezTo>
                    <a:cubicBezTo>
                      <a:pt x="7828" y="20014"/>
                      <a:pt x="7965" y="19977"/>
                      <a:pt x="7980" y="19999"/>
                    </a:cubicBezTo>
                    <a:cubicBezTo>
                      <a:pt x="7996" y="20022"/>
                      <a:pt x="7976" y="20162"/>
                      <a:pt x="7938" y="20308"/>
                    </a:cubicBezTo>
                    <a:cubicBezTo>
                      <a:pt x="7901" y="20454"/>
                      <a:pt x="7892" y="20590"/>
                      <a:pt x="7913" y="20609"/>
                    </a:cubicBezTo>
                    <a:cubicBezTo>
                      <a:pt x="7934" y="20628"/>
                      <a:pt x="8108" y="20569"/>
                      <a:pt x="8307" y="20481"/>
                    </a:cubicBezTo>
                    <a:cubicBezTo>
                      <a:pt x="8506" y="20392"/>
                      <a:pt x="8695" y="20333"/>
                      <a:pt x="8718" y="20345"/>
                    </a:cubicBezTo>
                    <a:cubicBezTo>
                      <a:pt x="8741" y="20358"/>
                      <a:pt x="8744" y="20496"/>
                      <a:pt x="8726" y="20654"/>
                    </a:cubicBezTo>
                    <a:cubicBezTo>
                      <a:pt x="8697" y="20911"/>
                      <a:pt x="8703" y="20940"/>
                      <a:pt x="8802" y="20940"/>
                    </a:cubicBezTo>
                    <a:cubicBezTo>
                      <a:pt x="9008" y="20939"/>
                      <a:pt x="9317" y="20839"/>
                      <a:pt x="9589" y="20684"/>
                    </a:cubicBezTo>
                    <a:cubicBezTo>
                      <a:pt x="9739" y="20599"/>
                      <a:pt x="9871" y="20543"/>
                      <a:pt x="9883" y="20564"/>
                    </a:cubicBezTo>
                    <a:cubicBezTo>
                      <a:pt x="9895" y="20584"/>
                      <a:pt x="9943" y="20709"/>
                      <a:pt x="9983" y="20842"/>
                    </a:cubicBezTo>
                    <a:cubicBezTo>
                      <a:pt x="10070" y="21132"/>
                      <a:pt x="10341" y="21449"/>
                      <a:pt x="10587" y="21542"/>
                    </a:cubicBezTo>
                    <a:cubicBezTo>
                      <a:pt x="10740" y="21600"/>
                      <a:pt x="10793" y="21598"/>
                      <a:pt x="10980" y="21512"/>
                    </a:cubicBezTo>
                    <a:cubicBezTo>
                      <a:pt x="11239" y="21393"/>
                      <a:pt x="11455" y="21149"/>
                      <a:pt x="11550" y="20865"/>
                    </a:cubicBezTo>
                    <a:cubicBezTo>
                      <a:pt x="11589" y="20750"/>
                      <a:pt x="11629" y="20624"/>
                      <a:pt x="11643" y="20586"/>
                    </a:cubicBezTo>
                    <a:cubicBezTo>
                      <a:pt x="11660" y="20537"/>
                      <a:pt x="11721" y="20551"/>
                      <a:pt x="11860" y="20646"/>
                    </a:cubicBezTo>
                    <a:cubicBezTo>
                      <a:pt x="12078" y="20795"/>
                      <a:pt x="12482" y="20940"/>
                      <a:pt x="12690" y="20940"/>
                    </a:cubicBezTo>
                    <a:cubicBezTo>
                      <a:pt x="12804" y="20940"/>
                      <a:pt x="12832" y="20916"/>
                      <a:pt x="12832" y="20789"/>
                    </a:cubicBezTo>
                    <a:cubicBezTo>
                      <a:pt x="12832" y="20705"/>
                      <a:pt x="12806" y="20572"/>
                      <a:pt x="12774" y="20496"/>
                    </a:cubicBezTo>
                    <a:cubicBezTo>
                      <a:pt x="12742" y="20420"/>
                      <a:pt x="12724" y="20339"/>
                      <a:pt x="12740" y="20315"/>
                    </a:cubicBezTo>
                    <a:cubicBezTo>
                      <a:pt x="12757" y="20291"/>
                      <a:pt x="12947" y="20351"/>
                      <a:pt x="13159" y="20451"/>
                    </a:cubicBezTo>
                    <a:cubicBezTo>
                      <a:pt x="13383" y="20556"/>
                      <a:pt x="13565" y="20613"/>
                      <a:pt x="13595" y="20586"/>
                    </a:cubicBezTo>
                    <a:cubicBezTo>
                      <a:pt x="13625" y="20559"/>
                      <a:pt x="13620" y="20441"/>
                      <a:pt x="13587" y="20308"/>
                    </a:cubicBezTo>
                    <a:cubicBezTo>
                      <a:pt x="13555" y="20181"/>
                      <a:pt x="13553" y="20059"/>
                      <a:pt x="13578" y="20037"/>
                    </a:cubicBezTo>
                    <a:cubicBezTo>
                      <a:pt x="13603" y="20015"/>
                      <a:pt x="13739" y="20047"/>
                      <a:pt x="13880" y="20105"/>
                    </a:cubicBezTo>
                    <a:cubicBezTo>
                      <a:pt x="14021" y="20162"/>
                      <a:pt x="14261" y="20209"/>
                      <a:pt x="14416" y="20210"/>
                    </a:cubicBezTo>
                    <a:lnTo>
                      <a:pt x="14693" y="20210"/>
                    </a:lnTo>
                    <a:lnTo>
                      <a:pt x="14425" y="19932"/>
                    </a:lnTo>
                    <a:cubicBezTo>
                      <a:pt x="13686" y="19193"/>
                      <a:pt x="13089" y="18119"/>
                      <a:pt x="12967" y="17291"/>
                    </a:cubicBezTo>
                    <a:cubicBezTo>
                      <a:pt x="12936" y="17081"/>
                      <a:pt x="12938" y="16964"/>
                      <a:pt x="12983" y="16922"/>
                    </a:cubicBezTo>
                    <a:cubicBezTo>
                      <a:pt x="12984" y="16920"/>
                      <a:pt x="12983" y="16916"/>
                      <a:pt x="12983" y="16914"/>
                    </a:cubicBezTo>
                    <a:cubicBezTo>
                      <a:pt x="12986" y="16907"/>
                      <a:pt x="12996" y="16904"/>
                      <a:pt x="13000" y="16899"/>
                    </a:cubicBezTo>
                    <a:cubicBezTo>
                      <a:pt x="13012" y="16885"/>
                      <a:pt x="13022" y="16877"/>
                      <a:pt x="13042" y="16884"/>
                    </a:cubicBezTo>
                    <a:cubicBezTo>
                      <a:pt x="13049" y="16887"/>
                      <a:pt x="13059" y="16894"/>
                      <a:pt x="13067" y="16899"/>
                    </a:cubicBezTo>
                    <a:cubicBezTo>
                      <a:pt x="13070" y="16901"/>
                      <a:pt x="13072" y="16905"/>
                      <a:pt x="13076" y="16907"/>
                    </a:cubicBezTo>
                    <a:cubicBezTo>
                      <a:pt x="13098" y="16911"/>
                      <a:pt x="13121" y="16917"/>
                      <a:pt x="13151" y="16929"/>
                    </a:cubicBezTo>
                    <a:cubicBezTo>
                      <a:pt x="13312" y="16996"/>
                      <a:pt x="13377" y="16962"/>
                      <a:pt x="13562" y="16681"/>
                    </a:cubicBezTo>
                    <a:cubicBezTo>
                      <a:pt x="13619" y="16594"/>
                      <a:pt x="13638" y="16600"/>
                      <a:pt x="13779" y="16802"/>
                    </a:cubicBezTo>
                    <a:lnTo>
                      <a:pt x="13939" y="17027"/>
                    </a:lnTo>
                    <a:lnTo>
                      <a:pt x="14232" y="16749"/>
                    </a:lnTo>
                    <a:cubicBezTo>
                      <a:pt x="14392" y="16597"/>
                      <a:pt x="14571" y="16374"/>
                      <a:pt x="14634" y="16252"/>
                    </a:cubicBezTo>
                    <a:cubicBezTo>
                      <a:pt x="14698" y="16130"/>
                      <a:pt x="14763" y="16034"/>
                      <a:pt x="14777" y="16034"/>
                    </a:cubicBezTo>
                    <a:cubicBezTo>
                      <a:pt x="14790" y="16034"/>
                      <a:pt x="14885" y="16076"/>
                      <a:pt x="14986" y="16132"/>
                    </a:cubicBezTo>
                    <a:lnTo>
                      <a:pt x="15171" y="16230"/>
                    </a:lnTo>
                    <a:lnTo>
                      <a:pt x="15338" y="15921"/>
                    </a:lnTo>
                    <a:cubicBezTo>
                      <a:pt x="15597" y="15429"/>
                      <a:pt x="15535" y="14804"/>
                      <a:pt x="15196" y="14477"/>
                    </a:cubicBezTo>
                    <a:cubicBezTo>
                      <a:pt x="15043" y="14330"/>
                      <a:pt x="14676" y="14153"/>
                      <a:pt x="14525" y="14153"/>
                    </a:cubicBezTo>
                    <a:cubicBezTo>
                      <a:pt x="14322" y="14153"/>
                      <a:pt x="14283" y="14051"/>
                      <a:pt x="14408" y="13860"/>
                    </a:cubicBezTo>
                    <a:cubicBezTo>
                      <a:pt x="14544" y="13652"/>
                      <a:pt x="14579" y="13643"/>
                      <a:pt x="14726" y="13792"/>
                    </a:cubicBezTo>
                    <a:cubicBezTo>
                      <a:pt x="14837" y="13903"/>
                      <a:pt x="15028" y="13999"/>
                      <a:pt x="15162" y="14018"/>
                    </a:cubicBezTo>
                    <a:cubicBezTo>
                      <a:pt x="15196" y="14018"/>
                      <a:pt x="15231" y="14012"/>
                      <a:pt x="15254" y="14010"/>
                    </a:cubicBezTo>
                    <a:cubicBezTo>
                      <a:pt x="15268" y="14007"/>
                      <a:pt x="15280" y="14003"/>
                      <a:pt x="15288" y="13995"/>
                    </a:cubicBezTo>
                    <a:cubicBezTo>
                      <a:pt x="15322" y="13964"/>
                      <a:pt x="15350" y="13839"/>
                      <a:pt x="15355" y="13717"/>
                    </a:cubicBezTo>
                    <a:cubicBezTo>
                      <a:pt x="15359" y="13595"/>
                      <a:pt x="15375" y="13478"/>
                      <a:pt x="15380" y="13453"/>
                    </a:cubicBezTo>
                    <a:cubicBezTo>
                      <a:pt x="15385" y="13428"/>
                      <a:pt x="15494" y="13491"/>
                      <a:pt x="15623" y="13596"/>
                    </a:cubicBezTo>
                    <a:cubicBezTo>
                      <a:pt x="15940" y="13853"/>
                      <a:pt x="16131" y="13937"/>
                      <a:pt x="16201" y="13837"/>
                    </a:cubicBezTo>
                    <a:cubicBezTo>
                      <a:pt x="16230" y="13796"/>
                      <a:pt x="16259" y="13688"/>
                      <a:pt x="16260" y="13596"/>
                    </a:cubicBezTo>
                    <a:cubicBezTo>
                      <a:pt x="16261" y="13420"/>
                      <a:pt x="16335" y="13325"/>
                      <a:pt x="16402" y="13423"/>
                    </a:cubicBezTo>
                    <a:cubicBezTo>
                      <a:pt x="16448" y="13489"/>
                      <a:pt x="16886" y="13677"/>
                      <a:pt x="16997" y="13679"/>
                    </a:cubicBezTo>
                    <a:cubicBezTo>
                      <a:pt x="17047" y="13680"/>
                      <a:pt x="17073" y="13588"/>
                      <a:pt x="17073" y="13378"/>
                    </a:cubicBezTo>
                    <a:cubicBezTo>
                      <a:pt x="17073" y="13211"/>
                      <a:pt x="17086" y="13057"/>
                      <a:pt x="17106" y="13039"/>
                    </a:cubicBezTo>
                    <a:cubicBezTo>
                      <a:pt x="17126" y="13022"/>
                      <a:pt x="17224" y="13063"/>
                      <a:pt x="17324" y="13130"/>
                    </a:cubicBezTo>
                    <a:cubicBezTo>
                      <a:pt x="17424" y="13197"/>
                      <a:pt x="17589" y="13293"/>
                      <a:pt x="17693" y="13340"/>
                    </a:cubicBezTo>
                    <a:lnTo>
                      <a:pt x="17886" y="13423"/>
                    </a:lnTo>
                    <a:lnTo>
                      <a:pt x="17886" y="13197"/>
                    </a:lnTo>
                    <a:cubicBezTo>
                      <a:pt x="17886" y="13074"/>
                      <a:pt x="17857" y="12899"/>
                      <a:pt x="17827" y="12806"/>
                    </a:cubicBezTo>
                    <a:cubicBezTo>
                      <a:pt x="17796" y="12710"/>
                      <a:pt x="17798" y="12627"/>
                      <a:pt x="17827" y="12611"/>
                    </a:cubicBezTo>
                    <a:cubicBezTo>
                      <a:pt x="17855" y="12595"/>
                      <a:pt x="18041" y="12691"/>
                      <a:pt x="18238" y="12821"/>
                    </a:cubicBezTo>
                    <a:cubicBezTo>
                      <a:pt x="18434" y="12951"/>
                      <a:pt x="18614" y="13055"/>
                      <a:pt x="18640" y="13055"/>
                    </a:cubicBezTo>
                    <a:cubicBezTo>
                      <a:pt x="18716" y="13055"/>
                      <a:pt x="18767" y="12643"/>
                      <a:pt x="18724" y="12385"/>
                    </a:cubicBezTo>
                    <a:cubicBezTo>
                      <a:pt x="18702" y="12252"/>
                      <a:pt x="18634" y="12028"/>
                      <a:pt x="18573" y="11888"/>
                    </a:cubicBezTo>
                    <a:cubicBezTo>
                      <a:pt x="18511" y="11748"/>
                      <a:pt x="18479" y="11614"/>
                      <a:pt x="18497" y="11587"/>
                    </a:cubicBezTo>
                    <a:cubicBezTo>
                      <a:pt x="18516" y="11561"/>
                      <a:pt x="18630" y="11542"/>
                      <a:pt x="18757" y="11542"/>
                    </a:cubicBezTo>
                    <a:cubicBezTo>
                      <a:pt x="19140" y="11542"/>
                      <a:pt x="19856" y="11386"/>
                      <a:pt x="20207" y="11226"/>
                    </a:cubicBezTo>
                    <a:cubicBezTo>
                      <a:pt x="20484" y="11101"/>
                      <a:pt x="20991" y="10684"/>
                      <a:pt x="21003" y="10579"/>
                    </a:cubicBezTo>
                    <a:cubicBezTo>
                      <a:pt x="20998" y="10572"/>
                      <a:pt x="20985" y="10563"/>
                      <a:pt x="20970" y="10556"/>
                    </a:cubicBezTo>
                    <a:cubicBezTo>
                      <a:pt x="20964" y="10554"/>
                      <a:pt x="20951" y="10551"/>
                      <a:pt x="20944" y="10549"/>
                    </a:cubicBezTo>
                    <a:cubicBezTo>
                      <a:pt x="20868" y="10541"/>
                      <a:pt x="20712" y="10539"/>
                      <a:pt x="20534" y="10541"/>
                    </a:cubicBezTo>
                    <a:cubicBezTo>
                      <a:pt x="20294" y="10545"/>
                      <a:pt x="20082" y="10529"/>
                      <a:pt x="20065" y="10504"/>
                    </a:cubicBezTo>
                    <a:cubicBezTo>
                      <a:pt x="20047" y="10479"/>
                      <a:pt x="20197" y="10359"/>
                      <a:pt x="20400" y="10240"/>
                    </a:cubicBezTo>
                    <a:cubicBezTo>
                      <a:pt x="20783" y="10018"/>
                      <a:pt x="21422" y="9444"/>
                      <a:pt x="21422" y="9323"/>
                    </a:cubicBezTo>
                    <a:cubicBezTo>
                      <a:pt x="21422" y="9241"/>
                      <a:pt x="21250" y="9196"/>
                      <a:pt x="20953" y="9195"/>
                    </a:cubicBezTo>
                    <a:cubicBezTo>
                      <a:pt x="20836" y="9194"/>
                      <a:pt x="20721" y="9167"/>
                      <a:pt x="20701" y="9142"/>
                    </a:cubicBezTo>
                    <a:cubicBezTo>
                      <a:pt x="20699" y="9142"/>
                      <a:pt x="20677" y="9142"/>
                      <a:pt x="20676" y="9142"/>
                    </a:cubicBezTo>
                    <a:cubicBezTo>
                      <a:pt x="20672" y="9141"/>
                      <a:pt x="20695" y="9125"/>
                      <a:pt x="20718" y="9097"/>
                    </a:cubicBezTo>
                    <a:cubicBezTo>
                      <a:pt x="20743" y="9044"/>
                      <a:pt x="20804" y="8958"/>
                      <a:pt x="20886" y="8871"/>
                    </a:cubicBezTo>
                    <a:cubicBezTo>
                      <a:pt x="21095" y="8647"/>
                      <a:pt x="21583" y="7797"/>
                      <a:pt x="21531" y="7750"/>
                    </a:cubicBezTo>
                    <a:cubicBezTo>
                      <a:pt x="21516" y="7737"/>
                      <a:pt x="21370" y="7776"/>
                      <a:pt x="21204" y="7833"/>
                    </a:cubicBezTo>
                    <a:cubicBezTo>
                      <a:pt x="21039" y="7890"/>
                      <a:pt x="20765" y="7987"/>
                      <a:pt x="20601" y="8043"/>
                    </a:cubicBezTo>
                    <a:cubicBezTo>
                      <a:pt x="20437" y="8100"/>
                      <a:pt x="20285" y="8134"/>
                      <a:pt x="20257" y="8119"/>
                    </a:cubicBezTo>
                    <a:cubicBezTo>
                      <a:pt x="20230" y="8103"/>
                      <a:pt x="20261" y="7998"/>
                      <a:pt x="20324" y="7885"/>
                    </a:cubicBezTo>
                    <a:cubicBezTo>
                      <a:pt x="20388" y="7773"/>
                      <a:pt x="20442" y="7612"/>
                      <a:pt x="20442" y="7532"/>
                    </a:cubicBezTo>
                    <a:cubicBezTo>
                      <a:pt x="20442" y="7452"/>
                      <a:pt x="20540" y="7205"/>
                      <a:pt x="20668" y="6975"/>
                    </a:cubicBezTo>
                    <a:cubicBezTo>
                      <a:pt x="20911" y="6539"/>
                      <a:pt x="21038" y="6140"/>
                      <a:pt x="21104" y="5621"/>
                    </a:cubicBezTo>
                    <a:lnTo>
                      <a:pt x="21146" y="5312"/>
                    </a:lnTo>
                    <a:lnTo>
                      <a:pt x="20861" y="5515"/>
                    </a:lnTo>
                    <a:cubicBezTo>
                      <a:pt x="20706" y="5625"/>
                      <a:pt x="20518" y="5770"/>
                      <a:pt x="20433" y="5839"/>
                    </a:cubicBezTo>
                    <a:cubicBezTo>
                      <a:pt x="20229" y="6005"/>
                      <a:pt x="20186" y="5923"/>
                      <a:pt x="20291" y="5560"/>
                    </a:cubicBezTo>
                    <a:cubicBezTo>
                      <a:pt x="20356" y="5336"/>
                      <a:pt x="20407" y="4954"/>
                      <a:pt x="20425" y="4635"/>
                    </a:cubicBezTo>
                    <a:lnTo>
                      <a:pt x="20433" y="4432"/>
                    </a:lnTo>
                    <a:cubicBezTo>
                      <a:pt x="20434" y="4320"/>
                      <a:pt x="20429" y="4229"/>
                      <a:pt x="20416" y="4168"/>
                    </a:cubicBezTo>
                    <a:lnTo>
                      <a:pt x="20375" y="3988"/>
                    </a:lnTo>
                    <a:lnTo>
                      <a:pt x="20006" y="4311"/>
                    </a:lnTo>
                    <a:cubicBezTo>
                      <a:pt x="19802" y="4492"/>
                      <a:pt x="19623" y="4630"/>
                      <a:pt x="19604" y="4612"/>
                    </a:cubicBezTo>
                    <a:cubicBezTo>
                      <a:pt x="19584" y="4595"/>
                      <a:pt x="19570" y="4363"/>
                      <a:pt x="19570" y="4101"/>
                    </a:cubicBezTo>
                    <a:cubicBezTo>
                      <a:pt x="19570" y="3666"/>
                      <a:pt x="19486" y="3066"/>
                      <a:pt x="19411" y="2957"/>
                    </a:cubicBezTo>
                    <a:cubicBezTo>
                      <a:pt x="19394" y="2933"/>
                      <a:pt x="19338" y="2969"/>
                      <a:pt x="19285" y="3040"/>
                    </a:cubicBezTo>
                    <a:cubicBezTo>
                      <a:pt x="19233" y="3110"/>
                      <a:pt x="19116" y="3271"/>
                      <a:pt x="19025" y="3393"/>
                    </a:cubicBezTo>
                    <a:cubicBezTo>
                      <a:pt x="18935" y="3515"/>
                      <a:pt x="18841" y="3591"/>
                      <a:pt x="18816" y="3566"/>
                    </a:cubicBezTo>
                    <a:cubicBezTo>
                      <a:pt x="18808" y="3559"/>
                      <a:pt x="18794" y="3536"/>
                      <a:pt x="18782" y="3499"/>
                    </a:cubicBezTo>
                    <a:cubicBezTo>
                      <a:pt x="18782" y="3497"/>
                      <a:pt x="18783" y="3493"/>
                      <a:pt x="18782" y="3491"/>
                    </a:cubicBezTo>
                    <a:cubicBezTo>
                      <a:pt x="18780" y="3485"/>
                      <a:pt x="18776" y="3476"/>
                      <a:pt x="18774" y="3469"/>
                    </a:cubicBezTo>
                    <a:cubicBezTo>
                      <a:pt x="18750" y="3386"/>
                      <a:pt x="18722" y="3262"/>
                      <a:pt x="18699" y="3130"/>
                    </a:cubicBezTo>
                    <a:cubicBezTo>
                      <a:pt x="18605" y="2596"/>
                      <a:pt x="18350" y="2119"/>
                      <a:pt x="18020" y="1866"/>
                    </a:cubicBezTo>
                    <a:lnTo>
                      <a:pt x="17894" y="1768"/>
                    </a:lnTo>
                    <a:lnTo>
                      <a:pt x="17944" y="1986"/>
                    </a:lnTo>
                    <a:cubicBezTo>
                      <a:pt x="18001" y="2214"/>
                      <a:pt x="17999" y="2249"/>
                      <a:pt x="17819" y="3123"/>
                    </a:cubicBezTo>
                    <a:cubicBezTo>
                      <a:pt x="17757" y="3418"/>
                      <a:pt x="17710" y="3754"/>
                      <a:pt x="17710" y="3867"/>
                    </a:cubicBezTo>
                    <a:cubicBezTo>
                      <a:pt x="17710" y="3981"/>
                      <a:pt x="17688" y="4119"/>
                      <a:pt x="17659" y="4168"/>
                    </a:cubicBezTo>
                    <a:cubicBezTo>
                      <a:pt x="17631" y="4218"/>
                      <a:pt x="17578" y="4395"/>
                      <a:pt x="17542" y="4567"/>
                    </a:cubicBezTo>
                    <a:cubicBezTo>
                      <a:pt x="17507" y="4740"/>
                      <a:pt x="17416" y="4987"/>
                      <a:pt x="17341" y="5116"/>
                    </a:cubicBezTo>
                    <a:cubicBezTo>
                      <a:pt x="17266" y="5246"/>
                      <a:pt x="17109" y="5525"/>
                      <a:pt x="16989" y="5733"/>
                    </a:cubicBezTo>
                    <a:cubicBezTo>
                      <a:pt x="16775" y="6106"/>
                      <a:pt x="16703" y="6165"/>
                      <a:pt x="16629" y="6057"/>
                    </a:cubicBezTo>
                    <a:cubicBezTo>
                      <a:pt x="16608" y="6027"/>
                      <a:pt x="16480" y="6163"/>
                      <a:pt x="16335" y="6358"/>
                    </a:cubicBezTo>
                    <a:cubicBezTo>
                      <a:pt x="16191" y="6553"/>
                      <a:pt x="15982" y="6811"/>
                      <a:pt x="15874" y="6930"/>
                    </a:cubicBezTo>
                    <a:cubicBezTo>
                      <a:pt x="15635" y="7195"/>
                      <a:pt x="15556" y="7357"/>
                      <a:pt x="15556" y="7630"/>
                    </a:cubicBezTo>
                    <a:cubicBezTo>
                      <a:pt x="15556" y="7873"/>
                      <a:pt x="15638" y="8026"/>
                      <a:pt x="15833" y="8171"/>
                    </a:cubicBezTo>
                    <a:cubicBezTo>
                      <a:pt x="15962" y="8268"/>
                      <a:pt x="15970" y="8304"/>
                      <a:pt x="15933" y="8585"/>
                    </a:cubicBezTo>
                    <a:cubicBezTo>
                      <a:pt x="15905" y="8798"/>
                      <a:pt x="15864" y="8892"/>
                      <a:pt x="15799" y="8909"/>
                    </a:cubicBezTo>
                    <a:cubicBezTo>
                      <a:pt x="15537" y="8977"/>
                      <a:pt x="15224" y="9159"/>
                      <a:pt x="15120" y="9307"/>
                    </a:cubicBezTo>
                    <a:cubicBezTo>
                      <a:pt x="15056" y="9401"/>
                      <a:pt x="14883" y="9531"/>
                      <a:pt x="14726" y="9601"/>
                    </a:cubicBezTo>
                    <a:lnTo>
                      <a:pt x="14441" y="9729"/>
                    </a:lnTo>
                    <a:lnTo>
                      <a:pt x="14232" y="9518"/>
                    </a:lnTo>
                    <a:cubicBezTo>
                      <a:pt x="14115" y="9403"/>
                      <a:pt x="13902" y="9223"/>
                      <a:pt x="13754" y="9119"/>
                    </a:cubicBezTo>
                    <a:cubicBezTo>
                      <a:pt x="13426" y="8889"/>
                      <a:pt x="13084" y="8439"/>
                      <a:pt x="13168" y="8344"/>
                    </a:cubicBezTo>
                    <a:cubicBezTo>
                      <a:pt x="13200" y="8308"/>
                      <a:pt x="13203" y="8231"/>
                      <a:pt x="13176" y="8171"/>
                    </a:cubicBezTo>
                    <a:cubicBezTo>
                      <a:pt x="13069" y="7933"/>
                      <a:pt x="13116" y="7500"/>
                      <a:pt x="13285" y="7178"/>
                    </a:cubicBezTo>
                    <a:cubicBezTo>
                      <a:pt x="13428" y="6906"/>
                      <a:pt x="13492" y="6841"/>
                      <a:pt x="13754" y="6719"/>
                    </a:cubicBezTo>
                    <a:cubicBezTo>
                      <a:pt x="13922" y="6641"/>
                      <a:pt x="14084" y="6576"/>
                      <a:pt x="14115" y="6576"/>
                    </a:cubicBezTo>
                    <a:cubicBezTo>
                      <a:pt x="14146" y="6576"/>
                      <a:pt x="14276" y="6508"/>
                      <a:pt x="14400" y="6418"/>
                    </a:cubicBezTo>
                    <a:cubicBezTo>
                      <a:pt x="14551" y="6309"/>
                      <a:pt x="14709" y="6248"/>
                      <a:pt x="14886" y="6230"/>
                    </a:cubicBezTo>
                    <a:cubicBezTo>
                      <a:pt x="15030" y="6215"/>
                      <a:pt x="15144" y="6178"/>
                      <a:pt x="15137" y="6147"/>
                    </a:cubicBezTo>
                    <a:cubicBezTo>
                      <a:pt x="15130" y="6116"/>
                      <a:pt x="15251" y="6062"/>
                      <a:pt x="15405" y="6027"/>
                    </a:cubicBezTo>
                    <a:cubicBezTo>
                      <a:pt x="15760" y="5945"/>
                      <a:pt x="15954" y="5826"/>
                      <a:pt x="16025" y="5658"/>
                    </a:cubicBezTo>
                    <a:cubicBezTo>
                      <a:pt x="16106" y="5467"/>
                      <a:pt x="16108" y="5467"/>
                      <a:pt x="15849" y="5621"/>
                    </a:cubicBezTo>
                    <a:cubicBezTo>
                      <a:pt x="15657" y="5735"/>
                      <a:pt x="15512" y="5772"/>
                      <a:pt x="15103" y="5801"/>
                    </a:cubicBezTo>
                    <a:cubicBezTo>
                      <a:pt x="14826" y="5821"/>
                      <a:pt x="14561" y="5849"/>
                      <a:pt x="14509" y="5869"/>
                    </a:cubicBezTo>
                    <a:cubicBezTo>
                      <a:pt x="14456" y="5889"/>
                      <a:pt x="14394" y="5883"/>
                      <a:pt x="14374" y="5854"/>
                    </a:cubicBezTo>
                    <a:cubicBezTo>
                      <a:pt x="14328" y="5786"/>
                      <a:pt x="14562" y="5643"/>
                      <a:pt x="14718" y="5643"/>
                    </a:cubicBezTo>
                    <a:cubicBezTo>
                      <a:pt x="14785" y="5643"/>
                      <a:pt x="14914" y="5569"/>
                      <a:pt x="15003" y="5485"/>
                    </a:cubicBezTo>
                    <a:cubicBezTo>
                      <a:pt x="15193" y="5307"/>
                      <a:pt x="15403" y="5250"/>
                      <a:pt x="15564" y="5327"/>
                    </a:cubicBezTo>
                    <a:cubicBezTo>
                      <a:pt x="15655" y="5371"/>
                      <a:pt x="15673" y="5365"/>
                      <a:pt x="15673" y="5305"/>
                    </a:cubicBezTo>
                    <a:cubicBezTo>
                      <a:pt x="15673" y="5112"/>
                      <a:pt x="15546" y="4950"/>
                      <a:pt x="15338" y="4876"/>
                    </a:cubicBezTo>
                    <a:cubicBezTo>
                      <a:pt x="15218" y="4833"/>
                      <a:pt x="15071" y="4778"/>
                      <a:pt x="15003" y="4748"/>
                    </a:cubicBezTo>
                    <a:cubicBezTo>
                      <a:pt x="14935" y="4718"/>
                      <a:pt x="14828" y="4698"/>
                      <a:pt x="14768" y="4710"/>
                    </a:cubicBezTo>
                    <a:cubicBezTo>
                      <a:pt x="14708" y="4722"/>
                      <a:pt x="14584" y="4698"/>
                      <a:pt x="14492" y="4657"/>
                    </a:cubicBezTo>
                    <a:lnTo>
                      <a:pt x="14324" y="4582"/>
                    </a:lnTo>
                    <a:lnTo>
                      <a:pt x="14626" y="4349"/>
                    </a:lnTo>
                    <a:cubicBezTo>
                      <a:pt x="14986" y="4066"/>
                      <a:pt x="15136" y="3816"/>
                      <a:pt x="15187" y="3424"/>
                    </a:cubicBezTo>
                    <a:cubicBezTo>
                      <a:pt x="15218" y="3185"/>
                      <a:pt x="15263" y="3102"/>
                      <a:pt x="15405" y="2995"/>
                    </a:cubicBezTo>
                    <a:cubicBezTo>
                      <a:pt x="15409" y="2991"/>
                      <a:pt x="15409" y="2990"/>
                      <a:pt x="15414" y="2987"/>
                    </a:cubicBezTo>
                    <a:cubicBezTo>
                      <a:pt x="15425" y="2979"/>
                      <a:pt x="15435" y="2971"/>
                      <a:pt x="15447" y="2965"/>
                    </a:cubicBezTo>
                    <a:cubicBezTo>
                      <a:pt x="15538" y="2909"/>
                      <a:pt x="15642" y="2875"/>
                      <a:pt x="15698" y="2882"/>
                    </a:cubicBezTo>
                    <a:cubicBezTo>
                      <a:pt x="15805" y="2895"/>
                      <a:pt x="15825" y="2941"/>
                      <a:pt x="15841" y="3213"/>
                    </a:cubicBezTo>
                    <a:cubicBezTo>
                      <a:pt x="15851" y="3384"/>
                      <a:pt x="15887" y="3537"/>
                      <a:pt x="15925" y="3559"/>
                    </a:cubicBezTo>
                    <a:cubicBezTo>
                      <a:pt x="15963" y="3581"/>
                      <a:pt x="16110" y="3604"/>
                      <a:pt x="16252" y="3604"/>
                    </a:cubicBezTo>
                    <a:cubicBezTo>
                      <a:pt x="16412" y="3605"/>
                      <a:pt x="16548" y="3637"/>
                      <a:pt x="16620" y="3694"/>
                    </a:cubicBezTo>
                    <a:cubicBezTo>
                      <a:pt x="16732" y="3783"/>
                      <a:pt x="16738" y="3783"/>
                      <a:pt x="16696" y="3657"/>
                    </a:cubicBezTo>
                    <a:cubicBezTo>
                      <a:pt x="16609" y="3394"/>
                      <a:pt x="16623" y="3312"/>
                      <a:pt x="16763" y="3326"/>
                    </a:cubicBezTo>
                    <a:cubicBezTo>
                      <a:pt x="16959" y="3344"/>
                      <a:pt x="16931" y="3310"/>
                      <a:pt x="16578" y="3108"/>
                    </a:cubicBezTo>
                    <a:cubicBezTo>
                      <a:pt x="16279" y="2935"/>
                      <a:pt x="16255" y="2905"/>
                      <a:pt x="16268" y="2731"/>
                    </a:cubicBezTo>
                    <a:cubicBezTo>
                      <a:pt x="16289" y="2454"/>
                      <a:pt x="16066" y="2295"/>
                      <a:pt x="15648" y="2295"/>
                    </a:cubicBezTo>
                    <a:cubicBezTo>
                      <a:pt x="15250" y="2295"/>
                      <a:pt x="14950" y="2425"/>
                      <a:pt x="14835" y="2641"/>
                    </a:cubicBezTo>
                    <a:cubicBezTo>
                      <a:pt x="14787" y="2733"/>
                      <a:pt x="14709" y="2980"/>
                      <a:pt x="14659" y="3190"/>
                    </a:cubicBezTo>
                    <a:cubicBezTo>
                      <a:pt x="14526" y="3762"/>
                      <a:pt x="14302" y="4052"/>
                      <a:pt x="14224" y="3755"/>
                    </a:cubicBezTo>
                    <a:cubicBezTo>
                      <a:pt x="14174" y="3566"/>
                      <a:pt x="14030" y="3517"/>
                      <a:pt x="13729" y="3589"/>
                    </a:cubicBezTo>
                    <a:cubicBezTo>
                      <a:pt x="13357" y="3678"/>
                      <a:pt x="13297" y="3669"/>
                      <a:pt x="13235" y="3521"/>
                    </a:cubicBezTo>
                    <a:cubicBezTo>
                      <a:pt x="13161" y="3347"/>
                      <a:pt x="13118" y="3358"/>
                      <a:pt x="13134" y="3544"/>
                    </a:cubicBezTo>
                    <a:cubicBezTo>
                      <a:pt x="13151" y="3748"/>
                      <a:pt x="13050" y="3843"/>
                      <a:pt x="12774" y="3882"/>
                    </a:cubicBezTo>
                    <a:cubicBezTo>
                      <a:pt x="12592" y="3909"/>
                      <a:pt x="12534" y="3945"/>
                      <a:pt x="12506" y="4048"/>
                    </a:cubicBezTo>
                    <a:cubicBezTo>
                      <a:pt x="12486" y="4120"/>
                      <a:pt x="12486" y="4213"/>
                      <a:pt x="12506" y="4259"/>
                    </a:cubicBezTo>
                    <a:cubicBezTo>
                      <a:pt x="12605" y="4491"/>
                      <a:pt x="12291" y="4434"/>
                      <a:pt x="11969" y="4161"/>
                    </a:cubicBezTo>
                    <a:cubicBezTo>
                      <a:pt x="11765" y="3988"/>
                      <a:pt x="11517" y="3566"/>
                      <a:pt x="11584" y="3506"/>
                    </a:cubicBezTo>
                    <a:cubicBezTo>
                      <a:pt x="11605" y="3487"/>
                      <a:pt x="11727" y="3452"/>
                      <a:pt x="11860" y="3424"/>
                    </a:cubicBezTo>
                    <a:lnTo>
                      <a:pt x="12103" y="3371"/>
                    </a:lnTo>
                    <a:lnTo>
                      <a:pt x="12103" y="3040"/>
                    </a:lnTo>
                    <a:cubicBezTo>
                      <a:pt x="12103" y="2729"/>
                      <a:pt x="12113" y="2700"/>
                      <a:pt x="12296" y="2566"/>
                    </a:cubicBezTo>
                    <a:cubicBezTo>
                      <a:pt x="12529" y="2395"/>
                      <a:pt x="12773" y="1970"/>
                      <a:pt x="12774" y="1731"/>
                    </a:cubicBezTo>
                    <a:cubicBezTo>
                      <a:pt x="12775" y="1469"/>
                      <a:pt x="12629" y="1273"/>
                      <a:pt x="12380" y="1189"/>
                    </a:cubicBezTo>
                    <a:cubicBezTo>
                      <a:pt x="12154" y="1113"/>
                      <a:pt x="11736" y="1102"/>
                      <a:pt x="11517" y="1166"/>
                    </a:cubicBezTo>
                    <a:cubicBezTo>
                      <a:pt x="11432" y="1191"/>
                      <a:pt x="11318" y="1164"/>
                      <a:pt x="11156" y="1068"/>
                    </a:cubicBezTo>
                    <a:cubicBezTo>
                      <a:pt x="10945" y="944"/>
                      <a:pt x="10928" y="913"/>
                      <a:pt x="10955" y="760"/>
                    </a:cubicBezTo>
                    <a:cubicBezTo>
                      <a:pt x="10973" y="662"/>
                      <a:pt x="10959" y="570"/>
                      <a:pt x="10922" y="549"/>
                    </a:cubicBezTo>
                    <a:cubicBezTo>
                      <a:pt x="10806" y="485"/>
                      <a:pt x="10850" y="304"/>
                      <a:pt x="10989" y="271"/>
                    </a:cubicBezTo>
                    <a:cubicBezTo>
                      <a:pt x="11119" y="240"/>
                      <a:pt x="11117" y="243"/>
                      <a:pt x="10972" y="211"/>
                    </a:cubicBezTo>
                    <a:cubicBezTo>
                      <a:pt x="10884" y="191"/>
                      <a:pt x="10833" y="144"/>
                      <a:pt x="10838" y="90"/>
                    </a:cubicBezTo>
                    <a:cubicBezTo>
                      <a:pt x="10842" y="42"/>
                      <a:pt x="10816" y="0"/>
                      <a:pt x="10788" y="0"/>
                    </a:cubicBezTo>
                    <a:close/>
                    <a:moveTo>
                      <a:pt x="10813" y="3604"/>
                    </a:moveTo>
                    <a:cubicBezTo>
                      <a:pt x="10819" y="3600"/>
                      <a:pt x="10826" y="3604"/>
                      <a:pt x="10830" y="3604"/>
                    </a:cubicBezTo>
                    <a:cubicBezTo>
                      <a:pt x="10862" y="3609"/>
                      <a:pt x="10923" y="3724"/>
                      <a:pt x="10972" y="3860"/>
                    </a:cubicBezTo>
                    <a:cubicBezTo>
                      <a:pt x="10987" y="3900"/>
                      <a:pt x="11002" y="3939"/>
                      <a:pt x="11022" y="3980"/>
                    </a:cubicBezTo>
                    <a:cubicBezTo>
                      <a:pt x="11082" y="4104"/>
                      <a:pt x="11171" y="4232"/>
                      <a:pt x="11265" y="4349"/>
                    </a:cubicBezTo>
                    <a:cubicBezTo>
                      <a:pt x="11297" y="4388"/>
                      <a:pt x="11324" y="4426"/>
                      <a:pt x="11358" y="4462"/>
                    </a:cubicBezTo>
                    <a:cubicBezTo>
                      <a:pt x="11391" y="4498"/>
                      <a:pt x="11432" y="4535"/>
                      <a:pt x="11467" y="4567"/>
                    </a:cubicBezTo>
                    <a:cubicBezTo>
                      <a:pt x="11501" y="4600"/>
                      <a:pt x="11532" y="4630"/>
                      <a:pt x="11567" y="4657"/>
                    </a:cubicBezTo>
                    <a:cubicBezTo>
                      <a:pt x="11603" y="4685"/>
                      <a:pt x="11641" y="4711"/>
                      <a:pt x="11676" y="4733"/>
                    </a:cubicBezTo>
                    <a:cubicBezTo>
                      <a:pt x="11798" y="4809"/>
                      <a:pt x="11963" y="4945"/>
                      <a:pt x="12045" y="5041"/>
                    </a:cubicBezTo>
                    <a:cubicBezTo>
                      <a:pt x="12082" y="5085"/>
                      <a:pt x="12120" y="5124"/>
                      <a:pt x="12162" y="5154"/>
                    </a:cubicBezTo>
                    <a:cubicBezTo>
                      <a:pt x="12190" y="5175"/>
                      <a:pt x="12224" y="5192"/>
                      <a:pt x="12254" y="5207"/>
                    </a:cubicBezTo>
                    <a:cubicBezTo>
                      <a:pt x="12285" y="5221"/>
                      <a:pt x="12314" y="5236"/>
                      <a:pt x="12346" y="5244"/>
                    </a:cubicBezTo>
                    <a:cubicBezTo>
                      <a:pt x="12363" y="5249"/>
                      <a:pt x="12380" y="5249"/>
                      <a:pt x="12397" y="5252"/>
                    </a:cubicBezTo>
                    <a:cubicBezTo>
                      <a:pt x="12431" y="5258"/>
                      <a:pt x="12463" y="5261"/>
                      <a:pt x="12489" y="5267"/>
                    </a:cubicBezTo>
                    <a:cubicBezTo>
                      <a:pt x="12515" y="5273"/>
                      <a:pt x="12537" y="5283"/>
                      <a:pt x="12556" y="5290"/>
                    </a:cubicBezTo>
                    <a:cubicBezTo>
                      <a:pt x="12584" y="5300"/>
                      <a:pt x="12603" y="5308"/>
                      <a:pt x="12615" y="5320"/>
                    </a:cubicBezTo>
                    <a:cubicBezTo>
                      <a:pt x="12618" y="5324"/>
                      <a:pt x="12621" y="5331"/>
                      <a:pt x="12623" y="5335"/>
                    </a:cubicBezTo>
                    <a:cubicBezTo>
                      <a:pt x="12639" y="5367"/>
                      <a:pt x="12592" y="5407"/>
                      <a:pt x="12489" y="5455"/>
                    </a:cubicBezTo>
                    <a:cubicBezTo>
                      <a:pt x="12465" y="5466"/>
                      <a:pt x="12440" y="5476"/>
                      <a:pt x="12413" y="5493"/>
                    </a:cubicBezTo>
                    <a:cubicBezTo>
                      <a:pt x="12387" y="5509"/>
                      <a:pt x="12359" y="5531"/>
                      <a:pt x="12330" y="5553"/>
                    </a:cubicBezTo>
                    <a:cubicBezTo>
                      <a:pt x="12271" y="5596"/>
                      <a:pt x="12203" y="5651"/>
                      <a:pt x="12137" y="5711"/>
                    </a:cubicBezTo>
                    <a:cubicBezTo>
                      <a:pt x="12071" y="5771"/>
                      <a:pt x="12005" y="5835"/>
                      <a:pt x="11936" y="5907"/>
                    </a:cubicBezTo>
                    <a:cubicBezTo>
                      <a:pt x="11798" y="6049"/>
                      <a:pt x="11660" y="6211"/>
                      <a:pt x="11534" y="6373"/>
                    </a:cubicBezTo>
                    <a:cubicBezTo>
                      <a:pt x="11471" y="6454"/>
                      <a:pt x="11412" y="6535"/>
                      <a:pt x="11358" y="6614"/>
                    </a:cubicBezTo>
                    <a:cubicBezTo>
                      <a:pt x="11277" y="6732"/>
                      <a:pt x="11206" y="6845"/>
                      <a:pt x="11156" y="6945"/>
                    </a:cubicBezTo>
                    <a:cubicBezTo>
                      <a:pt x="11140" y="6978"/>
                      <a:pt x="11126" y="7013"/>
                      <a:pt x="11115" y="7043"/>
                    </a:cubicBezTo>
                    <a:cubicBezTo>
                      <a:pt x="11062" y="7177"/>
                      <a:pt x="10972" y="7379"/>
                      <a:pt x="10922" y="7494"/>
                    </a:cubicBezTo>
                    <a:cubicBezTo>
                      <a:pt x="10871" y="7609"/>
                      <a:pt x="10818" y="7719"/>
                      <a:pt x="10796" y="7742"/>
                    </a:cubicBezTo>
                    <a:cubicBezTo>
                      <a:pt x="10784" y="7755"/>
                      <a:pt x="10764" y="7743"/>
                      <a:pt x="10737" y="7712"/>
                    </a:cubicBezTo>
                    <a:cubicBezTo>
                      <a:pt x="10724" y="7697"/>
                      <a:pt x="10711" y="7677"/>
                      <a:pt x="10696" y="7652"/>
                    </a:cubicBezTo>
                    <a:cubicBezTo>
                      <a:pt x="10664" y="7603"/>
                      <a:pt x="10623" y="7540"/>
                      <a:pt x="10587" y="7464"/>
                    </a:cubicBezTo>
                    <a:cubicBezTo>
                      <a:pt x="10531" y="7350"/>
                      <a:pt x="10479" y="7217"/>
                      <a:pt x="10427" y="7073"/>
                    </a:cubicBezTo>
                    <a:cubicBezTo>
                      <a:pt x="10414" y="7036"/>
                      <a:pt x="10397" y="6989"/>
                      <a:pt x="10377" y="6945"/>
                    </a:cubicBezTo>
                    <a:cubicBezTo>
                      <a:pt x="10338" y="6858"/>
                      <a:pt x="10283" y="6764"/>
                      <a:pt x="10235" y="6682"/>
                    </a:cubicBezTo>
                    <a:cubicBezTo>
                      <a:pt x="10210" y="6640"/>
                      <a:pt x="10190" y="6601"/>
                      <a:pt x="10168" y="6569"/>
                    </a:cubicBezTo>
                    <a:cubicBezTo>
                      <a:pt x="9915" y="6210"/>
                      <a:pt x="9316" y="5613"/>
                      <a:pt x="9087" y="5485"/>
                    </a:cubicBezTo>
                    <a:cubicBezTo>
                      <a:pt x="9057" y="5469"/>
                      <a:pt x="9033" y="5454"/>
                      <a:pt x="9011" y="5440"/>
                    </a:cubicBezTo>
                    <a:cubicBezTo>
                      <a:pt x="8989" y="5426"/>
                      <a:pt x="8967" y="5414"/>
                      <a:pt x="8952" y="5402"/>
                    </a:cubicBezTo>
                    <a:cubicBezTo>
                      <a:pt x="8938" y="5390"/>
                      <a:pt x="8934" y="5375"/>
                      <a:pt x="8927" y="5365"/>
                    </a:cubicBezTo>
                    <a:cubicBezTo>
                      <a:pt x="8921" y="5355"/>
                      <a:pt x="8918" y="5343"/>
                      <a:pt x="8919" y="5335"/>
                    </a:cubicBezTo>
                    <a:cubicBezTo>
                      <a:pt x="8919" y="5330"/>
                      <a:pt x="8917" y="5331"/>
                      <a:pt x="8919" y="5327"/>
                    </a:cubicBezTo>
                    <a:cubicBezTo>
                      <a:pt x="8921" y="5323"/>
                      <a:pt x="8923" y="5316"/>
                      <a:pt x="8927" y="5312"/>
                    </a:cubicBezTo>
                    <a:cubicBezTo>
                      <a:pt x="8936" y="5304"/>
                      <a:pt x="8953" y="5296"/>
                      <a:pt x="8969" y="5290"/>
                    </a:cubicBezTo>
                    <a:cubicBezTo>
                      <a:pt x="9002" y="5276"/>
                      <a:pt x="9048" y="5271"/>
                      <a:pt x="9112" y="5259"/>
                    </a:cubicBezTo>
                    <a:cubicBezTo>
                      <a:pt x="9136" y="5255"/>
                      <a:pt x="9170" y="5244"/>
                      <a:pt x="9204" y="5229"/>
                    </a:cubicBezTo>
                    <a:cubicBezTo>
                      <a:pt x="9306" y="5184"/>
                      <a:pt x="9435" y="5096"/>
                      <a:pt x="9539" y="5004"/>
                    </a:cubicBezTo>
                    <a:cubicBezTo>
                      <a:pt x="9678" y="4881"/>
                      <a:pt x="9925" y="4671"/>
                      <a:pt x="10084" y="4537"/>
                    </a:cubicBezTo>
                    <a:cubicBezTo>
                      <a:pt x="10211" y="4430"/>
                      <a:pt x="10356" y="4263"/>
                      <a:pt x="10469" y="4101"/>
                    </a:cubicBezTo>
                    <a:cubicBezTo>
                      <a:pt x="10488" y="4074"/>
                      <a:pt x="10511" y="4045"/>
                      <a:pt x="10528" y="4018"/>
                    </a:cubicBezTo>
                    <a:cubicBezTo>
                      <a:pt x="10545" y="3991"/>
                      <a:pt x="10555" y="3968"/>
                      <a:pt x="10570" y="3943"/>
                    </a:cubicBezTo>
                    <a:cubicBezTo>
                      <a:pt x="10624" y="3846"/>
                      <a:pt x="10683" y="3756"/>
                      <a:pt x="10729" y="3694"/>
                    </a:cubicBezTo>
                    <a:cubicBezTo>
                      <a:pt x="10752" y="3663"/>
                      <a:pt x="10771" y="3643"/>
                      <a:pt x="10788" y="3627"/>
                    </a:cubicBezTo>
                    <a:cubicBezTo>
                      <a:pt x="10796" y="3618"/>
                      <a:pt x="10807" y="3608"/>
                      <a:pt x="10813" y="3604"/>
                    </a:cubicBezTo>
                    <a:close/>
                    <a:moveTo>
                      <a:pt x="10771" y="8096"/>
                    </a:moveTo>
                    <a:cubicBezTo>
                      <a:pt x="10816" y="8096"/>
                      <a:pt x="10971" y="8473"/>
                      <a:pt x="10939" y="8502"/>
                    </a:cubicBezTo>
                    <a:cubicBezTo>
                      <a:pt x="10893" y="8544"/>
                      <a:pt x="10614" y="8543"/>
                      <a:pt x="10587" y="8502"/>
                    </a:cubicBezTo>
                    <a:cubicBezTo>
                      <a:pt x="10581" y="8494"/>
                      <a:pt x="10587" y="8474"/>
                      <a:pt x="10595" y="8442"/>
                    </a:cubicBezTo>
                    <a:cubicBezTo>
                      <a:pt x="10597" y="8419"/>
                      <a:pt x="10604" y="8389"/>
                      <a:pt x="10620" y="8359"/>
                    </a:cubicBezTo>
                    <a:cubicBezTo>
                      <a:pt x="10630" y="8330"/>
                      <a:pt x="10644" y="8293"/>
                      <a:pt x="10662" y="8254"/>
                    </a:cubicBezTo>
                    <a:cubicBezTo>
                      <a:pt x="10674" y="8229"/>
                      <a:pt x="10684" y="8212"/>
                      <a:pt x="10696" y="8194"/>
                    </a:cubicBezTo>
                    <a:cubicBezTo>
                      <a:pt x="10724" y="8139"/>
                      <a:pt x="10757" y="8096"/>
                      <a:pt x="10771" y="8096"/>
                    </a:cubicBezTo>
                    <a:close/>
                    <a:moveTo>
                      <a:pt x="10796" y="8864"/>
                    </a:moveTo>
                    <a:cubicBezTo>
                      <a:pt x="10728" y="8864"/>
                      <a:pt x="10660" y="8888"/>
                      <a:pt x="10570" y="8939"/>
                    </a:cubicBezTo>
                    <a:cubicBezTo>
                      <a:pt x="10445" y="9009"/>
                      <a:pt x="10202" y="9067"/>
                      <a:pt x="10034" y="9067"/>
                    </a:cubicBezTo>
                    <a:cubicBezTo>
                      <a:pt x="9410" y="9067"/>
                      <a:pt x="9043" y="9747"/>
                      <a:pt x="9539" y="9985"/>
                    </a:cubicBezTo>
                    <a:cubicBezTo>
                      <a:pt x="9871" y="10144"/>
                      <a:pt x="9821" y="10283"/>
                      <a:pt x="9371" y="10451"/>
                    </a:cubicBezTo>
                    <a:cubicBezTo>
                      <a:pt x="9064" y="10566"/>
                      <a:pt x="8912" y="10578"/>
                      <a:pt x="8693" y="10489"/>
                    </a:cubicBezTo>
                    <a:cubicBezTo>
                      <a:pt x="8537" y="10425"/>
                      <a:pt x="8330" y="10402"/>
                      <a:pt x="8232" y="10436"/>
                    </a:cubicBezTo>
                    <a:cubicBezTo>
                      <a:pt x="7973" y="10525"/>
                      <a:pt x="8015" y="10776"/>
                      <a:pt x="8299" y="10842"/>
                    </a:cubicBezTo>
                    <a:cubicBezTo>
                      <a:pt x="8438" y="10875"/>
                      <a:pt x="8516" y="10954"/>
                      <a:pt x="8483" y="11031"/>
                    </a:cubicBezTo>
                    <a:cubicBezTo>
                      <a:pt x="8452" y="11104"/>
                      <a:pt x="8340" y="11626"/>
                      <a:pt x="8232" y="12189"/>
                    </a:cubicBezTo>
                    <a:cubicBezTo>
                      <a:pt x="8075" y="13002"/>
                      <a:pt x="7971" y="13260"/>
                      <a:pt x="7754" y="13438"/>
                    </a:cubicBezTo>
                    <a:lnTo>
                      <a:pt x="7486" y="13664"/>
                    </a:lnTo>
                    <a:lnTo>
                      <a:pt x="7779" y="13875"/>
                    </a:lnTo>
                    <a:cubicBezTo>
                      <a:pt x="8183" y="14159"/>
                      <a:pt x="8950" y="14160"/>
                      <a:pt x="9355" y="13875"/>
                    </a:cubicBezTo>
                    <a:cubicBezTo>
                      <a:pt x="9656" y="13663"/>
                      <a:pt x="9651" y="13661"/>
                      <a:pt x="9422" y="13491"/>
                    </a:cubicBezTo>
                    <a:cubicBezTo>
                      <a:pt x="9252" y="13365"/>
                      <a:pt x="9122" y="13003"/>
                      <a:pt x="8927" y="12114"/>
                    </a:cubicBezTo>
                    <a:cubicBezTo>
                      <a:pt x="8782" y="11451"/>
                      <a:pt x="8687" y="10885"/>
                      <a:pt x="8718" y="10857"/>
                    </a:cubicBezTo>
                    <a:cubicBezTo>
                      <a:pt x="8821" y="10765"/>
                      <a:pt x="10209" y="10805"/>
                      <a:pt x="10277" y="10903"/>
                    </a:cubicBezTo>
                    <a:cubicBezTo>
                      <a:pt x="10313" y="10956"/>
                      <a:pt x="10195" y="11103"/>
                      <a:pt x="10008" y="11226"/>
                    </a:cubicBezTo>
                    <a:cubicBezTo>
                      <a:pt x="9705" y="11427"/>
                      <a:pt x="9575" y="11621"/>
                      <a:pt x="9388" y="12152"/>
                    </a:cubicBezTo>
                    <a:cubicBezTo>
                      <a:pt x="9284" y="12447"/>
                      <a:pt x="9716" y="13121"/>
                      <a:pt x="10159" y="13355"/>
                    </a:cubicBezTo>
                    <a:cubicBezTo>
                      <a:pt x="10552" y="13563"/>
                      <a:pt x="10578" y="13604"/>
                      <a:pt x="10545" y="14010"/>
                    </a:cubicBezTo>
                    <a:cubicBezTo>
                      <a:pt x="10510" y="14436"/>
                      <a:pt x="10502" y="14442"/>
                      <a:pt x="10134" y="14409"/>
                    </a:cubicBezTo>
                    <a:cubicBezTo>
                      <a:pt x="9760" y="14375"/>
                      <a:pt x="9755" y="14377"/>
                      <a:pt x="9782" y="14793"/>
                    </a:cubicBezTo>
                    <a:cubicBezTo>
                      <a:pt x="9805" y="15137"/>
                      <a:pt x="9857" y="15219"/>
                      <a:pt x="10050" y="15221"/>
                    </a:cubicBezTo>
                    <a:cubicBezTo>
                      <a:pt x="10179" y="15223"/>
                      <a:pt x="10376" y="15284"/>
                      <a:pt x="10494" y="15364"/>
                    </a:cubicBezTo>
                    <a:cubicBezTo>
                      <a:pt x="10681" y="15491"/>
                      <a:pt x="10752" y="15494"/>
                      <a:pt x="11031" y="15364"/>
                    </a:cubicBezTo>
                    <a:cubicBezTo>
                      <a:pt x="11208" y="15282"/>
                      <a:pt x="11450" y="15214"/>
                      <a:pt x="11567" y="15214"/>
                    </a:cubicBezTo>
                    <a:cubicBezTo>
                      <a:pt x="11738" y="15214"/>
                      <a:pt x="11786" y="15135"/>
                      <a:pt x="11793" y="14800"/>
                    </a:cubicBezTo>
                    <a:cubicBezTo>
                      <a:pt x="11802" y="14394"/>
                      <a:pt x="11791" y="14385"/>
                      <a:pt x="11441" y="14416"/>
                    </a:cubicBezTo>
                    <a:cubicBezTo>
                      <a:pt x="11095" y="14447"/>
                      <a:pt x="11081" y="14433"/>
                      <a:pt x="11048" y="14018"/>
                    </a:cubicBezTo>
                    <a:cubicBezTo>
                      <a:pt x="11015" y="13614"/>
                      <a:pt x="11042" y="13565"/>
                      <a:pt x="11467" y="13325"/>
                    </a:cubicBezTo>
                    <a:cubicBezTo>
                      <a:pt x="12294" y="12857"/>
                      <a:pt x="12377" y="11922"/>
                      <a:pt x="11651" y="11309"/>
                    </a:cubicBezTo>
                    <a:cubicBezTo>
                      <a:pt x="11436" y="11127"/>
                      <a:pt x="11292" y="10942"/>
                      <a:pt x="11324" y="10895"/>
                    </a:cubicBezTo>
                    <a:cubicBezTo>
                      <a:pt x="11418" y="10759"/>
                      <a:pt x="12582" y="10796"/>
                      <a:pt x="12715" y="10940"/>
                    </a:cubicBezTo>
                    <a:cubicBezTo>
                      <a:pt x="12917" y="11158"/>
                      <a:pt x="12430" y="13277"/>
                      <a:pt x="12129" y="13491"/>
                    </a:cubicBezTo>
                    <a:cubicBezTo>
                      <a:pt x="11995" y="13586"/>
                      <a:pt x="11914" y="13679"/>
                      <a:pt x="11944" y="13702"/>
                    </a:cubicBezTo>
                    <a:cubicBezTo>
                      <a:pt x="12545" y="14146"/>
                      <a:pt x="13223" y="14212"/>
                      <a:pt x="13712" y="13867"/>
                    </a:cubicBezTo>
                    <a:cubicBezTo>
                      <a:pt x="14024" y="13648"/>
                      <a:pt x="14017" y="13645"/>
                      <a:pt x="13788" y="13483"/>
                    </a:cubicBezTo>
                    <a:cubicBezTo>
                      <a:pt x="13614" y="13361"/>
                      <a:pt x="13495" y="13025"/>
                      <a:pt x="13310" y="12144"/>
                    </a:cubicBezTo>
                    <a:lnTo>
                      <a:pt x="13067" y="10970"/>
                    </a:lnTo>
                    <a:lnTo>
                      <a:pt x="13335" y="10790"/>
                    </a:lnTo>
                    <a:cubicBezTo>
                      <a:pt x="13561" y="10633"/>
                      <a:pt x="13574" y="10590"/>
                      <a:pt x="13427" y="10504"/>
                    </a:cubicBezTo>
                    <a:cubicBezTo>
                      <a:pt x="13219" y="10380"/>
                      <a:pt x="12964" y="10376"/>
                      <a:pt x="12765" y="10489"/>
                    </a:cubicBezTo>
                    <a:cubicBezTo>
                      <a:pt x="12621" y="10571"/>
                      <a:pt x="11682" y="10403"/>
                      <a:pt x="11534" y="10271"/>
                    </a:cubicBezTo>
                    <a:cubicBezTo>
                      <a:pt x="11492" y="10234"/>
                      <a:pt x="11642" y="10137"/>
                      <a:pt x="11869" y="10052"/>
                    </a:cubicBezTo>
                    <a:cubicBezTo>
                      <a:pt x="12167" y="9941"/>
                      <a:pt x="12279" y="9833"/>
                      <a:pt x="12279" y="9669"/>
                    </a:cubicBezTo>
                    <a:cubicBezTo>
                      <a:pt x="12279" y="9343"/>
                      <a:pt x="11956" y="9067"/>
                      <a:pt x="11575" y="9067"/>
                    </a:cubicBezTo>
                    <a:cubicBezTo>
                      <a:pt x="11396" y="9067"/>
                      <a:pt x="11147" y="9009"/>
                      <a:pt x="11022" y="8939"/>
                    </a:cubicBezTo>
                    <a:cubicBezTo>
                      <a:pt x="10932" y="8888"/>
                      <a:pt x="10864" y="8864"/>
                      <a:pt x="10796" y="8864"/>
                    </a:cubicBezTo>
                    <a:close/>
                    <a:moveTo>
                      <a:pt x="11425" y="9172"/>
                    </a:moveTo>
                    <a:cubicBezTo>
                      <a:pt x="11444" y="9171"/>
                      <a:pt x="11456" y="9171"/>
                      <a:pt x="11475" y="9172"/>
                    </a:cubicBezTo>
                    <a:cubicBezTo>
                      <a:pt x="11729" y="9185"/>
                      <a:pt x="11936" y="9363"/>
                      <a:pt x="11936" y="9654"/>
                    </a:cubicBezTo>
                    <a:cubicBezTo>
                      <a:pt x="11936" y="10005"/>
                      <a:pt x="11470" y="10173"/>
                      <a:pt x="11098" y="9955"/>
                    </a:cubicBezTo>
                    <a:cubicBezTo>
                      <a:pt x="10846" y="9807"/>
                      <a:pt x="10773" y="9805"/>
                      <a:pt x="10486" y="9939"/>
                    </a:cubicBezTo>
                    <a:cubicBezTo>
                      <a:pt x="10069" y="10134"/>
                      <a:pt x="10039" y="10132"/>
                      <a:pt x="9757" y="9879"/>
                    </a:cubicBezTo>
                    <a:cubicBezTo>
                      <a:pt x="9544" y="9688"/>
                      <a:pt x="9542" y="9643"/>
                      <a:pt x="9690" y="9443"/>
                    </a:cubicBezTo>
                    <a:cubicBezTo>
                      <a:pt x="9902" y="9155"/>
                      <a:pt x="10300" y="9104"/>
                      <a:pt x="10578" y="9330"/>
                    </a:cubicBezTo>
                    <a:cubicBezTo>
                      <a:pt x="10782" y="9496"/>
                      <a:pt x="10811" y="9496"/>
                      <a:pt x="11006" y="9338"/>
                    </a:cubicBezTo>
                    <a:cubicBezTo>
                      <a:pt x="11139" y="9230"/>
                      <a:pt x="11288" y="9179"/>
                      <a:pt x="11425" y="9172"/>
                    </a:cubicBezTo>
                    <a:close/>
                    <a:moveTo>
                      <a:pt x="8316" y="12460"/>
                    </a:moveTo>
                    <a:cubicBezTo>
                      <a:pt x="8320" y="12459"/>
                      <a:pt x="8328" y="12460"/>
                      <a:pt x="8332" y="12460"/>
                    </a:cubicBezTo>
                    <a:cubicBezTo>
                      <a:pt x="8401" y="12466"/>
                      <a:pt x="8450" y="12624"/>
                      <a:pt x="8450" y="12927"/>
                    </a:cubicBezTo>
                    <a:cubicBezTo>
                      <a:pt x="8450" y="13218"/>
                      <a:pt x="8394" y="13420"/>
                      <a:pt x="8307" y="13446"/>
                    </a:cubicBezTo>
                    <a:cubicBezTo>
                      <a:pt x="8100" y="13508"/>
                      <a:pt x="8029" y="13260"/>
                      <a:pt x="8131" y="12821"/>
                    </a:cubicBezTo>
                    <a:cubicBezTo>
                      <a:pt x="8185" y="12587"/>
                      <a:pt x="8257" y="12473"/>
                      <a:pt x="8316" y="12460"/>
                    </a:cubicBezTo>
                    <a:close/>
                    <a:moveTo>
                      <a:pt x="8785" y="12483"/>
                    </a:moveTo>
                    <a:cubicBezTo>
                      <a:pt x="8893" y="12469"/>
                      <a:pt x="8959" y="12647"/>
                      <a:pt x="8994" y="13055"/>
                    </a:cubicBezTo>
                    <a:cubicBezTo>
                      <a:pt x="9023" y="13383"/>
                      <a:pt x="8873" y="13562"/>
                      <a:pt x="8701" y="13408"/>
                    </a:cubicBezTo>
                    <a:cubicBezTo>
                      <a:pt x="8579" y="13299"/>
                      <a:pt x="8605" y="12569"/>
                      <a:pt x="8735" y="12498"/>
                    </a:cubicBezTo>
                    <a:cubicBezTo>
                      <a:pt x="8752" y="12488"/>
                      <a:pt x="8769" y="12485"/>
                      <a:pt x="8785" y="12483"/>
                    </a:cubicBezTo>
                    <a:close/>
                    <a:moveTo>
                      <a:pt x="12682" y="12754"/>
                    </a:moveTo>
                    <a:cubicBezTo>
                      <a:pt x="12745" y="12756"/>
                      <a:pt x="12799" y="12899"/>
                      <a:pt x="12799" y="13077"/>
                    </a:cubicBezTo>
                    <a:cubicBezTo>
                      <a:pt x="12799" y="13377"/>
                      <a:pt x="12638" y="13557"/>
                      <a:pt x="12489" y="13423"/>
                    </a:cubicBezTo>
                    <a:cubicBezTo>
                      <a:pt x="12387" y="13332"/>
                      <a:pt x="12556" y="12748"/>
                      <a:pt x="12682" y="12754"/>
                    </a:cubicBezTo>
                    <a:close/>
                    <a:moveTo>
                      <a:pt x="13251" y="12829"/>
                    </a:moveTo>
                    <a:cubicBezTo>
                      <a:pt x="13314" y="12818"/>
                      <a:pt x="13390" y="12914"/>
                      <a:pt x="13411" y="13047"/>
                    </a:cubicBezTo>
                    <a:cubicBezTo>
                      <a:pt x="13458" y="13348"/>
                      <a:pt x="13237" y="13582"/>
                      <a:pt x="13134" y="13340"/>
                    </a:cubicBezTo>
                    <a:cubicBezTo>
                      <a:pt x="13043" y="13128"/>
                      <a:pt x="13105" y="12855"/>
                      <a:pt x="13251" y="12829"/>
                    </a:cubicBezTo>
                    <a:close/>
                  </a:path>
                </a:pathLst>
              </a:custGeom>
              <a:ln w="12700" cap="flat">
                <a:noFill/>
                <a:miter lim="400000"/>
              </a:ln>
              <a:effectLst/>
            </p:spPr>
          </p:pic>
        </p:grpSp>
      </p:grpSp>
      <p:sp>
        <p:nvSpPr>
          <p:cNvPr id="20" name="www.roskazna.ru"/>
          <p:cNvSpPr txBox="1"/>
          <p:nvPr/>
        </p:nvSpPr>
        <p:spPr>
          <a:xfrm>
            <a:off x="683568" y="339502"/>
            <a:ext cx="1800200" cy="24109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square" lIns="50800" tIns="50800" rIns="50800" bIns="50800" anchor="ctr">
            <a:spAutoFit/>
          </a:bodyPr>
          <a:lstStyle/>
          <a:p>
            <a:pPr marL="92075" lvl="2" algn="l">
              <a:defRPr b="0">
                <a:solidFill>
                  <a:srgbClr val="212121"/>
                </a:solidFill>
                <a:latin typeface="Helvetica"/>
                <a:ea typeface="Helvetica"/>
                <a:cs typeface="Helvetica"/>
                <a:sym typeface="Helvetica"/>
              </a:defRPr>
            </a:pPr>
            <a:r>
              <a:rPr sz="900" dirty="0" smtClean="0">
                <a:solidFill>
                  <a:schemeClr val="accent1">
                    <a:lumMod val="50000"/>
                  </a:schemeClr>
                </a:solidFill>
                <a:latin typeface="Cambria" pitchFamily="18" charset="0"/>
              </a:rPr>
              <a:t>www.</a:t>
            </a:r>
            <a:r>
              <a:rPr lang="en-US" sz="900" dirty="0" smtClean="0">
                <a:solidFill>
                  <a:schemeClr val="accent1">
                    <a:lumMod val="50000"/>
                  </a:schemeClr>
                </a:solidFill>
                <a:latin typeface="Cambria" pitchFamily="18" charset="0"/>
              </a:rPr>
              <a:t>altay</a:t>
            </a:r>
            <a:r>
              <a:rPr lang="ru-RU" sz="900" dirty="0" smtClean="0">
                <a:solidFill>
                  <a:schemeClr val="accent1">
                    <a:lumMod val="50000"/>
                  </a:schemeClr>
                </a:solidFill>
                <a:latin typeface="Cambria" pitchFamily="18" charset="0"/>
              </a:rPr>
              <a:t>.</a:t>
            </a:r>
            <a:r>
              <a:rPr sz="900" dirty="0" smtClean="0">
                <a:solidFill>
                  <a:schemeClr val="accent1">
                    <a:lumMod val="50000"/>
                  </a:schemeClr>
                </a:solidFill>
                <a:latin typeface="Cambria" pitchFamily="18" charset="0"/>
              </a:rPr>
              <a:t>roskazna.ru</a:t>
            </a:r>
            <a:endParaRPr sz="900" dirty="0">
              <a:solidFill>
                <a:schemeClr val="accent1">
                  <a:lumMod val="50000"/>
                </a:schemeClr>
              </a:solidFill>
              <a:latin typeface="Cambria" pitchFamily="18" charset="0"/>
            </a:endParaRPr>
          </a:p>
        </p:txBody>
      </p:sp>
      <p:sp>
        <p:nvSpPr>
          <p:cNvPr id="26" name="TextBox 3"/>
          <p:cNvSpPr txBox="1">
            <a:spLocks noChangeArrowheads="1"/>
          </p:cNvSpPr>
          <p:nvPr/>
        </p:nvSpPr>
        <p:spPr bwMode="auto">
          <a:xfrm>
            <a:off x="755576" y="126817"/>
            <a:ext cx="2736304" cy="28469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txBody>
          <a:bodyPr wrap="square" lIns="68580" tIns="34290" rIns="68580" bIns="34290">
            <a:spAutoFit/>
          </a:bodyPr>
          <a:lstStyle/>
          <a:p>
            <a:r>
              <a:rPr lang="ru-RU" altLang="ru-RU" sz="1400" b="1" dirty="0" smtClean="0">
                <a:solidFill>
                  <a:schemeClr val="tx2">
                    <a:lumMod val="50000"/>
                  </a:schemeClr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Cambria" pitchFamily="18" charset="0"/>
                <a:cs typeface="Arial" pitchFamily="34" charset="0"/>
              </a:rPr>
              <a:t>УФК ПО АЛТАЙСКОМУ КРАЮ</a:t>
            </a:r>
            <a:endParaRPr lang="ru-RU" altLang="ru-RU" sz="1400" b="1" dirty="0">
              <a:solidFill>
                <a:schemeClr val="tx2">
                  <a:lumMod val="50000"/>
                </a:schemeClr>
              </a:solidFill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  <a:latin typeface="Cambria" pitchFamily="18" charset="0"/>
              <a:cs typeface="Arial" pitchFamily="34" charset="0"/>
            </a:endParaRPr>
          </a:p>
        </p:txBody>
      </p:sp>
      <p:sp>
        <p:nvSpPr>
          <p:cNvPr id="12" name="TextBox 15"/>
          <p:cNvSpPr txBox="1">
            <a:spLocks noChangeArrowheads="1"/>
          </p:cNvSpPr>
          <p:nvPr/>
        </p:nvSpPr>
        <p:spPr bwMode="auto">
          <a:xfrm>
            <a:off x="3347864" y="160353"/>
            <a:ext cx="5796136" cy="33855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/>
            <a:r>
              <a:rPr lang="ru-RU" altLang="ru-RU" sz="16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mbria" pitchFamily="18" charset="0"/>
              </a:rPr>
              <a:t>Казначейское сопровождение</a:t>
            </a:r>
          </a:p>
        </p:txBody>
      </p:sp>
      <p:sp>
        <p:nvSpPr>
          <p:cNvPr id="29" name="Прямоугольник 28"/>
          <p:cNvSpPr/>
          <p:nvPr/>
        </p:nvSpPr>
        <p:spPr>
          <a:xfrm>
            <a:off x="107504" y="915566"/>
            <a:ext cx="5904656" cy="2016224"/>
          </a:xfrm>
          <a:prstGeom prst="rect">
            <a:avLst/>
          </a:prstGeom>
          <a:noFill/>
          <a:ln w="9525">
            <a:solidFill>
              <a:schemeClr val="accent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pPr indent="180000">
              <a:buFont typeface="Wingdings" pitchFamily="2" charset="2"/>
              <a:buChar char="Ø"/>
              <a:defRPr/>
            </a:pPr>
            <a:endParaRPr lang="ru-RU" altLang="ru-RU" sz="1100" dirty="0" smtClean="0">
              <a:solidFill>
                <a:schemeClr val="accent1">
                  <a:lumMod val="50000"/>
                </a:schemeClr>
              </a:solidFill>
              <a:latin typeface="Cambria" pitchFamily="18" charset="0"/>
            </a:endParaRPr>
          </a:p>
          <a:p>
            <a:pPr indent="180000">
              <a:buFont typeface="Wingdings" pitchFamily="2" charset="2"/>
              <a:buChar char="Ø"/>
              <a:defRPr/>
            </a:pPr>
            <a:endParaRPr lang="ru-RU" altLang="ru-RU" sz="1100" dirty="0">
              <a:solidFill>
                <a:schemeClr val="accent1">
                  <a:lumMod val="50000"/>
                </a:schemeClr>
              </a:solidFill>
              <a:latin typeface="Cambria" pitchFamily="18" charset="0"/>
            </a:endParaRPr>
          </a:p>
        </p:txBody>
      </p:sp>
      <p:sp>
        <p:nvSpPr>
          <p:cNvPr id="30" name="Прямоугольник 29"/>
          <p:cNvSpPr/>
          <p:nvPr/>
        </p:nvSpPr>
        <p:spPr>
          <a:xfrm>
            <a:off x="0" y="1491630"/>
            <a:ext cx="1331640" cy="110799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tabLst>
                <a:tab pos="342884" algn="l"/>
              </a:tabLst>
            </a:pPr>
            <a:r>
              <a:rPr lang="ru-RU" sz="1100" b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mbria" pitchFamily="18" charset="0"/>
                <a:cs typeface="Times New Roman" panose="02020603050405020304" pitchFamily="18" charset="0"/>
              </a:rPr>
              <a:t>Национальные проекты</a:t>
            </a:r>
          </a:p>
          <a:p>
            <a:pPr algn="ctr">
              <a:tabLst>
                <a:tab pos="342884" algn="l"/>
              </a:tabLst>
            </a:pPr>
            <a:endParaRPr lang="ru-RU" sz="1100" dirty="0" smtClean="0">
              <a:solidFill>
                <a:srgbClr val="002060"/>
              </a:solidFill>
              <a:latin typeface="Cambria" pitchFamily="18" charset="0"/>
              <a:cs typeface="Times New Roman" panose="02020603050405020304" pitchFamily="18" charset="0"/>
            </a:endParaRPr>
          </a:p>
          <a:p>
            <a:pPr algn="ctr">
              <a:tabLst>
                <a:tab pos="342884" algn="l"/>
              </a:tabLst>
            </a:pPr>
            <a:r>
              <a:rPr lang="ru-RU" sz="1100" dirty="0" smtClean="0">
                <a:solidFill>
                  <a:srgbClr val="002060"/>
                </a:solidFill>
                <a:latin typeface="Cambria" pitchFamily="18" charset="0"/>
                <a:cs typeface="Times New Roman" panose="02020603050405020304" pitchFamily="18" charset="0"/>
              </a:rPr>
              <a:t>(Закон о федеральном бюджете)</a:t>
            </a:r>
            <a:endParaRPr lang="ru-RU" sz="1100" dirty="0">
              <a:solidFill>
                <a:srgbClr val="002060"/>
              </a:solidFill>
              <a:latin typeface="Cambria" pitchFamily="18" charset="0"/>
              <a:cs typeface="Times New Roman" panose="02020603050405020304" pitchFamily="18" charset="0"/>
            </a:endParaRPr>
          </a:p>
        </p:txBody>
      </p:sp>
      <p:sp>
        <p:nvSpPr>
          <p:cNvPr id="31" name="Итоги деятельности Казначейства России за 2018 год…"/>
          <p:cNvSpPr/>
          <p:nvPr/>
        </p:nvSpPr>
        <p:spPr>
          <a:xfrm>
            <a:off x="107504" y="915566"/>
            <a:ext cx="5904656" cy="288032"/>
          </a:xfrm>
          <a:prstGeom prst="roundRect">
            <a:avLst>
              <a:gd name="adj" fmla="val 11676"/>
            </a:avLst>
          </a:prstGeom>
          <a:solidFill>
            <a:srgbClr val="003859"/>
          </a:solidFill>
          <a:ln w="12700">
            <a:noFill/>
            <a:miter lim="400000"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0" tIns="0" rIns="0" bIns="0" anchor="ctr"/>
          <a:lstStyle/>
          <a:p>
            <a:pPr algn="ctr" defTabSz="336947">
              <a:defRPr/>
            </a:pPr>
            <a:endParaRPr lang="ru-RU" sz="2200" b="1" cap="all" dirty="0" smtClean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mbria" pitchFamily="18" charset="0"/>
              <a:ea typeface="Open Sans Condensed Light" pitchFamily="34" charset="0"/>
              <a:cs typeface="Open Sans Condensed Light" pitchFamily="34" charset="0"/>
            </a:endParaRPr>
          </a:p>
        </p:txBody>
      </p:sp>
      <p:sp>
        <p:nvSpPr>
          <p:cNvPr id="32" name="TextBox 15"/>
          <p:cNvSpPr txBox="1">
            <a:spLocks noChangeArrowheads="1"/>
          </p:cNvSpPr>
          <p:nvPr/>
        </p:nvSpPr>
        <p:spPr bwMode="auto">
          <a:xfrm>
            <a:off x="72007" y="915566"/>
            <a:ext cx="5940590" cy="2923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/>
            <a:r>
              <a:rPr lang="ru-RU" altLang="ru-RU" sz="13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mbria" pitchFamily="18" charset="0"/>
              </a:rPr>
              <a:t>2019</a:t>
            </a:r>
          </a:p>
        </p:txBody>
      </p:sp>
      <p:sp>
        <p:nvSpPr>
          <p:cNvPr id="36" name="Прямоугольник 35"/>
          <p:cNvSpPr/>
          <p:nvPr/>
        </p:nvSpPr>
        <p:spPr>
          <a:xfrm>
            <a:off x="1259632" y="1491630"/>
            <a:ext cx="2952328" cy="144655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tabLst>
                <a:tab pos="342884" algn="l"/>
              </a:tabLst>
            </a:pPr>
            <a:r>
              <a:rPr lang="ru-RU" sz="1100" b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mbria" pitchFamily="18" charset="0"/>
                <a:cs typeface="Times New Roman" panose="02020603050405020304" pitchFamily="18" charset="0"/>
              </a:rPr>
              <a:t>Субсидии, предоставляемых  субъектам РФ по поддержке отраслей промышленности и сельского хозяйства, средств фонда капитального ремонта и фонда развития промышленности субъекта РФ</a:t>
            </a:r>
          </a:p>
          <a:p>
            <a:pPr algn="ctr">
              <a:tabLst>
                <a:tab pos="342884" algn="l"/>
              </a:tabLst>
            </a:pPr>
            <a:r>
              <a:rPr lang="ru-RU" sz="1100" dirty="0" smtClean="0">
                <a:solidFill>
                  <a:srgbClr val="002060"/>
                </a:solidFill>
                <a:latin typeface="Cambria" pitchFamily="18" charset="0"/>
                <a:cs typeface="Times New Roman" panose="02020603050405020304" pitchFamily="18" charset="0"/>
              </a:rPr>
              <a:t>(по обращениям финансовых органов субъектов РФ)</a:t>
            </a:r>
          </a:p>
        </p:txBody>
      </p:sp>
      <p:sp>
        <p:nvSpPr>
          <p:cNvPr id="37" name="Прямоугольник 36"/>
          <p:cNvSpPr/>
          <p:nvPr/>
        </p:nvSpPr>
        <p:spPr>
          <a:xfrm>
            <a:off x="4139952" y="1491630"/>
            <a:ext cx="1944216" cy="135678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tabLst>
                <a:tab pos="342884" algn="l"/>
              </a:tabLst>
            </a:pPr>
            <a:r>
              <a:rPr lang="ru-RU" sz="1100" b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mbria" pitchFamily="18" charset="0"/>
                <a:cs typeface="Times New Roman" panose="02020603050405020304" pitchFamily="18" charset="0"/>
              </a:rPr>
              <a:t>Средства субъектов РФ</a:t>
            </a:r>
          </a:p>
          <a:p>
            <a:pPr algn="ctr">
              <a:tabLst>
                <a:tab pos="342884" algn="l"/>
              </a:tabLst>
            </a:pPr>
            <a:r>
              <a:rPr lang="ru-RU" sz="1100" dirty="0" smtClean="0">
                <a:solidFill>
                  <a:srgbClr val="002060"/>
                </a:solidFill>
                <a:latin typeface="Cambria" pitchFamily="18" charset="0"/>
                <a:cs typeface="Times New Roman" panose="02020603050405020304" pitchFamily="18" charset="0"/>
              </a:rPr>
              <a:t>(по отдельным решениям Правительства РФ)</a:t>
            </a:r>
          </a:p>
          <a:p>
            <a:pPr algn="ctr">
              <a:lnSpc>
                <a:spcPts val="500"/>
              </a:lnSpc>
              <a:tabLst>
                <a:tab pos="342884" algn="l"/>
              </a:tabLst>
            </a:pPr>
            <a:endParaRPr lang="ru-RU" sz="1100" dirty="0" smtClean="0">
              <a:solidFill>
                <a:srgbClr val="002060"/>
              </a:solidFill>
              <a:latin typeface="Cambria" pitchFamily="18" charset="0"/>
              <a:cs typeface="Times New Roman" panose="02020603050405020304" pitchFamily="18" charset="0"/>
            </a:endParaRPr>
          </a:p>
          <a:p>
            <a:pPr algn="ctr">
              <a:tabLst>
                <a:tab pos="342884" algn="l"/>
              </a:tabLst>
            </a:pPr>
            <a:r>
              <a:rPr lang="ru-RU" sz="900" i="1" dirty="0" smtClean="0">
                <a:solidFill>
                  <a:srgbClr val="002060"/>
                </a:solidFill>
                <a:latin typeface="Cambria" pitchFamily="18" charset="0"/>
                <a:cs typeface="Times New Roman" panose="02020603050405020304" pitchFamily="18" charset="0"/>
              </a:rPr>
              <a:t>Приняты решения по 5 субъектам РФ: Республика Дагестан, Республика Карелия, Кемеровская, Новгородская и Новосибирская области</a:t>
            </a:r>
          </a:p>
        </p:txBody>
      </p:sp>
      <p:sp>
        <p:nvSpPr>
          <p:cNvPr id="38" name="TextBox 84"/>
          <p:cNvSpPr txBox="1">
            <a:spLocks noChangeArrowheads="1"/>
          </p:cNvSpPr>
          <p:nvPr/>
        </p:nvSpPr>
        <p:spPr bwMode="auto">
          <a:xfrm>
            <a:off x="755576" y="1203598"/>
            <a:ext cx="4320480" cy="2716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>
              <a:lnSpc>
                <a:spcPts val="1500"/>
              </a:lnSpc>
            </a:pPr>
            <a:r>
              <a:rPr lang="ru-RU" altLang="ru-RU" sz="1200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mbria" pitchFamily="18" charset="0"/>
              </a:rPr>
              <a:t>КАЗНАЧЕЙСКОЕ СОПРОВОЖДЕНИЕ:</a:t>
            </a:r>
            <a:endParaRPr lang="ru-RU" altLang="ru-RU" sz="1300" b="1" dirty="0" smtClean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mbria" pitchFamily="18" charset="0"/>
            </a:endParaRPr>
          </a:p>
        </p:txBody>
      </p:sp>
      <p:sp>
        <p:nvSpPr>
          <p:cNvPr id="44" name="Прямоугольник 43"/>
          <p:cNvSpPr/>
          <p:nvPr/>
        </p:nvSpPr>
        <p:spPr>
          <a:xfrm>
            <a:off x="4211960" y="1491630"/>
            <a:ext cx="1800200" cy="1440160"/>
          </a:xfrm>
          <a:prstGeom prst="rect">
            <a:avLst/>
          </a:prstGeom>
          <a:noFill/>
          <a:ln w="9525">
            <a:solidFill>
              <a:schemeClr val="accent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pPr indent="180000">
              <a:buFont typeface="Wingdings" pitchFamily="2" charset="2"/>
              <a:buChar char="Ø"/>
              <a:defRPr/>
            </a:pPr>
            <a:endParaRPr lang="ru-RU" altLang="ru-RU" sz="1100" dirty="0" smtClean="0">
              <a:solidFill>
                <a:schemeClr val="accent1">
                  <a:lumMod val="50000"/>
                </a:schemeClr>
              </a:solidFill>
              <a:latin typeface="Cambria" pitchFamily="18" charset="0"/>
            </a:endParaRPr>
          </a:p>
          <a:p>
            <a:pPr indent="180000">
              <a:buFont typeface="Wingdings" pitchFamily="2" charset="2"/>
              <a:buChar char="Ø"/>
              <a:defRPr/>
            </a:pPr>
            <a:endParaRPr lang="ru-RU" altLang="ru-RU" sz="1100" dirty="0">
              <a:solidFill>
                <a:schemeClr val="accent1">
                  <a:lumMod val="50000"/>
                </a:schemeClr>
              </a:solidFill>
              <a:latin typeface="Cambria" pitchFamily="18" charset="0"/>
            </a:endParaRPr>
          </a:p>
        </p:txBody>
      </p:sp>
      <p:sp>
        <p:nvSpPr>
          <p:cNvPr id="45" name="Прямоугольник 44"/>
          <p:cNvSpPr/>
          <p:nvPr/>
        </p:nvSpPr>
        <p:spPr>
          <a:xfrm>
            <a:off x="1259632" y="1491630"/>
            <a:ext cx="2952328" cy="1440160"/>
          </a:xfrm>
          <a:prstGeom prst="rect">
            <a:avLst/>
          </a:prstGeom>
          <a:noFill/>
          <a:ln w="9525">
            <a:solidFill>
              <a:schemeClr val="accent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pPr indent="180000">
              <a:buFont typeface="Wingdings" pitchFamily="2" charset="2"/>
              <a:buChar char="Ø"/>
              <a:defRPr/>
            </a:pPr>
            <a:endParaRPr lang="ru-RU" altLang="ru-RU" sz="1100" dirty="0" smtClean="0">
              <a:solidFill>
                <a:schemeClr val="accent1">
                  <a:lumMod val="50000"/>
                </a:schemeClr>
              </a:solidFill>
              <a:latin typeface="Cambria" pitchFamily="18" charset="0"/>
            </a:endParaRPr>
          </a:p>
          <a:p>
            <a:pPr indent="180000">
              <a:buFont typeface="Wingdings" pitchFamily="2" charset="2"/>
              <a:buChar char="Ø"/>
              <a:defRPr/>
            </a:pPr>
            <a:endParaRPr lang="ru-RU" altLang="ru-RU" sz="1100" dirty="0">
              <a:solidFill>
                <a:schemeClr val="accent1">
                  <a:lumMod val="50000"/>
                </a:schemeClr>
              </a:solidFill>
              <a:latin typeface="Cambria" pitchFamily="18" charset="0"/>
            </a:endParaRPr>
          </a:p>
        </p:txBody>
      </p:sp>
      <p:sp>
        <p:nvSpPr>
          <p:cNvPr id="46" name="Прямоугольник 45"/>
          <p:cNvSpPr/>
          <p:nvPr/>
        </p:nvSpPr>
        <p:spPr>
          <a:xfrm>
            <a:off x="107504" y="1491630"/>
            <a:ext cx="1152128" cy="1440160"/>
          </a:xfrm>
          <a:prstGeom prst="rect">
            <a:avLst/>
          </a:prstGeom>
          <a:noFill/>
          <a:ln w="9525">
            <a:solidFill>
              <a:schemeClr val="accent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pPr indent="180000">
              <a:buFont typeface="Wingdings" pitchFamily="2" charset="2"/>
              <a:buChar char="Ø"/>
              <a:defRPr/>
            </a:pPr>
            <a:endParaRPr lang="ru-RU" altLang="ru-RU" sz="1100" dirty="0" smtClean="0">
              <a:solidFill>
                <a:schemeClr val="accent1">
                  <a:lumMod val="50000"/>
                </a:schemeClr>
              </a:solidFill>
              <a:latin typeface="Cambria" pitchFamily="18" charset="0"/>
            </a:endParaRPr>
          </a:p>
          <a:p>
            <a:pPr indent="180000">
              <a:buFont typeface="Wingdings" pitchFamily="2" charset="2"/>
              <a:buChar char="Ø"/>
              <a:defRPr/>
            </a:pPr>
            <a:endParaRPr lang="ru-RU" altLang="ru-RU" sz="1100" dirty="0">
              <a:solidFill>
                <a:schemeClr val="accent1">
                  <a:lumMod val="50000"/>
                </a:schemeClr>
              </a:solidFill>
              <a:latin typeface="Cambria" pitchFamily="18" charset="0"/>
            </a:endParaRPr>
          </a:p>
        </p:txBody>
      </p:sp>
      <p:sp>
        <p:nvSpPr>
          <p:cNvPr id="47" name="Прямоугольник 46"/>
          <p:cNvSpPr/>
          <p:nvPr/>
        </p:nvSpPr>
        <p:spPr>
          <a:xfrm>
            <a:off x="323528" y="3003798"/>
            <a:ext cx="5688632" cy="1872307"/>
          </a:xfrm>
          <a:prstGeom prst="rect">
            <a:avLst/>
          </a:prstGeom>
        </p:spPr>
        <p:txBody>
          <a:bodyPr wrap="square" lIns="68580" tIns="34290" rIns="68580" bIns="34290">
            <a:spAutoFit/>
          </a:bodyPr>
          <a:lstStyle/>
          <a:p>
            <a:pPr algn="just" eaLnBrk="1" hangingPunct="1"/>
            <a:r>
              <a:rPr lang="ru-RU" sz="1100" dirty="0" smtClean="0">
                <a:solidFill>
                  <a:schemeClr val="accent1">
                    <a:lumMod val="50000"/>
                  </a:schemeClr>
                </a:solidFill>
                <a:latin typeface="Cambria" pitchFamily="18" charset="0"/>
                <a:cs typeface="Times New Roman" pitchFamily="18" charset="0"/>
              </a:rPr>
              <a:t>проведение эксперимента в целях выработки механизма недопущения необоснованного завышения цен при использовании бюджетных средств</a:t>
            </a:r>
          </a:p>
          <a:p>
            <a:pPr algn="just" eaLnBrk="1" hangingPunct="1">
              <a:lnSpc>
                <a:spcPts val="500"/>
              </a:lnSpc>
            </a:pPr>
            <a:endParaRPr lang="ru-RU" sz="1100" dirty="0" smtClean="0">
              <a:solidFill>
                <a:schemeClr val="accent1">
                  <a:lumMod val="50000"/>
                </a:schemeClr>
              </a:solidFill>
              <a:latin typeface="Cambria" pitchFamily="18" charset="0"/>
              <a:cs typeface="Times New Roman" pitchFamily="18" charset="0"/>
            </a:endParaRPr>
          </a:p>
          <a:p>
            <a:pPr algn="just" eaLnBrk="1" hangingPunct="1">
              <a:lnSpc>
                <a:spcPts val="500"/>
              </a:lnSpc>
            </a:pPr>
            <a:endParaRPr lang="ru-RU" sz="1100" dirty="0" smtClean="0">
              <a:solidFill>
                <a:schemeClr val="accent1">
                  <a:lumMod val="50000"/>
                </a:schemeClr>
              </a:solidFill>
              <a:latin typeface="Cambria" pitchFamily="18" charset="0"/>
              <a:cs typeface="Times New Roman" pitchFamily="18" charset="0"/>
            </a:endParaRPr>
          </a:p>
          <a:p>
            <a:pPr algn="just" eaLnBrk="1" hangingPunct="1"/>
            <a:r>
              <a:rPr lang="ru-RU" sz="1100" dirty="0" smtClean="0">
                <a:solidFill>
                  <a:schemeClr val="accent1">
                    <a:lumMod val="50000"/>
                  </a:schemeClr>
                </a:solidFill>
                <a:latin typeface="Cambria" pitchFamily="18" charset="0"/>
                <a:cs typeface="Times New Roman" pitchFamily="18" charset="0"/>
              </a:rPr>
              <a:t>определение порядков:</a:t>
            </a:r>
          </a:p>
          <a:p>
            <a:pPr algn="just" eaLnBrk="1" hangingPunct="1">
              <a:lnSpc>
                <a:spcPts val="500"/>
              </a:lnSpc>
            </a:pPr>
            <a:endParaRPr lang="ru-RU" sz="1100" dirty="0" smtClean="0">
              <a:solidFill>
                <a:schemeClr val="accent1">
                  <a:lumMod val="50000"/>
                </a:schemeClr>
              </a:solidFill>
              <a:latin typeface="Cambria" pitchFamily="18" charset="0"/>
              <a:cs typeface="Times New Roman" pitchFamily="18" charset="0"/>
            </a:endParaRPr>
          </a:p>
          <a:p>
            <a:pPr algn="just" eaLnBrk="1" hangingPunct="1"/>
            <a:r>
              <a:rPr lang="ru-RU" sz="1100" dirty="0" smtClean="0">
                <a:solidFill>
                  <a:schemeClr val="accent1">
                    <a:lumMod val="50000"/>
                  </a:schemeClr>
                </a:solidFill>
                <a:latin typeface="Cambria" pitchFamily="18" charset="0"/>
                <a:cs typeface="Times New Roman" pitchFamily="18" charset="0"/>
              </a:rPr>
              <a:t>  - раскрытия структуры цены контракта (суммы соглашения)</a:t>
            </a:r>
          </a:p>
          <a:p>
            <a:pPr algn="just" eaLnBrk="1" hangingPunct="1">
              <a:lnSpc>
                <a:spcPts val="500"/>
              </a:lnSpc>
            </a:pPr>
            <a:endParaRPr lang="ru-RU" sz="1100" dirty="0" smtClean="0">
              <a:solidFill>
                <a:schemeClr val="accent1">
                  <a:lumMod val="50000"/>
                </a:schemeClr>
              </a:solidFill>
              <a:latin typeface="Cambria" pitchFamily="18" charset="0"/>
              <a:cs typeface="Times New Roman" pitchFamily="18" charset="0"/>
            </a:endParaRPr>
          </a:p>
          <a:p>
            <a:pPr algn="just" eaLnBrk="1" hangingPunct="1"/>
            <a:r>
              <a:rPr lang="ru-RU" sz="1100" dirty="0" smtClean="0">
                <a:solidFill>
                  <a:schemeClr val="accent1">
                    <a:lumMod val="50000"/>
                  </a:schemeClr>
                </a:solidFill>
                <a:latin typeface="Cambria" pitchFamily="18" charset="0"/>
                <a:cs typeface="Times New Roman" pitchFamily="18" charset="0"/>
              </a:rPr>
              <a:t>  - ведения раздельного учета результатов финансово-хозяйственной деятельности</a:t>
            </a:r>
          </a:p>
          <a:p>
            <a:pPr algn="just" eaLnBrk="1" hangingPunct="1">
              <a:lnSpc>
                <a:spcPts val="500"/>
              </a:lnSpc>
            </a:pPr>
            <a:endParaRPr lang="ru-RU" sz="1100" dirty="0" smtClean="0">
              <a:solidFill>
                <a:schemeClr val="accent1">
                  <a:lumMod val="50000"/>
                </a:schemeClr>
              </a:solidFill>
              <a:latin typeface="Cambria" pitchFamily="18" charset="0"/>
              <a:cs typeface="Times New Roman" pitchFamily="18" charset="0"/>
            </a:endParaRPr>
          </a:p>
          <a:p>
            <a:pPr marL="180975" indent="-180975" algn="just" eaLnBrk="1" hangingPunct="1"/>
            <a:r>
              <a:rPr lang="ru-RU" sz="1100" dirty="0" smtClean="0">
                <a:solidFill>
                  <a:schemeClr val="accent1">
                    <a:lumMod val="50000"/>
                  </a:schemeClr>
                </a:solidFill>
                <a:latin typeface="Cambria" pitchFamily="18" charset="0"/>
                <a:cs typeface="Times New Roman" pitchFamily="18" charset="0"/>
              </a:rPr>
              <a:t> - определения экономической обоснованности затрат, относимых на себестоимость товаров (работ и услуг) при исполнении контрактов (соглашений)</a:t>
            </a:r>
          </a:p>
          <a:p>
            <a:pPr algn="just" eaLnBrk="1" hangingPunct="1">
              <a:lnSpc>
                <a:spcPts val="500"/>
              </a:lnSpc>
            </a:pPr>
            <a:endParaRPr lang="ru-RU" sz="1100" dirty="0" smtClean="0">
              <a:solidFill>
                <a:schemeClr val="accent1">
                  <a:lumMod val="50000"/>
                </a:schemeClr>
              </a:solidFill>
              <a:latin typeface="Cambria" pitchFamily="18" charset="0"/>
              <a:cs typeface="Times New Roman" pitchFamily="18" charset="0"/>
            </a:endParaRPr>
          </a:p>
          <a:p>
            <a:pPr algn="just" eaLnBrk="1" hangingPunct="1">
              <a:lnSpc>
                <a:spcPts val="500"/>
              </a:lnSpc>
            </a:pPr>
            <a:endParaRPr lang="ru-RU" sz="1100" dirty="0" smtClean="0">
              <a:solidFill>
                <a:schemeClr val="accent1">
                  <a:lumMod val="50000"/>
                </a:schemeClr>
              </a:solidFill>
              <a:latin typeface="Cambria" pitchFamily="18" charset="0"/>
              <a:cs typeface="Times New Roman" pitchFamily="18" charset="0"/>
            </a:endParaRPr>
          </a:p>
          <a:p>
            <a:pPr algn="just" eaLnBrk="1" hangingPunct="1"/>
            <a:r>
              <a:rPr lang="ru-RU" sz="1100" dirty="0" smtClean="0">
                <a:solidFill>
                  <a:schemeClr val="accent1">
                    <a:lumMod val="50000"/>
                  </a:schemeClr>
                </a:solidFill>
                <a:latin typeface="Cambria" pitchFamily="18" charset="0"/>
                <a:cs typeface="Times New Roman" pitchFamily="18" charset="0"/>
              </a:rPr>
              <a:t>осуществление контроля исполнения порядков</a:t>
            </a:r>
          </a:p>
        </p:txBody>
      </p:sp>
      <p:pic>
        <p:nvPicPr>
          <p:cNvPr id="48" name="Рисунок 47" descr="2.png"/>
          <p:cNvPicPr>
            <a:picLocks noChangeAspect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179512" y="3075806"/>
            <a:ext cx="144015" cy="14898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9" name="Рисунок 48" descr="2.png"/>
          <p:cNvPicPr>
            <a:picLocks noChangeAspect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179512" y="3507854"/>
            <a:ext cx="144015" cy="14898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0" name="Рисунок 49" descr="2.png"/>
          <p:cNvPicPr>
            <a:picLocks noChangeAspect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179513" y="4659982"/>
            <a:ext cx="144015" cy="14898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1" name="Прямоугольник 50"/>
          <p:cNvSpPr/>
          <p:nvPr/>
        </p:nvSpPr>
        <p:spPr>
          <a:xfrm>
            <a:off x="107504" y="915566"/>
            <a:ext cx="5904656" cy="4032448"/>
          </a:xfrm>
          <a:prstGeom prst="rect">
            <a:avLst/>
          </a:prstGeom>
          <a:noFill/>
          <a:ln w="9525">
            <a:solidFill>
              <a:schemeClr val="accent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pPr indent="180000">
              <a:buFont typeface="Wingdings" pitchFamily="2" charset="2"/>
              <a:buChar char="Ø"/>
              <a:defRPr/>
            </a:pPr>
            <a:endParaRPr lang="ru-RU" altLang="ru-RU" sz="1100" dirty="0" smtClean="0">
              <a:solidFill>
                <a:schemeClr val="accent1">
                  <a:lumMod val="50000"/>
                </a:schemeClr>
              </a:solidFill>
              <a:latin typeface="Cambria" pitchFamily="18" charset="0"/>
            </a:endParaRPr>
          </a:p>
          <a:p>
            <a:pPr indent="180000">
              <a:buFont typeface="Wingdings" pitchFamily="2" charset="2"/>
              <a:buChar char="Ø"/>
              <a:defRPr/>
            </a:pPr>
            <a:endParaRPr lang="ru-RU" altLang="ru-RU" sz="1100" dirty="0">
              <a:solidFill>
                <a:schemeClr val="accent1">
                  <a:lumMod val="50000"/>
                </a:schemeClr>
              </a:solidFill>
              <a:latin typeface="Cambria" pitchFamily="18" charset="0"/>
            </a:endParaRPr>
          </a:p>
        </p:txBody>
      </p:sp>
      <p:cxnSp>
        <p:nvCxnSpPr>
          <p:cNvPr id="52" name="Прямая соединительная линия 51"/>
          <p:cNvCxnSpPr/>
          <p:nvPr/>
        </p:nvCxnSpPr>
        <p:spPr>
          <a:xfrm>
            <a:off x="6084168" y="843558"/>
            <a:ext cx="0" cy="4248472"/>
          </a:xfrm>
          <a:prstGeom prst="line">
            <a:avLst/>
          </a:prstGeom>
          <a:ln>
            <a:solidFill>
              <a:srgbClr val="FFC000"/>
            </a:solidFill>
            <a:prstDash val="lg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3" name="Прямоугольник 49"/>
          <p:cNvSpPr>
            <a:spLocks noChangeArrowheads="1"/>
          </p:cNvSpPr>
          <p:nvPr/>
        </p:nvSpPr>
        <p:spPr bwMode="auto">
          <a:xfrm>
            <a:off x="6948264" y="1041433"/>
            <a:ext cx="2016224" cy="49244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anchor="ctr">
            <a:spAutoFit/>
          </a:bodyPr>
          <a:lstStyle/>
          <a:p>
            <a:pPr algn="ctr">
              <a:spcAft>
                <a:spcPts val="600"/>
              </a:spcAft>
            </a:pPr>
            <a:r>
              <a:rPr lang="ru-RU" altLang="ru-RU" sz="1300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mbria" pitchFamily="18" charset="0"/>
              </a:rPr>
              <a:t>7 ЦЕНТРОВ СПЕЦИАЛИЗАЦИИ</a:t>
            </a:r>
            <a:endParaRPr lang="ru-RU" altLang="ru-RU" sz="1300" b="1" dirty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mbria" pitchFamily="18" charset="0"/>
            </a:endParaRPr>
          </a:p>
        </p:txBody>
      </p:sp>
      <p:pic>
        <p:nvPicPr>
          <p:cNvPr id="54" name="Picture 3" descr="C:\Users\smyslova\Desktop\новая презентация\no-translate-detected_318-62517.jpg"/>
          <p:cNvPicPr>
            <a:picLocks noChangeAspect="1" noChangeArrowheads="1"/>
          </p:cNvPicPr>
          <p:nvPr/>
        </p:nvPicPr>
        <p:blipFill>
          <a:blip r:embed="rId6" cstate="print">
            <a:duotone>
              <a:schemeClr val="bg2">
                <a:shade val="45000"/>
                <a:satMod val="135000"/>
              </a:schemeClr>
              <a:prstClr val="white"/>
            </a:duotone>
          </a:blip>
          <a:srcRect/>
          <a:stretch>
            <a:fillRect/>
          </a:stretch>
        </p:blipFill>
        <p:spPr bwMode="auto">
          <a:xfrm>
            <a:off x="6300192" y="987574"/>
            <a:ext cx="576064" cy="576064"/>
          </a:xfrm>
          <a:prstGeom prst="rect">
            <a:avLst/>
          </a:prstGeom>
          <a:noFill/>
        </p:spPr>
      </p:pic>
      <p:sp>
        <p:nvSpPr>
          <p:cNvPr id="55" name="Прямоугольник 54"/>
          <p:cNvSpPr/>
          <p:nvPr/>
        </p:nvSpPr>
        <p:spPr>
          <a:xfrm>
            <a:off x="6156176" y="915566"/>
            <a:ext cx="864096" cy="792088"/>
          </a:xfrm>
          <a:prstGeom prst="rect">
            <a:avLst/>
          </a:prstGeom>
          <a:noFill/>
          <a:ln w="12700"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56" name="Прямоугольник 55"/>
          <p:cNvSpPr/>
          <p:nvPr/>
        </p:nvSpPr>
        <p:spPr>
          <a:xfrm>
            <a:off x="6156176" y="915566"/>
            <a:ext cx="2808312" cy="792088"/>
          </a:xfrm>
          <a:prstGeom prst="rect">
            <a:avLst/>
          </a:prstGeom>
          <a:noFill/>
          <a:ln w="12700"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57" name="Прямоугольник 56"/>
          <p:cNvSpPr/>
          <p:nvPr/>
        </p:nvSpPr>
        <p:spPr>
          <a:xfrm>
            <a:off x="6156176" y="1707654"/>
            <a:ext cx="2808312" cy="1368152"/>
          </a:xfrm>
          <a:prstGeom prst="rect">
            <a:avLst/>
          </a:prstGeom>
          <a:noFill/>
          <a:ln w="12700"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58" name="Прямоугольник 57"/>
          <p:cNvSpPr/>
          <p:nvPr/>
        </p:nvSpPr>
        <p:spPr>
          <a:xfrm>
            <a:off x="6444208" y="1707654"/>
            <a:ext cx="2520280" cy="136447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tabLst>
                <a:tab pos="342884" algn="l"/>
              </a:tabLst>
            </a:pPr>
            <a:r>
              <a:rPr lang="ru-RU" sz="1100" b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mbria" pitchFamily="18" charset="0"/>
                <a:cs typeface="Times New Roman" panose="02020603050405020304" pitchFamily="18" charset="0"/>
              </a:rPr>
              <a:t>открытие (закрытие) и ведение лицевых счетов</a:t>
            </a:r>
          </a:p>
          <a:p>
            <a:pPr algn="just">
              <a:lnSpc>
                <a:spcPts val="500"/>
              </a:lnSpc>
              <a:tabLst>
                <a:tab pos="342884" algn="l"/>
              </a:tabLst>
            </a:pPr>
            <a:endParaRPr lang="ru-RU" sz="1100" b="1" dirty="0" smtClean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mbria" pitchFamily="18" charset="0"/>
              <a:cs typeface="Times New Roman" panose="02020603050405020304" pitchFamily="18" charset="0"/>
            </a:endParaRPr>
          </a:p>
          <a:p>
            <a:pPr algn="just">
              <a:tabLst>
                <a:tab pos="342884" algn="l"/>
              </a:tabLst>
            </a:pPr>
            <a:r>
              <a:rPr lang="ru-RU" sz="1100" b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mbria" pitchFamily="18" charset="0"/>
                <a:cs typeface="Times New Roman" panose="02020603050405020304" pitchFamily="18" charset="0"/>
              </a:rPr>
              <a:t>проведение операций</a:t>
            </a:r>
          </a:p>
          <a:p>
            <a:pPr algn="just">
              <a:lnSpc>
                <a:spcPts val="500"/>
              </a:lnSpc>
              <a:tabLst>
                <a:tab pos="342884" algn="l"/>
              </a:tabLst>
            </a:pPr>
            <a:endParaRPr lang="ru-RU" sz="1100" b="1" dirty="0" smtClean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mbria" pitchFamily="18" charset="0"/>
              <a:cs typeface="Times New Roman" panose="02020603050405020304" pitchFamily="18" charset="0"/>
            </a:endParaRPr>
          </a:p>
          <a:p>
            <a:pPr algn="just">
              <a:tabLst>
                <a:tab pos="342884" algn="l"/>
              </a:tabLst>
            </a:pPr>
            <a:r>
              <a:rPr lang="ru-RU" sz="1100" b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mbria" pitchFamily="18" charset="0"/>
                <a:cs typeface="Times New Roman" panose="02020603050405020304" pitchFamily="18" charset="0"/>
              </a:rPr>
              <a:t>консалтинг</a:t>
            </a:r>
          </a:p>
          <a:p>
            <a:pPr algn="just">
              <a:lnSpc>
                <a:spcPts val="500"/>
              </a:lnSpc>
              <a:tabLst>
                <a:tab pos="342884" algn="l"/>
              </a:tabLst>
            </a:pPr>
            <a:endParaRPr lang="ru-RU" sz="1100" b="1" dirty="0" smtClean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mbria" pitchFamily="18" charset="0"/>
              <a:cs typeface="Times New Roman" panose="02020603050405020304" pitchFamily="18" charset="0"/>
            </a:endParaRPr>
          </a:p>
          <a:p>
            <a:pPr algn="just">
              <a:tabLst>
                <a:tab pos="342884" algn="l"/>
              </a:tabLst>
            </a:pPr>
            <a:r>
              <a:rPr lang="ru-RU" sz="1100" b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mbria" pitchFamily="18" charset="0"/>
                <a:cs typeface="Times New Roman" panose="02020603050405020304" pitchFamily="18" charset="0"/>
              </a:rPr>
              <a:t>отчетность</a:t>
            </a:r>
          </a:p>
          <a:p>
            <a:pPr algn="just">
              <a:lnSpc>
                <a:spcPts val="500"/>
              </a:lnSpc>
              <a:tabLst>
                <a:tab pos="342884" algn="l"/>
              </a:tabLst>
            </a:pPr>
            <a:endParaRPr lang="ru-RU" sz="1100" b="1" dirty="0" smtClean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mbria" pitchFamily="18" charset="0"/>
              <a:cs typeface="Times New Roman" panose="02020603050405020304" pitchFamily="18" charset="0"/>
            </a:endParaRPr>
          </a:p>
          <a:p>
            <a:pPr algn="just">
              <a:tabLst>
                <a:tab pos="342884" algn="l"/>
              </a:tabLst>
            </a:pPr>
            <a:r>
              <a:rPr lang="ru-RU" sz="1100" b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mbria" pitchFamily="18" charset="0"/>
                <a:cs typeface="Times New Roman" panose="02020603050405020304" pitchFamily="18" charset="0"/>
              </a:rPr>
              <a:t>взаимодействие с банком</a:t>
            </a:r>
            <a:endParaRPr lang="ru-RU" sz="900" dirty="0" smtClean="0">
              <a:solidFill>
                <a:srgbClr val="002060"/>
              </a:solidFill>
              <a:latin typeface="Cambria" pitchFamily="18" charset="0"/>
              <a:cs typeface="Times New Roman" panose="02020603050405020304" pitchFamily="18" charset="0"/>
            </a:endParaRPr>
          </a:p>
        </p:txBody>
      </p:sp>
      <p:pic>
        <p:nvPicPr>
          <p:cNvPr id="59" name="Picture 5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6228184" y="1851670"/>
            <a:ext cx="185324" cy="21602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0" name="Picture 5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6228184" y="2139702"/>
            <a:ext cx="185324" cy="21602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1" name="Picture 5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6228184" y="2355726"/>
            <a:ext cx="185324" cy="21602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2" name="Picture 5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6228184" y="2571750"/>
            <a:ext cx="185324" cy="21602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3" name="Picture 5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6228184" y="2787774"/>
            <a:ext cx="185324" cy="21602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4" name="Прямоугольник 63"/>
          <p:cNvSpPr/>
          <p:nvPr/>
        </p:nvSpPr>
        <p:spPr>
          <a:xfrm>
            <a:off x="6156176" y="3075806"/>
            <a:ext cx="2808312" cy="1872208"/>
          </a:xfrm>
          <a:prstGeom prst="rect">
            <a:avLst/>
          </a:prstGeom>
          <a:noFill/>
          <a:ln w="12700"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72" name="Прямоугольник 71"/>
          <p:cNvSpPr/>
          <p:nvPr/>
        </p:nvSpPr>
        <p:spPr>
          <a:xfrm>
            <a:off x="6156176" y="3142005"/>
            <a:ext cx="2736304" cy="178510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tabLst>
                <a:tab pos="342884" algn="l"/>
              </a:tabLst>
            </a:pPr>
            <a:r>
              <a:rPr lang="ru-RU" sz="1100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mbria" pitchFamily="18" charset="0"/>
                <a:cs typeface="Times New Roman" panose="02020603050405020304" pitchFamily="18" charset="0"/>
              </a:rPr>
              <a:t>УФК  по Алтайскому краю</a:t>
            </a:r>
          </a:p>
          <a:p>
            <a:pPr algn="ctr">
              <a:tabLst>
                <a:tab pos="342884" algn="l"/>
              </a:tabLst>
            </a:pPr>
            <a:r>
              <a:rPr lang="ru-RU" sz="1100" b="1" dirty="0" smtClean="0">
                <a:solidFill>
                  <a:srgbClr val="002060"/>
                </a:solidFill>
                <a:latin typeface="Cambria" pitchFamily="18" charset="0"/>
                <a:cs typeface="Times New Roman" panose="02020603050405020304" pitchFamily="18" charset="0"/>
              </a:rPr>
              <a:t>территория обслуживания:</a:t>
            </a:r>
          </a:p>
          <a:p>
            <a:pPr algn="ctr">
              <a:tabLst>
                <a:tab pos="342884" algn="l"/>
              </a:tabLst>
            </a:pPr>
            <a:r>
              <a:rPr lang="ru-RU" sz="1100" dirty="0" smtClean="0">
                <a:solidFill>
                  <a:srgbClr val="002060"/>
                </a:solidFill>
                <a:latin typeface="Cambria" pitchFamily="18" charset="0"/>
                <a:cs typeface="Times New Roman" panose="02020603050405020304" pitchFamily="18" charset="0"/>
              </a:rPr>
              <a:t>Республика Алтай</a:t>
            </a:r>
          </a:p>
          <a:p>
            <a:pPr algn="ctr">
              <a:tabLst>
                <a:tab pos="342884" algn="l"/>
              </a:tabLst>
            </a:pPr>
            <a:r>
              <a:rPr lang="ru-RU" sz="1100" dirty="0" smtClean="0">
                <a:solidFill>
                  <a:srgbClr val="002060"/>
                </a:solidFill>
                <a:latin typeface="Cambria" pitchFamily="18" charset="0"/>
                <a:cs typeface="Times New Roman" panose="02020603050405020304" pitchFamily="18" charset="0"/>
              </a:rPr>
              <a:t>Республика Тыва</a:t>
            </a:r>
          </a:p>
          <a:p>
            <a:pPr algn="ctr">
              <a:tabLst>
                <a:tab pos="342884" algn="l"/>
              </a:tabLst>
            </a:pPr>
            <a:r>
              <a:rPr lang="ru-RU" sz="1100" dirty="0" smtClean="0">
                <a:solidFill>
                  <a:srgbClr val="002060"/>
                </a:solidFill>
                <a:latin typeface="Cambria" pitchFamily="18" charset="0"/>
                <a:cs typeface="Times New Roman" panose="02020603050405020304" pitchFamily="18" charset="0"/>
              </a:rPr>
              <a:t>Республика Хакасия</a:t>
            </a:r>
          </a:p>
          <a:p>
            <a:pPr algn="ctr">
              <a:tabLst>
                <a:tab pos="342884" algn="l"/>
              </a:tabLst>
            </a:pPr>
            <a:r>
              <a:rPr lang="ru-RU" sz="1100" dirty="0" smtClean="0">
                <a:solidFill>
                  <a:srgbClr val="002060"/>
                </a:solidFill>
                <a:latin typeface="Cambria" pitchFamily="18" charset="0"/>
                <a:cs typeface="Times New Roman" panose="02020603050405020304" pitchFamily="18" charset="0"/>
              </a:rPr>
              <a:t>Красноярский край</a:t>
            </a:r>
          </a:p>
          <a:p>
            <a:pPr algn="ctr">
              <a:tabLst>
                <a:tab pos="342884" algn="l"/>
              </a:tabLst>
            </a:pPr>
            <a:r>
              <a:rPr lang="ru-RU" sz="1100" dirty="0" smtClean="0">
                <a:solidFill>
                  <a:srgbClr val="002060"/>
                </a:solidFill>
                <a:latin typeface="Cambria" pitchFamily="18" charset="0"/>
                <a:cs typeface="Times New Roman" panose="02020603050405020304" pitchFamily="18" charset="0"/>
              </a:rPr>
              <a:t>Кемеровская область</a:t>
            </a:r>
          </a:p>
          <a:p>
            <a:pPr algn="ctr">
              <a:tabLst>
                <a:tab pos="342884" algn="l"/>
              </a:tabLst>
            </a:pPr>
            <a:r>
              <a:rPr lang="ru-RU" sz="1100" dirty="0" smtClean="0">
                <a:solidFill>
                  <a:srgbClr val="002060"/>
                </a:solidFill>
                <a:latin typeface="Cambria" pitchFamily="18" charset="0"/>
                <a:cs typeface="Times New Roman" panose="02020603050405020304" pitchFamily="18" charset="0"/>
              </a:rPr>
              <a:t>Новосибирская область</a:t>
            </a:r>
          </a:p>
          <a:p>
            <a:pPr algn="ctr">
              <a:tabLst>
                <a:tab pos="342884" algn="l"/>
              </a:tabLst>
            </a:pPr>
            <a:r>
              <a:rPr lang="ru-RU" sz="1100" dirty="0" smtClean="0">
                <a:solidFill>
                  <a:srgbClr val="002060"/>
                </a:solidFill>
                <a:latin typeface="Cambria" pitchFamily="18" charset="0"/>
                <a:cs typeface="Times New Roman" panose="02020603050405020304" pitchFamily="18" charset="0"/>
              </a:rPr>
              <a:t>Омская область</a:t>
            </a:r>
          </a:p>
          <a:p>
            <a:pPr algn="ctr">
              <a:tabLst>
                <a:tab pos="342884" algn="l"/>
              </a:tabLst>
            </a:pPr>
            <a:r>
              <a:rPr lang="ru-RU" sz="1100" dirty="0" smtClean="0">
                <a:solidFill>
                  <a:srgbClr val="002060"/>
                </a:solidFill>
                <a:latin typeface="Cambria" pitchFamily="18" charset="0"/>
                <a:cs typeface="Times New Roman" panose="02020603050405020304" pitchFamily="18" charset="0"/>
              </a:rPr>
              <a:t>Томская область</a:t>
            </a:r>
          </a:p>
        </p:txBody>
      </p:sp>
      <p:sp>
        <p:nvSpPr>
          <p:cNvPr id="42" name="Прямоугольник 41"/>
          <p:cNvSpPr/>
          <p:nvPr/>
        </p:nvSpPr>
        <p:spPr>
          <a:xfrm>
            <a:off x="8828856" y="4904973"/>
            <a:ext cx="315144" cy="238527"/>
          </a:xfrm>
          <a:prstGeom prst="rect">
            <a:avLst/>
          </a:prstGeom>
        </p:spPr>
        <p:txBody>
          <a:bodyPr wrap="square" lIns="68580" tIns="34290" rIns="68580" bIns="34290">
            <a:spAutoFit/>
          </a:bodyPr>
          <a:lstStyle/>
          <a:p>
            <a:pPr algn="r" eaLnBrk="1" hangingPunct="1"/>
            <a:r>
              <a:rPr lang="ru-RU" sz="1100" dirty="0" smtClean="0">
                <a:solidFill>
                  <a:schemeClr val="accent1">
                    <a:lumMod val="50000"/>
                  </a:schemeClr>
                </a:solidFill>
                <a:latin typeface="Cambria" pitchFamily="18" charset="0"/>
                <a:cs typeface="Times New Roman" pitchFamily="18" charset="0"/>
              </a:rPr>
              <a:t>11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0" name="Курица контур.png" descr="Курица контур.png"/>
          <p:cNvPicPr>
            <a:picLocks noChangeAspect="1"/>
          </p:cNvPicPr>
          <p:nvPr/>
        </p:nvPicPr>
        <p:blipFill>
          <a:blip r:embed="rId2" cstate="print">
            <a:alphaModFix amt="17535"/>
            <a:extLst/>
          </a:blip>
          <a:srcRect r="50591"/>
          <a:stretch>
            <a:fillRect/>
          </a:stretch>
        </p:blipFill>
        <p:spPr>
          <a:xfrm>
            <a:off x="6928242" y="51470"/>
            <a:ext cx="2215758" cy="5040560"/>
          </a:xfrm>
          <a:prstGeom prst="rect">
            <a:avLst/>
          </a:prstGeom>
          <a:ln w="12700">
            <a:miter lim="400000"/>
          </a:ln>
        </p:spPr>
      </p:pic>
      <p:sp>
        <p:nvSpPr>
          <p:cNvPr id="13" name="Итоги деятельности Казначейства России за 2018 год…"/>
          <p:cNvSpPr/>
          <p:nvPr/>
        </p:nvSpPr>
        <p:spPr>
          <a:xfrm>
            <a:off x="3347864" y="51470"/>
            <a:ext cx="5796136" cy="648072"/>
          </a:xfrm>
          <a:prstGeom prst="roundRect">
            <a:avLst>
              <a:gd name="adj" fmla="val 11676"/>
            </a:avLst>
          </a:prstGeom>
          <a:solidFill>
            <a:srgbClr val="003859"/>
          </a:solidFill>
          <a:ln w="12700">
            <a:noFill/>
            <a:miter lim="400000"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0" tIns="0" rIns="0" bIns="0" anchor="ctr"/>
          <a:lstStyle/>
          <a:p>
            <a:pPr algn="ctr" defTabSz="336947">
              <a:defRPr/>
            </a:pPr>
            <a:endParaRPr lang="ru-RU" sz="2200" b="1" cap="all" dirty="0" smtClean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mbria" pitchFamily="18" charset="0"/>
              <a:ea typeface="Open Sans Condensed Light" pitchFamily="34" charset="0"/>
              <a:cs typeface="Open Sans Condensed Light" pitchFamily="34" charset="0"/>
            </a:endParaRPr>
          </a:p>
        </p:txBody>
      </p:sp>
      <p:sp>
        <p:nvSpPr>
          <p:cNvPr id="9" name="Line"/>
          <p:cNvSpPr/>
          <p:nvPr/>
        </p:nvSpPr>
        <p:spPr>
          <a:xfrm flipV="1">
            <a:off x="-1" y="771550"/>
            <a:ext cx="9144001" cy="1"/>
          </a:xfrm>
          <a:prstGeom prst="line">
            <a:avLst/>
          </a:prstGeom>
          <a:ln>
            <a:solidFill>
              <a:schemeClr val="bg1">
                <a:lumMod val="95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lIns="0" tIns="0" rIns="0" bIns="0" anchor="ctr"/>
          <a:lstStyle/>
          <a:p>
            <a:pPr>
              <a:defRPr sz="3200" b="0">
                <a:solidFill>
                  <a:srgbClr val="FFFFFF"/>
                </a:solidFill>
                <a:latin typeface="+mn-lt"/>
                <a:ea typeface="+mn-ea"/>
                <a:cs typeface="+mn-cs"/>
                <a:sym typeface="Helvetica Neue Medium"/>
              </a:defRPr>
            </a:pPr>
            <a:endParaRPr>
              <a:ln w="12700">
                <a:solidFill>
                  <a:schemeClr val="tx1"/>
                </a:solidFill>
              </a:ln>
            </a:endParaRPr>
          </a:p>
        </p:txBody>
      </p:sp>
      <p:grpSp>
        <p:nvGrpSpPr>
          <p:cNvPr id="2" name="Group"/>
          <p:cNvGrpSpPr/>
          <p:nvPr/>
        </p:nvGrpSpPr>
        <p:grpSpPr>
          <a:xfrm>
            <a:off x="0" y="1"/>
            <a:ext cx="755576" cy="699541"/>
            <a:chOff x="0" y="0"/>
            <a:chExt cx="1409276" cy="1337589"/>
          </a:xfrm>
        </p:grpSpPr>
        <p:pic>
          <p:nvPicPr>
            <p:cNvPr id="11" name="Снимок экрана 2018-06-05 в 12.52.22.jpg" descr="Снимок экрана 2018-06-05 в 12.52.22.jpg"/>
            <p:cNvPicPr>
              <a:picLocks noChangeAspect="1"/>
            </p:cNvPicPr>
            <p:nvPr/>
          </p:nvPicPr>
          <p:blipFill>
            <a:blip r:embed="rId3" cstate="print">
              <a:extLst/>
            </a:blip>
            <a:stretch>
              <a:fillRect/>
            </a:stretch>
          </p:blipFill>
          <p:spPr>
            <a:xfrm>
              <a:off x="0" y="0"/>
              <a:ext cx="1409277" cy="1337590"/>
            </a:xfrm>
            <a:prstGeom prst="rect">
              <a:avLst/>
            </a:prstGeom>
            <a:ln w="12700" cap="flat">
              <a:noFill/>
              <a:miter lim="400000"/>
            </a:ln>
            <a:effectLst/>
          </p:spPr>
        </p:pic>
        <p:grpSp>
          <p:nvGrpSpPr>
            <p:cNvPr id="3" name="Group"/>
            <p:cNvGrpSpPr/>
            <p:nvPr/>
          </p:nvGrpSpPr>
          <p:grpSpPr>
            <a:xfrm>
              <a:off x="194622" y="150347"/>
              <a:ext cx="1019890" cy="1138346"/>
              <a:chOff x="-134" y="0"/>
              <a:chExt cx="1019888" cy="1138344"/>
            </a:xfrm>
          </p:grpSpPr>
          <p:sp>
            <p:nvSpPr>
              <p:cNvPr id="14" name="Circle"/>
              <p:cNvSpPr/>
              <p:nvPr/>
            </p:nvSpPr>
            <p:spPr>
              <a:xfrm>
                <a:off x="314787" y="450342"/>
                <a:ext cx="390199" cy="390199"/>
              </a:xfrm>
              <a:prstGeom prst="ellipse">
                <a:avLst/>
              </a:prstGeom>
              <a:solidFill>
                <a:srgbClr val="013B5E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0" tIns="0" rIns="0" bIns="0" numCol="1" anchor="ctr">
                <a:noAutofit/>
              </a:bodyPr>
              <a:lstStyle/>
              <a:p>
                <a:pPr>
                  <a:defRPr sz="3200" b="0">
                    <a:solidFill>
                      <a:srgbClr val="FFFFFF"/>
                    </a:solidFill>
                    <a:latin typeface="+mn-lt"/>
                    <a:ea typeface="+mn-ea"/>
                    <a:cs typeface="+mn-cs"/>
                    <a:sym typeface="Helvetica Neue Medium"/>
                  </a:defRPr>
                </a:pPr>
                <a:endParaRPr/>
              </a:p>
            </p:txBody>
          </p:sp>
          <p:pic>
            <p:nvPicPr>
              <p:cNvPr id="15" name="30688_html_m284ef2b5.png" descr="30688_html_m284ef2b5.png"/>
              <p:cNvPicPr>
                <a:picLocks noChangeAspect="1"/>
              </p:cNvPicPr>
              <p:nvPr/>
            </p:nvPicPr>
            <p:blipFill>
              <a:blip r:embed="rId4" cstate="print">
                <a:extLst/>
              </a:blip>
              <a:srcRect l="824" t="717" r="564" b="407"/>
              <a:stretch>
                <a:fillRect/>
              </a:stretch>
            </p:blipFill>
            <p:spPr>
              <a:xfrm>
                <a:off x="-135" y="0"/>
                <a:ext cx="1019889" cy="1138345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535" h="21581" extrusionOk="0">
                    <a:moveTo>
                      <a:pt x="10788" y="0"/>
                    </a:moveTo>
                    <a:cubicBezTo>
                      <a:pt x="10759" y="0"/>
                      <a:pt x="10737" y="39"/>
                      <a:pt x="10737" y="83"/>
                    </a:cubicBezTo>
                    <a:cubicBezTo>
                      <a:pt x="10737" y="127"/>
                      <a:pt x="10684" y="185"/>
                      <a:pt x="10612" y="211"/>
                    </a:cubicBezTo>
                    <a:cubicBezTo>
                      <a:pt x="10509" y="248"/>
                      <a:pt x="10497" y="253"/>
                      <a:pt x="10578" y="256"/>
                    </a:cubicBezTo>
                    <a:cubicBezTo>
                      <a:pt x="10728" y="261"/>
                      <a:pt x="10764" y="390"/>
                      <a:pt x="10654" y="542"/>
                    </a:cubicBezTo>
                    <a:cubicBezTo>
                      <a:pt x="10576" y="649"/>
                      <a:pt x="10572" y="695"/>
                      <a:pt x="10629" y="790"/>
                    </a:cubicBezTo>
                    <a:cubicBezTo>
                      <a:pt x="10687" y="889"/>
                      <a:pt x="10679" y="914"/>
                      <a:pt x="10587" y="971"/>
                    </a:cubicBezTo>
                    <a:cubicBezTo>
                      <a:pt x="10527" y="1007"/>
                      <a:pt x="10432" y="1081"/>
                      <a:pt x="10377" y="1129"/>
                    </a:cubicBezTo>
                    <a:cubicBezTo>
                      <a:pt x="10306" y="1191"/>
                      <a:pt x="10234" y="1200"/>
                      <a:pt x="10117" y="1174"/>
                    </a:cubicBezTo>
                    <a:cubicBezTo>
                      <a:pt x="9832" y="1108"/>
                      <a:pt x="9308" y="1139"/>
                      <a:pt x="9120" y="1226"/>
                    </a:cubicBezTo>
                    <a:cubicBezTo>
                      <a:pt x="8900" y="1329"/>
                      <a:pt x="8818" y="1448"/>
                      <a:pt x="8818" y="1693"/>
                    </a:cubicBezTo>
                    <a:cubicBezTo>
                      <a:pt x="8818" y="1964"/>
                      <a:pt x="8952" y="2208"/>
                      <a:pt x="9254" y="2498"/>
                    </a:cubicBezTo>
                    <a:cubicBezTo>
                      <a:pt x="9482" y="2717"/>
                      <a:pt x="9518" y="2774"/>
                      <a:pt x="9497" y="2927"/>
                    </a:cubicBezTo>
                    <a:cubicBezTo>
                      <a:pt x="9451" y="3270"/>
                      <a:pt x="9508" y="3386"/>
                      <a:pt x="9757" y="3424"/>
                    </a:cubicBezTo>
                    <a:cubicBezTo>
                      <a:pt x="9881" y="3442"/>
                      <a:pt x="9994" y="3471"/>
                      <a:pt x="10008" y="3491"/>
                    </a:cubicBezTo>
                    <a:cubicBezTo>
                      <a:pt x="10064" y="3572"/>
                      <a:pt x="9813" y="3950"/>
                      <a:pt x="9581" y="4138"/>
                    </a:cubicBezTo>
                    <a:cubicBezTo>
                      <a:pt x="9313" y="4356"/>
                      <a:pt x="9209" y="4370"/>
                      <a:pt x="9179" y="4176"/>
                    </a:cubicBezTo>
                    <a:cubicBezTo>
                      <a:pt x="9150" y="3995"/>
                      <a:pt x="9012" y="3868"/>
                      <a:pt x="8785" y="3830"/>
                    </a:cubicBezTo>
                    <a:cubicBezTo>
                      <a:pt x="8677" y="3812"/>
                      <a:pt x="8561" y="3764"/>
                      <a:pt x="8533" y="3717"/>
                    </a:cubicBezTo>
                    <a:cubicBezTo>
                      <a:pt x="8478" y="3621"/>
                      <a:pt x="8490" y="3418"/>
                      <a:pt x="8550" y="3363"/>
                    </a:cubicBezTo>
                    <a:cubicBezTo>
                      <a:pt x="8609" y="3310"/>
                      <a:pt x="8600" y="3235"/>
                      <a:pt x="8533" y="3235"/>
                    </a:cubicBezTo>
                    <a:cubicBezTo>
                      <a:pt x="8502" y="3235"/>
                      <a:pt x="8478" y="3251"/>
                      <a:pt x="8483" y="3273"/>
                    </a:cubicBezTo>
                    <a:cubicBezTo>
                      <a:pt x="8488" y="3295"/>
                      <a:pt x="8460" y="3377"/>
                      <a:pt x="8425" y="3454"/>
                    </a:cubicBezTo>
                    <a:cubicBezTo>
                      <a:pt x="8354" y="3607"/>
                      <a:pt x="8157" y="3689"/>
                      <a:pt x="8047" y="3612"/>
                    </a:cubicBezTo>
                    <a:cubicBezTo>
                      <a:pt x="7924" y="3525"/>
                      <a:pt x="7663" y="3494"/>
                      <a:pt x="7545" y="3551"/>
                    </a:cubicBezTo>
                    <a:cubicBezTo>
                      <a:pt x="7460" y="3592"/>
                      <a:pt x="7427" y="3657"/>
                      <a:pt x="7427" y="3807"/>
                    </a:cubicBezTo>
                    <a:cubicBezTo>
                      <a:pt x="7427" y="3919"/>
                      <a:pt x="7400" y="4030"/>
                      <a:pt x="7369" y="4048"/>
                    </a:cubicBezTo>
                    <a:cubicBezTo>
                      <a:pt x="7264" y="4106"/>
                      <a:pt x="6974" y="3598"/>
                      <a:pt x="6874" y="3190"/>
                    </a:cubicBezTo>
                    <a:cubicBezTo>
                      <a:pt x="6758" y="2715"/>
                      <a:pt x="6663" y="2535"/>
                      <a:pt x="6472" y="2423"/>
                    </a:cubicBezTo>
                    <a:cubicBezTo>
                      <a:pt x="5949" y="2115"/>
                      <a:pt x="5145" y="2336"/>
                      <a:pt x="5248" y="2761"/>
                    </a:cubicBezTo>
                    <a:cubicBezTo>
                      <a:pt x="5283" y="2905"/>
                      <a:pt x="5264" y="2936"/>
                      <a:pt x="5098" y="3017"/>
                    </a:cubicBezTo>
                    <a:cubicBezTo>
                      <a:pt x="4995" y="3067"/>
                      <a:pt x="4852" y="3153"/>
                      <a:pt x="4771" y="3213"/>
                    </a:cubicBezTo>
                    <a:lnTo>
                      <a:pt x="4620" y="3326"/>
                    </a:lnTo>
                    <a:lnTo>
                      <a:pt x="4762" y="3318"/>
                    </a:lnTo>
                    <a:cubicBezTo>
                      <a:pt x="4910" y="3313"/>
                      <a:pt x="4913" y="3329"/>
                      <a:pt x="4838" y="3627"/>
                    </a:cubicBezTo>
                    <a:cubicBezTo>
                      <a:pt x="4800" y="3779"/>
                      <a:pt x="4801" y="3783"/>
                      <a:pt x="4913" y="3694"/>
                    </a:cubicBezTo>
                    <a:cubicBezTo>
                      <a:pt x="4982" y="3640"/>
                      <a:pt x="5119" y="3604"/>
                      <a:pt x="5257" y="3604"/>
                    </a:cubicBezTo>
                    <a:cubicBezTo>
                      <a:pt x="5592" y="3604"/>
                      <a:pt x="5681" y="3520"/>
                      <a:pt x="5701" y="3183"/>
                    </a:cubicBezTo>
                    <a:cubicBezTo>
                      <a:pt x="5715" y="2936"/>
                      <a:pt x="5730" y="2895"/>
                      <a:pt x="5835" y="2882"/>
                    </a:cubicBezTo>
                    <a:cubicBezTo>
                      <a:pt x="5903" y="2873"/>
                      <a:pt x="6041" y="2922"/>
                      <a:pt x="6137" y="2995"/>
                    </a:cubicBezTo>
                    <a:cubicBezTo>
                      <a:pt x="6285" y="3107"/>
                      <a:pt x="6311" y="3175"/>
                      <a:pt x="6338" y="3446"/>
                    </a:cubicBezTo>
                    <a:cubicBezTo>
                      <a:pt x="6381" y="3870"/>
                      <a:pt x="6545" y="4098"/>
                      <a:pt x="7075" y="4477"/>
                    </a:cubicBezTo>
                    <a:lnTo>
                      <a:pt x="7218" y="4582"/>
                    </a:lnTo>
                    <a:lnTo>
                      <a:pt x="7033" y="4665"/>
                    </a:lnTo>
                    <a:cubicBezTo>
                      <a:pt x="6933" y="4712"/>
                      <a:pt x="6809" y="4736"/>
                      <a:pt x="6757" y="4718"/>
                    </a:cubicBezTo>
                    <a:cubicBezTo>
                      <a:pt x="6705" y="4700"/>
                      <a:pt x="6609" y="4711"/>
                      <a:pt x="6539" y="4740"/>
                    </a:cubicBezTo>
                    <a:cubicBezTo>
                      <a:pt x="6469" y="4770"/>
                      <a:pt x="6326" y="4825"/>
                      <a:pt x="6221" y="4861"/>
                    </a:cubicBezTo>
                    <a:cubicBezTo>
                      <a:pt x="6016" y="4930"/>
                      <a:pt x="5860" y="5089"/>
                      <a:pt x="5860" y="5229"/>
                    </a:cubicBezTo>
                    <a:cubicBezTo>
                      <a:pt x="5860" y="5296"/>
                      <a:pt x="5909" y="5309"/>
                      <a:pt x="6086" y="5305"/>
                    </a:cubicBezTo>
                    <a:cubicBezTo>
                      <a:pt x="6272" y="5300"/>
                      <a:pt x="6358" y="5334"/>
                      <a:pt x="6514" y="5470"/>
                    </a:cubicBezTo>
                    <a:cubicBezTo>
                      <a:pt x="6620" y="5563"/>
                      <a:pt x="6761" y="5643"/>
                      <a:pt x="6824" y="5643"/>
                    </a:cubicBezTo>
                    <a:cubicBezTo>
                      <a:pt x="6975" y="5643"/>
                      <a:pt x="7205" y="5787"/>
                      <a:pt x="7159" y="5854"/>
                    </a:cubicBezTo>
                    <a:cubicBezTo>
                      <a:pt x="7139" y="5883"/>
                      <a:pt x="7086" y="5889"/>
                      <a:pt x="7033" y="5869"/>
                    </a:cubicBezTo>
                    <a:cubicBezTo>
                      <a:pt x="6981" y="5849"/>
                      <a:pt x="6703" y="5816"/>
                      <a:pt x="6422" y="5794"/>
                    </a:cubicBezTo>
                    <a:cubicBezTo>
                      <a:pt x="6016" y="5761"/>
                      <a:pt x="5866" y="5729"/>
                      <a:pt x="5684" y="5621"/>
                    </a:cubicBezTo>
                    <a:cubicBezTo>
                      <a:pt x="5537" y="5533"/>
                      <a:pt x="5450" y="5502"/>
                      <a:pt x="5450" y="5545"/>
                    </a:cubicBezTo>
                    <a:cubicBezTo>
                      <a:pt x="5450" y="5731"/>
                      <a:pt x="5828" y="6004"/>
                      <a:pt x="6086" y="6004"/>
                    </a:cubicBezTo>
                    <a:cubicBezTo>
                      <a:pt x="6152" y="6004"/>
                      <a:pt x="6254" y="6049"/>
                      <a:pt x="6313" y="6102"/>
                    </a:cubicBezTo>
                    <a:cubicBezTo>
                      <a:pt x="6372" y="6155"/>
                      <a:pt x="6537" y="6214"/>
                      <a:pt x="6673" y="6230"/>
                    </a:cubicBezTo>
                    <a:cubicBezTo>
                      <a:pt x="6826" y="6248"/>
                      <a:pt x="7005" y="6319"/>
                      <a:pt x="7142" y="6418"/>
                    </a:cubicBezTo>
                    <a:cubicBezTo>
                      <a:pt x="7265" y="6507"/>
                      <a:pt x="7388" y="6576"/>
                      <a:pt x="7419" y="6576"/>
                    </a:cubicBezTo>
                    <a:cubicBezTo>
                      <a:pt x="7450" y="6576"/>
                      <a:pt x="7603" y="6637"/>
                      <a:pt x="7763" y="6712"/>
                    </a:cubicBezTo>
                    <a:cubicBezTo>
                      <a:pt x="7984" y="6815"/>
                      <a:pt x="8093" y="6910"/>
                      <a:pt x="8215" y="7110"/>
                    </a:cubicBezTo>
                    <a:cubicBezTo>
                      <a:pt x="8400" y="7416"/>
                      <a:pt x="8472" y="7949"/>
                      <a:pt x="8357" y="8141"/>
                    </a:cubicBezTo>
                    <a:cubicBezTo>
                      <a:pt x="8309" y="8223"/>
                      <a:pt x="8307" y="8277"/>
                      <a:pt x="8349" y="8314"/>
                    </a:cubicBezTo>
                    <a:cubicBezTo>
                      <a:pt x="8442" y="8398"/>
                      <a:pt x="8212" y="8750"/>
                      <a:pt x="7905" y="8999"/>
                    </a:cubicBezTo>
                    <a:cubicBezTo>
                      <a:pt x="7759" y="9117"/>
                      <a:pt x="7519" y="9325"/>
                      <a:pt x="7369" y="9458"/>
                    </a:cubicBezTo>
                    <a:lnTo>
                      <a:pt x="7092" y="9699"/>
                    </a:lnTo>
                    <a:lnTo>
                      <a:pt x="6866" y="9631"/>
                    </a:lnTo>
                    <a:cubicBezTo>
                      <a:pt x="6728" y="9589"/>
                      <a:pt x="6539" y="9461"/>
                      <a:pt x="6380" y="9300"/>
                    </a:cubicBezTo>
                    <a:cubicBezTo>
                      <a:pt x="6216" y="9135"/>
                      <a:pt x="6039" y="9005"/>
                      <a:pt x="5894" y="8961"/>
                    </a:cubicBezTo>
                    <a:cubicBezTo>
                      <a:pt x="5670" y="8893"/>
                      <a:pt x="5657" y="8883"/>
                      <a:pt x="5600" y="8585"/>
                    </a:cubicBezTo>
                    <a:lnTo>
                      <a:pt x="5542" y="8277"/>
                    </a:lnTo>
                    <a:lnTo>
                      <a:pt x="5760" y="8089"/>
                    </a:lnTo>
                    <a:cubicBezTo>
                      <a:pt x="5948" y="7927"/>
                      <a:pt x="5979" y="7873"/>
                      <a:pt x="5978" y="7675"/>
                    </a:cubicBezTo>
                    <a:cubicBezTo>
                      <a:pt x="5976" y="7384"/>
                      <a:pt x="5842" y="7139"/>
                      <a:pt x="5374" y="6569"/>
                    </a:cubicBezTo>
                    <a:cubicBezTo>
                      <a:pt x="5169" y="6318"/>
                      <a:pt x="4986" y="6086"/>
                      <a:pt x="4972" y="6049"/>
                    </a:cubicBezTo>
                    <a:cubicBezTo>
                      <a:pt x="4952" y="5995"/>
                      <a:pt x="4937" y="5995"/>
                      <a:pt x="4863" y="6049"/>
                    </a:cubicBezTo>
                    <a:cubicBezTo>
                      <a:pt x="4784" y="6108"/>
                      <a:pt x="4722" y="6036"/>
                      <a:pt x="4419" y="5523"/>
                    </a:cubicBezTo>
                    <a:cubicBezTo>
                      <a:pt x="4056" y="4909"/>
                      <a:pt x="3942" y="4630"/>
                      <a:pt x="3941" y="4349"/>
                    </a:cubicBezTo>
                    <a:cubicBezTo>
                      <a:pt x="3941" y="4257"/>
                      <a:pt x="3918" y="4168"/>
                      <a:pt x="3891" y="4153"/>
                    </a:cubicBezTo>
                    <a:cubicBezTo>
                      <a:pt x="3864" y="4138"/>
                      <a:pt x="3826" y="3978"/>
                      <a:pt x="3807" y="3792"/>
                    </a:cubicBezTo>
                    <a:cubicBezTo>
                      <a:pt x="3788" y="3607"/>
                      <a:pt x="3717" y="3190"/>
                      <a:pt x="3648" y="2867"/>
                    </a:cubicBezTo>
                    <a:cubicBezTo>
                      <a:pt x="3571" y="2504"/>
                      <a:pt x="3535" y="2193"/>
                      <a:pt x="3556" y="2054"/>
                    </a:cubicBezTo>
                    <a:cubicBezTo>
                      <a:pt x="3597" y="1785"/>
                      <a:pt x="3543" y="1767"/>
                      <a:pt x="3329" y="1994"/>
                    </a:cubicBezTo>
                    <a:cubicBezTo>
                      <a:pt x="3045" y="2296"/>
                      <a:pt x="2785" y="2972"/>
                      <a:pt x="2785" y="3393"/>
                    </a:cubicBezTo>
                    <a:cubicBezTo>
                      <a:pt x="2785" y="3476"/>
                      <a:pt x="2762" y="3559"/>
                      <a:pt x="2734" y="3574"/>
                    </a:cubicBezTo>
                    <a:cubicBezTo>
                      <a:pt x="2682" y="3603"/>
                      <a:pt x="2198" y="3060"/>
                      <a:pt x="2198" y="2972"/>
                    </a:cubicBezTo>
                    <a:cubicBezTo>
                      <a:pt x="2198" y="2945"/>
                      <a:pt x="2175" y="2927"/>
                      <a:pt x="2148" y="2927"/>
                    </a:cubicBezTo>
                    <a:cubicBezTo>
                      <a:pt x="2059" y="2927"/>
                      <a:pt x="1972" y="3505"/>
                      <a:pt x="1972" y="4056"/>
                    </a:cubicBezTo>
                    <a:cubicBezTo>
                      <a:pt x="1972" y="4351"/>
                      <a:pt x="1946" y="4599"/>
                      <a:pt x="1922" y="4612"/>
                    </a:cubicBezTo>
                    <a:cubicBezTo>
                      <a:pt x="1897" y="4626"/>
                      <a:pt x="1727" y="4496"/>
                      <a:pt x="1536" y="4326"/>
                    </a:cubicBezTo>
                    <a:cubicBezTo>
                      <a:pt x="1345" y="4157"/>
                      <a:pt x="1163" y="4018"/>
                      <a:pt x="1134" y="4018"/>
                    </a:cubicBezTo>
                    <a:cubicBezTo>
                      <a:pt x="1055" y="4018"/>
                      <a:pt x="1134" y="5248"/>
                      <a:pt x="1234" y="5583"/>
                    </a:cubicBezTo>
                    <a:cubicBezTo>
                      <a:pt x="1282" y="5740"/>
                      <a:pt x="1309" y="5891"/>
                      <a:pt x="1293" y="5914"/>
                    </a:cubicBezTo>
                    <a:cubicBezTo>
                      <a:pt x="1277" y="5937"/>
                      <a:pt x="1173" y="5889"/>
                      <a:pt x="1067" y="5809"/>
                    </a:cubicBezTo>
                    <a:cubicBezTo>
                      <a:pt x="414" y="5317"/>
                      <a:pt x="404" y="5309"/>
                      <a:pt x="405" y="5440"/>
                    </a:cubicBezTo>
                    <a:cubicBezTo>
                      <a:pt x="406" y="5898"/>
                      <a:pt x="655" y="6708"/>
                      <a:pt x="908" y="7065"/>
                    </a:cubicBezTo>
                    <a:cubicBezTo>
                      <a:pt x="999" y="7195"/>
                      <a:pt x="1066" y="7376"/>
                      <a:pt x="1075" y="7509"/>
                    </a:cubicBezTo>
                    <a:cubicBezTo>
                      <a:pt x="1084" y="7633"/>
                      <a:pt x="1143" y="7811"/>
                      <a:pt x="1209" y="7908"/>
                    </a:cubicBezTo>
                    <a:cubicBezTo>
                      <a:pt x="1342" y="8102"/>
                      <a:pt x="1296" y="8190"/>
                      <a:pt x="1100" y="8096"/>
                    </a:cubicBezTo>
                    <a:cubicBezTo>
                      <a:pt x="1035" y="8064"/>
                      <a:pt x="804" y="7981"/>
                      <a:pt x="589" y="7915"/>
                    </a:cubicBezTo>
                    <a:cubicBezTo>
                      <a:pt x="375" y="7850"/>
                      <a:pt x="146" y="7781"/>
                      <a:pt x="86" y="7757"/>
                    </a:cubicBezTo>
                    <a:cubicBezTo>
                      <a:pt x="-7" y="7721"/>
                      <a:pt x="-17" y="7732"/>
                      <a:pt x="19" y="7840"/>
                    </a:cubicBezTo>
                    <a:cubicBezTo>
                      <a:pt x="106" y="8100"/>
                      <a:pt x="412" y="8599"/>
                      <a:pt x="631" y="8848"/>
                    </a:cubicBezTo>
                    <a:cubicBezTo>
                      <a:pt x="756" y="8991"/>
                      <a:pt x="848" y="9127"/>
                      <a:pt x="832" y="9149"/>
                    </a:cubicBezTo>
                    <a:cubicBezTo>
                      <a:pt x="816" y="9172"/>
                      <a:pt x="674" y="9187"/>
                      <a:pt x="522" y="9187"/>
                    </a:cubicBezTo>
                    <a:cubicBezTo>
                      <a:pt x="370" y="9187"/>
                      <a:pt x="201" y="9218"/>
                      <a:pt x="145" y="9255"/>
                    </a:cubicBezTo>
                    <a:cubicBezTo>
                      <a:pt x="52" y="9316"/>
                      <a:pt x="79" y="9357"/>
                      <a:pt x="405" y="9676"/>
                    </a:cubicBezTo>
                    <a:cubicBezTo>
                      <a:pt x="601" y="9869"/>
                      <a:pt x="921" y="10121"/>
                      <a:pt x="1125" y="10240"/>
                    </a:cubicBezTo>
                    <a:cubicBezTo>
                      <a:pt x="1330" y="10359"/>
                      <a:pt x="1489" y="10483"/>
                      <a:pt x="1469" y="10511"/>
                    </a:cubicBezTo>
                    <a:cubicBezTo>
                      <a:pt x="1449" y="10541"/>
                      <a:pt x="1286" y="10548"/>
                      <a:pt x="1100" y="10534"/>
                    </a:cubicBezTo>
                    <a:cubicBezTo>
                      <a:pt x="921" y="10521"/>
                      <a:pt x="721" y="10524"/>
                      <a:pt x="648" y="10541"/>
                    </a:cubicBezTo>
                    <a:lnTo>
                      <a:pt x="522" y="10572"/>
                    </a:lnTo>
                    <a:cubicBezTo>
                      <a:pt x="521" y="10573"/>
                      <a:pt x="522" y="10577"/>
                      <a:pt x="522" y="10579"/>
                    </a:cubicBezTo>
                    <a:cubicBezTo>
                      <a:pt x="522" y="10581"/>
                      <a:pt x="522" y="10584"/>
                      <a:pt x="522" y="10587"/>
                    </a:cubicBezTo>
                    <a:lnTo>
                      <a:pt x="665" y="10752"/>
                    </a:lnTo>
                    <a:cubicBezTo>
                      <a:pt x="986" y="11143"/>
                      <a:pt x="1619" y="11405"/>
                      <a:pt x="2491" y="11505"/>
                    </a:cubicBezTo>
                    <a:cubicBezTo>
                      <a:pt x="2795" y="11539"/>
                      <a:pt x="3046" y="11590"/>
                      <a:pt x="3044" y="11617"/>
                    </a:cubicBezTo>
                    <a:cubicBezTo>
                      <a:pt x="3043" y="11645"/>
                      <a:pt x="2976" y="11844"/>
                      <a:pt x="2902" y="12054"/>
                    </a:cubicBezTo>
                    <a:cubicBezTo>
                      <a:pt x="2774" y="12417"/>
                      <a:pt x="2754" y="12936"/>
                      <a:pt x="2860" y="13032"/>
                    </a:cubicBezTo>
                    <a:cubicBezTo>
                      <a:pt x="2880" y="13050"/>
                      <a:pt x="3064" y="12962"/>
                      <a:pt x="3271" y="12829"/>
                    </a:cubicBezTo>
                    <a:cubicBezTo>
                      <a:pt x="3478" y="12696"/>
                      <a:pt x="3663" y="12607"/>
                      <a:pt x="3681" y="12633"/>
                    </a:cubicBezTo>
                    <a:cubicBezTo>
                      <a:pt x="3700" y="12660"/>
                      <a:pt x="3687" y="12837"/>
                      <a:pt x="3656" y="13032"/>
                    </a:cubicBezTo>
                    <a:cubicBezTo>
                      <a:pt x="3626" y="13227"/>
                      <a:pt x="3611" y="13398"/>
                      <a:pt x="3623" y="13408"/>
                    </a:cubicBezTo>
                    <a:cubicBezTo>
                      <a:pt x="3653" y="13435"/>
                      <a:pt x="3936" y="13293"/>
                      <a:pt x="4167" y="13137"/>
                    </a:cubicBezTo>
                    <a:cubicBezTo>
                      <a:pt x="4276" y="13064"/>
                      <a:pt x="4392" y="13017"/>
                      <a:pt x="4419" y="13032"/>
                    </a:cubicBezTo>
                    <a:cubicBezTo>
                      <a:pt x="4446" y="13047"/>
                      <a:pt x="4469" y="13200"/>
                      <a:pt x="4469" y="13371"/>
                    </a:cubicBezTo>
                    <a:cubicBezTo>
                      <a:pt x="4469" y="13538"/>
                      <a:pt x="4475" y="13674"/>
                      <a:pt x="4486" y="13679"/>
                    </a:cubicBezTo>
                    <a:cubicBezTo>
                      <a:pt x="4572" y="13677"/>
                      <a:pt x="4935" y="13542"/>
                      <a:pt x="5064" y="13461"/>
                    </a:cubicBezTo>
                    <a:cubicBezTo>
                      <a:pt x="5152" y="13406"/>
                      <a:pt x="5227" y="13377"/>
                      <a:pt x="5232" y="13401"/>
                    </a:cubicBezTo>
                    <a:cubicBezTo>
                      <a:pt x="5237" y="13424"/>
                      <a:pt x="5241" y="13470"/>
                      <a:pt x="5248" y="13498"/>
                    </a:cubicBezTo>
                    <a:cubicBezTo>
                      <a:pt x="5256" y="13527"/>
                      <a:pt x="5269" y="13599"/>
                      <a:pt x="5274" y="13656"/>
                    </a:cubicBezTo>
                    <a:cubicBezTo>
                      <a:pt x="5291" y="13892"/>
                      <a:pt x="5368" y="13914"/>
                      <a:pt x="5642" y="13769"/>
                    </a:cubicBezTo>
                    <a:cubicBezTo>
                      <a:pt x="5784" y="13695"/>
                      <a:pt x="5928" y="13596"/>
                      <a:pt x="5969" y="13551"/>
                    </a:cubicBezTo>
                    <a:cubicBezTo>
                      <a:pt x="6070" y="13442"/>
                      <a:pt x="6154" y="13498"/>
                      <a:pt x="6154" y="13679"/>
                    </a:cubicBezTo>
                    <a:cubicBezTo>
                      <a:pt x="6154" y="14037"/>
                      <a:pt x="6337" y="14089"/>
                      <a:pt x="6723" y="13837"/>
                    </a:cubicBezTo>
                    <a:cubicBezTo>
                      <a:pt x="6856" y="13751"/>
                      <a:pt x="6970" y="13679"/>
                      <a:pt x="6983" y="13679"/>
                    </a:cubicBezTo>
                    <a:cubicBezTo>
                      <a:pt x="6992" y="13679"/>
                      <a:pt x="7029" y="13718"/>
                      <a:pt x="7067" y="13769"/>
                    </a:cubicBezTo>
                    <a:cubicBezTo>
                      <a:pt x="6830" y="13318"/>
                      <a:pt x="6740" y="12846"/>
                      <a:pt x="6740" y="12189"/>
                    </a:cubicBezTo>
                    <a:cubicBezTo>
                      <a:pt x="6740" y="11457"/>
                      <a:pt x="6793" y="11169"/>
                      <a:pt x="6992" y="10782"/>
                    </a:cubicBezTo>
                    <a:cubicBezTo>
                      <a:pt x="7341" y="10103"/>
                      <a:pt x="8304" y="9223"/>
                      <a:pt x="9070" y="8886"/>
                    </a:cubicBezTo>
                    <a:cubicBezTo>
                      <a:pt x="9620" y="8644"/>
                      <a:pt x="9846" y="8605"/>
                      <a:pt x="10679" y="8608"/>
                    </a:cubicBezTo>
                    <a:cubicBezTo>
                      <a:pt x="11795" y="8611"/>
                      <a:pt x="11956" y="8642"/>
                      <a:pt x="12749" y="9029"/>
                    </a:cubicBezTo>
                    <a:cubicBezTo>
                      <a:pt x="14546" y="9906"/>
                      <a:pt x="15346" y="11990"/>
                      <a:pt x="14517" y="13641"/>
                    </a:cubicBezTo>
                    <a:cubicBezTo>
                      <a:pt x="14166" y="14341"/>
                      <a:pt x="13752" y="14761"/>
                      <a:pt x="13495" y="14672"/>
                    </a:cubicBezTo>
                    <a:cubicBezTo>
                      <a:pt x="13402" y="14640"/>
                      <a:pt x="13297" y="14683"/>
                      <a:pt x="13260" y="14770"/>
                    </a:cubicBezTo>
                    <a:cubicBezTo>
                      <a:pt x="13223" y="14857"/>
                      <a:pt x="13121" y="14906"/>
                      <a:pt x="13034" y="14875"/>
                    </a:cubicBezTo>
                    <a:cubicBezTo>
                      <a:pt x="12937" y="14842"/>
                      <a:pt x="12853" y="14906"/>
                      <a:pt x="12816" y="15033"/>
                    </a:cubicBezTo>
                    <a:cubicBezTo>
                      <a:pt x="12771" y="15185"/>
                      <a:pt x="12687" y="15230"/>
                      <a:pt x="12522" y="15191"/>
                    </a:cubicBezTo>
                    <a:cubicBezTo>
                      <a:pt x="12352" y="15151"/>
                      <a:pt x="12289" y="15187"/>
                      <a:pt x="12263" y="15349"/>
                    </a:cubicBezTo>
                    <a:cubicBezTo>
                      <a:pt x="12243" y="15470"/>
                      <a:pt x="12093" y="15628"/>
                      <a:pt x="11936" y="15696"/>
                    </a:cubicBezTo>
                    <a:cubicBezTo>
                      <a:pt x="11486" y="15888"/>
                      <a:pt x="10569" y="15935"/>
                      <a:pt x="9883" y="15801"/>
                    </a:cubicBezTo>
                    <a:cubicBezTo>
                      <a:pt x="9315" y="15690"/>
                      <a:pt x="9250" y="15650"/>
                      <a:pt x="9196" y="15372"/>
                    </a:cubicBezTo>
                    <a:cubicBezTo>
                      <a:pt x="9155" y="15167"/>
                      <a:pt x="9106" y="15105"/>
                      <a:pt x="9045" y="15191"/>
                    </a:cubicBezTo>
                    <a:cubicBezTo>
                      <a:pt x="8921" y="15368"/>
                      <a:pt x="8735" y="15253"/>
                      <a:pt x="8735" y="14996"/>
                    </a:cubicBezTo>
                    <a:cubicBezTo>
                      <a:pt x="8735" y="14846"/>
                      <a:pt x="8689" y="14801"/>
                      <a:pt x="8559" y="14845"/>
                    </a:cubicBezTo>
                    <a:cubicBezTo>
                      <a:pt x="8436" y="14887"/>
                      <a:pt x="8357" y="14835"/>
                      <a:pt x="8316" y="14695"/>
                    </a:cubicBezTo>
                    <a:cubicBezTo>
                      <a:pt x="8259" y="14501"/>
                      <a:pt x="8235" y="14505"/>
                      <a:pt x="8047" y="14657"/>
                    </a:cubicBezTo>
                    <a:cubicBezTo>
                      <a:pt x="7859" y="14810"/>
                      <a:pt x="7826" y="14790"/>
                      <a:pt x="7553" y="14469"/>
                    </a:cubicBezTo>
                    <a:cubicBezTo>
                      <a:pt x="7423" y="14316"/>
                      <a:pt x="7313" y="14171"/>
                      <a:pt x="7218" y="14025"/>
                    </a:cubicBezTo>
                    <a:cubicBezTo>
                      <a:pt x="7219" y="14054"/>
                      <a:pt x="7195" y="14072"/>
                      <a:pt x="7151" y="14093"/>
                    </a:cubicBezTo>
                    <a:cubicBezTo>
                      <a:pt x="7096" y="14119"/>
                      <a:pt x="6964" y="14155"/>
                      <a:pt x="6857" y="14176"/>
                    </a:cubicBezTo>
                    <a:cubicBezTo>
                      <a:pt x="6604" y="14225"/>
                      <a:pt x="6277" y="14486"/>
                      <a:pt x="6145" y="14747"/>
                    </a:cubicBezTo>
                    <a:cubicBezTo>
                      <a:pt x="5977" y="15080"/>
                      <a:pt x="5999" y="15574"/>
                      <a:pt x="6204" y="15944"/>
                    </a:cubicBezTo>
                    <a:lnTo>
                      <a:pt x="6371" y="16245"/>
                    </a:lnTo>
                    <a:lnTo>
                      <a:pt x="6547" y="16109"/>
                    </a:lnTo>
                    <a:cubicBezTo>
                      <a:pt x="6735" y="15968"/>
                      <a:pt x="6792" y="15989"/>
                      <a:pt x="6874" y="16230"/>
                    </a:cubicBezTo>
                    <a:cubicBezTo>
                      <a:pt x="6897" y="16297"/>
                      <a:pt x="7040" y="16477"/>
                      <a:pt x="7193" y="16629"/>
                    </a:cubicBezTo>
                    <a:cubicBezTo>
                      <a:pt x="7345" y="16780"/>
                      <a:pt x="7480" y="16937"/>
                      <a:pt x="7494" y="16975"/>
                    </a:cubicBezTo>
                    <a:cubicBezTo>
                      <a:pt x="7531" y="17074"/>
                      <a:pt x="7635" y="16996"/>
                      <a:pt x="7746" y="16787"/>
                    </a:cubicBezTo>
                    <a:cubicBezTo>
                      <a:pt x="7799" y="16686"/>
                      <a:pt x="7861" y="16606"/>
                      <a:pt x="7888" y="16606"/>
                    </a:cubicBezTo>
                    <a:cubicBezTo>
                      <a:pt x="7916" y="16606"/>
                      <a:pt x="7990" y="16686"/>
                      <a:pt x="8056" y="16787"/>
                    </a:cubicBezTo>
                    <a:cubicBezTo>
                      <a:pt x="8185" y="16983"/>
                      <a:pt x="8301" y="17016"/>
                      <a:pt x="8416" y="16892"/>
                    </a:cubicBezTo>
                    <a:cubicBezTo>
                      <a:pt x="8617" y="16674"/>
                      <a:pt x="8646" y="17071"/>
                      <a:pt x="8475" y="17674"/>
                    </a:cubicBezTo>
                    <a:cubicBezTo>
                      <a:pt x="8260" y="18431"/>
                      <a:pt x="7782" y="19223"/>
                      <a:pt x="7126" y="19909"/>
                    </a:cubicBezTo>
                    <a:lnTo>
                      <a:pt x="6832" y="20210"/>
                    </a:lnTo>
                    <a:lnTo>
                      <a:pt x="7126" y="20210"/>
                    </a:lnTo>
                    <a:cubicBezTo>
                      <a:pt x="7312" y="20210"/>
                      <a:pt x="7502" y="20163"/>
                      <a:pt x="7679" y="20082"/>
                    </a:cubicBezTo>
                    <a:cubicBezTo>
                      <a:pt x="7828" y="20014"/>
                      <a:pt x="7965" y="19977"/>
                      <a:pt x="7980" y="19999"/>
                    </a:cubicBezTo>
                    <a:cubicBezTo>
                      <a:pt x="7996" y="20022"/>
                      <a:pt x="7976" y="20162"/>
                      <a:pt x="7938" y="20308"/>
                    </a:cubicBezTo>
                    <a:cubicBezTo>
                      <a:pt x="7901" y="20454"/>
                      <a:pt x="7892" y="20590"/>
                      <a:pt x="7913" y="20609"/>
                    </a:cubicBezTo>
                    <a:cubicBezTo>
                      <a:pt x="7934" y="20628"/>
                      <a:pt x="8108" y="20569"/>
                      <a:pt x="8307" y="20481"/>
                    </a:cubicBezTo>
                    <a:cubicBezTo>
                      <a:pt x="8506" y="20392"/>
                      <a:pt x="8695" y="20333"/>
                      <a:pt x="8718" y="20345"/>
                    </a:cubicBezTo>
                    <a:cubicBezTo>
                      <a:pt x="8741" y="20358"/>
                      <a:pt x="8744" y="20496"/>
                      <a:pt x="8726" y="20654"/>
                    </a:cubicBezTo>
                    <a:cubicBezTo>
                      <a:pt x="8697" y="20911"/>
                      <a:pt x="8703" y="20940"/>
                      <a:pt x="8802" y="20940"/>
                    </a:cubicBezTo>
                    <a:cubicBezTo>
                      <a:pt x="9008" y="20939"/>
                      <a:pt x="9317" y="20839"/>
                      <a:pt x="9589" y="20684"/>
                    </a:cubicBezTo>
                    <a:cubicBezTo>
                      <a:pt x="9739" y="20599"/>
                      <a:pt x="9871" y="20543"/>
                      <a:pt x="9883" y="20564"/>
                    </a:cubicBezTo>
                    <a:cubicBezTo>
                      <a:pt x="9895" y="20584"/>
                      <a:pt x="9943" y="20709"/>
                      <a:pt x="9983" y="20842"/>
                    </a:cubicBezTo>
                    <a:cubicBezTo>
                      <a:pt x="10070" y="21132"/>
                      <a:pt x="10341" y="21449"/>
                      <a:pt x="10587" y="21542"/>
                    </a:cubicBezTo>
                    <a:cubicBezTo>
                      <a:pt x="10740" y="21600"/>
                      <a:pt x="10793" y="21598"/>
                      <a:pt x="10980" y="21512"/>
                    </a:cubicBezTo>
                    <a:cubicBezTo>
                      <a:pt x="11239" y="21393"/>
                      <a:pt x="11455" y="21149"/>
                      <a:pt x="11550" y="20865"/>
                    </a:cubicBezTo>
                    <a:cubicBezTo>
                      <a:pt x="11589" y="20750"/>
                      <a:pt x="11629" y="20624"/>
                      <a:pt x="11643" y="20586"/>
                    </a:cubicBezTo>
                    <a:cubicBezTo>
                      <a:pt x="11660" y="20537"/>
                      <a:pt x="11721" y="20551"/>
                      <a:pt x="11860" y="20646"/>
                    </a:cubicBezTo>
                    <a:cubicBezTo>
                      <a:pt x="12078" y="20795"/>
                      <a:pt x="12482" y="20940"/>
                      <a:pt x="12690" y="20940"/>
                    </a:cubicBezTo>
                    <a:cubicBezTo>
                      <a:pt x="12804" y="20940"/>
                      <a:pt x="12832" y="20916"/>
                      <a:pt x="12832" y="20789"/>
                    </a:cubicBezTo>
                    <a:cubicBezTo>
                      <a:pt x="12832" y="20705"/>
                      <a:pt x="12806" y="20572"/>
                      <a:pt x="12774" y="20496"/>
                    </a:cubicBezTo>
                    <a:cubicBezTo>
                      <a:pt x="12742" y="20420"/>
                      <a:pt x="12724" y="20339"/>
                      <a:pt x="12740" y="20315"/>
                    </a:cubicBezTo>
                    <a:cubicBezTo>
                      <a:pt x="12757" y="20291"/>
                      <a:pt x="12947" y="20351"/>
                      <a:pt x="13159" y="20451"/>
                    </a:cubicBezTo>
                    <a:cubicBezTo>
                      <a:pt x="13383" y="20556"/>
                      <a:pt x="13565" y="20613"/>
                      <a:pt x="13595" y="20586"/>
                    </a:cubicBezTo>
                    <a:cubicBezTo>
                      <a:pt x="13625" y="20559"/>
                      <a:pt x="13620" y="20441"/>
                      <a:pt x="13587" y="20308"/>
                    </a:cubicBezTo>
                    <a:cubicBezTo>
                      <a:pt x="13555" y="20181"/>
                      <a:pt x="13553" y="20059"/>
                      <a:pt x="13578" y="20037"/>
                    </a:cubicBezTo>
                    <a:cubicBezTo>
                      <a:pt x="13603" y="20015"/>
                      <a:pt x="13739" y="20047"/>
                      <a:pt x="13880" y="20105"/>
                    </a:cubicBezTo>
                    <a:cubicBezTo>
                      <a:pt x="14021" y="20162"/>
                      <a:pt x="14261" y="20209"/>
                      <a:pt x="14416" y="20210"/>
                    </a:cubicBezTo>
                    <a:lnTo>
                      <a:pt x="14693" y="20210"/>
                    </a:lnTo>
                    <a:lnTo>
                      <a:pt x="14425" y="19932"/>
                    </a:lnTo>
                    <a:cubicBezTo>
                      <a:pt x="13686" y="19193"/>
                      <a:pt x="13089" y="18119"/>
                      <a:pt x="12967" y="17291"/>
                    </a:cubicBezTo>
                    <a:cubicBezTo>
                      <a:pt x="12936" y="17081"/>
                      <a:pt x="12938" y="16964"/>
                      <a:pt x="12983" y="16922"/>
                    </a:cubicBezTo>
                    <a:cubicBezTo>
                      <a:pt x="12984" y="16920"/>
                      <a:pt x="12983" y="16916"/>
                      <a:pt x="12983" y="16914"/>
                    </a:cubicBezTo>
                    <a:cubicBezTo>
                      <a:pt x="12986" y="16907"/>
                      <a:pt x="12996" y="16904"/>
                      <a:pt x="13000" y="16899"/>
                    </a:cubicBezTo>
                    <a:cubicBezTo>
                      <a:pt x="13012" y="16885"/>
                      <a:pt x="13022" y="16877"/>
                      <a:pt x="13042" y="16884"/>
                    </a:cubicBezTo>
                    <a:cubicBezTo>
                      <a:pt x="13049" y="16887"/>
                      <a:pt x="13059" y="16894"/>
                      <a:pt x="13067" y="16899"/>
                    </a:cubicBezTo>
                    <a:cubicBezTo>
                      <a:pt x="13070" y="16901"/>
                      <a:pt x="13072" y="16905"/>
                      <a:pt x="13076" y="16907"/>
                    </a:cubicBezTo>
                    <a:cubicBezTo>
                      <a:pt x="13098" y="16911"/>
                      <a:pt x="13121" y="16917"/>
                      <a:pt x="13151" y="16929"/>
                    </a:cubicBezTo>
                    <a:cubicBezTo>
                      <a:pt x="13312" y="16996"/>
                      <a:pt x="13377" y="16962"/>
                      <a:pt x="13562" y="16681"/>
                    </a:cubicBezTo>
                    <a:cubicBezTo>
                      <a:pt x="13619" y="16594"/>
                      <a:pt x="13638" y="16600"/>
                      <a:pt x="13779" y="16802"/>
                    </a:cubicBezTo>
                    <a:lnTo>
                      <a:pt x="13939" y="17027"/>
                    </a:lnTo>
                    <a:lnTo>
                      <a:pt x="14232" y="16749"/>
                    </a:lnTo>
                    <a:cubicBezTo>
                      <a:pt x="14392" y="16597"/>
                      <a:pt x="14571" y="16374"/>
                      <a:pt x="14634" y="16252"/>
                    </a:cubicBezTo>
                    <a:cubicBezTo>
                      <a:pt x="14698" y="16130"/>
                      <a:pt x="14763" y="16034"/>
                      <a:pt x="14777" y="16034"/>
                    </a:cubicBezTo>
                    <a:cubicBezTo>
                      <a:pt x="14790" y="16034"/>
                      <a:pt x="14885" y="16076"/>
                      <a:pt x="14986" y="16132"/>
                    </a:cubicBezTo>
                    <a:lnTo>
                      <a:pt x="15171" y="16230"/>
                    </a:lnTo>
                    <a:lnTo>
                      <a:pt x="15338" y="15921"/>
                    </a:lnTo>
                    <a:cubicBezTo>
                      <a:pt x="15597" y="15429"/>
                      <a:pt x="15535" y="14804"/>
                      <a:pt x="15196" y="14477"/>
                    </a:cubicBezTo>
                    <a:cubicBezTo>
                      <a:pt x="15043" y="14330"/>
                      <a:pt x="14676" y="14153"/>
                      <a:pt x="14525" y="14153"/>
                    </a:cubicBezTo>
                    <a:cubicBezTo>
                      <a:pt x="14322" y="14153"/>
                      <a:pt x="14283" y="14051"/>
                      <a:pt x="14408" y="13860"/>
                    </a:cubicBezTo>
                    <a:cubicBezTo>
                      <a:pt x="14544" y="13652"/>
                      <a:pt x="14579" y="13643"/>
                      <a:pt x="14726" y="13792"/>
                    </a:cubicBezTo>
                    <a:cubicBezTo>
                      <a:pt x="14837" y="13903"/>
                      <a:pt x="15028" y="13999"/>
                      <a:pt x="15162" y="14018"/>
                    </a:cubicBezTo>
                    <a:cubicBezTo>
                      <a:pt x="15196" y="14018"/>
                      <a:pt x="15231" y="14012"/>
                      <a:pt x="15254" y="14010"/>
                    </a:cubicBezTo>
                    <a:cubicBezTo>
                      <a:pt x="15268" y="14007"/>
                      <a:pt x="15280" y="14003"/>
                      <a:pt x="15288" y="13995"/>
                    </a:cubicBezTo>
                    <a:cubicBezTo>
                      <a:pt x="15322" y="13964"/>
                      <a:pt x="15350" y="13839"/>
                      <a:pt x="15355" y="13717"/>
                    </a:cubicBezTo>
                    <a:cubicBezTo>
                      <a:pt x="15359" y="13595"/>
                      <a:pt x="15375" y="13478"/>
                      <a:pt x="15380" y="13453"/>
                    </a:cubicBezTo>
                    <a:cubicBezTo>
                      <a:pt x="15385" y="13428"/>
                      <a:pt x="15494" y="13491"/>
                      <a:pt x="15623" y="13596"/>
                    </a:cubicBezTo>
                    <a:cubicBezTo>
                      <a:pt x="15940" y="13853"/>
                      <a:pt x="16131" y="13937"/>
                      <a:pt x="16201" y="13837"/>
                    </a:cubicBezTo>
                    <a:cubicBezTo>
                      <a:pt x="16230" y="13796"/>
                      <a:pt x="16259" y="13688"/>
                      <a:pt x="16260" y="13596"/>
                    </a:cubicBezTo>
                    <a:cubicBezTo>
                      <a:pt x="16261" y="13420"/>
                      <a:pt x="16335" y="13325"/>
                      <a:pt x="16402" y="13423"/>
                    </a:cubicBezTo>
                    <a:cubicBezTo>
                      <a:pt x="16448" y="13489"/>
                      <a:pt x="16886" y="13677"/>
                      <a:pt x="16997" y="13679"/>
                    </a:cubicBezTo>
                    <a:cubicBezTo>
                      <a:pt x="17047" y="13680"/>
                      <a:pt x="17073" y="13588"/>
                      <a:pt x="17073" y="13378"/>
                    </a:cubicBezTo>
                    <a:cubicBezTo>
                      <a:pt x="17073" y="13211"/>
                      <a:pt x="17086" y="13057"/>
                      <a:pt x="17106" y="13039"/>
                    </a:cubicBezTo>
                    <a:cubicBezTo>
                      <a:pt x="17126" y="13022"/>
                      <a:pt x="17224" y="13063"/>
                      <a:pt x="17324" y="13130"/>
                    </a:cubicBezTo>
                    <a:cubicBezTo>
                      <a:pt x="17424" y="13197"/>
                      <a:pt x="17589" y="13293"/>
                      <a:pt x="17693" y="13340"/>
                    </a:cubicBezTo>
                    <a:lnTo>
                      <a:pt x="17886" y="13423"/>
                    </a:lnTo>
                    <a:lnTo>
                      <a:pt x="17886" y="13197"/>
                    </a:lnTo>
                    <a:cubicBezTo>
                      <a:pt x="17886" y="13074"/>
                      <a:pt x="17857" y="12899"/>
                      <a:pt x="17827" y="12806"/>
                    </a:cubicBezTo>
                    <a:cubicBezTo>
                      <a:pt x="17796" y="12710"/>
                      <a:pt x="17798" y="12627"/>
                      <a:pt x="17827" y="12611"/>
                    </a:cubicBezTo>
                    <a:cubicBezTo>
                      <a:pt x="17855" y="12595"/>
                      <a:pt x="18041" y="12691"/>
                      <a:pt x="18238" y="12821"/>
                    </a:cubicBezTo>
                    <a:cubicBezTo>
                      <a:pt x="18434" y="12951"/>
                      <a:pt x="18614" y="13055"/>
                      <a:pt x="18640" y="13055"/>
                    </a:cubicBezTo>
                    <a:cubicBezTo>
                      <a:pt x="18716" y="13055"/>
                      <a:pt x="18767" y="12643"/>
                      <a:pt x="18724" y="12385"/>
                    </a:cubicBezTo>
                    <a:cubicBezTo>
                      <a:pt x="18702" y="12252"/>
                      <a:pt x="18634" y="12028"/>
                      <a:pt x="18573" y="11888"/>
                    </a:cubicBezTo>
                    <a:cubicBezTo>
                      <a:pt x="18511" y="11748"/>
                      <a:pt x="18479" y="11614"/>
                      <a:pt x="18497" y="11587"/>
                    </a:cubicBezTo>
                    <a:cubicBezTo>
                      <a:pt x="18516" y="11561"/>
                      <a:pt x="18630" y="11542"/>
                      <a:pt x="18757" y="11542"/>
                    </a:cubicBezTo>
                    <a:cubicBezTo>
                      <a:pt x="19140" y="11542"/>
                      <a:pt x="19856" y="11386"/>
                      <a:pt x="20207" y="11226"/>
                    </a:cubicBezTo>
                    <a:cubicBezTo>
                      <a:pt x="20484" y="11101"/>
                      <a:pt x="20991" y="10684"/>
                      <a:pt x="21003" y="10579"/>
                    </a:cubicBezTo>
                    <a:cubicBezTo>
                      <a:pt x="20998" y="10572"/>
                      <a:pt x="20985" y="10563"/>
                      <a:pt x="20970" y="10556"/>
                    </a:cubicBezTo>
                    <a:cubicBezTo>
                      <a:pt x="20964" y="10554"/>
                      <a:pt x="20951" y="10551"/>
                      <a:pt x="20944" y="10549"/>
                    </a:cubicBezTo>
                    <a:cubicBezTo>
                      <a:pt x="20868" y="10541"/>
                      <a:pt x="20712" y="10539"/>
                      <a:pt x="20534" y="10541"/>
                    </a:cubicBezTo>
                    <a:cubicBezTo>
                      <a:pt x="20294" y="10545"/>
                      <a:pt x="20082" y="10529"/>
                      <a:pt x="20065" y="10504"/>
                    </a:cubicBezTo>
                    <a:cubicBezTo>
                      <a:pt x="20047" y="10479"/>
                      <a:pt x="20197" y="10359"/>
                      <a:pt x="20400" y="10240"/>
                    </a:cubicBezTo>
                    <a:cubicBezTo>
                      <a:pt x="20783" y="10018"/>
                      <a:pt x="21422" y="9444"/>
                      <a:pt x="21422" y="9323"/>
                    </a:cubicBezTo>
                    <a:cubicBezTo>
                      <a:pt x="21422" y="9241"/>
                      <a:pt x="21250" y="9196"/>
                      <a:pt x="20953" y="9195"/>
                    </a:cubicBezTo>
                    <a:cubicBezTo>
                      <a:pt x="20836" y="9194"/>
                      <a:pt x="20721" y="9167"/>
                      <a:pt x="20701" y="9142"/>
                    </a:cubicBezTo>
                    <a:cubicBezTo>
                      <a:pt x="20699" y="9142"/>
                      <a:pt x="20677" y="9142"/>
                      <a:pt x="20676" y="9142"/>
                    </a:cubicBezTo>
                    <a:cubicBezTo>
                      <a:pt x="20672" y="9141"/>
                      <a:pt x="20695" y="9125"/>
                      <a:pt x="20718" y="9097"/>
                    </a:cubicBezTo>
                    <a:cubicBezTo>
                      <a:pt x="20743" y="9044"/>
                      <a:pt x="20804" y="8958"/>
                      <a:pt x="20886" y="8871"/>
                    </a:cubicBezTo>
                    <a:cubicBezTo>
                      <a:pt x="21095" y="8647"/>
                      <a:pt x="21583" y="7797"/>
                      <a:pt x="21531" y="7750"/>
                    </a:cubicBezTo>
                    <a:cubicBezTo>
                      <a:pt x="21516" y="7737"/>
                      <a:pt x="21370" y="7776"/>
                      <a:pt x="21204" y="7833"/>
                    </a:cubicBezTo>
                    <a:cubicBezTo>
                      <a:pt x="21039" y="7890"/>
                      <a:pt x="20765" y="7987"/>
                      <a:pt x="20601" y="8043"/>
                    </a:cubicBezTo>
                    <a:cubicBezTo>
                      <a:pt x="20437" y="8100"/>
                      <a:pt x="20285" y="8134"/>
                      <a:pt x="20257" y="8119"/>
                    </a:cubicBezTo>
                    <a:cubicBezTo>
                      <a:pt x="20230" y="8103"/>
                      <a:pt x="20261" y="7998"/>
                      <a:pt x="20324" y="7885"/>
                    </a:cubicBezTo>
                    <a:cubicBezTo>
                      <a:pt x="20388" y="7773"/>
                      <a:pt x="20442" y="7612"/>
                      <a:pt x="20442" y="7532"/>
                    </a:cubicBezTo>
                    <a:cubicBezTo>
                      <a:pt x="20442" y="7452"/>
                      <a:pt x="20540" y="7205"/>
                      <a:pt x="20668" y="6975"/>
                    </a:cubicBezTo>
                    <a:cubicBezTo>
                      <a:pt x="20911" y="6539"/>
                      <a:pt x="21038" y="6140"/>
                      <a:pt x="21104" y="5621"/>
                    </a:cubicBezTo>
                    <a:lnTo>
                      <a:pt x="21146" y="5312"/>
                    </a:lnTo>
                    <a:lnTo>
                      <a:pt x="20861" y="5515"/>
                    </a:lnTo>
                    <a:cubicBezTo>
                      <a:pt x="20706" y="5625"/>
                      <a:pt x="20518" y="5770"/>
                      <a:pt x="20433" y="5839"/>
                    </a:cubicBezTo>
                    <a:cubicBezTo>
                      <a:pt x="20229" y="6005"/>
                      <a:pt x="20186" y="5923"/>
                      <a:pt x="20291" y="5560"/>
                    </a:cubicBezTo>
                    <a:cubicBezTo>
                      <a:pt x="20356" y="5336"/>
                      <a:pt x="20407" y="4954"/>
                      <a:pt x="20425" y="4635"/>
                    </a:cubicBezTo>
                    <a:lnTo>
                      <a:pt x="20433" y="4432"/>
                    </a:lnTo>
                    <a:cubicBezTo>
                      <a:pt x="20434" y="4320"/>
                      <a:pt x="20429" y="4229"/>
                      <a:pt x="20416" y="4168"/>
                    </a:cubicBezTo>
                    <a:lnTo>
                      <a:pt x="20375" y="3988"/>
                    </a:lnTo>
                    <a:lnTo>
                      <a:pt x="20006" y="4311"/>
                    </a:lnTo>
                    <a:cubicBezTo>
                      <a:pt x="19802" y="4492"/>
                      <a:pt x="19623" y="4630"/>
                      <a:pt x="19604" y="4612"/>
                    </a:cubicBezTo>
                    <a:cubicBezTo>
                      <a:pt x="19584" y="4595"/>
                      <a:pt x="19570" y="4363"/>
                      <a:pt x="19570" y="4101"/>
                    </a:cubicBezTo>
                    <a:cubicBezTo>
                      <a:pt x="19570" y="3666"/>
                      <a:pt x="19486" y="3066"/>
                      <a:pt x="19411" y="2957"/>
                    </a:cubicBezTo>
                    <a:cubicBezTo>
                      <a:pt x="19394" y="2933"/>
                      <a:pt x="19338" y="2969"/>
                      <a:pt x="19285" y="3040"/>
                    </a:cubicBezTo>
                    <a:cubicBezTo>
                      <a:pt x="19233" y="3110"/>
                      <a:pt x="19116" y="3271"/>
                      <a:pt x="19025" y="3393"/>
                    </a:cubicBezTo>
                    <a:cubicBezTo>
                      <a:pt x="18935" y="3515"/>
                      <a:pt x="18841" y="3591"/>
                      <a:pt x="18816" y="3566"/>
                    </a:cubicBezTo>
                    <a:cubicBezTo>
                      <a:pt x="18808" y="3559"/>
                      <a:pt x="18794" y="3536"/>
                      <a:pt x="18782" y="3499"/>
                    </a:cubicBezTo>
                    <a:cubicBezTo>
                      <a:pt x="18782" y="3497"/>
                      <a:pt x="18783" y="3493"/>
                      <a:pt x="18782" y="3491"/>
                    </a:cubicBezTo>
                    <a:cubicBezTo>
                      <a:pt x="18780" y="3485"/>
                      <a:pt x="18776" y="3476"/>
                      <a:pt x="18774" y="3469"/>
                    </a:cubicBezTo>
                    <a:cubicBezTo>
                      <a:pt x="18750" y="3386"/>
                      <a:pt x="18722" y="3262"/>
                      <a:pt x="18699" y="3130"/>
                    </a:cubicBezTo>
                    <a:cubicBezTo>
                      <a:pt x="18605" y="2596"/>
                      <a:pt x="18350" y="2119"/>
                      <a:pt x="18020" y="1866"/>
                    </a:cubicBezTo>
                    <a:lnTo>
                      <a:pt x="17894" y="1768"/>
                    </a:lnTo>
                    <a:lnTo>
                      <a:pt x="17944" y="1986"/>
                    </a:lnTo>
                    <a:cubicBezTo>
                      <a:pt x="18001" y="2214"/>
                      <a:pt x="17999" y="2249"/>
                      <a:pt x="17819" y="3123"/>
                    </a:cubicBezTo>
                    <a:cubicBezTo>
                      <a:pt x="17757" y="3418"/>
                      <a:pt x="17710" y="3754"/>
                      <a:pt x="17710" y="3867"/>
                    </a:cubicBezTo>
                    <a:cubicBezTo>
                      <a:pt x="17710" y="3981"/>
                      <a:pt x="17688" y="4119"/>
                      <a:pt x="17659" y="4168"/>
                    </a:cubicBezTo>
                    <a:cubicBezTo>
                      <a:pt x="17631" y="4218"/>
                      <a:pt x="17578" y="4395"/>
                      <a:pt x="17542" y="4567"/>
                    </a:cubicBezTo>
                    <a:cubicBezTo>
                      <a:pt x="17507" y="4740"/>
                      <a:pt x="17416" y="4987"/>
                      <a:pt x="17341" y="5116"/>
                    </a:cubicBezTo>
                    <a:cubicBezTo>
                      <a:pt x="17266" y="5246"/>
                      <a:pt x="17109" y="5525"/>
                      <a:pt x="16989" y="5733"/>
                    </a:cubicBezTo>
                    <a:cubicBezTo>
                      <a:pt x="16775" y="6106"/>
                      <a:pt x="16703" y="6165"/>
                      <a:pt x="16629" y="6057"/>
                    </a:cubicBezTo>
                    <a:cubicBezTo>
                      <a:pt x="16608" y="6027"/>
                      <a:pt x="16480" y="6163"/>
                      <a:pt x="16335" y="6358"/>
                    </a:cubicBezTo>
                    <a:cubicBezTo>
                      <a:pt x="16191" y="6553"/>
                      <a:pt x="15982" y="6811"/>
                      <a:pt x="15874" y="6930"/>
                    </a:cubicBezTo>
                    <a:cubicBezTo>
                      <a:pt x="15635" y="7195"/>
                      <a:pt x="15556" y="7357"/>
                      <a:pt x="15556" y="7630"/>
                    </a:cubicBezTo>
                    <a:cubicBezTo>
                      <a:pt x="15556" y="7873"/>
                      <a:pt x="15638" y="8026"/>
                      <a:pt x="15833" y="8171"/>
                    </a:cubicBezTo>
                    <a:cubicBezTo>
                      <a:pt x="15962" y="8268"/>
                      <a:pt x="15970" y="8304"/>
                      <a:pt x="15933" y="8585"/>
                    </a:cubicBezTo>
                    <a:cubicBezTo>
                      <a:pt x="15905" y="8798"/>
                      <a:pt x="15864" y="8892"/>
                      <a:pt x="15799" y="8909"/>
                    </a:cubicBezTo>
                    <a:cubicBezTo>
                      <a:pt x="15537" y="8977"/>
                      <a:pt x="15224" y="9159"/>
                      <a:pt x="15120" y="9307"/>
                    </a:cubicBezTo>
                    <a:cubicBezTo>
                      <a:pt x="15056" y="9401"/>
                      <a:pt x="14883" y="9531"/>
                      <a:pt x="14726" y="9601"/>
                    </a:cubicBezTo>
                    <a:lnTo>
                      <a:pt x="14441" y="9729"/>
                    </a:lnTo>
                    <a:lnTo>
                      <a:pt x="14232" y="9518"/>
                    </a:lnTo>
                    <a:cubicBezTo>
                      <a:pt x="14115" y="9403"/>
                      <a:pt x="13902" y="9223"/>
                      <a:pt x="13754" y="9119"/>
                    </a:cubicBezTo>
                    <a:cubicBezTo>
                      <a:pt x="13426" y="8889"/>
                      <a:pt x="13084" y="8439"/>
                      <a:pt x="13168" y="8344"/>
                    </a:cubicBezTo>
                    <a:cubicBezTo>
                      <a:pt x="13200" y="8308"/>
                      <a:pt x="13203" y="8231"/>
                      <a:pt x="13176" y="8171"/>
                    </a:cubicBezTo>
                    <a:cubicBezTo>
                      <a:pt x="13069" y="7933"/>
                      <a:pt x="13116" y="7500"/>
                      <a:pt x="13285" y="7178"/>
                    </a:cubicBezTo>
                    <a:cubicBezTo>
                      <a:pt x="13428" y="6906"/>
                      <a:pt x="13492" y="6841"/>
                      <a:pt x="13754" y="6719"/>
                    </a:cubicBezTo>
                    <a:cubicBezTo>
                      <a:pt x="13922" y="6641"/>
                      <a:pt x="14084" y="6576"/>
                      <a:pt x="14115" y="6576"/>
                    </a:cubicBezTo>
                    <a:cubicBezTo>
                      <a:pt x="14146" y="6576"/>
                      <a:pt x="14276" y="6508"/>
                      <a:pt x="14400" y="6418"/>
                    </a:cubicBezTo>
                    <a:cubicBezTo>
                      <a:pt x="14551" y="6309"/>
                      <a:pt x="14709" y="6248"/>
                      <a:pt x="14886" y="6230"/>
                    </a:cubicBezTo>
                    <a:cubicBezTo>
                      <a:pt x="15030" y="6215"/>
                      <a:pt x="15144" y="6178"/>
                      <a:pt x="15137" y="6147"/>
                    </a:cubicBezTo>
                    <a:cubicBezTo>
                      <a:pt x="15130" y="6116"/>
                      <a:pt x="15251" y="6062"/>
                      <a:pt x="15405" y="6027"/>
                    </a:cubicBezTo>
                    <a:cubicBezTo>
                      <a:pt x="15760" y="5945"/>
                      <a:pt x="15954" y="5826"/>
                      <a:pt x="16025" y="5658"/>
                    </a:cubicBezTo>
                    <a:cubicBezTo>
                      <a:pt x="16106" y="5467"/>
                      <a:pt x="16108" y="5467"/>
                      <a:pt x="15849" y="5621"/>
                    </a:cubicBezTo>
                    <a:cubicBezTo>
                      <a:pt x="15657" y="5735"/>
                      <a:pt x="15512" y="5772"/>
                      <a:pt x="15103" y="5801"/>
                    </a:cubicBezTo>
                    <a:cubicBezTo>
                      <a:pt x="14826" y="5821"/>
                      <a:pt x="14561" y="5849"/>
                      <a:pt x="14509" y="5869"/>
                    </a:cubicBezTo>
                    <a:cubicBezTo>
                      <a:pt x="14456" y="5889"/>
                      <a:pt x="14394" y="5883"/>
                      <a:pt x="14374" y="5854"/>
                    </a:cubicBezTo>
                    <a:cubicBezTo>
                      <a:pt x="14328" y="5786"/>
                      <a:pt x="14562" y="5643"/>
                      <a:pt x="14718" y="5643"/>
                    </a:cubicBezTo>
                    <a:cubicBezTo>
                      <a:pt x="14785" y="5643"/>
                      <a:pt x="14914" y="5569"/>
                      <a:pt x="15003" y="5485"/>
                    </a:cubicBezTo>
                    <a:cubicBezTo>
                      <a:pt x="15193" y="5307"/>
                      <a:pt x="15403" y="5250"/>
                      <a:pt x="15564" y="5327"/>
                    </a:cubicBezTo>
                    <a:cubicBezTo>
                      <a:pt x="15655" y="5371"/>
                      <a:pt x="15673" y="5365"/>
                      <a:pt x="15673" y="5305"/>
                    </a:cubicBezTo>
                    <a:cubicBezTo>
                      <a:pt x="15673" y="5112"/>
                      <a:pt x="15546" y="4950"/>
                      <a:pt x="15338" y="4876"/>
                    </a:cubicBezTo>
                    <a:cubicBezTo>
                      <a:pt x="15218" y="4833"/>
                      <a:pt x="15071" y="4778"/>
                      <a:pt x="15003" y="4748"/>
                    </a:cubicBezTo>
                    <a:cubicBezTo>
                      <a:pt x="14935" y="4718"/>
                      <a:pt x="14828" y="4698"/>
                      <a:pt x="14768" y="4710"/>
                    </a:cubicBezTo>
                    <a:cubicBezTo>
                      <a:pt x="14708" y="4722"/>
                      <a:pt x="14584" y="4698"/>
                      <a:pt x="14492" y="4657"/>
                    </a:cubicBezTo>
                    <a:lnTo>
                      <a:pt x="14324" y="4582"/>
                    </a:lnTo>
                    <a:lnTo>
                      <a:pt x="14626" y="4349"/>
                    </a:lnTo>
                    <a:cubicBezTo>
                      <a:pt x="14986" y="4066"/>
                      <a:pt x="15136" y="3816"/>
                      <a:pt x="15187" y="3424"/>
                    </a:cubicBezTo>
                    <a:cubicBezTo>
                      <a:pt x="15218" y="3185"/>
                      <a:pt x="15263" y="3102"/>
                      <a:pt x="15405" y="2995"/>
                    </a:cubicBezTo>
                    <a:cubicBezTo>
                      <a:pt x="15409" y="2991"/>
                      <a:pt x="15409" y="2990"/>
                      <a:pt x="15414" y="2987"/>
                    </a:cubicBezTo>
                    <a:cubicBezTo>
                      <a:pt x="15425" y="2979"/>
                      <a:pt x="15435" y="2971"/>
                      <a:pt x="15447" y="2965"/>
                    </a:cubicBezTo>
                    <a:cubicBezTo>
                      <a:pt x="15538" y="2909"/>
                      <a:pt x="15642" y="2875"/>
                      <a:pt x="15698" y="2882"/>
                    </a:cubicBezTo>
                    <a:cubicBezTo>
                      <a:pt x="15805" y="2895"/>
                      <a:pt x="15825" y="2941"/>
                      <a:pt x="15841" y="3213"/>
                    </a:cubicBezTo>
                    <a:cubicBezTo>
                      <a:pt x="15851" y="3384"/>
                      <a:pt x="15887" y="3537"/>
                      <a:pt x="15925" y="3559"/>
                    </a:cubicBezTo>
                    <a:cubicBezTo>
                      <a:pt x="15963" y="3581"/>
                      <a:pt x="16110" y="3604"/>
                      <a:pt x="16252" y="3604"/>
                    </a:cubicBezTo>
                    <a:cubicBezTo>
                      <a:pt x="16412" y="3605"/>
                      <a:pt x="16548" y="3637"/>
                      <a:pt x="16620" y="3694"/>
                    </a:cubicBezTo>
                    <a:cubicBezTo>
                      <a:pt x="16732" y="3783"/>
                      <a:pt x="16738" y="3783"/>
                      <a:pt x="16696" y="3657"/>
                    </a:cubicBezTo>
                    <a:cubicBezTo>
                      <a:pt x="16609" y="3394"/>
                      <a:pt x="16623" y="3312"/>
                      <a:pt x="16763" y="3326"/>
                    </a:cubicBezTo>
                    <a:cubicBezTo>
                      <a:pt x="16959" y="3344"/>
                      <a:pt x="16931" y="3310"/>
                      <a:pt x="16578" y="3108"/>
                    </a:cubicBezTo>
                    <a:cubicBezTo>
                      <a:pt x="16279" y="2935"/>
                      <a:pt x="16255" y="2905"/>
                      <a:pt x="16268" y="2731"/>
                    </a:cubicBezTo>
                    <a:cubicBezTo>
                      <a:pt x="16289" y="2454"/>
                      <a:pt x="16066" y="2295"/>
                      <a:pt x="15648" y="2295"/>
                    </a:cubicBezTo>
                    <a:cubicBezTo>
                      <a:pt x="15250" y="2295"/>
                      <a:pt x="14950" y="2425"/>
                      <a:pt x="14835" y="2641"/>
                    </a:cubicBezTo>
                    <a:cubicBezTo>
                      <a:pt x="14787" y="2733"/>
                      <a:pt x="14709" y="2980"/>
                      <a:pt x="14659" y="3190"/>
                    </a:cubicBezTo>
                    <a:cubicBezTo>
                      <a:pt x="14526" y="3762"/>
                      <a:pt x="14302" y="4052"/>
                      <a:pt x="14224" y="3755"/>
                    </a:cubicBezTo>
                    <a:cubicBezTo>
                      <a:pt x="14174" y="3566"/>
                      <a:pt x="14030" y="3517"/>
                      <a:pt x="13729" y="3589"/>
                    </a:cubicBezTo>
                    <a:cubicBezTo>
                      <a:pt x="13357" y="3678"/>
                      <a:pt x="13297" y="3669"/>
                      <a:pt x="13235" y="3521"/>
                    </a:cubicBezTo>
                    <a:cubicBezTo>
                      <a:pt x="13161" y="3347"/>
                      <a:pt x="13118" y="3358"/>
                      <a:pt x="13134" y="3544"/>
                    </a:cubicBezTo>
                    <a:cubicBezTo>
                      <a:pt x="13151" y="3748"/>
                      <a:pt x="13050" y="3843"/>
                      <a:pt x="12774" y="3882"/>
                    </a:cubicBezTo>
                    <a:cubicBezTo>
                      <a:pt x="12592" y="3909"/>
                      <a:pt x="12534" y="3945"/>
                      <a:pt x="12506" y="4048"/>
                    </a:cubicBezTo>
                    <a:cubicBezTo>
                      <a:pt x="12486" y="4120"/>
                      <a:pt x="12486" y="4213"/>
                      <a:pt x="12506" y="4259"/>
                    </a:cubicBezTo>
                    <a:cubicBezTo>
                      <a:pt x="12605" y="4491"/>
                      <a:pt x="12291" y="4434"/>
                      <a:pt x="11969" y="4161"/>
                    </a:cubicBezTo>
                    <a:cubicBezTo>
                      <a:pt x="11765" y="3988"/>
                      <a:pt x="11517" y="3566"/>
                      <a:pt x="11584" y="3506"/>
                    </a:cubicBezTo>
                    <a:cubicBezTo>
                      <a:pt x="11605" y="3487"/>
                      <a:pt x="11727" y="3452"/>
                      <a:pt x="11860" y="3424"/>
                    </a:cubicBezTo>
                    <a:lnTo>
                      <a:pt x="12103" y="3371"/>
                    </a:lnTo>
                    <a:lnTo>
                      <a:pt x="12103" y="3040"/>
                    </a:lnTo>
                    <a:cubicBezTo>
                      <a:pt x="12103" y="2729"/>
                      <a:pt x="12113" y="2700"/>
                      <a:pt x="12296" y="2566"/>
                    </a:cubicBezTo>
                    <a:cubicBezTo>
                      <a:pt x="12529" y="2395"/>
                      <a:pt x="12773" y="1970"/>
                      <a:pt x="12774" y="1731"/>
                    </a:cubicBezTo>
                    <a:cubicBezTo>
                      <a:pt x="12775" y="1469"/>
                      <a:pt x="12629" y="1273"/>
                      <a:pt x="12380" y="1189"/>
                    </a:cubicBezTo>
                    <a:cubicBezTo>
                      <a:pt x="12154" y="1113"/>
                      <a:pt x="11736" y="1102"/>
                      <a:pt x="11517" y="1166"/>
                    </a:cubicBezTo>
                    <a:cubicBezTo>
                      <a:pt x="11432" y="1191"/>
                      <a:pt x="11318" y="1164"/>
                      <a:pt x="11156" y="1068"/>
                    </a:cubicBezTo>
                    <a:cubicBezTo>
                      <a:pt x="10945" y="944"/>
                      <a:pt x="10928" y="913"/>
                      <a:pt x="10955" y="760"/>
                    </a:cubicBezTo>
                    <a:cubicBezTo>
                      <a:pt x="10973" y="662"/>
                      <a:pt x="10959" y="570"/>
                      <a:pt x="10922" y="549"/>
                    </a:cubicBezTo>
                    <a:cubicBezTo>
                      <a:pt x="10806" y="485"/>
                      <a:pt x="10850" y="304"/>
                      <a:pt x="10989" y="271"/>
                    </a:cubicBezTo>
                    <a:cubicBezTo>
                      <a:pt x="11119" y="240"/>
                      <a:pt x="11117" y="243"/>
                      <a:pt x="10972" y="211"/>
                    </a:cubicBezTo>
                    <a:cubicBezTo>
                      <a:pt x="10884" y="191"/>
                      <a:pt x="10833" y="144"/>
                      <a:pt x="10838" y="90"/>
                    </a:cubicBezTo>
                    <a:cubicBezTo>
                      <a:pt x="10842" y="42"/>
                      <a:pt x="10816" y="0"/>
                      <a:pt x="10788" y="0"/>
                    </a:cubicBezTo>
                    <a:close/>
                    <a:moveTo>
                      <a:pt x="10813" y="3604"/>
                    </a:moveTo>
                    <a:cubicBezTo>
                      <a:pt x="10819" y="3600"/>
                      <a:pt x="10826" y="3604"/>
                      <a:pt x="10830" y="3604"/>
                    </a:cubicBezTo>
                    <a:cubicBezTo>
                      <a:pt x="10862" y="3609"/>
                      <a:pt x="10923" y="3724"/>
                      <a:pt x="10972" y="3860"/>
                    </a:cubicBezTo>
                    <a:cubicBezTo>
                      <a:pt x="10987" y="3900"/>
                      <a:pt x="11002" y="3939"/>
                      <a:pt x="11022" y="3980"/>
                    </a:cubicBezTo>
                    <a:cubicBezTo>
                      <a:pt x="11082" y="4104"/>
                      <a:pt x="11171" y="4232"/>
                      <a:pt x="11265" y="4349"/>
                    </a:cubicBezTo>
                    <a:cubicBezTo>
                      <a:pt x="11297" y="4388"/>
                      <a:pt x="11324" y="4426"/>
                      <a:pt x="11358" y="4462"/>
                    </a:cubicBezTo>
                    <a:cubicBezTo>
                      <a:pt x="11391" y="4498"/>
                      <a:pt x="11432" y="4535"/>
                      <a:pt x="11467" y="4567"/>
                    </a:cubicBezTo>
                    <a:cubicBezTo>
                      <a:pt x="11501" y="4600"/>
                      <a:pt x="11532" y="4630"/>
                      <a:pt x="11567" y="4657"/>
                    </a:cubicBezTo>
                    <a:cubicBezTo>
                      <a:pt x="11603" y="4685"/>
                      <a:pt x="11641" y="4711"/>
                      <a:pt x="11676" y="4733"/>
                    </a:cubicBezTo>
                    <a:cubicBezTo>
                      <a:pt x="11798" y="4809"/>
                      <a:pt x="11963" y="4945"/>
                      <a:pt x="12045" y="5041"/>
                    </a:cubicBezTo>
                    <a:cubicBezTo>
                      <a:pt x="12082" y="5085"/>
                      <a:pt x="12120" y="5124"/>
                      <a:pt x="12162" y="5154"/>
                    </a:cubicBezTo>
                    <a:cubicBezTo>
                      <a:pt x="12190" y="5175"/>
                      <a:pt x="12224" y="5192"/>
                      <a:pt x="12254" y="5207"/>
                    </a:cubicBezTo>
                    <a:cubicBezTo>
                      <a:pt x="12285" y="5221"/>
                      <a:pt x="12314" y="5236"/>
                      <a:pt x="12346" y="5244"/>
                    </a:cubicBezTo>
                    <a:cubicBezTo>
                      <a:pt x="12363" y="5249"/>
                      <a:pt x="12380" y="5249"/>
                      <a:pt x="12397" y="5252"/>
                    </a:cubicBezTo>
                    <a:cubicBezTo>
                      <a:pt x="12431" y="5258"/>
                      <a:pt x="12463" y="5261"/>
                      <a:pt x="12489" y="5267"/>
                    </a:cubicBezTo>
                    <a:cubicBezTo>
                      <a:pt x="12515" y="5273"/>
                      <a:pt x="12537" y="5283"/>
                      <a:pt x="12556" y="5290"/>
                    </a:cubicBezTo>
                    <a:cubicBezTo>
                      <a:pt x="12584" y="5300"/>
                      <a:pt x="12603" y="5308"/>
                      <a:pt x="12615" y="5320"/>
                    </a:cubicBezTo>
                    <a:cubicBezTo>
                      <a:pt x="12618" y="5324"/>
                      <a:pt x="12621" y="5331"/>
                      <a:pt x="12623" y="5335"/>
                    </a:cubicBezTo>
                    <a:cubicBezTo>
                      <a:pt x="12639" y="5367"/>
                      <a:pt x="12592" y="5407"/>
                      <a:pt x="12489" y="5455"/>
                    </a:cubicBezTo>
                    <a:cubicBezTo>
                      <a:pt x="12465" y="5466"/>
                      <a:pt x="12440" y="5476"/>
                      <a:pt x="12413" y="5493"/>
                    </a:cubicBezTo>
                    <a:cubicBezTo>
                      <a:pt x="12387" y="5509"/>
                      <a:pt x="12359" y="5531"/>
                      <a:pt x="12330" y="5553"/>
                    </a:cubicBezTo>
                    <a:cubicBezTo>
                      <a:pt x="12271" y="5596"/>
                      <a:pt x="12203" y="5651"/>
                      <a:pt x="12137" y="5711"/>
                    </a:cubicBezTo>
                    <a:cubicBezTo>
                      <a:pt x="12071" y="5771"/>
                      <a:pt x="12005" y="5835"/>
                      <a:pt x="11936" y="5907"/>
                    </a:cubicBezTo>
                    <a:cubicBezTo>
                      <a:pt x="11798" y="6049"/>
                      <a:pt x="11660" y="6211"/>
                      <a:pt x="11534" y="6373"/>
                    </a:cubicBezTo>
                    <a:cubicBezTo>
                      <a:pt x="11471" y="6454"/>
                      <a:pt x="11412" y="6535"/>
                      <a:pt x="11358" y="6614"/>
                    </a:cubicBezTo>
                    <a:cubicBezTo>
                      <a:pt x="11277" y="6732"/>
                      <a:pt x="11206" y="6845"/>
                      <a:pt x="11156" y="6945"/>
                    </a:cubicBezTo>
                    <a:cubicBezTo>
                      <a:pt x="11140" y="6978"/>
                      <a:pt x="11126" y="7013"/>
                      <a:pt x="11115" y="7043"/>
                    </a:cubicBezTo>
                    <a:cubicBezTo>
                      <a:pt x="11062" y="7177"/>
                      <a:pt x="10972" y="7379"/>
                      <a:pt x="10922" y="7494"/>
                    </a:cubicBezTo>
                    <a:cubicBezTo>
                      <a:pt x="10871" y="7609"/>
                      <a:pt x="10818" y="7719"/>
                      <a:pt x="10796" y="7742"/>
                    </a:cubicBezTo>
                    <a:cubicBezTo>
                      <a:pt x="10784" y="7755"/>
                      <a:pt x="10764" y="7743"/>
                      <a:pt x="10737" y="7712"/>
                    </a:cubicBezTo>
                    <a:cubicBezTo>
                      <a:pt x="10724" y="7697"/>
                      <a:pt x="10711" y="7677"/>
                      <a:pt x="10696" y="7652"/>
                    </a:cubicBezTo>
                    <a:cubicBezTo>
                      <a:pt x="10664" y="7603"/>
                      <a:pt x="10623" y="7540"/>
                      <a:pt x="10587" y="7464"/>
                    </a:cubicBezTo>
                    <a:cubicBezTo>
                      <a:pt x="10531" y="7350"/>
                      <a:pt x="10479" y="7217"/>
                      <a:pt x="10427" y="7073"/>
                    </a:cubicBezTo>
                    <a:cubicBezTo>
                      <a:pt x="10414" y="7036"/>
                      <a:pt x="10397" y="6989"/>
                      <a:pt x="10377" y="6945"/>
                    </a:cubicBezTo>
                    <a:cubicBezTo>
                      <a:pt x="10338" y="6858"/>
                      <a:pt x="10283" y="6764"/>
                      <a:pt x="10235" y="6682"/>
                    </a:cubicBezTo>
                    <a:cubicBezTo>
                      <a:pt x="10210" y="6640"/>
                      <a:pt x="10190" y="6601"/>
                      <a:pt x="10168" y="6569"/>
                    </a:cubicBezTo>
                    <a:cubicBezTo>
                      <a:pt x="9915" y="6210"/>
                      <a:pt x="9316" y="5613"/>
                      <a:pt x="9087" y="5485"/>
                    </a:cubicBezTo>
                    <a:cubicBezTo>
                      <a:pt x="9057" y="5469"/>
                      <a:pt x="9033" y="5454"/>
                      <a:pt x="9011" y="5440"/>
                    </a:cubicBezTo>
                    <a:cubicBezTo>
                      <a:pt x="8989" y="5426"/>
                      <a:pt x="8967" y="5414"/>
                      <a:pt x="8952" y="5402"/>
                    </a:cubicBezTo>
                    <a:cubicBezTo>
                      <a:pt x="8938" y="5390"/>
                      <a:pt x="8934" y="5375"/>
                      <a:pt x="8927" y="5365"/>
                    </a:cubicBezTo>
                    <a:cubicBezTo>
                      <a:pt x="8921" y="5355"/>
                      <a:pt x="8918" y="5343"/>
                      <a:pt x="8919" y="5335"/>
                    </a:cubicBezTo>
                    <a:cubicBezTo>
                      <a:pt x="8919" y="5330"/>
                      <a:pt x="8917" y="5331"/>
                      <a:pt x="8919" y="5327"/>
                    </a:cubicBezTo>
                    <a:cubicBezTo>
                      <a:pt x="8921" y="5323"/>
                      <a:pt x="8923" y="5316"/>
                      <a:pt x="8927" y="5312"/>
                    </a:cubicBezTo>
                    <a:cubicBezTo>
                      <a:pt x="8936" y="5304"/>
                      <a:pt x="8953" y="5296"/>
                      <a:pt x="8969" y="5290"/>
                    </a:cubicBezTo>
                    <a:cubicBezTo>
                      <a:pt x="9002" y="5276"/>
                      <a:pt x="9048" y="5271"/>
                      <a:pt x="9112" y="5259"/>
                    </a:cubicBezTo>
                    <a:cubicBezTo>
                      <a:pt x="9136" y="5255"/>
                      <a:pt x="9170" y="5244"/>
                      <a:pt x="9204" y="5229"/>
                    </a:cubicBezTo>
                    <a:cubicBezTo>
                      <a:pt x="9306" y="5184"/>
                      <a:pt x="9435" y="5096"/>
                      <a:pt x="9539" y="5004"/>
                    </a:cubicBezTo>
                    <a:cubicBezTo>
                      <a:pt x="9678" y="4881"/>
                      <a:pt x="9925" y="4671"/>
                      <a:pt x="10084" y="4537"/>
                    </a:cubicBezTo>
                    <a:cubicBezTo>
                      <a:pt x="10211" y="4430"/>
                      <a:pt x="10356" y="4263"/>
                      <a:pt x="10469" y="4101"/>
                    </a:cubicBezTo>
                    <a:cubicBezTo>
                      <a:pt x="10488" y="4074"/>
                      <a:pt x="10511" y="4045"/>
                      <a:pt x="10528" y="4018"/>
                    </a:cubicBezTo>
                    <a:cubicBezTo>
                      <a:pt x="10545" y="3991"/>
                      <a:pt x="10555" y="3968"/>
                      <a:pt x="10570" y="3943"/>
                    </a:cubicBezTo>
                    <a:cubicBezTo>
                      <a:pt x="10624" y="3846"/>
                      <a:pt x="10683" y="3756"/>
                      <a:pt x="10729" y="3694"/>
                    </a:cubicBezTo>
                    <a:cubicBezTo>
                      <a:pt x="10752" y="3663"/>
                      <a:pt x="10771" y="3643"/>
                      <a:pt x="10788" y="3627"/>
                    </a:cubicBezTo>
                    <a:cubicBezTo>
                      <a:pt x="10796" y="3618"/>
                      <a:pt x="10807" y="3608"/>
                      <a:pt x="10813" y="3604"/>
                    </a:cubicBezTo>
                    <a:close/>
                    <a:moveTo>
                      <a:pt x="10771" y="8096"/>
                    </a:moveTo>
                    <a:cubicBezTo>
                      <a:pt x="10816" y="8096"/>
                      <a:pt x="10971" y="8473"/>
                      <a:pt x="10939" y="8502"/>
                    </a:cubicBezTo>
                    <a:cubicBezTo>
                      <a:pt x="10893" y="8544"/>
                      <a:pt x="10614" y="8543"/>
                      <a:pt x="10587" y="8502"/>
                    </a:cubicBezTo>
                    <a:cubicBezTo>
                      <a:pt x="10581" y="8494"/>
                      <a:pt x="10587" y="8474"/>
                      <a:pt x="10595" y="8442"/>
                    </a:cubicBezTo>
                    <a:cubicBezTo>
                      <a:pt x="10597" y="8419"/>
                      <a:pt x="10604" y="8389"/>
                      <a:pt x="10620" y="8359"/>
                    </a:cubicBezTo>
                    <a:cubicBezTo>
                      <a:pt x="10630" y="8330"/>
                      <a:pt x="10644" y="8293"/>
                      <a:pt x="10662" y="8254"/>
                    </a:cubicBezTo>
                    <a:cubicBezTo>
                      <a:pt x="10674" y="8229"/>
                      <a:pt x="10684" y="8212"/>
                      <a:pt x="10696" y="8194"/>
                    </a:cubicBezTo>
                    <a:cubicBezTo>
                      <a:pt x="10724" y="8139"/>
                      <a:pt x="10757" y="8096"/>
                      <a:pt x="10771" y="8096"/>
                    </a:cubicBezTo>
                    <a:close/>
                    <a:moveTo>
                      <a:pt x="10796" y="8864"/>
                    </a:moveTo>
                    <a:cubicBezTo>
                      <a:pt x="10728" y="8864"/>
                      <a:pt x="10660" y="8888"/>
                      <a:pt x="10570" y="8939"/>
                    </a:cubicBezTo>
                    <a:cubicBezTo>
                      <a:pt x="10445" y="9009"/>
                      <a:pt x="10202" y="9067"/>
                      <a:pt x="10034" y="9067"/>
                    </a:cubicBezTo>
                    <a:cubicBezTo>
                      <a:pt x="9410" y="9067"/>
                      <a:pt x="9043" y="9747"/>
                      <a:pt x="9539" y="9985"/>
                    </a:cubicBezTo>
                    <a:cubicBezTo>
                      <a:pt x="9871" y="10144"/>
                      <a:pt x="9821" y="10283"/>
                      <a:pt x="9371" y="10451"/>
                    </a:cubicBezTo>
                    <a:cubicBezTo>
                      <a:pt x="9064" y="10566"/>
                      <a:pt x="8912" y="10578"/>
                      <a:pt x="8693" y="10489"/>
                    </a:cubicBezTo>
                    <a:cubicBezTo>
                      <a:pt x="8537" y="10425"/>
                      <a:pt x="8330" y="10402"/>
                      <a:pt x="8232" y="10436"/>
                    </a:cubicBezTo>
                    <a:cubicBezTo>
                      <a:pt x="7973" y="10525"/>
                      <a:pt x="8015" y="10776"/>
                      <a:pt x="8299" y="10842"/>
                    </a:cubicBezTo>
                    <a:cubicBezTo>
                      <a:pt x="8438" y="10875"/>
                      <a:pt x="8516" y="10954"/>
                      <a:pt x="8483" y="11031"/>
                    </a:cubicBezTo>
                    <a:cubicBezTo>
                      <a:pt x="8452" y="11104"/>
                      <a:pt x="8340" y="11626"/>
                      <a:pt x="8232" y="12189"/>
                    </a:cubicBezTo>
                    <a:cubicBezTo>
                      <a:pt x="8075" y="13002"/>
                      <a:pt x="7971" y="13260"/>
                      <a:pt x="7754" y="13438"/>
                    </a:cubicBezTo>
                    <a:lnTo>
                      <a:pt x="7486" y="13664"/>
                    </a:lnTo>
                    <a:lnTo>
                      <a:pt x="7779" y="13875"/>
                    </a:lnTo>
                    <a:cubicBezTo>
                      <a:pt x="8183" y="14159"/>
                      <a:pt x="8950" y="14160"/>
                      <a:pt x="9355" y="13875"/>
                    </a:cubicBezTo>
                    <a:cubicBezTo>
                      <a:pt x="9656" y="13663"/>
                      <a:pt x="9651" y="13661"/>
                      <a:pt x="9422" y="13491"/>
                    </a:cubicBezTo>
                    <a:cubicBezTo>
                      <a:pt x="9252" y="13365"/>
                      <a:pt x="9122" y="13003"/>
                      <a:pt x="8927" y="12114"/>
                    </a:cubicBezTo>
                    <a:cubicBezTo>
                      <a:pt x="8782" y="11451"/>
                      <a:pt x="8687" y="10885"/>
                      <a:pt x="8718" y="10857"/>
                    </a:cubicBezTo>
                    <a:cubicBezTo>
                      <a:pt x="8821" y="10765"/>
                      <a:pt x="10209" y="10805"/>
                      <a:pt x="10277" y="10903"/>
                    </a:cubicBezTo>
                    <a:cubicBezTo>
                      <a:pt x="10313" y="10956"/>
                      <a:pt x="10195" y="11103"/>
                      <a:pt x="10008" y="11226"/>
                    </a:cubicBezTo>
                    <a:cubicBezTo>
                      <a:pt x="9705" y="11427"/>
                      <a:pt x="9575" y="11621"/>
                      <a:pt x="9388" y="12152"/>
                    </a:cubicBezTo>
                    <a:cubicBezTo>
                      <a:pt x="9284" y="12447"/>
                      <a:pt x="9716" y="13121"/>
                      <a:pt x="10159" y="13355"/>
                    </a:cubicBezTo>
                    <a:cubicBezTo>
                      <a:pt x="10552" y="13563"/>
                      <a:pt x="10578" y="13604"/>
                      <a:pt x="10545" y="14010"/>
                    </a:cubicBezTo>
                    <a:cubicBezTo>
                      <a:pt x="10510" y="14436"/>
                      <a:pt x="10502" y="14442"/>
                      <a:pt x="10134" y="14409"/>
                    </a:cubicBezTo>
                    <a:cubicBezTo>
                      <a:pt x="9760" y="14375"/>
                      <a:pt x="9755" y="14377"/>
                      <a:pt x="9782" y="14793"/>
                    </a:cubicBezTo>
                    <a:cubicBezTo>
                      <a:pt x="9805" y="15137"/>
                      <a:pt x="9857" y="15219"/>
                      <a:pt x="10050" y="15221"/>
                    </a:cubicBezTo>
                    <a:cubicBezTo>
                      <a:pt x="10179" y="15223"/>
                      <a:pt x="10376" y="15284"/>
                      <a:pt x="10494" y="15364"/>
                    </a:cubicBezTo>
                    <a:cubicBezTo>
                      <a:pt x="10681" y="15491"/>
                      <a:pt x="10752" y="15494"/>
                      <a:pt x="11031" y="15364"/>
                    </a:cubicBezTo>
                    <a:cubicBezTo>
                      <a:pt x="11208" y="15282"/>
                      <a:pt x="11450" y="15214"/>
                      <a:pt x="11567" y="15214"/>
                    </a:cubicBezTo>
                    <a:cubicBezTo>
                      <a:pt x="11738" y="15214"/>
                      <a:pt x="11786" y="15135"/>
                      <a:pt x="11793" y="14800"/>
                    </a:cubicBezTo>
                    <a:cubicBezTo>
                      <a:pt x="11802" y="14394"/>
                      <a:pt x="11791" y="14385"/>
                      <a:pt x="11441" y="14416"/>
                    </a:cubicBezTo>
                    <a:cubicBezTo>
                      <a:pt x="11095" y="14447"/>
                      <a:pt x="11081" y="14433"/>
                      <a:pt x="11048" y="14018"/>
                    </a:cubicBezTo>
                    <a:cubicBezTo>
                      <a:pt x="11015" y="13614"/>
                      <a:pt x="11042" y="13565"/>
                      <a:pt x="11467" y="13325"/>
                    </a:cubicBezTo>
                    <a:cubicBezTo>
                      <a:pt x="12294" y="12857"/>
                      <a:pt x="12377" y="11922"/>
                      <a:pt x="11651" y="11309"/>
                    </a:cubicBezTo>
                    <a:cubicBezTo>
                      <a:pt x="11436" y="11127"/>
                      <a:pt x="11292" y="10942"/>
                      <a:pt x="11324" y="10895"/>
                    </a:cubicBezTo>
                    <a:cubicBezTo>
                      <a:pt x="11418" y="10759"/>
                      <a:pt x="12582" y="10796"/>
                      <a:pt x="12715" y="10940"/>
                    </a:cubicBezTo>
                    <a:cubicBezTo>
                      <a:pt x="12917" y="11158"/>
                      <a:pt x="12430" y="13277"/>
                      <a:pt x="12129" y="13491"/>
                    </a:cubicBezTo>
                    <a:cubicBezTo>
                      <a:pt x="11995" y="13586"/>
                      <a:pt x="11914" y="13679"/>
                      <a:pt x="11944" y="13702"/>
                    </a:cubicBezTo>
                    <a:cubicBezTo>
                      <a:pt x="12545" y="14146"/>
                      <a:pt x="13223" y="14212"/>
                      <a:pt x="13712" y="13867"/>
                    </a:cubicBezTo>
                    <a:cubicBezTo>
                      <a:pt x="14024" y="13648"/>
                      <a:pt x="14017" y="13645"/>
                      <a:pt x="13788" y="13483"/>
                    </a:cubicBezTo>
                    <a:cubicBezTo>
                      <a:pt x="13614" y="13361"/>
                      <a:pt x="13495" y="13025"/>
                      <a:pt x="13310" y="12144"/>
                    </a:cubicBezTo>
                    <a:lnTo>
                      <a:pt x="13067" y="10970"/>
                    </a:lnTo>
                    <a:lnTo>
                      <a:pt x="13335" y="10790"/>
                    </a:lnTo>
                    <a:cubicBezTo>
                      <a:pt x="13561" y="10633"/>
                      <a:pt x="13574" y="10590"/>
                      <a:pt x="13427" y="10504"/>
                    </a:cubicBezTo>
                    <a:cubicBezTo>
                      <a:pt x="13219" y="10380"/>
                      <a:pt x="12964" y="10376"/>
                      <a:pt x="12765" y="10489"/>
                    </a:cubicBezTo>
                    <a:cubicBezTo>
                      <a:pt x="12621" y="10571"/>
                      <a:pt x="11682" y="10403"/>
                      <a:pt x="11534" y="10271"/>
                    </a:cubicBezTo>
                    <a:cubicBezTo>
                      <a:pt x="11492" y="10234"/>
                      <a:pt x="11642" y="10137"/>
                      <a:pt x="11869" y="10052"/>
                    </a:cubicBezTo>
                    <a:cubicBezTo>
                      <a:pt x="12167" y="9941"/>
                      <a:pt x="12279" y="9833"/>
                      <a:pt x="12279" y="9669"/>
                    </a:cubicBezTo>
                    <a:cubicBezTo>
                      <a:pt x="12279" y="9343"/>
                      <a:pt x="11956" y="9067"/>
                      <a:pt x="11575" y="9067"/>
                    </a:cubicBezTo>
                    <a:cubicBezTo>
                      <a:pt x="11396" y="9067"/>
                      <a:pt x="11147" y="9009"/>
                      <a:pt x="11022" y="8939"/>
                    </a:cubicBezTo>
                    <a:cubicBezTo>
                      <a:pt x="10932" y="8888"/>
                      <a:pt x="10864" y="8864"/>
                      <a:pt x="10796" y="8864"/>
                    </a:cubicBezTo>
                    <a:close/>
                    <a:moveTo>
                      <a:pt x="11425" y="9172"/>
                    </a:moveTo>
                    <a:cubicBezTo>
                      <a:pt x="11444" y="9171"/>
                      <a:pt x="11456" y="9171"/>
                      <a:pt x="11475" y="9172"/>
                    </a:cubicBezTo>
                    <a:cubicBezTo>
                      <a:pt x="11729" y="9185"/>
                      <a:pt x="11936" y="9363"/>
                      <a:pt x="11936" y="9654"/>
                    </a:cubicBezTo>
                    <a:cubicBezTo>
                      <a:pt x="11936" y="10005"/>
                      <a:pt x="11470" y="10173"/>
                      <a:pt x="11098" y="9955"/>
                    </a:cubicBezTo>
                    <a:cubicBezTo>
                      <a:pt x="10846" y="9807"/>
                      <a:pt x="10773" y="9805"/>
                      <a:pt x="10486" y="9939"/>
                    </a:cubicBezTo>
                    <a:cubicBezTo>
                      <a:pt x="10069" y="10134"/>
                      <a:pt x="10039" y="10132"/>
                      <a:pt x="9757" y="9879"/>
                    </a:cubicBezTo>
                    <a:cubicBezTo>
                      <a:pt x="9544" y="9688"/>
                      <a:pt x="9542" y="9643"/>
                      <a:pt x="9690" y="9443"/>
                    </a:cubicBezTo>
                    <a:cubicBezTo>
                      <a:pt x="9902" y="9155"/>
                      <a:pt x="10300" y="9104"/>
                      <a:pt x="10578" y="9330"/>
                    </a:cubicBezTo>
                    <a:cubicBezTo>
                      <a:pt x="10782" y="9496"/>
                      <a:pt x="10811" y="9496"/>
                      <a:pt x="11006" y="9338"/>
                    </a:cubicBezTo>
                    <a:cubicBezTo>
                      <a:pt x="11139" y="9230"/>
                      <a:pt x="11288" y="9179"/>
                      <a:pt x="11425" y="9172"/>
                    </a:cubicBezTo>
                    <a:close/>
                    <a:moveTo>
                      <a:pt x="8316" y="12460"/>
                    </a:moveTo>
                    <a:cubicBezTo>
                      <a:pt x="8320" y="12459"/>
                      <a:pt x="8328" y="12460"/>
                      <a:pt x="8332" y="12460"/>
                    </a:cubicBezTo>
                    <a:cubicBezTo>
                      <a:pt x="8401" y="12466"/>
                      <a:pt x="8450" y="12624"/>
                      <a:pt x="8450" y="12927"/>
                    </a:cubicBezTo>
                    <a:cubicBezTo>
                      <a:pt x="8450" y="13218"/>
                      <a:pt x="8394" y="13420"/>
                      <a:pt x="8307" y="13446"/>
                    </a:cubicBezTo>
                    <a:cubicBezTo>
                      <a:pt x="8100" y="13508"/>
                      <a:pt x="8029" y="13260"/>
                      <a:pt x="8131" y="12821"/>
                    </a:cubicBezTo>
                    <a:cubicBezTo>
                      <a:pt x="8185" y="12587"/>
                      <a:pt x="8257" y="12473"/>
                      <a:pt x="8316" y="12460"/>
                    </a:cubicBezTo>
                    <a:close/>
                    <a:moveTo>
                      <a:pt x="8785" y="12483"/>
                    </a:moveTo>
                    <a:cubicBezTo>
                      <a:pt x="8893" y="12469"/>
                      <a:pt x="8959" y="12647"/>
                      <a:pt x="8994" y="13055"/>
                    </a:cubicBezTo>
                    <a:cubicBezTo>
                      <a:pt x="9023" y="13383"/>
                      <a:pt x="8873" y="13562"/>
                      <a:pt x="8701" y="13408"/>
                    </a:cubicBezTo>
                    <a:cubicBezTo>
                      <a:pt x="8579" y="13299"/>
                      <a:pt x="8605" y="12569"/>
                      <a:pt x="8735" y="12498"/>
                    </a:cubicBezTo>
                    <a:cubicBezTo>
                      <a:pt x="8752" y="12488"/>
                      <a:pt x="8769" y="12485"/>
                      <a:pt x="8785" y="12483"/>
                    </a:cubicBezTo>
                    <a:close/>
                    <a:moveTo>
                      <a:pt x="12682" y="12754"/>
                    </a:moveTo>
                    <a:cubicBezTo>
                      <a:pt x="12745" y="12756"/>
                      <a:pt x="12799" y="12899"/>
                      <a:pt x="12799" y="13077"/>
                    </a:cubicBezTo>
                    <a:cubicBezTo>
                      <a:pt x="12799" y="13377"/>
                      <a:pt x="12638" y="13557"/>
                      <a:pt x="12489" y="13423"/>
                    </a:cubicBezTo>
                    <a:cubicBezTo>
                      <a:pt x="12387" y="13332"/>
                      <a:pt x="12556" y="12748"/>
                      <a:pt x="12682" y="12754"/>
                    </a:cubicBezTo>
                    <a:close/>
                    <a:moveTo>
                      <a:pt x="13251" y="12829"/>
                    </a:moveTo>
                    <a:cubicBezTo>
                      <a:pt x="13314" y="12818"/>
                      <a:pt x="13390" y="12914"/>
                      <a:pt x="13411" y="13047"/>
                    </a:cubicBezTo>
                    <a:cubicBezTo>
                      <a:pt x="13458" y="13348"/>
                      <a:pt x="13237" y="13582"/>
                      <a:pt x="13134" y="13340"/>
                    </a:cubicBezTo>
                    <a:cubicBezTo>
                      <a:pt x="13043" y="13128"/>
                      <a:pt x="13105" y="12855"/>
                      <a:pt x="13251" y="12829"/>
                    </a:cubicBezTo>
                    <a:close/>
                  </a:path>
                </a:pathLst>
              </a:custGeom>
              <a:ln w="12700" cap="flat">
                <a:noFill/>
                <a:miter lim="400000"/>
              </a:ln>
              <a:effectLst/>
            </p:spPr>
          </p:pic>
        </p:grpSp>
      </p:grpSp>
      <p:sp>
        <p:nvSpPr>
          <p:cNvPr id="20" name="www.roskazna.ru"/>
          <p:cNvSpPr txBox="1"/>
          <p:nvPr/>
        </p:nvSpPr>
        <p:spPr>
          <a:xfrm>
            <a:off x="683568" y="339502"/>
            <a:ext cx="1800200" cy="24109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square" lIns="50800" tIns="50800" rIns="50800" bIns="50800" anchor="ctr">
            <a:spAutoFit/>
          </a:bodyPr>
          <a:lstStyle/>
          <a:p>
            <a:pPr marL="92075" lvl="2" algn="l">
              <a:defRPr b="0">
                <a:solidFill>
                  <a:srgbClr val="212121"/>
                </a:solidFill>
                <a:latin typeface="Helvetica"/>
                <a:ea typeface="Helvetica"/>
                <a:cs typeface="Helvetica"/>
                <a:sym typeface="Helvetica"/>
              </a:defRPr>
            </a:pPr>
            <a:r>
              <a:rPr sz="900" dirty="0" smtClean="0">
                <a:solidFill>
                  <a:schemeClr val="accent1">
                    <a:lumMod val="50000"/>
                  </a:schemeClr>
                </a:solidFill>
                <a:latin typeface="Cambria" pitchFamily="18" charset="0"/>
              </a:rPr>
              <a:t>www.</a:t>
            </a:r>
            <a:r>
              <a:rPr lang="en-US" sz="900" dirty="0" smtClean="0">
                <a:solidFill>
                  <a:schemeClr val="accent1">
                    <a:lumMod val="50000"/>
                  </a:schemeClr>
                </a:solidFill>
                <a:latin typeface="Cambria" pitchFamily="18" charset="0"/>
              </a:rPr>
              <a:t>altay</a:t>
            </a:r>
            <a:r>
              <a:rPr lang="ru-RU" sz="900" dirty="0" smtClean="0">
                <a:solidFill>
                  <a:schemeClr val="accent1">
                    <a:lumMod val="50000"/>
                  </a:schemeClr>
                </a:solidFill>
                <a:latin typeface="Cambria" pitchFamily="18" charset="0"/>
              </a:rPr>
              <a:t>.</a:t>
            </a:r>
            <a:r>
              <a:rPr sz="900" dirty="0" smtClean="0">
                <a:solidFill>
                  <a:schemeClr val="accent1">
                    <a:lumMod val="50000"/>
                  </a:schemeClr>
                </a:solidFill>
                <a:latin typeface="Cambria" pitchFamily="18" charset="0"/>
              </a:rPr>
              <a:t>roskazna.ru</a:t>
            </a:r>
            <a:endParaRPr sz="900" dirty="0">
              <a:solidFill>
                <a:schemeClr val="accent1">
                  <a:lumMod val="50000"/>
                </a:schemeClr>
              </a:solidFill>
              <a:latin typeface="Cambria" pitchFamily="18" charset="0"/>
            </a:endParaRPr>
          </a:p>
        </p:txBody>
      </p:sp>
      <p:sp>
        <p:nvSpPr>
          <p:cNvPr id="26" name="TextBox 3"/>
          <p:cNvSpPr txBox="1">
            <a:spLocks noChangeArrowheads="1"/>
          </p:cNvSpPr>
          <p:nvPr/>
        </p:nvSpPr>
        <p:spPr bwMode="auto">
          <a:xfrm>
            <a:off x="755576" y="126817"/>
            <a:ext cx="2736304" cy="28469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txBody>
          <a:bodyPr wrap="square" lIns="68580" tIns="34290" rIns="68580" bIns="34290">
            <a:spAutoFit/>
          </a:bodyPr>
          <a:lstStyle/>
          <a:p>
            <a:r>
              <a:rPr lang="ru-RU" altLang="ru-RU" sz="1400" b="1" dirty="0" smtClean="0">
                <a:solidFill>
                  <a:schemeClr val="tx2">
                    <a:lumMod val="50000"/>
                  </a:schemeClr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Cambria" pitchFamily="18" charset="0"/>
                <a:cs typeface="Arial" pitchFamily="34" charset="0"/>
              </a:rPr>
              <a:t>УФК ПО АЛТАЙСКОМУ КРАЮ</a:t>
            </a:r>
            <a:endParaRPr lang="ru-RU" altLang="ru-RU" sz="1400" b="1" dirty="0">
              <a:solidFill>
                <a:schemeClr val="tx2">
                  <a:lumMod val="50000"/>
                </a:schemeClr>
              </a:solidFill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  <a:latin typeface="Cambria" pitchFamily="18" charset="0"/>
              <a:cs typeface="Arial" pitchFamily="34" charset="0"/>
            </a:endParaRPr>
          </a:p>
        </p:txBody>
      </p:sp>
      <p:sp>
        <p:nvSpPr>
          <p:cNvPr id="12" name="TextBox 15"/>
          <p:cNvSpPr txBox="1">
            <a:spLocks noChangeArrowheads="1"/>
          </p:cNvSpPr>
          <p:nvPr/>
        </p:nvSpPr>
        <p:spPr bwMode="auto">
          <a:xfrm>
            <a:off x="3347864" y="73536"/>
            <a:ext cx="5796136" cy="55399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/>
            <a:r>
              <a:rPr lang="ru-RU" altLang="ru-RU" sz="15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mbria" pitchFamily="18" charset="0"/>
              </a:rPr>
              <a:t>Организация исполнения судебных актов </a:t>
            </a:r>
          </a:p>
          <a:p>
            <a:pPr algn="ctr"/>
            <a:r>
              <a:rPr lang="ru-RU" altLang="ru-RU" sz="15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mbria" pitchFamily="18" charset="0"/>
              </a:rPr>
              <a:t>в УФК по Алтайскому краю</a:t>
            </a:r>
          </a:p>
        </p:txBody>
      </p:sp>
      <p:sp>
        <p:nvSpPr>
          <p:cNvPr id="16" name="Прямоугольник 15"/>
          <p:cNvSpPr/>
          <p:nvPr/>
        </p:nvSpPr>
        <p:spPr>
          <a:xfrm>
            <a:off x="35496" y="3573472"/>
            <a:ext cx="1368152" cy="144655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buNone/>
            </a:pPr>
            <a:r>
              <a:rPr lang="ru-RU" sz="1100" b="1" dirty="0" smtClean="0">
                <a:solidFill>
                  <a:srgbClr val="C00000"/>
                </a:solidFill>
                <a:latin typeface="Cambria" pitchFamily="18" charset="0"/>
              </a:rPr>
              <a:t>116</a:t>
            </a:r>
            <a:r>
              <a:rPr lang="ru-RU" sz="1100" b="1" dirty="0" smtClean="0">
                <a:solidFill>
                  <a:schemeClr val="accent1">
                    <a:lumMod val="50000"/>
                  </a:schemeClr>
                </a:solidFill>
                <a:latin typeface="Cambria" pitchFamily="18" charset="0"/>
              </a:rPr>
              <a:t> </a:t>
            </a:r>
          </a:p>
          <a:p>
            <a:pPr algn="ctr">
              <a:buNone/>
            </a:pPr>
            <a:r>
              <a:rPr lang="ru-RU" sz="1100" b="1" dirty="0" smtClean="0">
                <a:solidFill>
                  <a:schemeClr val="accent1">
                    <a:lumMod val="50000"/>
                  </a:schemeClr>
                </a:solidFill>
                <a:latin typeface="Cambria" pitchFamily="18" charset="0"/>
              </a:rPr>
              <a:t>учреждений,</a:t>
            </a:r>
          </a:p>
          <a:p>
            <a:pPr algn="ctr">
              <a:buNone/>
            </a:pPr>
            <a:r>
              <a:rPr lang="ru-RU" sz="1100" b="1" dirty="0" smtClean="0">
                <a:solidFill>
                  <a:schemeClr val="accent1">
                    <a:lumMod val="50000"/>
                  </a:schemeClr>
                </a:solidFill>
                <a:latin typeface="Cambria" pitchFamily="18" charset="0"/>
              </a:rPr>
              <a:t> по лицевым счетам которых приостановлены операции</a:t>
            </a:r>
          </a:p>
          <a:p>
            <a:pPr algn="ctr">
              <a:buNone/>
            </a:pPr>
            <a:r>
              <a:rPr lang="ru-RU" sz="1100" dirty="0" smtClean="0">
                <a:solidFill>
                  <a:schemeClr val="accent1">
                    <a:lumMod val="50000"/>
                  </a:schemeClr>
                </a:solidFill>
                <a:latin typeface="Cambria" pitchFamily="18" charset="0"/>
              </a:rPr>
              <a:t>(по состоянию </a:t>
            </a:r>
          </a:p>
          <a:p>
            <a:pPr algn="ctr">
              <a:buNone/>
            </a:pPr>
            <a:r>
              <a:rPr lang="ru-RU" sz="1100" dirty="0" smtClean="0">
                <a:solidFill>
                  <a:schemeClr val="accent1">
                    <a:lumMod val="50000"/>
                  </a:schemeClr>
                </a:solidFill>
                <a:latin typeface="Cambria" pitchFamily="18" charset="0"/>
              </a:rPr>
              <a:t>на 26.03.2019 г.)</a:t>
            </a:r>
            <a:endParaRPr lang="ru-RU" sz="1100" b="1" dirty="0" smtClean="0">
              <a:solidFill>
                <a:schemeClr val="accent1">
                  <a:lumMod val="50000"/>
                </a:schemeClr>
              </a:solidFill>
              <a:latin typeface="Cambria" pitchFamily="18" charset="0"/>
            </a:endParaRPr>
          </a:p>
        </p:txBody>
      </p:sp>
      <p:sp>
        <p:nvSpPr>
          <p:cNvPr id="17" name="Содержимое 2"/>
          <p:cNvSpPr txBox="1">
            <a:spLocks/>
          </p:cNvSpPr>
          <p:nvPr/>
        </p:nvSpPr>
        <p:spPr bwMode="auto">
          <a:xfrm>
            <a:off x="1259632" y="3507854"/>
            <a:ext cx="3312368" cy="151216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 typeface="Arial" charset="0"/>
              <a:buNone/>
              <a:tabLst/>
              <a:defRPr/>
            </a:pPr>
            <a:r>
              <a:rPr kumimoji="0" lang="ru-RU" sz="1000" b="0" i="0" u="none" strike="noStrike" kern="1200" cap="none" spc="0" normalizeH="0" baseline="0" noProof="0" dirty="0" smtClean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Cambria" pitchFamily="18" charset="0"/>
                <a:ea typeface="+mn-ea"/>
                <a:cs typeface="+mn-cs"/>
              </a:rPr>
              <a:t>менее 1 года </a:t>
            </a:r>
            <a:r>
              <a:rPr kumimoji="0" lang="ru-RU" sz="10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accent1">
                    <a:lumMod val="50000"/>
                  </a:schemeClr>
                </a:solidFill>
                <a:effectLst/>
                <a:uLnTx/>
                <a:uFillTx/>
                <a:latin typeface="Cambria" pitchFamily="18" charset="0"/>
                <a:ea typeface="+mn-ea"/>
                <a:cs typeface="+mn-cs"/>
              </a:rPr>
              <a:t>– 27 учреждений</a:t>
            </a: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 typeface="Arial" charset="0"/>
              <a:buNone/>
              <a:tabLst/>
              <a:defRPr/>
            </a:pPr>
            <a:r>
              <a:rPr kumimoji="0" lang="ru-RU" sz="1000" b="0" i="0" u="none" strike="noStrike" kern="1200" cap="none" spc="0" normalizeH="0" baseline="0" noProof="0" dirty="0" smtClean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Cambria" pitchFamily="18" charset="0"/>
                <a:ea typeface="+mn-ea"/>
                <a:cs typeface="+mn-cs"/>
              </a:rPr>
              <a:t>от 1 до 3 лет </a:t>
            </a:r>
            <a:r>
              <a:rPr kumimoji="0" lang="ru-RU" sz="10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accent1">
                    <a:lumMod val="50000"/>
                  </a:schemeClr>
                </a:solidFill>
                <a:effectLst/>
                <a:uLnTx/>
                <a:uFillTx/>
                <a:latin typeface="Cambria" pitchFamily="18" charset="0"/>
                <a:ea typeface="+mn-ea"/>
                <a:cs typeface="+mn-cs"/>
              </a:rPr>
              <a:t>– 50 учреждений</a:t>
            </a: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 typeface="Arial" charset="0"/>
              <a:buNone/>
              <a:tabLst/>
              <a:defRPr/>
            </a:pPr>
            <a:r>
              <a:rPr kumimoji="0" lang="ru-RU" sz="1000" b="0" i="0" u="none" strike="noStrike" kern="1200" cap="none" spc="0" normalizeH="0" baseline="0" noProof="0" dirty="0" smtClean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Cambria" pitchFamily="18" charset="0"/>
                <a:ea typeface="+mn-ea"/>
                <a:cs typeface="+mn-cs"/>
              </a:rPr>
              <a:t>от 3 до 5 лет </a:t>
            </a:r>
            <a:r>
              <a:rPr kumimoji="0" lang="ru-RU" sz="10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accent1">
                    <a:lumMod val="50000"/>
                  </a:schemeClr>
                </a:solidFill>
                <a:effectLst/>
                <a:uLnTx/>
                <a:uFillTx/>
                <a:latin typeface="Cambria" pitchFamily="18" charset="0"/>
                <a:ea typeface="+mn-ea"/>
                <a:cs typeface="+mn-cs"/>
              </a:rPr>
              <a:t>– 29 учреждений</a:t>
            </a: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 typeface="Arial" charset="0"/>
              <a:buNone/>
              <a:tabLst/>
              <a:defRPr/>
            </a:pPr>
            <a:r>
              <a:rPr kumimoji="0" lang="ru-RU" sz="1000" b="0" i="0" u="none" strike="noStrike" kern="1200" cap="none" spc="0" normalizeH="0" baseline="0" noProof="0" dirty="0" smtClean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Cambria" pitchFamily="18" charset="0"/>
                <a:ea typeface="+mn-ea"/>
                <a:cs typeface="+mn-cs"/>
              </a:rPr>
              <a:t>более 5 лет </a:t>
            </a:r>
            <a:r>
              <a:rPr kumimoji="0" lang="ru-RU" sz="10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accent1">
                    <a:lumMod val="50000"/>
                  </a:schemeClr>
                </a:solidFill>
                <a:effectLst/>
                <a:uLnTx/>
                <a:uFillTx/>
                <a:latin typeface="Cambria" pitchFamily="18" charset="0"/>
                <a:ea typeface="+mn-ea"/>
                <a:cs typeface="+mn-cs"/>
              </a:rPr>
              <a:t>– 10 учреждений:</a:t>
            </a:r>
            <a:endParaRPr lang="ru-RU" sz="1000" dirty="0" smtClean="0">
              <a:solidFill>
                <a:schemeClr val="accent1">
                  <a:lumMod val="50000"/>
                </a:schemeClr>
              </a:solidFill>
              <a:latin typeface="Cambria" pitchFamily="18" charset="0"/>
            </a:endParaRP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 typeface="Arial" charset="0"/>
              <a:buNone/>
              <a:tabLst/>
              <a:defRPr/>
            </a:pPr>
            <a:r>
              <a:rPr kumimoji="0" lang="ru-RU" sz="9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accent1">
                    <a:lumMod val="50000"/>
                  </a:schemeClr>
                </a:solidFill>
                <a:effectLst/>
                <a:uLnTx/>
                <a:uFillTx/>
                <a:latin typeface="Cambria" pitchFamily="18" charset="0"/>
                <a:ea typeface="+mn-ea"/>
                <a:cs typeface="+mn-cs"/>
              </a:rPr>
              <a:t>Администрации  Ключевского, </a:t>
            </a:r>
            <a:r>
              <a:rPr kumimoji="0" lang="ru-RU" sz="900" b="0" i="0" u="none" strike="noStrike" kern="1200" cap="none" spc="0" normalizeH="0" baseline="0" noProof="0" dirty="0" err="1" smtClean="0">
                <a:ln>
                  <a:noFill/>
                </a:ln>
                <a:solidFill>
                  <a:schemeClr val="accent1">
                    <a:lumMod val="50000"/>
                  </a:schemeClr>
                </a:solidFill>
                <a:effectLst/>
                <a:uLnTx/>
                <a:uFillTx/>
                <a:latin typeface="Cambria" pitchFamily="18" charset="0"/>
                <a:ea typeface="+mn-ea"/>
                <a:cs typeface="+mn-cs"/>
              </a:rPr>
              <a:t>Крутихинского</a:t>
            </a:r>
            <a:r>
              <a:rPr kumimoji="0" lang="ru-RU" sz="9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accent1">
                    <a:lumMod val="50000"/>
                  </a:schemeClr>
                </a:solidFill>
                <a:effectLst/>
                <a:uLnTx/>
                <a:uFillTx/>
                <a:latin typeface="Cambria" pitchFamily="18" charset="0"/>
                <a:ea typeface="+mn-ea"/>
                <a:cs typeface="+mn-cs"/>
              </a:rPr>
              <a:t>, </a:t>
            </a:r>
            <a:r>
              <a:rPr kumimoji="0" lang="ru-RU" sz="900" b="0" i="0" u="none" strike="noStrike" kern="1200" cap="none" spc="0" normalizeH="0" baseline="0" noProof="0" dirty="0" err="1" smtClean="0">
                <a:ln>
                  <a:noFill/>
                </a:ln>
                <a:solidFill>
                  <a:schemeClr val="accent1">
                    <a:lumMod val="50000"/>
                  </a:schemeClr>
                </a:solidFill>
                <a:effectLst/>
                <a:uLnTx/>
                <a:uFillTx/>
                <a:latin typeface="Cambria" pitchFamily="18" charset="0"/>
                <a:ea typeface="+mn-ea"/>
                <a:cs typeface="+mn-cs"/>
              </a:rPr>
              <a:t>Мамон-товского</a:t>
            </a:r>
            <a:r>
              <a:rPr kumimoji="0" lang="ru-RU" sz="9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accent1">
                    <a:lumMod val="50000"/>
                  </a:schemeClr>
                </a:solidFill>
                <a:effectLst/>
                <a:uLnTx/>
                <a:uFillTx/>
                <a:latin typeface="Cambria" pitchFamily="18" charset="0"/>
                <a:ea typeface="+mn-ea"/>
                <a:cs typeface="+mn-cs"/>
              </a:rPr>
              <a:t>, Немецкого, </a:t>
            </a:r>
            <a:r>
              <a:rPr kumimoji="0" lang="ru-RU" sz="900" b="0" i="0" u="none" strike="noStrike" kern="1200" cap="none" spc="0" normalizeH="0" baseline="0" noProof="0" dirty="0" err="1" smtClean="0">
                <a:ln>
                  <a:noFill/>
                </a:ln>
                <a:solidFill>
                  <a:schemeClr val="accent1">
                    <a:lumMod val="50000"/>
                  </a:schemeClr>
                </a:solidFill>
                <a:effectLst/>
                <a:uLnTx/>
                <a:uFillTx/>
                <a:latin typeface="Cambria" pitchFamily="18" charset="0"/>
                <a:ea typeface="+mn-ea"/>
                <a:cs typeface="+mn-cs"/>
              </a:rPr>
              <a:t>Панкрушихинского</a:t>
            </a:r>
            <a:r>
              <a:rPr kumimoji="0" lang="ru-RU" sz="9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accent1">
                    <a:lumMod val="50000"/>
                  </a:schemeClr>
                </a:solidFill>
                <a:effectLst/>
                <a:uLnTx/>
                <a:uFillTx/>
                <a:latin typeface="Cambria" pitchFamily="18" charset="0"/>
                <a:ea typeface="+mn-ea"/>
                <a:cs typeface="+mn-cs"/>
              </a:rPr>
              <a:t>,</a:t>
            </a:r>
            <a:r>
              <a:rPr kumimoji="0" lang="ru-RU" sz="900" b="0" i="0" u="none" strike="noStrike" kern="1200" cap="none" spc="0" normalizeH="0" noProof="0" dirty="0" smtClean="0">
                <a:ln>
                  <a:noFill/>
                </a:ln>
                <a:solidFill>
                  <a:schemeClr val="accent1">
                    <a:lumMod val="50000"/>
                  </a:schemeClr>
                </a:solidFill>
                <a:effectLst/>
                <a:uLnTx/>
                <a:uFillTx/>
                <a:latin typeface="Cambria" pitchFamily="18" charset="0"/>
                <a:ea typeface="+mn-ea"/>
                <a:cs typeface="+mn-cs"/>
              </a:rPr>
              <a:t> Романовского, </a:t>
            </a:r>
            <a:r>
              <a:rPr kumimoji="0" lang="ru-RU" sz="900" b="0" i="0" u="none" strike="noStrike" kern="1200" cap="none" spc="0" normalizeH="0" noProof="0" dirty="0" err="1" smtClean="0">
                <a:ln>
                  <a:noFill/>
                </a:ln>
                <a:solidFill>
                  <a:schemeClr val="accent1">
                    <a:lumMod val="50000"/>
                  </a:schemeClr>
                </a:solidFill>
                <a:effectLst/>
                <a:uLnTx/>
                <a:uFillTx/>
                <a:latin typeface="Cambria" pitchFamily="18" charset="0"/>
                <a:ea typeface="+mn-ea"/>
                <a:cs typeface="+mn-cs"/>
              </a:rPr>
              <a:t>Хабарского</a:t>
            </a:r>
            <a:r>
              <a:rPr kumimoji="0" lang="ru-RU" sz="900" b="0" i="0" u="none" strike="noStrike" kern="1200" cap="none" spc="0" normalizeH="0" noProof="0" dirty="0" smtClean="0">
                <a:ln>
                  <a:noFill/>
                </a:ln>
                <a:solidFill>
                  <a:schemeClr val="accent1">
                    <a:lumMod val="50000"/>
                  </a:schemeClr>
                </a:solidFill>
                <a:effectLst/>
                <a:uLnTx/>
                <a:uFillTx/>
                <a:latin typeface="Cambria" pitchFamily="18" charset="0"/>
                <a:ea typeface="+mn-ea"/>
                <a:cs typeface="+mn-cs"/>
              </a:rPr>
              <a:t> районов, г. Славгорода, администрации </a:t>
            </a:r>
            <a:r>
              <a:rPr kumimoji="0" lang="ru-RU" sz="900" b="0" i="0" u="none" strike="noStrike" kern="1200" cap="none" spc="0" normalizeH="0" noProof="0" dirty="0" err="1" smtClean="0">
                <a:ln>
                  <a:noFill/>
                </a:ln>
                <a:solidFill>
                  <a:schemeClr val="accent1">
                    <a:lumMod val="50000"/>
                  </a:schemeClr>
                </a:solidFill>
                <a:effectLst/>
                <a:uLnTx/>
                <a:uFillTx/>
                <a:latin typeface="Cambria" pitchFamily="18" charset="0"/>
                <a:ea typeface="+mn-ea"/>
                <a:cs typeface="+mn-cs"/>
              </a:rPr>
              <a:t>Пуштулимского</a:t>
            </a:r>
            <a:r>
              <a:rPr kumimoji="0" lang="ru-RU" sz="900" b="0" i="0" u="none" strike="noStrike" kern="1200" cap="none" spc="0" normalizeH="0" noProof="0" dirty="0" smtClean="0">
                <a:ln>
                  <a:noFill/>
                </a:ln>
                <a:solidFill>
                  <a:schemeClr val="accent1">
                    <a:lumMod val="50000"/>
                  </a:schemeClr>
                </a:solidFill>
                <a:effectLst/>
                <a:uLnTx/>
                <a:uFillTx/>
                <a:latin typeface="Cambria" pitchFamily="18" charset="0"/>
                <a:ea typeface="+mn-ea"/>
                <a:cs typeface="+mn-cs"/>
              </a:rPr>
              <a:t> сельсовета </a:t>
            </a:r>
            <a:r>
              <a:rPr kumimoji="0" lang="ru-RU" sz="900" b="0" i="0" u="none" strike="noStrike" kern="1200" cap="none" spc="0" normalizeH="0" noProof="0" dirty="0" err="1" smtClean="0">
                <a:ln>
                  <a:noFill/>
                </a:ln>
                <a:solidFill>
                  <a:schemeClr val="accent1">
                    <a:lumMod val="50000"/>
                  </a:schemeClr>
                </a:solidFill>
                <a:effectLst/>
                <a:uLnTx/>
                <a:uFillTx/>
                <a:latin typeface="Cambria" pitchFamily="18" charset="0"/>
                <a:ea typeface="+mn-ea"/>
                <a:cs typeface="+mn-cs"/>
              </a:rPr>
              <a:t>Ельцовского</a:t>
            </a:r>
            <a:r>
              <a:rPr kumimoji="0" lang="ru-RU" sz="900" b="0" i="0" u="none" strike="noStrike" kern="1200" cap="none" spc="0" normalizeH="0" noProof="0" dirty="0" smtClean="0">
                <a:ln>
                  <a:noFill/>
                </a:ln>
                <a:solidFill>
                  <a:schemeClr val="accent1">
                    <a:lumMod val="50000"/>
                  </a:schemeClr>
                </a:solidFill>
                <a:effectLst/>
                <a:uLnTx/>
                <a:uFillTx/>
                <a:latin typeface="Cambria" pitchFamily="18" charset="0"/>
                <a:ea typeface="+mn-ea"/>
                <a:cs typeface="+mn-cs"/>
              </a:rPr>
              <a:t> района,                   </a:t>
            </a:r>
            <a:r>
              <a:rPr kumimoji="0" lang="ru-RU" sz="9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accent1">
                    <a:lumMod val="50000"/>
                  </a:schemeClr>
                </a:solidFill>
                <a:effectLst/>
                <a:uLnTx/>
                <a:uFillTx/>
                <a:latin typeface="Cambria" pitchFamily="18" charset="0"/>
                <a:ea typeface="+mn-ea"/>
                <a:cs typeface="+mn-cs"/>
              </a:rPr>
              <a:t>МКУ доп.образования  «</a:t>
            </a:r>
            <a:r>
              <a:rPr kumimoji="0" lang="ru-RU" sz="900" b="0" i="0" u="none" strike="noStrike" kern="1200" cap="none" spc="0" normalizeH="0" baseline="0" noProof="0" dirty="0" err="1" smtClean="0">
                <a:ln>
                  <a:noFill/>
                </a:ln>
                <a:solidFill>
                  <a:schemeClr val="accent1">
                    <a:lumMod val="50000"/>
                  </a:schemeClr>
                </a:solidFill>
                <a:effectLst/>
                <a:uLnTx/>
                <a:uFillTx/>
                <a:latin typeface="Cambria" pitchFamily="18" charset="0"/>
                <a:ea typeface="+mn-ea"/>
                <a:cs typeface="+mn-cs"/>
              </a:rPr>
              <a:t>Крутихинский</a:t>
            </a:r>
            <a:r>
              <a:rPr kumimoji="0" lang="ru-RU" sz="9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accent1">
                    <a:lumMod val="50000"/>
                  </a:schemeClr>
                </a:solidFill>
                <a:effectLst/>
                <a:uLnTx/>
                <a:uFillTx/>
                <a:latin typeface="Cambria" pitchFamily="18" charset="0"/>
                <a:ea typeface="+mn-ea"/>
                <a:cs typeface="+mn-cs"/>
              </a:rPr>
              <a:t>                               детско-юношеский центр»</a:t>
            </a:r>
            <a:endParaRPr kumimoji="0" lang="ru-RU" sz="900" b="0" i="0" u="none" strike="noStrike" kern="1200" cap="none" spc="0" normalizeH="0" baseline="0" noProof="0" dirty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cxnSp>
        <p:nvCxnSpPr>
          <p:cNvPr id="19" name="Прямая соединительная линия 18"/>
          <p:cNvCxnSpPr/>
          <p:nvPr/>
        </p:nvCxnSpPr>
        <p:spPr>
          <a:xfrm>
            <a:off x="107504" y="3435846"/>
            <a:ext cx="4392488" cy="0"/>
          </a:xfrm>
          <a:prstGeom prst="line">
            <a:avLst/>
          </a:prstGeom>
          <a:ln>
            <a:solidFill>
              <a:srgbClr val="FFC000"/>
            </a:solidFill>
            <a:prstDash val="lg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" name="Прямая соединительная линия 20"/>
          <p:cNvCxnSpPr/>
          <p:nvPr/>
        </p:nvCxnSpPr>
        <p:spPr>
          <a:xfrm flipV="1">
            <a:off x="1331640" y="3579862"/>
            <a:ext cx="0" cy="1440160"/>
          </a:xfrm>
          <a:prstGeom prst="line">
            <a:avLst/>
          </a:prstGeom>
          <a:ln>
            <a:solidFill>
              <a:schemeClr val="accent1">
                <a:lumMod val="50000"/>
              </a:schemeClr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2" name="TextBox 21"/>
          <p:cNvSpPr txBox="1"/>
          <p:nvPr/>
        </p:nvSpPr>
        <p:spPr>
          <a:xfrm>
            <a:off x="1979712" y="3003798"/>
            <a:ext cx="999728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/>
            </a:pPr>
            <a:r>
              <a:rPr lang="ru-RU" sz="1000" dirty="0" smtClean="0">
                <a:solidFill>
                  <a:schemeClr val="accent1">
                    <a:lumMod val="50000"/>
                  </a:schemeClr>
                </a:solidFill>
                <a:latin typeface="Cambria" panose="02040503050406030204" pitchFamily="18" charset="0"/>
              </a:rPr>
              <a:t>краевые</a:t>
            </a:r>
          </a:p>
          <a:p>
            <a:pPr>
              <a:defRPr/>
            </a:pPr>
            <a:r>
              <a:rPr lang="ru-RU" sz="1000" dirty="0" smtClean="0">
                <a:solidFill>
                  <a:schemeClr val="accent1">
                    <a:lumMod val="50000"/>
                  </a:schemeClr>
                </a:solidFill>
                <a:latin typeface="Cambria" panose="02040503050406030204" pitchFamily="18" charset="0"/>
              </a:rPr>
              <a:t>учреждения</a:t>
            </a:r>
            <a:endParaRPr lang="ru-RU" sz="1000" dirty="0">
              <a:solidFill>
                <a:schemeClr val="accent1">
                  <a:lumMod val="50000"/>
                </a:schemeClr>
              </a:solidFill>
              <a:latin typeface="+mj-lt"/>
            </a:endParaRPr>
          </a:p>
        </p:txBody>
      </p:sp>
      <p:sp>
        <p:nvSpPr>
          <p:cNvPr id="23" name="Прямоугольник 22"/>
          <p:cNvSpPr/>
          <p:nvPr/>
        </p:nvSpPr>
        <p:spPr>
          <a:xfrm>
            <a:off x="395536" y="3075806"/>
            <a:ext cx="144016" cy="144016"/>
          </a:xfrm>
          <a:prstGeom prst="rect">
            <a:avLst/>
          </a:prstGeom>
          <a:solidFill>
            <a:srgbClr val="FF9900"/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7751" tIns="38876" rIns="77751" bIns="38876" anchor="ctr"/>
          <a:lstStyle/>
          <a:p>
            <a:pPr algn="ctr">
              <a:lnSpc>
                <a:spcPts val="1500"/>
              </a:lnSpc>
              <a:defRPr/>
            </a:pPr>
            <a:endParaRPr lang="ru-RU" sz="1300" dirty="0">
              <a:solidFill>
                <a:schemeClr val="bg1"/>
              </a:solidFill>
              <a:latin typeface="Open Sans Condensed" pitchFamily="34" charset="0"/>
              <a:ea typeface="Open Sans Condensed Light" pitchFamily="34" charset="0"/>
              <a:cs typeface="Open Sans Condensed Light" pitchFamily="34" charset="0"/>
            </a:endParaRPr>
          </a:p>
        </p:txBody>
      </p:sp>
      <p:sp>
        <p:nvSpPr>
          <p:cNvPr id="24" name="TextBox 23"/>
          <p:cNvSpPr txBox="1"/>
          <p:nvPr/>
        </p:nvSpPr>
        <p:spPr>
          <a:xfrm>
            <a:off x="547936" y="3003798"/>
            <a:ext cx="1287760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/>
            </a:pPr>
            <a:r>
              <a:rPr lang="ru-RU" sz="1000" dirty="0" smtClean="0">
                <a:solidFill>
                  <a:schemeClr val="accent1">
                    <a:lumMod val="50000"/>
                  </a:schemeClr>
                </a:solidFill>
                <a:latin typeface="Cambria" panose="02040503050406030204" pitchFamily="18" charset="0"/>
              </a:rPr>
              <a:t>федеральные учреждения</a:t>
            </a:r>
            <a:endParaRPr lang="ru-RU" sz="1000" dirty="0">
              <a:solidFill>
                <a:schemeClr val="accent1">
                  <a:lumMod val="50000"/>
                </a:schemeClr>
              </a:solidFill>
              <a:latin typeface="+mj-lt"/>
            </a:endParaRPr>
          </a:p>
        </p:txBody>
      </p:sp>
      <p:sp>
        <p:nvSpPr>
          <p:cNvPr id="25" name="Прямоугольник 24"/>
          <p:cNvSpPr/>
          <p:nvPr/>
        </p:nvSpPr>
        <p:spPr bwMode="auto">
          <a:xfrm>
            <a:off x="3275856" y="3075806"/>
            <a:ext cx="135632" cy="144016"/>
          </a:xfrm>
          <a:prstGeom prst="rect">
            <a:avLst/>
          </a:prstGeom>
          <a:gradFill flip="none" rotWithShape="1">
            <a:gsLst>
              <a:gs pos="0">
                <a:srgbClr val="FFC000">
                  <a:tint val="66000"/>
                  <a:satMod val="160000"/>
                </a:srgbClr>
              </a:gs>
              <a:gs pos="50000">
                <a:srgbClr val="FFC000">
                  <a:tint val="44500"/>
                  <a:satMod val="160000"/>
                </a:srgbClr>
              </a:gs>
              <a:gs pos="100000">
                <a:srgbClr val="FFC000">
                  <a:tint val="23500"/>
                  <a:satMod val="160000"/>
                </a:srgbClr>
              </a:gs>
            </a:gsLst>
            <a:lin ang="162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/>
          </a:p>
        </p:txBody>
      </p:sp>
      <p:pic>
        <p:nvPicPr>
          <p:cNvPr id="27" name="Picture 2"/>
          <p:cNvPicPr>
            <a:picLocks noChangeAspect="1" noChangeArrowheads="1"/>
          </p:cNvPicPr>
          <p:nvPr/>
        </p:nvPicPr>
        <p:blipFill>
          <a:blip r:embed="rId5" cstate="print"/>
          <a:srcRect t="4401" r="79630" b="86798"/>
          <a:stretch>
            <a:fillRect/>
          </a:stretch>
        </p:blipFill>
        <p:spPr bwMode="auto">
          <a:xfrm>
            <a:off x="3491880" y="1059582"/>
            <a:ext cx="792088" cy="36004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8" name="Прямоугольник 27"/>
          <p:cNvSpPr/>
          <p:nvPr/>
        </p:nvSpPr>
        <p:spPr bwMode="auto">
          <a:xfrm>
            <a:off x="107504" y="3507854"/>
            <a:ext cx="4320480" cy="1584176"/>
          </a:xfrm>
          <a:prstGeom prst="rect">
            <a:avLst/>
          </a:prstGeom>
          <a:noFill/>
          <a:ln w="9525">
            <a:solidFill>
              <a:schemeClr val="accent1">
                <a:lumMod val="50000"/>
              </a:schemeClr>
            </a:solidFill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>
              <a:solidFill>
                <a:schemeClr val="accent1">
                  <a:lumMod val="50000"/>
                </a:schemeClr>
              </a:solidFill>
            </a:endParaRPr>
          </a:p>
        </p:txBody>
      </p:sp>
      <p:cxnSp>
        <p:nvCxnSpPr>
          <p:cNvPr id="29" name="Прямая соединительная линия 28"/>
          <p:cNvCxnSpPr/>
          <p:nvPr/>
        </p:nvCxnSpPr>
        <p:spPr>
          <a:xfrm>
            <a:off x="3635896" y="1615901"/>
            <a:ext cx="0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0" name="TextBox 29"/>
          <p:cNvSpPr txBox="1"/>
          <p:nvPr/>
        </p:nvSpPr>
        <p:spPr>
          <a:xfrm>
            <a:off x="0" y="2787774"/>
            <a:ext cx="4499992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ru-RU" sz="1400" b="1" dirty="0" smtClean="0">
                <a:solidFill>
                  <a:schemeClr val="accent1">
                    <a:lumMod val="50000"/>
                  </a:schemeClr>
                </a:solidFill>
                <a:latin typeface="Cambria" panose="02040503050406030204" pitchFamily="18" charset="0"/>
              </a:rPr>
              <a:t>Всего  41,2  тыс.шт.</a:t>
            </a:r>
            <a:endParaRPr lang="ru-RU" sz="1400" b="1" dirty="0">
              <a:solidFill>
                <a:schemeClr val="accent1">
                  <a:lumMod val="50000"/>
                </a:schemeClr>
              </a:solidFill>
              <a:latin typeface="+mj-lt"/>
            </a:endParaRPr>
          </a:p>
        </p:txBody>
      </p:sp>
      <p:graphicFrame>
        <p:nvGraphicFramePr>
          <p:cNvPr id="31" name="Диаграмма 30"/>
          <p:cNvGraphicFramePr/>
          <p:nvPr/>
        </p:nvGraphicFramePr>
        <p:xfrm>
          <a:off x="971600" y="987574"/>
          <a:ext cx="2592288" cy="213004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6"/>
          </a:graphicData>
        </a:graphic>
      </p:graphicFrame>
      <p:sp>
        <p:nvSpPr>
          <p:cNvPr id="32" name="Прямоугольник 31"/>
          <p:cNvSpPr/>
          <p:nvPr/>
        </p:nvSpPr>
        <p:spPr>
          <a:xfrm>
            <a:off x="2267744" y="1491630"/>
            <a:ext cx="792088" cy="110799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ru-RU" sz="900" b="1" dirty="0" smtClean="0">
                <a:solidFill>
                  <a:schemeClr val="bg1"/>
                </a:solidFill>
                <a:latin typeface="Cambria" pitchFamily="18" charset="0"/>
              </a:rPr>
              <a:t>Решения налоговых органов</a:t>
            </a:r>
          </a:p>
          <a:p>
            <a:pPr algn="ctr">
              <a:defRPr/>
            </a:pPr>
            <a:r>
              <a:rPr lang="ru-RU" sz="900" dirty="0" smtClean="0">
                <a:solidFill>
                  <a:schemeClr val="bg1"/>
                </a:solidFill>
                <a:latin typeface="Cambria" pitchFamily="18" charset="0"/>
              </a:rPr>
              <a:t>(8,8 тыс. шт.)</a:t>
            </a:r>
          </a:p>
          <a:p>
            <a:pPr algn="ctr">
              <a:defRPr/>
            </a:pPr>
            <a:endParaRPr lang="ru-RU" sz="900" b="1" dirty="0" smtClean="0">
              <a:solidFill>
                <a:schemeClr val="bg1"/>
              </a:solidFill>
              <a:latin typeface="Cambria" pitchFamily="18" charset="0"/>
            </a:endParaRPr>
          </a:p>
          <a:p>
            <a:pPr algn="ctr">
              <a:defRPr/>
            </a:pPr>
            <a:r>
              <a:rPr lang="ru-RU" sz="1200" b="1" dirty="0" smtClean="0">
                <a:solidFill>
                  <a:schemeClr val="bg1"/>
                </a:solidFill>
                <a:latin typeface="Cambria" pitchFamily="18" charset="0"/>
              </a:rPr>
              <a:t>40%</a:t>
            </a:r>
          </a:p>
        </p:txBody>
      </p:sp>
      <p:sp>
        <p:nvSpPr>
          <p:cNvPr id="33" name="Прямоугольник 32"/>
          <p:cNvSpPr/>
          <p:nvPr/>
        </p:nvSpPr>
        <p:spPr>
          <a:xfrm>
            <a:off x="1475656" y="1491630"/>
            <a:ext cx="864096" cy="110799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ru-RU" sz="900" b="1" dirty="0" err="1" smtClean="0">
                <a:solidFill>
                  <a:schemeClr val="bg1"/>
                </a:solidFill>
                <a:latin typeface="Cambria" pitchFamily="18" charset="0"/>
              </a:rPr>
              <a:t>Исполни-тельные</a:t>
            </a:r>
            <a:r>
              <a:rPr lang="ru-RU" sz="900" b="1" dirty="0" smtClean="0">
                <a:solidFill>
                  <a:schemeClr val="bg1"/>
                </a:solidFill>
                <a:latin typeface="Cambria" pitchFamily="18" charset="0"/>
              </a:rPr>
              <a:t> документы</a:t>
            </a:r>
          </a:p>
          <a:p>
            <a:pPr algn="ctr">
              <a:defRPr/>
            </a:pPr>
            <a:r>
              <a:rPr lang="ru-RU" sz="900" dirty="0" smtClean="0">
                <a:solidFill>
                  <a:schemeClr val="bg1"/>
                </a:solidFill>
                <a:latin typeface="Cambria" pitchFamily="18" charset="0"/>
              </a:rPr>
              <a:t>(13,2 тыс. шт.)</a:t>
            </a:r>
          </a:p>
          <a:p>
            <a:pPr algn="ctr">
              <a:defRPr/>
            </a:pPr>
            <a:endParaRPr lang="ru-RU" sz="900" b="1" dirty="0" smtClean="0">
              <a:solidFill>
                <a:schemeClr val="bg1"/>
              </a:solidFill>
              <a:latin typeface="Cambria" pitchFamily="18" charset="0"/>
            </a:endParaRPr>
          </a:p>
          <a:p>
            <a:pPr algn="ctr">
              <a:defRPr/>
            </a:pPr>
            <a:r>
              <a:rPr lang="ru-RU" sz="1200" b="1" dirty="0" smtClean="0">
                <a:solidFill>
                  <a:schemeClr val="bg1"/>
                </a:solidFill>
                <a:latin typeface="Cambria" pitchFamily="18" charset="0"/>
              </a:rPr>
              <a:t>      60%</a:t>
            </a:r>
          </a:p>
        </p:txBody>
      </p:sp>
      <p:pic>
        <p:nvPicPr>
          <p:cNvPr id="34" name="Picture 2"/>
          <p:cNvPicPr>
            <a:picLocks noChangeAspect="1" noChangeArrowheads="1"/>
          </p:cNvPicPr>
          <p:nvPr/>
        </p:nvPicPr>
        <p:blipFill>
          <a:blip r:embed="rId5" cstate="print"/>
          <a:srcRect t="12689" r="70586"/>
          <a:stretch>
            <a:fillRect/>
          </a:stretch>
        </p:blipFill>
        <p:spPr bwMode="auto">
          <a:xfrm>
            <a:off x="251520" y="1359056"/>
            <a:ext cx="1143744" cy="142871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5" name="Picture 2"/>
          <p:cNvPicPr>
            <a:picLocks noChangeAspect="1" noChangeArrowheads="1"/>
          </p:cNvPicPr>
          <p:nvPr/>
        </p:nvPicPr>
        <p:blipFill>
          <a:blip r:embed="rId5" cstate="print"/>
          <a:srcRect t="58856" r="81697" b="9313"/>
          <a:stretch>
            <a:fillRect/>
          </a:stretch>
        </p:blipFill>
        <p:spPr bwMode="auto">
          <a:xfrm>
            <a:off x="251520" y="1779662"/>
            <a:ext cx="711696" cy="86409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6" name="Прямоугольник 35"/>
          <p:cNvSpPr/>
          <p:nvPr/>
        </p:nvSpPr>
        <p:spPr>
          <a:xfrm>
            <a:off x="251520" y="1934711"/>
            <a:ext cx="792088" cy="2769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ru-RU" sz="1200" b="1" dirty="0" smtClean="0">
                <a:solidFill>
                  <a:schemeClr val="accent1">
                    <a:lumMod val="50000"/>
                  </a:schemeClr>
                </a:solidFill>
                <a:latin typeface="Cambria" pitchFamily="18" charset="0"/>
              </a:rPr>
              <a:t>64 %</a:t>
            </a:r>
          </a:p>
        </p:txBody>
      </p:sp>
      <p:pic>
        <p:nvPicPr>
          <p:cNvPr id="38" name="Picture 2"/>
          <p:cNvPicPr>
            <a:picLocks noChangeAspect="1" noChangeArrowheads="1"/>
          </p:cNvPicPr>
          <p:nvPr/>
        </p:nvPicPr>
        <p:blipFill>
          <a:blip r:embed="rId5" cstate="print"/>
          <a:srcRect l="72007" t="29592"/>
          <a:stretch>
            <a:fillRect/>
          </a:stretch>
        </p:blipFill>
        <p:spPr bwMode="auto">
          <a:xfrm>
            <a:off x="3123456" y="1635646"/>
            <a:ext cx="1088504" cy="115212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9" name="Picture 2"/>
          <p:cNvPicPr>
            <a:picLocks noChangeAspect="1" noChangeArrowheads="1"/>
          </p:cNvPicPr>
          <p:nvPr/>
        </p:nvPicPr>
        <p:blipFill>
          <a:blip r:embed="rId5" cstate="print"/>
          <a:srcRect t="58856" r="81697" b="9313"/>
          <a:stretch>
            <a:fillRect/>
          </a:stretch>
        </p:blipFill>
        <p:spPr bwMode="auto">
          <a:xfrm>
            <a:off x="3500264" y="1635646"/>
            <a:ext cx="711696" cy="10081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0" name="Picture 2"/>
          <p:cNvPicPr>
            <a:picLocks noChangeAspect="1" noChangeArrowheads="1"/>
          </p:cNvPicPr>
          <p:nvPr/>
        </p:nvPicPr>
        <p:blipFill>
          <a:blip r:embed="rId5" cstate="print"/>
          <a:srcRect t="17090" r="79845" b="78510"/>
          <a:stretch>
            <a:fillRect/>
          </a:stretch>
        </p:blipFill>
        <p:spPr bwMode="auto">
          <a:xfrm>
            <a:off x="3491880" y="1419622"/>
            <a:ext cx="783704" cy="21602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1" name="Прямоугольник 40"/>
          <p:cNvSpPr/>
          <p:nvPr/>
        </p:nvSpPr>
        <p:spPr>
          <a:xfrm>
            <a:off x="3563888" y="1779662"/>
            <a:ext cx="648072" cy="2769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ru-RU" sz="1200" b="1" dirty="0" smtClean="0">
                <a:solidFill>
                  <a:schemeClr val="accent1">
                    <a:lumMod val="50000"/>
                  </a:schemeClr>
                </a:solidFill>
                <a:latin typeface="Cambria" pitchFamily="18" charset="0"/>
              </a:rPr>
              <a:t>75 %</a:t>
            </a:r>
          </a:p>
        </p:txBody>
      </p:sp>
      <p:sp>
        <p:nvSpPr>
          <p:cNvPr id="42" name="Прямоугольник 41"/>
          <p:cNvSpPr/>
          <p:nvPr/>
        </p:nvSpPr>
        <p:spPr>
          <a:xfrm>
            <a:off x="2987824" y="1275606"/>
            <a:ext cx="864096" cy="2308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ru-RU" sz="900" b="1" dirty="0" smtClean="0">
                <a:solidFill>
                  <a:schemeClr val="accent1">
                    <a:lumMod val="50000"/>
                  </a:schemeClr>
                </a:solidFill>
                <a:latin typeface="Cambria" pitchFamily="18" charset="0"/>
              </a:rPr>
              <a:t>5 %</a:t>
            </a:r>
          </a:p>
        </p:txBody>
      </p:sp>
      <p:sp>
        <p:nvSpPr>
          <p:cNvPr id="44" name="Прямоугольник 43"/>
          <p:cNvSpPr/>
          <p:nvPr/>
        </p:nvSpPr>
        <p:spPr>
          <a:xfrm>
            <a:off x="755576" y="2355726"/>
            <a:ext cx="1080120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ru-RU" sz="1000" b="1" dirty="0" smtClean="0">
                <a:solidFill>
                  <a:schemeClr val="accent1">
                    <a:lumMod val="50000"/>
                  </a:schemeClr>
                </a:solidFill>
                <a:latin typeface="Cambria" pitchFamily="18" charset="0"/>
              </a:rPr>
              <a:t>2017 год</a:t>
            </a:r>
          </a:p>
          <a:p>
            <a:pPr algn="ctr">
              <a:defRPr/>
            </a:pPr>
            <a:r>
              <a:rPr lang="ru-RU" sz="1000" b="1" dirty="0" smtClean="0">
                <a:solidFill>
                  <a:schemeClr val="accent1">
                    <a:lumMod val="50000"/>
                  </a:schemeClr>
                </a:solidFill>
                <a:latin typeface="Cambria" pitchFamily="18" charset="0"/>
              </a:rPr>
              <a:t>62%</a:t>
            </a:r>
          </a:p>
        </p:txBody>
      </p:sp>
      <p:sp>
        <p:nvSpPr>
          <p:cNvPr id="45" name="Прямоугольник 44"/>
          <p:cNvSpPr/>
          <p:nvPr/>
        </p:nvSpPr>
        <p:spPr>
          <a:xfrm>
            <a:off x="2699792" y="2355726"/>
            <a:ext cx="1080120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ru-RU" sz="1000" b="1" dirty="0" smtClean="0">
                <a:solidFill>
                  <a:schemeClr val="accent1">
                    <a:lumMod val="50000"/>
                  </a:schemeClr>
                </a:solidFill>
                <a:latin typeface="Cambria" pitchFamily="18" charset="0"/>
              </a:rPr>
              <a:t>2017 год</a:t>
            </a:r>
          </a:p>
          <a:p>
            <a:pPr algn="ctr">
              <a:defRPr/>
            </a:pPr>
            <a:r>
              <a:rPr lang="ru-RU" sz="1000" b="1" dirty="0" smtClean="0">
                <a:solidFill>
                  <a:schemeClr val="accent1">
                    <a:lumMod val="50000"/>
                  </a:schemeClr>
                </a:solidFill>
                <a:latin typeface="Cambria" pitchFamily="18" charset="0"/>
              </a:rPr>
              <a:t>38%</a:t>
            </a:r>
          </a:p>
        </p:txBody>
      </p:sp>
      <p:sp>
        <p:nvSpPr>
          <p:cNvPr id="46" name="Прямоугольник 45"/>
          <p:cNvSpPr/>
          <p:nvPr/>
        </p:nvSpPr>
        <p:spPr>
          <a:xfrm>
            <a:off x="1979712" y="2787774"/>
            <a:ext cx="1440160" cy="323165"/>
          </a:xfrm>
          <a:prstGeom prst="rect">
            <a:avLst/>
          </a:prstGeom>
          <a:solidFill>
            <a:schemeClr val="bg1"/>
          </a:solidFill>
        </p:spPr>
        <p:txBody>
          <a:bodyPr wrap="square">
            <a:spAutoFit/>
          </a:bodyPr>
          <a:lstStyle/>
          <a:p>
            <a:pPr>
              <a:buNone/>
            </a:pPr>
            <a:r>
              <a:rPr lang="ru-RU" sz="1500" b="1" dirty="0" smtClean="0">
                <a:solidFill>
                  <a:schemeClr val="accent1">
                    <a:lumMod val="50000"/>
                  </a:schemeClr>
                </a:solidFill>
                <a:latin typeface="Cambria" pitchFamily="18" charset="0"/>
              </a:rPr>
              <a:t>22 тыс.шт</a:t>
            </a:r>
            <a:r>
              <a:rPr lang="ru-RU" sz="1400" b="1" dirty="0" smtClean="0">
                <a:solidFill>
                  <a:schemeClr val="accent1">
                    <a:lumMod val="50000"/>
                  </a:schemeClr>
                </a:solidFill>
                <a:latin typeface="Cambria" pitchFamily="18" charset="0"/>
              </a:rPr>
              <a:t>.</a:t>
            </a:r>
          </a:p>
        </p:txBody>
      </p:sp>
      <p:pic>
        <p:nvPicPr>
          <p:cNvPr id="47" name="Picture 2"/>
          <p:cNvPicPr>
            <a:picLocks noChangeAspect="1" noChangeArrowheads="1"/>
          </p:cNvPicPr>
          <p:nvPr/>
        </p:nvPicPr>
        <p:blipFill>
          <a:blip r:embed="rId5" cstate="print"/>
          <a:srcRect t="17090" r="79845" b="78510"/>
          <a:stretch>
            <a:fillRect/>
          </a:stretch>
        </p:blipFill>
        <p:spPr bwMode="auto">
          <a:xfrm>
            <a:off x="251520" y="1419622"/>
            <a:ext cx="783704" cy="36004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8" name="Прямоугольник 47"/>
          <p:cNvSpPr/>
          <p:nvPr/>
        </p:nvSpPr>
        <p:spPr>
          <a:xfrm>
            <a:off x="323528" y="1419622"/>
            <a:ext cx="648072" cy="2769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buNone/>
            </a:pPr>
            <a:r>
              <a:rPr lang="ru-RU" sz="1200" b="1" dirty="0" smtClean="0">
                <a:solidFill>
                  <a:schemeClr val="bg1"/>
                </a:solidFill>
                <a:latin typeface="Cambria" pitchFamily="18" charset="0"/>
              </a:rPr>
              <a:t>32%</a:t>
            </a:r>
          </a:p>
        </p:txBody>
      </p:sp>
      <p:sp>
        <p:nvSpPr>
          <p:cNvPr id="49" name="Прямоугольник 48"/>
          <p:cNvSpPr/>
          <p:nvPr/>
        </p:nvSpPr>
        <p:spPr>
          <a:xfrm>
            <a:off x="1844080" y="3075806"/>
            <a:ext cx="135632" cy="152400"/>
          </a:xfrm>
          <a:prstGeom prst="rect">
            <a:avLst/>
          </a:prstGeom>
          <a:gradFill flip="none" rotWithShape="1">
            <a:gsLst>
              <a:gs pos="0">
                <a:schemeClr val="tx2">
                  <a:lumMod val="60000"/>
                  <a:lumOff val="40000"/>
                  <a:shade val="30000"/>
                  <a:satMod val="115000"/>
                </a:schemeClr>
              </a:gs>
              <a:gs pos="50000">
                <a:schemeClr val="tx2">
                  <a:lumMod val="60000"/>
                  <a:lumOff val="40000"/>
                  <a:shade val="67500"/>
                  <a:satMod val="115000"/>
                </a:schemeClr>
              </a:gs>
              <a:gs pos="100000">
                <a:schemeClr val="tx2">
                  <a:lumMod val="60000"/>
                  <a:lumOff val="40000"/>
                  <a:shade val="100000"/>
                  <a:satMod val="115000"/>
                </a:schemeClr>
              </a:gs>
            </a:gsLst>
            <a:lin ang="16200000" scaled="1"/>
            <a:tileRect/>
          </a:gra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7751" tIns="38876" rIns="77751" bIns="38876" anchor="ctr"/>
          <a:lstStyle/>
          <a:p>
            <a:pPr algn="ctr">
              <a:lnSpc>
                <a:spcPts val="1500"/>
              </a:lnSpc>
              <a:defRPr/>
            </a:pPr>
            <a:endParaRPr lang="ru-RU" sz="1300" dirty="0">
              <a:solidFill>
                <a:schemeClr val="bg1"/>
              </a:solidFill>
              <a:latin typeface="Open Sans Condensed" pitchFamily="34" charset="0"/>
              <a:ea typeface="Open Sans Condensed Light" pitchFamily="34" charset="0"/>
              <a:cs typeface="Open Sans Condensed Light" pitchFamily="34" charset="0"/>
            </a:endParaRPr>
          </a:p>
        </p:txBody>
      </p:sp>
      <p:sp>
        <p:nvSpPr>
          <p:cNvPr id="50" name="Прямоугольник 49"/>
          <p:cNvSpPr/>
          <p:nvPr/>
        </p:nvSpPr>
        <p:spPr>
          <a:xfrm>
            <a:off x="0" y="741933"/>
            <a:ext cx="4716016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ru-RU" sz="1200" b="1" dirty="0" smtClean="0">
                <a:solidFill>
                  <a:schemeClr val="accent1">
                    <a:lumMod val="50000"/>
                  </a:schemeClr>
                </a:solidFill>
                <a:latin typeface="Cambria" pitchFamily="18" charset="0"/>
              </a:rPr>
              <a:t>Исполнительные документы и решения </a:t>
            </a:r>
          </a:p>
          <a:p>
            <a:pPr algn="ctr">
              <a:defRPr/>
            </a:pPr>
            <a:r>
              <a:rPr lang="ru-RU" sz="1200" b="1" dirty="0" smtClean="0">
                <a:solidFill>
                  <a:schemeClr val="accent1">
                    <a:lumMod val="50000"/>
                  </a:schemeClr>
                </a:solidFill>
                <a:latin typeface="Cambria" pitchFamily="18" charset="0"/>
              </a:rPr>
              <a:t>налоговых органов, предъявленные в 2018 году</a:t>
            </a:r>
            <a:endParaRPr lang="ru-RU" sz="1200" b="1" dirty="0">
              <a:solidFill>
                <a:schemeClr val="accent1">
                  <a:lumMod val="50000"/>
                </a:schemeClr>
              </a:solidFill>
              <a:latin typeface="Cambria" pitchFamily="18" charset="0"/>
            </a:endParaRPr>
          </a:p>
        </p:txBody>
      </p:sp>
      <p:sp>
        <p:nvSpPr>
          <p:cNvPr id="51" name="TextBox 50"/>
          <p:cNvSpPr txBox="1"/>
          <p:nvPr/>
        </p:nvSpPr>
        <p:spPr>
          <a:xfrm>
            <a:off x="3347864" y="3003798"/>
            <a:ext cx="1368152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/>
            </a:pPr>
            <a:r>
              <a:rPr lang="ru-RU" sz="1000" dirty="0" smtClean="0">
                <a:solidFill>
                  <a:schemeClr val="accent1">
                    <a:lumMod val="50000"/>
                  </a:schemeClr>
                </a:solidFill>
                <a:latin typeface="Cambria" panose="02040503050406030204" pitchFamily="18" charset="0"/>
              </a:rPr>
              <a:t>муниципальные  </a:t>
            </a:r>
          </a:p>
          <a:p>
            <a:pPr>
              <a:defRPr/>
            </a:pPr>
            <a:r>
              <a:rPr lang="ru-RU" sz="1000" dirty="0" smtClean="0">
                <a:solidFill>
                  <a:schemeClr val="accent1">
                    <a:lumMod val="50000"/>
                  </a:schemeClr>
                </a:solidFill>
                <a:latin typeface="Cambria" panose="02040503050406030204" pitchFamily="18" charset="0"/>
              </a:rPr>
              <a:t>учреждения</a:t>
            </a:r>
            <a:endParaRPr lang="ru-RU" sz="1000" dirty="0">
              <a:solidFill>
                <a:schemeClr val="accent1">
                  <a:lumMod val="50000"/>
                </a:schemeClr>
              </a:solidFill>
              <a:latin typeface="+mj-lt"/>
            </a:endParaRPr>
          </a:p>
        </p:txBody>
      </p:sp>
      <p:sp>
        <p:nvSpPr>
          <p:cNvPr id="55" name="Прямоугольник 54"/>
          <p:cNvSpPr/>
          <p:nvPr/>
        </p:nvSpPr>
        <p:spPr>
          <a:xfrm>
            <a:off x="4572000" y="2355726"/>
            <a:ext cx="4464496" cy="2736304"/>
          </a:xfrm>
          <a:prstGeom prst="rect">
            <a:avLst/>
          </a:prstGeom>
          <a:noFill/>
          <a:ln w="9525">
            <a:solidFill>
              <a:schemeClr val="accent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pPr indent="180000">
              <a:defRPr/>
            </a:pPr>
            <a:endParaRPr lang="ru-RU" sz="1000" dirty="0">
              <a:solidFill>
                <a:schemeClr val="accent1">
                  <a:lumMod val="50000"/>
                </a:schemeClr>
              </a:solidFill>
              <a:latin typeface="Cambria" pitchFamily="18" charset="0"/>
            </a:endParaRPr>
          </a:p>
        </p:txBody>
      </p:sp>
      <p:sp>
        <p:nvSpPr>
          <p:cNvPr id="56" name="Прямоугольник 55"/>
          <p:cNvSpPr/>
          <p:nvPr/>
        </p:nvSpPr>
        <p:spPr>
          <a:xfrm>
            <a:off x="4818601" y="2715766"/>
            <a:ext cx="4217895" cy="2351926"/>
          </a:xfrm>
          <a:prstGeom prst="rect">
            <a:avLst/>
          </a:prstGeom>
        </p:spPr>
        <p:txBody>
          <a:bodyPr wrap="square" lIns="68580" tIns="34290" rIns="68580" bIns="34290">
            <a:spAutoFit/>
          </a:bodyPr>
          <a:lstStyle/>
          <a:p>
            <a:pPr algn="just" eaLnBrk="1" hangingPunct="1"/>
            <a:r>
              <a:rPr lang="ru-RU" sz="1000" dirty="0" smtClean="0">
                <a:solidFill>
                  <a:schemeClr val="accent1">
                    <a:lumMod val="50000"/>
                  </a:schemeClr>
                </a:solidFill>
                <a:latin typeface="Cambria" pitchFamily="18" charset="0"/>
                <a:cs typeface="Times New Roman" pitchFamily="18" charset="0"/>
              </a:rPr>
              <a:t>внедрение технологии получения электронных решений налоговых органов и направления ответных документов в структурированном виде  в налоговые органы через единый канал передачи данных с использованием подсистемы Управления расходами ГИИС «Электронный бюджет»</a:t>
            </a:r>
          </a:p>
          <a:p>
            <a:pPr algn="just" eaLnBrk="1" hangingPunct="1"/>
            <a:endParaRPr lang="ru-RU" sz="1000" dirty="0" smtClean="0">
              <a:solidFill>
                <a:schemeClr val="accent1">
                  <a:lumMod val="50000"/>
                </a:schemeClr>
              </a:solidFill>
              <a:latin typeface="Cambria" pitchFamily="18" charset="0"/>
              <a:cs typeface="Times New Roman" pitchFamily="18" charset="0"/>
            </a:endParaRPr>
          </a:p>
          <a:p>
            <a:pPr algn="just" eaLnBrk="1" hangingPunct="1"/>
            <a:r>
              <a:rPr lang="ru-RU" sz="1000" dirty="0" smtClean="0">
                <a:solidFill>
                  <a:schemeClr val="accent1">
                    <a:lumMod val="50000"/>
                  </a:schemeClr>
                </a:solidFill>
                <a:latin typeface="Cambria" pitchFamily="18" charset="0"/>
                <a:cs typeface="Times New Roman" pitchFamily="18" charset="0"/>
              </a:rPr>
              <a:t>внесение изменений в Бюджетный кодекс РФ в части:</a:t>
            </a:r>
          </a:p>
          <a:p>
            <a:pPr algn="just" eaLnBrk="1" hangingPunct="1">
              <a:lnSpc>
                <a:spcPts val="500"/>
              </a:lnSpc>
            </a:pPr>
            <a:endParaRPr lang="ru-RU" sz="1000" dirty="0" smtClean="0">
              <a:solidFill>
                <a:schemeClr val="accent1">
                  <a:lumMod val="50000"/>
                </a:schemeClr>
              </a:solidFill>
              <a:latin typeface="Cambria" pitchFamily="18" charset="0"/>
              <a:cs typeface="Times New Roman" pitchFamily="18" charset="0"/>
            </a:endParaRPr>
          </a:p>
          <a:p>
            <a:pPr algn="just" eaLnBrk="1" hangingPunct="1"/>
            <a:r>
              <a:rPr lang="ru-RU" sz="1000" dirty="0" smtClean="0">
                <a:solidFill>
                  <a:schemeClr val="accent1">
                    <a:lumMod val="50000"/>
                  </a:schemeClr>
                </a:solidFill>
                <a:latin typeface="Cambria" pitchFamily="18" charset="0"/>
                <a:cs typeface="Times New Roman" pitchFamily="18" charset="0"/>
              </a:rPr>
              <a:t>- распространения положения об исполнении судебных актов, предусматривающих обращение взыскания на средства федерального бюджета по обязательствам казенных учреждений, на государственные внебюджетные фонды</a:t>
            </a:r>
          </a:p>
          <a:p>
            <a:pPr algn="just" eaLnBrk="1" hangingPunct="1">
              <a:lnSpc>
                <a:spcPts val="500"/>
              </a:lnSpc>
            </a:pPr>
            <a:endParaRPr lang="ru-RU" sz="1000" dirty="0" smtClean="0">
              <a:solidFill>
                <a:schemeClr val="accent1">
                  <a:lumMod val="50000"/>
                </a:schemeClr>
              </a:solidFill>
              <a:latin typeface="Cambria" pitchFamily="18" charset="0"/>
              <a:cs typeface="Times New Roman" pitchFamily="18" charset="0"/>
            </a:endParaRPr>
          </a:p>
          <a:p>
            <a:pPr algn="just" eaLnBrk="1" hangingPunct="1"/>
            <a:r>
              <a:rPr lang="ru-RU" sz="1000" dirty="0" smtClean="0">
                <a:solidFill>
                  <a:schemeClr val="accent1">
                    <a:lumMod val="50000"/>
                  </a:schemeClr>
                </a:solidFill>
                <a:latin typeface="Cambria" pitchFamily="18" charset="0"/>
                <a:cs typeface="Times New Roman" pitchFamily="18" charset="0"/>
              </a:rPr>
              <a:t>- дополнения новой статьей «Исполнение судебных актов, предусматривающих обращение взыскания на средства участников казначейского сопровождения»</a:t>
            </a:r>
          </a:p>
        </p:txBody>
      </p:sp>
      <p:pic>
        <p:nvPicPr>
          <p:cNvPr id="57" name="Рисунок 56" descr="2.png"/>
          <p:cNvPicPr>
            <a:picLocks noChangeAspect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4649658" y="2787775"/>
            <a:ext cx="163915" cy="14401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8" name="Прямоугольник 57"/>
          <p:cNvSpPr/>
          <p:nvPr/>
        </p:nvSpPr>
        <p:spPr bwMode="auto">
          <a:xfrm>
            <a:off x="4572000" y="843558"/>
            <a:ext cx="4464496" cy="1368152"/>
          </a:xfrm>
          <a:prstGeom prst="rect">
            <a:avLst/>
          </a:prstGeom>
          <a:solidFill>
            <a:srgbClr val="E6E6E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>
              <a:defRPr/>
            </a:pPr>
            <a:endParaRPr lang="ru-RU" sz="900" dirty="0">
              <a:solidFill>
                <a:schemeClr val="accent1">
                  <a:lumMod val="50000"/>
                </a:schemeClr>
              </a:solidFill>
              <a:latin typeface="Open Sans Condensed" pitchFamily="34" charset="0"/>
            </a:endParaRPr>
          </a:p>
        </p:txBody>
      </p:sp>
      <p:sp>
        <p:nvSpPr>
          <p:cNvPr id="59" name="Прямоугольник 58"/>
          <p:cNvSpPr/>
          <p:nvPr/>
        </p:nvSpPr>
        <p:spPr bwMode="auto">
          <a:xfrm>
            <a:off x="4572000" y="843557"/>
            <a:ext cx="4464496" cy="648073"/>
          </a:xfrm>
          <a:prstGeom prst="rect">
            <a:avLst/>
          </a:prstGeom>
          <a:noFill/>
          <a:ln w="6350">
            <a:solidFill>
              <a:srgbClr val="B4B4B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>
              <a:solidFill>
                <a:schemeClr val="accent1">
                  <a:lumMod val="50000"/>
                </a:schemeClr>
              </a:solidFill>
            </a:endParaRPr>
          </a:p>
        </p:txBody>
      </p:sp>
      <p:pic>
        <p:nvPicPr>
          <p:cNvPr id="60" name="Рисунок 167" descr="9.jpg"/>
          <p:cNvPicPr>
            <a:picLocks noChangeAspect="1"/>
          </p:cNvPicPr>
          <p:nvPr/>
        </p:nvPicPr>
        <p:blipFill>
          <a:blip r:embed="rId8" cstate="print"/>
          <a:srcRect/>
          <a:stretch>
            <a:fillRect/>
          </a:stretch>
        </p:blipFill>
        <p:spPr bwMode="auto">
          <a:xfrm>
            <a:off x="4644008" y="915566"/>
            <a:ext cx="504056" cy="50405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1" name="Прямоугольник 60"/>
          <p:cNvSpPr/>
          <p:nvPr/>
        </p:nvSpPr>
        <p:spPr bwMode="auto">
          <a:xfrm>
            <a:off x="4571999" y="843558"/>
            <a:ext cx="625029" cy="648072"/>
          </a:xfrm>
          <a:prstGeom prst="rect">
            <a:avLst/>
          </a:prstGeom>
          <a:noFill/>
          <a:ln w="6350">
            <a:solidFill>
              <a:srgbClr val="B4B4B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>
              <a:solidFill>
                <a:schemeClr val="accent1">
                  <a:lumMod val="50000"/>
                </a:schemeClr>
              </a:solidFill>
            </a:endParaRPr>
          </a:p>
        </p:txBody>
      </p:sp>
      <p:sp>
        <p:nvSpPr>
          <p:cNvPr id="62" name="Прямоугольник 61"/>
          <p:cNvSpPr/>
          <p:nvPr/>
        </p:nvSpPr>
        <p:spPr>
          <a:xfrm>
            <a:off x="5148064" y="814522"/>
            <a:ext cx="3888432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1000" b="1" dirty="0" smtClean="0">
                <a:solidFill>
                  <a:schemeClr val="accent1">
                    <a:lumMod val="50000"/>
                  </a:schemeClr>
                </a:solidFill>
                <a:latin typeface="Cambria" pitchFamily="18" charset="0"/>
              </a:rPr>
              <a:t>Приказ Федерального казначейства от 11.02.2019 № 34</a:t>
            </a:r>
          </a:p>
          <a:p>
            <a:pPr algn="ctr"/>
            <a:r>
              <a:rPr lang="ru-RU" sz="1000" b="1" dirty="0" smtClean="0">
                <a:solidFill>
                  <a:schemeClr val="accent1">
                    <a:lumMod val="50000"/>
                  </a:schemeClr>
                </a:solidFill>
                <a:latin typeface="Cambria" pitchFamily="18" charset="0"/>
              </a:rPr>
              <a:t> «Об утверждении Порядка учета информации по исполнению решений налоговых органов и иных документов, связанных с их исполнением»</a:t>
            </a:r>
          </a:p>
        </p:txBody>
      </p:sp>
      <p:sp>
        <p:nvSpPr>
          <p:cNvPr id="52" name="Прямоугольник 51"/>
          <p:cNvSpPr/>
          <p:nvPr/>
        </p:nvSpPr>
        <p:spPr>
          <a:xfrm>
            <a:off x="4572000" y="1491630"/>
            <a:ext cx="4572000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1000" dirty="0" smtClean="0">
                <a:solidFill>
                  <a:schemeClr val="accent1">
                    <a:lumMod val="50000"/>
                  </a:schemeClr>
                </a:solidFill>
                <a:latin typeface="Cambria" pitchFamily="18" charset="0"/>
              </a:rPr>
              <a:t>Учет информации по исполнению решений налоговых органов и иных документов, связанных с их исполнением осуществляется </a:t>
            </a:r>
            <a:r>
              <a:rPr lang="ru-RU" sz="1000" b="1" dirty="0" smtClean="0">
                <a:solidFill>
                  <a:schemeClr val="accent1">
                    <a:lumMod val="50000"/>
                  </a:schemeClr>
                </a:solidFill>
                <a:latin typeface="Cambria" pitchFamily="18" charset="0"/>
              </a:rPr>
              <a:t>в информационной системе посредством внесения в электронную базу данных </a:t>
            </a:r>
            <a:r>
              <a:rPr lang="ru-RU" sz="1000" dirty="0" smtClean="0">
                <a:solidFill>
                  <a:schemeClr val="accent1">
                    <a:lumMod val="50000"/>
                  </a:schemeClr>
                </a:solidFill>
                <a:latin typeface="Cambria" pitchFamily="18" charset="0"/>
              </a:rPr>
              <a:t>информации о решении налогового органа </a:t>
            </a:r>
            <a:endParaRPr lang="ru-RU" sz="1000" dirty="0">
              <a:solidFill>
                <a:schemeClr val="accent1">
                  <a:lumMod val="50000"/>
                </a:schemeClr>
              </a:solidFill>
            </a:endParaRPr>
          </a:p>
        </p:txBody>
      </p:sp>
      <p:sp>
        <p:nvSpPr>
          <p:cNvPr id="63" name="Прямоугольник 62"/>
          <p:cNvSpPr/>
          <p:nvPr/>
        </p:nvSpPr>
        <p:spPr bwMode="auto">
          <a:xfrm>
            <a:off x="4572000" y="843558"/>
            <a:ext cx="4464496" cy="1368152"/>
          </a:xfrm>
          <a:prstGeom prst="rect">
            <a:avLst/>
          </a:prstGeom>
          <a:noFill/>
          <a:ln w="6350">
            <a:solidFill>
              <a:srgbClr val="B4B4B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>
              <a:solidFill>
                <a:schemeClr val="accent1">
                  <a:lumMod val="50000"/>
                </a:schemeClr>
              </a:solidFill>
            </a:endParaRPr>
          </a:p>
        </p:txBody>
      </p:sp>
      <p:cxnSp>
        <p:nvCxnSpPr>
          <p:cNvPr id="64" name="Прямая соединительная линия 63"/>
          <p:cNvCxnSpPr/>
          <p:nvPr/>
        </p:nvCxnSpPr>
        <p:spPr>
          <a:xfrm>
            <a:off x="4499992" y="843558"/>
            <a:ext cx="0" cy="4248472"/>
          </a:xfrm>
          <a:prstGeom prst="line">
            <a:avLst/>
          </a:prstGeom>
          <a:ln>
            <a:solidFill>
              <a:srgbClr val="FFC000"/>
            </a:solidFill>
            <a:prstDash val="lg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6" name="Итоги деятельности Казначейства России за 2018 год…"/>
          <p:cNvSpPr/>
          <p:nvPr/>
        </p:nvSpPr>
        <p:spPr>
          <a:xfrm>
            <a:off x="4572000" y="2355726"/>
            <a:ext cx="4464496" cy="288032"/>
          </a:xfrm>
          <a:prstGeom prst="roundRect">
            <a:avLst>
              <a:gd name="adj" fmla="val 11676"/>
            </a:avLst>
          </a:prstGeom>
          <a:solidFill>
            <a:srgbClr val="003859"/>
          </a:solidFill>
          <a:ln w="12700">
            <a:noFill/>
            <a:miter lim="400000"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0" tIns="0" rIns="0" bIns="0" anchor="ctr"/>
          <a:lstStyle/>
          <a:p>
            <a:pPr algn="ctr" defTabSz="336947">
              <a:defRPr/>
            </a:pPr>
            <a:endParaRPr lang="ru-RU" sz="2200" b="1" cap="all" dirty="0" smtClean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mbria" pitchFamily="18" charset="0"/>
              <a:ea typeface="Open Sans Condensed Light" pitchFamily="34" charset="0"/>
              <a:cs typeface="Open Sans Condensed Light" pitchFamily="34" charset="0"/>
            </a:endParaRPr>
          </a:p>
        </p:txBody>
      </p:sp>
      <p:sp>
        <p:nvSpPr>
          <p:cNvPr id="67" name="TextBox 15"/>
          <p:cNvSpPr txBox="1">
            <a:spLocks noChangeArrowheads="1"/>
          </p:cNvSpPr>
          <p:nvPr/>
        </p:nvSpPr>
        <p:spPr bwMode="auto">
          <a:xfrm>
            <a:off x="4545267" y="2355726"/>
            <a:ext cx="4491666" cy="2923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/>
            <a:r>
              <a:rPr lang="ru-RU" altLang="ru-RU" sz="13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mbria" pitchFamily="18" charset="0"/>
              </a:rPr>
              <a:t>2019</a:t>
            </a:r>
          </a:p>
        </p:txBody>
      </p:sp>
      <p:pic>
        <p:nvPicPr>
          <p:cNvPr id="68" name="Рисунок 67" descr="2.png"/>
          <p:cNvPicPr>
            <a:picLocks noChangeAspect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4644008" y="3651870"/>
            <a:ext cx="163915" cy="14401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5" name="Прямоугольник 64"/>
          <p:cNvSpPr/>
          <p:nvPr/>
        </p:nvSpPr>
        <p:spPr>
          <a:xfrm>
            <a:off x="971600" y="1390005"/>
            <a:ext cx="495672" cy="461665"/>
          </a:xfrm>
          <a:prstGeom prst="rect">
            <a:avLst/>
          </a:prstGeom>
          <a:solidFill>
            <a:schemeClr val="bg1"/>
          </a:solidFill>
        </p:spPr>
        <p:txBody>
          <a:bodyPr wrap="square">
            <a:spAutoFit/>
          </a:bodyPr>
          <a:lstStyle/>
          <a:p>
            <a:pPr algn="ctr">
              <a:buNone/>
            </a:pPr>
            <a:r>
              <a:rPr lang="ru-RU" sz="1200" b="1" dirty="0" smtClean="0">
                <a:solidFill>
                  <a:schemeClr val="bg1"/>
                </a:solidFill>
                <a:latin typeface="Cambria" pitchFamily="18" charset="0"/>
              </a:rPr>
              <a:t>32%</a:t>
            </a:r>
          </a:p>
        </p:txBody>
      </p:sp>
      <p:sp>
        <p:nvSpPr>
          <p:cNvPr id="37" name="Прямоугольник 36"/>
          <p:cNvSpPr/>
          <p:nvPr/>
        </p:nvSpPr>
        <p:spPr>
          <a:xfrm>
            <a:off x="683568" y="1260798"/>
            <a:ext cx="864096" cy="2308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ru-RU" sz="900" b="1" dirty="0" smtClean="0">
                <a:solidFill>
                  <a:schemeClr val="accent1">
                    <a:lumMod val="50000"/>
                  </a:schemeClr>
                </a:solidFill>
                <a:latin typeface="Cambria" pitchFamily="18" charset="0"/>
              </a:rPr>
              <a:t>4 %</a:t>
            </a:r>
          </a:p>
        </p:txBody>
      </p:sp>
      <p:sp>
        <p:nvSpPr>
          <p:cNvPr id="69" name="Прямоугольник 68"/>
          <p:cNvSpPr/>
          <p:nvPr/>
        </p:nvSpPr>
        <p:spPr>
          <a:xfrm>
            <a:off x="3491880" y="1358647"/>
            <a:ext cx="720080" cy="2769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buNone/>
            </a:pPr>
            <a:r>
              <a:rPr lang="ru-RU" sz="1200" b="1" dirty="0" smtClean="0">
                <a:solidFill>
                  <a:schemeClr val="bg1"/>
                </a:solidFill>
                <a:latin typeface="Cambria" pitchFamily="18" charset="0"/>
              </a:rPr>
              <a:t>20%</a:t>
            </a:r>
          </a:p>
        </p:txBody>
      </p:sp>
      <p:sp>
        <p:nvSpPr>
          <p:cNvPr id="71" name="Прямоугольник 70"/>
          <p:cNvSpPr/>
          <p:nvPr/>
        </p:nvSpPr>
        <p:spPr>
          <a:xfrm>
            <a:off x="8828856" y="4904973"/>
            <a:ext cx="315144" cy="238527"/>
          </a:xfrm>
          <a:prstGeom prst="rect">
            <a:avLst/>
          </a:prstGeom>
        </p:spPr>
        <p:txBody>
          <a:bodyPr wrap="square" lIns="68580" tIns="34290" rIns="68580" bIns="34290">
            <a:spAutoFit/>
          </a:bodyPr>
          <a:lstStyle/>
          <a:p>
            <a:pPr algn="r" eaLnBrk="1" hangingPunct="1"/>
            <a:r>
              <a:rPr lang="ru-RU" sz="1100" dirty="0" smtClean="0">
                <a:solidFill>
                  <a:schemeClr val="accent1">
                    <a:lumMod val="50000"/>
                  </a:schemeClr>
                </a:solidFill>
                <a:latin typeface="Cambria" pitchFamily="18" charset="0"/>
                <a:cs typeface="Times New Roman" pitchFamily="18" charset="0"/>
              </a:rPr>
              <a:t>12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4" name="Курица контур.png" descr="Курица контур.png"/>
          <p:cNvPicPr>
            <a:picLocks noChangeAspect="1"/>
          </p:cNvPicPr>
          <p:nvPr/>
        </p:nvPicPr>
        <p:blipFill>
          <a:blip r:embed="rId2" cstate="print">
            <a:alphaModFix amt="17535"/>
            <a:extLst/>
          </a:blip>
          <a:srcRect r="50591"/>
          <a:stretch>
            <a:fillRect/>
          </a:stretch>
        </p:blipFill>
        <p:spPr>
          <a:xfrm>
            <a:off x="6928242" y="51470"/>
            <a:ext cx="2215758" cy="5040560"/>
          </a:xfrm>
          <a:prstGeom prst="rect">
            <a:avLst/>
          </a:prstGeom>
          <a:ln w="12700">
            <a:miter lim="400000"/>
          </a:ln>
        </p:spPr>
      </p:pic>
      <p:sp>
        <p:nvSpPr>
          <p:cNvPr id="13" name="Итоги деятельности Казначейства России за 2018 год…"/>
          <p:cNvSpPr/>
          <p:nvPr/>
        </p:nvSpPr>
        <p:spPr>
          <a:xfrm>
            <a:off x="3347864" y="51470"/>
            <a:ext cx="5796136" cy="648072"/>
          </a:xfrm>
          <a:prstGeom prst="roundRect">
            <a:avLst>
              <a:gd name="adj" fmla="val 11676"/>
            </a:avLst>
          </a:prstGeom>
          <a:solidFill>
            <a:srgbClr val="003859"/>
          </a:solidFill>
          <a:ln w="12700">
            <a:noFill/>
            <a:miter lim="400000"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0" tIns="0" rIns="0" bIns="0" anchor="ctr"/>
          <a:lstStyle/>
          <a:p>
            <a:pPr algn="ctr" defTabSz="336947">
              <a:defRPr/>
            </a:pPr>
            <a:endParaRPr lang="ru-RU" sz="2200" b="1" cap="all" dirty="0" smtClean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mbria" pitchFamily="18" charset="0"/>
              <a:ea typeface="Open Sans Condensed Light" pitchFamily="34" charset="0"/>
              <a:cs typeface="Open Sans Condensed Light" pitchFamily="34" charset="0"/>
            </a:endParaRPr>
          </a:p>
        </p:txBody>
      </p:sp>
      <p:sp>
        <p:nvSpPr>
          <p:cNvPr id="9" name="Line"/>
          <p:cNvSpPr/>
          <p:nvPr/>
        </p:nvSpPr>
        <p:spPr>
          <a:xfrm flipV="1">
            <a:off x="-1" y="771550"/>
            <a:ext cx="9144001" cy="1"/>
          </a:xfrm>
          <a:prstGeom prst="line">
            <a:avLst/>
          </a:prstGeom>
          <a:ln>
            <a:solidFill>
              <a:schemeClr val="bg1">
                <a:lumMod val="95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lIns="0" tIns="0" rIns="0" bIns="0" anchor="ctr"/>
          <a:lstStyle/>
          <a:p>
            <a:pPr>
              <a:defRPr sz="3200" b="0">
                <a:solidFill>
                  <a:srgbClr val="FFFFFF"/>
                </a:solidFill>
                <a:latin typeface="+mn-lt"/>
                <a:ea typeface="+mn-ea"/>
                <a:cs typeface="+mn-cs"/>
                <a:sym typeface="Helvetica Neue Medium"/>
              </a:defRPr>
            </a:pPr>
            <a:endParaRPr>
              <a:ln w="12700">
                <a:solidFill>
                  <a:schemeClr val="tx1"/>
                </a:solidFill>
              </a:ln>
            </a:endParaRPr>
          </a:p>
        </p:txBody>
      </p:sp>
      <p:grpSp>
        <p:nvGrpSpPr>
          <p:cNvPr id="2" name="Group"/>
          <p:cNvGrpSpPr/>
          <p:nvPr/>
        </p:nvGrpSpPr>
        <p:grpSpPr>
          <a:xfrm>
            <a:off x="0" y="1"/>
            <a:ext cx="755576" cy="699541"/>
            <a:chOff x="0" y="0"/>
            <a:chExt cx="1409276" cy="1337589"/>
          </a:xfrm>
        </p:grpSpPr>
        <p:pic>
          <p:nvPicPr>
            <p:cNvPr id="11" name="Снимок экрана 2018-06-05 в 12.52.22.jpg" descr="Снимок экрана 2018-06-05 в 12.52.22.jpg"/>
            <p:cNvPicPr>
              <a:picLocks noChangeAspect="1"/>
            </p:cNvPicPr>
            <p:nvPr/>
          </p:nvPicPr>
          <p:blipFill>
            <a:blip r:embed="rId3" cstate="print">
              <a:extLst/>
            </a:blip>
            <a:stretch>
              <a:fillRect/>
            </a:stretch>
          </p:blipFill>
          <p:spPr>
            <a:xfrm>
              <a:off x="0" y="0"/>
              <a:ext cx="1409277" cy="1337590"/>
            </a:xfrm>
            <a:prstGeom prst="rect">
              <a:avLst/>
            </a:prstGeom>
            <a:ln w="12700" cap="flat">
              <a:noFill/>
              <a:miter lim="400000"/>
            </a:ln>
            <a:effectLst/>
          </p:spPr>
        </p:pic>
        <p:grpSp>
          <p:nvGrpSpPr>
            <p:cNvPr id="3" name="Group"/>
            <p:cNvGrpSpPr/>
            <p:nvPr/>
          </p:nvGrpSpPr>
          <p:grpSpPr>
            <a:xfrm>
              <a:off x="194622" y="150347"/>
              <a:ext cx="1019890" cy="1138346"/>
              <a:chOff x="-134" y="0"/>
              <a:chExt cx="1019888" cy="1138344"/>
            </a:xfrm>
          </p:grpSpPr>
          <p:sp>
            <p:nvSpPr>
              <p:cNvPr id="14" name="Circle"/>
              <p:cNvSpPr/>
              <p:nvPr/>
            </p:nvSpPr>
            <p:spPr>
              <a:xfrm>
                <a:off x="314787" y="450342"/>
                <a:ext cx="390199" cy="390199"/>
              </a:xfrm>
              <a:prstGeom prst="ellipse">
                <a:avLst/>
              </a:prstGeom>
              <a:solidFill>
                <a:srgbClr val="013B5E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0" tIns="0" rIns="0" bIns="0" numCol="1" anchor="ctr">
                <a:noAutofit/>
              </a:bodyPr>
              <a:lstStyle/>
              <a:p>
                <a:pPr>
                  <a:defRPr sz="3200" b="0">
                    <a:solidFill>
                      <a:srgbClr val="FFFFFF"/>
                    </a:solidFill>
                    <a:latin typeface="+mn-lt"/>
                    <a:ea typeface="+mn-ea"/>
                    <a:cs typeface="+mn-cs"/>
                    <a:sym typeface="Helvetica Neue Medium"/>
                  </a:defRPr>
                </a:pPr>
                <a:endParaRPr/>
              </a:p>
            </p:txBody>
          </p:sp>
          <p:pic>
            <p:nvPicPr>
              <p:cNvPr id="15" name="30688_html_m284ef2b5.png" descr="30688_html_m284ef2b5.png"/>
              <p:cNvPicPr>
                <a:picLocks noChangeAspect="1"/>
              </p:cNvPicPr>
              <p:nvPr/>
            </p:nvPicPr>
            <p:blipFill>
              <a:blip r:embed="rId4" cstate="print">
                <a:extLst/>
              </a:blip>
              <a:srcRect l="824" t="717" r="564" b="407"/>
              <a:stretch>
                <a:fillRect/>
              </a:stretch>
            </p:blipFill>
            <p:spPr>
              <a:xfrm>
                <a:off x="-135" y="0"/>
                <a:ext cx="1019889" cy="1138345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535" h="21581" extrusionOk="0">
                    <a:moveTo>
                      <a:pt x="10788" y="0"/>
                    </a:moveTo>
                    <a:cubicBezTo>
                      <a:pt x="10759" y="0"/>
                      <a:pt x="10737" y="39"/>
                      <a:pt x="10737" y="83"/>
                    </a:cubicBezTo>
                    <a:cubicBezTo>
                      <a:pt x="10737" y="127"/>
                      <a:pt x="10684" y="185"/>
                      <a:pt x="10612" y="211"/>
                    </a:cubicBezTo>
                    <a:cubicBezTo>
                      <a:pt x="10509" y="248"/>
                      <a:pt x="10497" y="253"/>
                      <a:pt x="10578" y="256"/>
                    </a:cubicBezTo>
                    <a:cubicBezTo>
                      <a:pt x="10728" y="261"/>
                      <a:pt x="10764" y="390"/>
                      <a:pt x="10654" y="542"/>
                    </a:cubicBezTo>
                    <a:cubicBezTo>
                      <a:pt x="10576" y="649"/>
                      <a:pt x="10572" y="695"/>
                      <a:pt x="10629" y="790"/>
                    </a:cubicBezTo>
                    <a:cubicBezTo>
                      <a:pt x="10687" y="889"/>
                      <a:pt x="10679" y="914"/>
                      <a:pt x="10587" y="971"/>
                    </a:cubicBezTo>
                    <a:cubicBezTo>
                      <a:pt x="10527" y="1007"/>
                      <a:pt x="10432" y="1081"/>
                      <a:pt x="10377" y="1129"/>
                    </a:cubicBezTo>
                    <a:cubicBezTo>
                      <a:pt x="10306" y="1191"/>
                      <a:pt x="10234" y="1200"/>
                      <a:pt x="10117" y="1174"/>
                    </a:cubicBezTo>
                    <a:cubicBezTo>
                      <a:pt x="9832" y="1108"/>
                      <a:pt x="9308" y="1139"/>
                      <a:pt x="9120" y="1226"/>
                    </a:cubicBezTo>
                    <a:cubicBezTo>
                      <a:pt x="8900" y="1329"/>
                      <a:pt x="8818" y="1448"/>
                      <a:pt x="8818" y="1693"/>
                    </a:cubicBezTo>
                    <a:cubicBezTo>
                      <a:pt x="8818" y="1964"/>
                      <a:pt x="8952" y="2208"/>
                      <a:pt x="9254" y="2498"/>
                    </a:cubicBezTo>
                    <a:cubicBezTo>
                      <a:pt x="9482" y="2717"/>
                      <a:pt x="9518" y="2774"/>
                      <a:pt x="9497" y="2927"/>
                    </a:cubicBezTo>
                    <a:cubicBezTo>
                      <a:pt x="9451" y="3270"/>
                      <a:pt x="9508" y="3386"/>
                      <a:pt x="9757" y="3424"/>
                    </a:cubicBezTo>
                    <a:cubicBezTo>
                      <a:pt x="9881" y="3442"/>
                      <a:pt x="9994" y="3471"/>
                      <a:pt x="10008" y="3491"/>
                    </a:cubicBezTo>
                    <a:cubicBezTo>
                      <a:pt x="10064" y="3572"/>
                      <a:pt x="9813" y="3950"/>
                      <a:pt x="9581" y="4138"/>
                    </a:cubicBezTo>
                    <a:cubicBezTo>
                      <a:pt x="9313" y="4356"/>
                      <a:pt x="9209" y="4370"/>
                      <a:pt x="9179" y="4176"/>
                    </a:cubicBezTo>
                    <a:cubicBezTo>
                      <a:pt x="9150" y="3995"/>
                      <a:pt x="9012" y="3868"/>
                      <a:pt x="8785" y="3830"/>
                    </a:cubicBezTo>
                    <a:cubicBezTo>
                      <a:pt x="8677" y="3812"/>
                      <a:pt x="8561" y="3764"/>
                      <a:pt x="8533" y="3717"/>
                    </a:cubicBezTo>
                    <a:cubicBezTo>
                      <a:pt x="8478" y="3621"/>
                      <a:pt x="8490" y="3418"/>
                      <a:pt x="8550" y="3363"/>
                    </a:cubicBezTo>
                    <a:cubicBezTo>
                      <a:pt x="8609" y="3310"/>
                      <a:pt x="8600" y="3235"/>
                      <a:pt x="8533" y="3235"/>
                    </a:cubicBezTo>
                    <a:cubicBezTo>
                      <a:pt x="8502" y="3235"/>
                      <a:pt x="8478" y="3251"/>
                      <a:pt x="8483" y="3273"/>
                    </a:cubicBezTo>
                    <a:cubicBezTo>
                      <a:pt x="8488" y="3295"/>
                      <a:pt x="8460" y="3377"/>
                      <a:pt x="8425" y="3454"/>
                    </a:cubicBezTo>
                    <a:cubicBezTo>
                      <a:pt x="8354" y="3607"/>
                      <a:pt x="8157" y="3689"/>
                      <a:pt x="8047" y="3612"/>
                    </a:cubicBezTo>
                    <a:cubicBezTo>
                      <a:pt x="7924" y="3525"/>
                      <a:pt x="7663" y="3494"/>
                      <a:pt x="7545" y="3551"/>
                    </a:cubicBezTo>
                    <a:cubicBezTo>
                      <a:pt x="7460" y="3592"/>
                      <a:pt x="7427" y="3657"/>
                      <a:pt x="7427" y="3807"/>
                    </a:cubicBezTo>
                    <a:cubicBezTo>
                      <a:pt x="7427" y="3919"/>
                      <a:pt x="7400" y="4030"/>
                      <a:pt x="7369" y="4048"/>
                    </a:cubicBezTo>
                    <a:cubicBezTo>
                      <a:pt x="7264" y="4106"/>
                      <a:pt x="6974" y="3598"/>
                      <a:pt x="6874" y="3190"/>
                    </a:cubicBezTo>
                    <a:cubicBezTo>
                      <a:pt x="6758" y="2715"/>
                      <a:pt x="6663" y="2535"/>
                      <a:pt x="6472" y="2423"/>
                    </a:cubicBezTo>
                    <a:cubicBezTo>
                      <a:pt x="5949" y="2115"/>
                      <a:pt x="5145" y="2336"/>
                      <a:pt x="5248" y="2761"/>
                    </a:cubicBezTo>
                    <a:cubicBezTo>
                      <a:pt x="5283" y="2905"/>
                      <a:pt x="5264" y="2936"/>
                      <a:pt x="5098" y="3017"/>
                    </a:cubicBezTo>
                    <a:cubicBezTo>
                      <a:pt x="4995" y="3067"/>
                      <a:pt x="4852" y="3153"/>
                      <a:pt x="4771" y="3213"/>
                    </a:cubicBezTo>
                    <a:lnTo>
                      <a:pt x="4620" y="3326"/>
                    </a:lnTo>
                    <a:lnTo>
                      <a:pt x="4762" y="3318"/>
                    </a:lnTo>
                    <a:cubicBezTo>
                      <a:pt x="4910" y="3313"/>
                      <a:pt x="4913" y="3329"/>
                      <a:pt x="4838" y="3627"/>
                    </a:cubicBezTo>
                    <a:cubicBezTo>
                      <a:pt x="4800" y="3779"/>
                      <a:pt x="4801" y="3783"/>
                      <a:pt x="4913" y="3694"/>
                    </a:cubicBezTo>
                    <a:cubicBezTo>
                      <a:pt x="4982" y="3640"/>
                      <a:pt x="5119" y="3604"/>
                      <a:pt x="5257" y="3604"/>
                    </a:cubicBezTo>
                    <a:cubicBezTo>
                      <a:pt x="5592" y="3604"/>
                      <a:pt x="5681" y="3520"/>
                      <a:pt x="5701" y="3183"/>
                    </a:cubicBezTo>
                    <a:cubicBezTo>
                      <a:pt x="5715" y="2936"/>
                      <a:pt x="5730" y="2895"/>
                      <a:pt x="5835" y="2882"/>
                    </a:cubicBezTo>
                    <a:cubicBezTo>
                      <a:pt x="5903" y="2873"/>
                      <a:pt x="6041" y="2922"/>
                      <a:pt x="6137" y="2995"/>
                    </a:cubicBezTo>
                    <a:cubicBezTo>
                      <a:pt x="6285" y="3107"/>
                      <a:pt x="6311" y="3175"/>
                      <a:pt x="6338" y="3446"/>
                    </a:cubicBezTo>
                    <a:cubicBezTo>
                      <a:pt x="6381" y="3870"/>
                      <a:pt x="6545" y="4098"/>
                      <a:pt x="7075" y="4477"/>
                    </a:cubicBezTo>
                    <a:lnTo>
                      <a:pt x="7218" y="4582"/>
                    </a:lnTo>
                    <a:lnTo>
                      <a:pt x="7033" y="4665"/>
                    </a:lnTo>
                    <a:cubicBezTo>
                      <a:pt x="6933" y="4712"/>
                      <a:pt x="6809" y="4736"/>
                      <a:pt x="6757" y="4718"/>
                    </a:cubicBezTo>
                    <a:cubicBezTo>
                      <a:pt x="6705" y="4700"/>
                      <a:pt x="6609" y="4711"/>
                      <a:pt x="6539" y="4740"/>
                    </a:cubicBezTo>
                    <a:cubicBezTo>
                      <a:pt x="6469" y="4770"/>
                      <a:pt x="6326" y="4825"/>
                      <a:pt x="6221" y="4861"/>
                    </a:cubicBezTo>
                    <a:cubicBezTo>
                      <a:pt x="6016" y="4930"/>
                      <a:pt x="5860" y="5089"/>
                      <a:pt x="5860" y="5229"/>
                    </a:cubicBezTo>
                    <a:cubicBezTo>
                      <a:pt x="5860" y="5296"/>
                      <a:pt x="5909" y="5309"/>
                      <a:pt x="6086" y="5305"/>
                    </a:cubicBezTo>
                    <a:cubicBezTo>
                      <a:pt x="6272" y="5300"/>
                      <a:pt x="6358" y="5334"/>
                      <a:pt x="6514" y="5470"/>
                    </a:cubicBezTo>
                    <a:cubicBezTo>
                      <a:pt x="6620" y="5563"/>
                      <a:pt x="6761" y="5643"/>
                      <a:pt x="6824" y="5643"/>
                    </a:cubicBezTo>
                    <a:cubicBezTo>
                      <a:pt x="6975" y="5643"/>
                      <a:pt x="7205" y="5787"/>
                      <a:pt x="7159" y="5854"/>
                    </a:cubicBezTo>
                    <a:cubicBezTo>
                      <a:pt x="7139" y="5883"/>
                      <a:pt x="7086" y="5889"/>
                      <a:pt x="7033" y="5869"/>
                    </a:cubicBezTo>
                    <a:cubicBezTo>
                      <a:pt x="6981" y="5849"/>
                      <a:pt x="6703" y="5816"/>
                      <a:pt x="6422" y="5794"/>
                    </a:cubicBezTo>
                    <a:cubicBezTo>
                      <a:pt x="6016" y="5761"/>
                      <a:pt x="5866" y="5729"/>
                      <a:pt x="5684" y="5621"/>
                    </a:cubicBezTo>
                    <a:cubicBezTo>
                      <a:pt x="5537" y="5533"/>
                      <a:pt x="5450" y="5502"/>
                      <a:pt x="5450" y="5545"/>
                    </a:cubicBezTo>
                    <a:cubicBezTo>
                      <a:pt x="5450" y="5731"/>
                      <a:pt x="5828" y="6004"/>
                      <a:pt x="6086" y="6004"/>
                    </a:cubicBezTo>
                    <a:cubicBezTo>
                      <a:pt x="6152" y="6004"/>
                      <a:pt x="6254" y="6049"/>
                      <a:pt x="6313" y="6102"/>
                    </a:cubicBezTo>
                    <a:cubicBezTo>
                      <a:pt x="6372" y="6155"/>
                      <a:pt x="6537" y="6214"/>
                      <a:pt x="6673" y="6230"/>
                    </a:cubicBezTo>
                    <a:cubicBezTo>
                      <a:pt x="6826" y="6248"/>
                      <a:pt x="7005" y="6319"/>
                      <a:pt x="7142" y="6418"/>
                    </a:cubicBezTo>
                    <a:cubicBezTo>
                      <a:pt x="7265" y="6507"/>
                      <a:pt x="7388" y="6576"/>
                      <a:pt x="7419" y="6576"/>
                    </a:cubicBezTo>
                    <a:cubicBezTo>
                      <a:pt x="7450" y="6576"/>
                      <a:pt x="7603" y="6637"/>
                      <a:pt x="7763" y="6712"/>
                    </a:cubicBezTo>
                    <a:cubicBezTo>
                      <a:pt x="7984" y="6815"/>
                      <a:pt x="8093" y="6910"/>
                      <a:pt x="8215" y="7110"/>
                    </a:cubicBezTo>
                    <a:cubicBezTo>
                      <a:pt x="8400" y="7416"/>
                      <a:pt x="8472" y="7949"/>
                      <a:pt x="8357" y="8141"/>
                    </a:cubicBezTo>
                    <a:cubicBezTo>
                      <a:pt x="8309" y="8223"/>
                      <a:pt x="8307" y="8277"/>
                      <a:pt x="8349" y="8314"/>
                    </a:cubicBezTo>
                    <a:cubicBezTo>
                      <a:pt x="8442" y="8398"/>
                      <a:pt x="8212" y="8750"/>
                      <a:pt x="7905" y="8999"/>
                    </a:cubicBezTo>
                    <a:cubicBezTo>
                      <a:pt x="7759" y="9117"/>
                      <a:pt x="7519" y="9325"/>
                      <a:pt x="7369" y="9458"/>
                    </a:cubicBezTo>
                    <a:lnTo>
                      <a:pt x="7092" y="9699"/>
                    </a:lnTo>
                    <a:lnTo>
                      <a:pt x="6866" y="9631"/>
                    </a:lnTo>
                    <a:cubicBezTo>
                      <a:pt x="6728" y="9589"/>
                      <a:pt x="6539" y="9461"/>
                      <a:pt x="6380" y="9300"/>
                    </a:cubicBezTo>
                    <a:cubicBezTo>
                      <a:pt x="6216" y="9135"/>
                      <a:pt x="6039" y="9005"/>
                      <a:pt x="5894" y="8961"/>
                    </a:cubicBezTo>
                    <a:cubicBezTo>
                      <a:pt x="5670" y="8893"/>
                      <a:pt x="5657" y="8883"/>
                      <a:pt x="5600" y="8585"/>
                    </a:cubicBezTo>
                    <a:lnTo>
                      <a:pt x="5542" y="8277"/>
                    </a:lnTo>
                    <a:lnTo>
                      <a:pt x="5760" y="8089"/>
                    </a:lnTo>
                    <a:cubicBezTo>
                      <a:pt x="5948" y="7927"/>
                      <a:pt x="5979" y="7873"/>
                      <a:pt x="5978" y="7675"/>
                    </a:cubicBezTo>
                    <a:cubicBezTo>
                      <a:pt x="5976" y="7384"/>
                      <a:pt x="5842" y="7139"/>
                      <a:pt x="5374" y="6569"/>
                    </a:cubicBezTo>
                    <a:cubicBezTo>
                      <a:pt x="5169" y="6318"/>
                      <a:pt x="4986" y="6086"/>
                      <a:pt x="4972" y="6049"/>
                    </a:cubicBezTo>
                    <a:cubicBezTo>
                      <a:pt x="4952" y="5995"/>
                      <a:pt x="4937" y="5995"/>
                      <a:pt x="4863" y="6049"/>
                    </a:cubicBezTo>
                    <a:cubicBezTo>
                      <a:pt x="4784" y="6108"/>
                      <a:pt x="4722" y="6036"/>
                      <a:pt x="4419" y="5523"/>
                    </a:cubicBezTo>
                    <a:cubicBezTo>
                      <a:pt x="4056" y="4909"/>
                      <a:pt x="3942" y="4630"/>
                      <a:pt x="3941" y="4349"/>
                    </a:cubicBezTo>
                    <a:cubicBezTo>
                      <a:pt x="3941" y="4257"/>
                      <a:pt x="3918" y="4168"/>
                      <a:pt x="3891" y="4153"/>
                    </a:cubicBezTo>
                    <a:cubicBezTo>
                      <a:pt x="3864" y="4138"/>
                      <a:pt x="3826" y="3978"/>
                      <a:pt x="3807" y="3792"/>
                    </a:cubicBezTo>
                    <a:cubicBezTo>
                      <a:pt x="3788" y="3607"/>
                      <a:pt x="3717" y="3190"/>
                      <a:pt x="3648" y="2867"/>
                    </a:cubicBezTo>
                    <a:cubicBezTo>
                      <a:pt x="3571" y="2504"/>
                      <a:pt x="3535" y="2193"/>
                      <a:pt x="3556" y="2054"/>
                    </a:cubicBezTo>
                    <a:cubicBezTo>
                      <a:pt x="3597" y="1785"/>
                      <a:pt x="3543" y="1767"/>
                      <a:pt x="3329" y="1994"/>
                    </a:cubicBezTo>
                    <a:cubicBezTo>
                      <a:pt x="3045" y="2296"/>
                      <a:pt x="2785" y="2972"/>
                      <a:pt x="2785" y="3393"/>
                    </a:cubicBezTo>
                    <a:cubicBezTo>
                      <a:pt x="2785" y="3476"/>
                      <a:pt x="2762" y="3559"/>
                      <a:pt x="2734" y="3574"/>
                    </a:cubicBezTo>
                    <a:cubicBezTo>
                      <a:pt x="2682" y="3603"/>
                      <a:pt x="2198" y="3060"/>
                      <a:pt x="2198" y="2972"/>
                    </a:cubicBezTo>
                    <a:cubicBezTo>
                      <a:pt x="2198" y="2945"/>
                      <a:pt x="2175" y="2927"/>
                      <a:pt x="2148" y="2927"/>
                    </a:cubicBezTo>
                    <a:cubicBezTo>
                      <a:pt x="2059" y="2927"/>
                      <a:pt x="1972" y="3505"/>
                      <a:pt x="1972" y="4056"/>
                    </a:cubicBezTo>
                    <a:cubicBezTo>
                      <a:pt x="1972" y="4351"/>
                      <a:pt x="1946" y="4599"/>
                      <a:pt x="1922" y="4612"/>
                    </a:cubicBezTo>
                    <a:cubicBezTo>
                      <a:pt x="1897" y="4626"/>
                      <a:pt x="1727" y="4496"/>
                      <a:pt x="1536" y="4326"/>
                    </a:cubicBezTo>
                    <a:cubicBezTo>
                      <a:pt x="1345" y="4157"/>
                      <a:pt x="1163" y="4018"/>
                      <a:pt x="1134" y="4018"/>
                    </a:cubicBezTo>
                    <a:cubicBezTo>
                      <a:pt x="1055" y="4018"/>
                      <a:pt x="1134" y="5248"/>
                      <a:pt x="1234" y="5583"/>
                    </a:cubicBezTo>
                    <a:cubicBezTo>
                      <a:pt x="1282" y="5740"/>
                      <a:pt x="1309" y="5891"/>
                      <a:pt x="1293" y="5914"/>
                    </a:cubicBezTo>
                    <a:cubicBezTo>
                      <a:pt x="1277" y="5937"/>
                      <a:pt x="1173" y="5889"/>
                      <a:pt x="1067" y="5809"/>
                    </a:cubicBezTo>
                    <a:cubicBezTo>
                      <a:pt x="414" y="5317"/>
                      <a:pt x="404" y="5309"/>
                      <a:pt x="405" y="5440"/>
                    </a:cubicBezTo>
                    <a:cubicBezTo>
                      <a:pt x="406" y="5898"/>
                      <a:pt x="655" y="6708"/>
                      <a:pt x="908" y="7065"/>
                    </a:cubicBezTo>
                    <a:cubicBezTo>
                      <a:pt x="999" y="7195"/>
                      <a:pt x="1066" y="7376"/>
                      <a:pt x="1075" y="7509"/>
                    </a:cubicBezTo>
                    <a:cubicBezTo>
                      <a:pt x="1084" y="7633"/>
                      <a:pt x="1143" y="7811"/>
                      <a:pt x="1209" y="7908"/>
                    </a:cubicBezTo>
                    <a:cubicBezTo>
                      <a:pt x="1342" y="8102"/>
                      <a:pt x="1296" y="8190"/>
                      <a:pt x="1100" y="8096"/>
                    </a:cubicBezTo>
                    <a:cubicBezTo>
                      <a:pt x="1035" y="8064"/>
                      <a:pt x="804" y="7981"/>
                      <a:pt x="589" y="7915"/>
                    </a:cubicBezTo>
                    <a:cubicBezTo>
                      <a:pt x="375" y="7850"/>
                      <a:pt x="146" y="7781"/>
                      <a:pt x="86" y="7757"/>
                    </a:cubicBezTo>
                    <a:cubicBezTo>
                      <a:pt x="-7" y="7721"/>
                      <a:pt x="-17" y="7732"/>
                      <a:pt x="19" y="7840"/>
                    </a:cubicBezTo>
                    <a:cubicBezTo>
                      <a:pt x="106" y="8100"/>
                      <a:pt x="412" y="8599"/>
                      <a:pt x="631" y="8848"/>
                    </a:cubicBezTo>
                    <a:cubicBezTo>
                      <a:pt x="756" y="8991"/>
                      <a:pt x="848" y="9127"/>
                      <a:pt x="832" y="9149"/>
                    </a:cubicBezTo>
                    <a:cubicBezTo>
                      <a:pt x="816" y="9172"/>
                      <a:pt x="674" y="9187"/>
                      <a:pt x="522" y="9187"/>
                    </a:cubicBezTo>
                    <a:cubicBezTo>
                      <a:pt x="370" y="9187"/>
                      <a:pt x="201" y="9218"/>
                      <a:pt x="145" y="9255"/>
                    </a:cubicBezTo>
                    <a:cubicBezTo>
                      <a:pt x="52" y="9316"/>
                      <a:pt x="79" y="9357"/>
                      <a:pt x="405" y="9676"/>
                    </a:cubicBezTo>
                    <a:cubicBezTo>
                      <a:pt x="601" y="9869"/>
                      <a:pt x="921" y="10121"/>
                      <a:pt x="1125" y="10240"/>
                    </a:cubicBezTo>
                    <a:cubicBezTo>
                      <a:pt x="1330" y="10359"/>
                      <a:pt x="1489" y="10483"/>
                      <a:pt x="1469" y="10511"/>
                    </a:cubicBezTo>
                    <a:cubicBezTo>
                      <a:pt x="1449" y="10541"/>
                      <a:pt x="1286" y="10548"/>
                      <a:pt x="1100" y="10534"/>
                    </a:cubicBezTo>
                    <a:cubicBezTo>
                      <a:pt x="921" y="10521"/>
                      <a:pt x="721" y="10524"/>
                      <a:pt x="648" y="10541"/>
                    </a:cubicBezTo>
                    <a:lnTo>
                      <a:pt x="522" y="10572"/>
                    </a:lnTo>
                    <a:cubicBezTo>
                      <a:pt x="521" y="10573"/>
                      <a:pt x="522" y="10577"/>
                      <a:pt x="522" y="10579"/>
                    </a:cubicBezTo>
                    <a:cubicBezTo>
                      <a:pt x="522" y="10581"/>
                      <a:pt x="522" y="10584"/>
                      <a:pt x="522" y="10587"/>
                    </a:cubicBezTo>
                    <a:lnTo>
                      <a:pt x="665" y="10752"/>
                    </a:lnTo>
                    <a:cubicBezTo>
                      <a:pt x="986" y="11143"/>
                      <a:pt x="1619" y="11405"/>
                      <a:pt x="2491" y="11505"/>
                    </a:cubicBezTo>
                    <a:cubicBezTo>
                      <a:pt x="2795" y="11539"/>
                      <a:pt x="3046" y="11590"/>
                      <a:pt x="3044" y="11617"/>
                    </a:cubicBezTo>
                    <a:cubicBezTo>
                      <a:pt x="3043" y="11645"/>
                      <a:pt x="2976" y="11844"/>
                      <a:pt x="2902" y="12054"/>
                    </a:cubicBezTo>
                    <a:cubicBezTo>
                      <a:pt x="2774" y="12417"/>
                      <a:pt x="2754" y="12936"/>
                      <a:pt x="2860" y="13032"/>
                    </a:cubicBezTo>
                    <a:cubicBezTo>
                      <a:pt x="2880" y="13050"/>
                      <a:pt x="3064" y="12962"/>
                      <a:pt x="3271" y="12829"/>
                    </a:cubicBezTo>
                    <a:cubicBezTo>
                      <a:pt x="3478" y="12696"/>
                      <a:pt x="3663" y="12607"/>
                      <a:pt x="3681" y="12633"/>
                    </a:cubicBezTo>
                    <a:cubicBezTo>
                      <a:pt x="3700" y="12660"/>
                      <a:pt x="3687" y="12837"/>
                      <a:pt x="3656" y="13032"/>
                    </a:cubicBezTo>
                    <a:cubicBezTo>
                      <a:pt x="3626" y="13227"/>
                      <a:pt x="3611" y="13398"/>
                      <a:pt x="3623" y="13408"/>
                    </a:cubicBezTo>
                    <a:cubicBezTo>
                      <a:pt x="3653" y="13435"/>
                      <a:pt x="3936" y="13293"/>
                      <a:pt x="4167" y="13137"/>
                    </a:cubicBezTo>
                    <a:cubicBezTo>
                      <a:pt x="4276" y="13064"/>
                      <a:pt x="4392" y="13017"/>
                      <a:pt x="4419" y="13032"/>
                    </a:cubicBezTo>
                    <a:cubicBezTo>
                      <a:pt x="4446" y="13047"/>
                      <a:pt x="4469" y="13200"/>
                      <a:pt x="4469" y="13371"/>
                    </a:cubicBezTo>
                    <a:cubicBezTo>
                      <a:pt x="4469" y="13538"/>
                      <a:pt x="4475" y="13674"/>
                      <a:pt x="4486" y="13679"/>
                    </a:cubicBezTo>
                    <a:cubicBezTo>
                      <a:pt x="4572" y="13677"/>
                      <a:pt x="4935" y="13542"/>
                      <a:pt x="5064" y="13461"/>
                    </a:cubicBezTo>
                    <a:cubicBezTo>
                      <a:pt x="5152" y="13406"/>
                      <a:pt x="5227" y="13377"/>
                      <a:pt x="5232" y="13401"/>
                    </a:cubicBezTo>
                    <a:cubicBezTo>
                      <a:pt x="5237" y="13424"/>
                      <a:pt x="5241" y="13470"/>
                      <a:pt x="5248" y="13498"/>
                    </a:cubicBezTo>
                    <a:cubicBezTo>
                      <a:pt x="5256" y="13527"/>
                      <a:pt x="5269" y="13599"/>
                      <a:pt x="5274" y="13656"/>
                    </a:cubicBezTo>
                    <a:cubicBezTo>
                      <a:pt x="5291" y="13892"/>
                      <a:pt x="5368" y="13914"/>
                      <a:pt x="5642" y="13769"/>
                    </a:cubicBezTo>
                    <a:cubicBezTo>
                      <a:pt x="5784" y="13695"/>
                      <a:pt x="5928" y="13596"/>
                      <a:pt x="5969" y="13551"/>
                    </a:cubicBezTo>
                    <a:cubicBezTo>
                      <a:pt x="6070" y="13442"/>
                      <a:pt x="6154" y="13498"/>
                      <a:pt x="6154" y="13679"/>
                    </a:cubicBezTo>
                    <a:cubicBezTo>
                      <a:pt x="6154" y="14037"/>
                      <a:pt x="6337" y="14089"/>
                      <a:pt x="6723" y="13837"/>
                    </a:cubicBezTo>
                    <a:cubicBezTo>
                      <a:pt x="6856" y="13751"/>
                      <a:pt x="6970" y="13679"/>
                      <a:pt x="6983" y="13679"/>
                    </a:cubicBezTo>
                    <a:cubicBezTo>
                      <a:pt x="6992" y="13679"/>
                      <a:pt x="7029" y="13718"/>
                      <a:pt x="7067" y="13769"/>
                    </a:cubicBezTo>
                    <a:cubicBezTo>
                      <a:pt x="6830" y="13318"/>
                      <a:pt x="6740" y="12846"/>
                      <a:pt x="6740" y="12189"/>
                    </a:cubicBezTo>
                    <a:cubicBezTo>
                      <a:pt x="6740" y="11457"/>
                      <a:pt x="6793" y="11169"/>
                      <a:pt x="6992" y="10782"/>
                    </a:cubicBezTo>
                    <a:cubicBezTo>
                      <a:pt x="7341" y="10103"/>
                      <a:pt x="8304" y="9223"/>
                      <a:pt x="9070" y="8886"/>
                    </a:cubicBezTo>
                    <a:cubicBezTo>
                      <a:pt x="9620" y="8644"/>
                      <a:pt x="9846" y="8605"/>
                      <a:pt x="10679" y="8608"/>
                    </a:cubicBezTo>
                    <a:cubicBezTo>
                      <a:pt x="11795" y="8611"/>
                      <a:pt x="11956" y="8642"/>
                      <a:pt x="12749" y="9029"/>
                    </a:cubicBezTo>
                    <a:cubicBezTo>
                      <a:pt x="14546" y="9906"/>
                      <a:pt x="15346" y="11990"/>
                      <a:pt x="14517" y="13641"/>
                    </a:cubicBezTo>
                    <a:cubicBezTo>
                      <a:pt x="14166" y="14341"/>
                      <a:pt x="13752" y="14761"/>
                      <a:pt x="13495" y="14672"/>
                    </a:cubicBezTo>
                    <a:cubicBezTo>
                      <a:pt x="13402" y="14640"/>
                      <a:pt x="13297" y="14683"/>
                      <a:pt x="13260" y="14770"/>
                    </a:cubicBezTo>
                    <a:cubicBezTo>
                      <a:pt x="13223" y="14857"/>
                      <a:pt x="13121" y="14906"/>
                      <a:pt x="13034" y="14875"/>
                    </a:cubicBezTo>
                    <a:cubicBezTo>
                      <a:pt x="12937" y="14842"/>
                      <a:pt x="12853" y="14906"/>
                      <a:pt x="12816" y="15033"/>
                    </a:cubicBezTo>
                    <a:cubicBezTo>
                      <a:pt x="12771" y="15185"/>
                      <a:pt x="12687" y="15230"/>
                      <a:pt x="12522" y="15191"/>
                    </a:cubicBezTo>
                    <a:cubicBezTo>
                      <a:pt x="12352" y="15151"/>
                      <a:pt x="12289" y="15187"/>
                      <a:pt x="12263" y="15349"/>
                    </a:cubicBezTo>
                    <a:cubicBezTo>
                      <a:pt x="12243" y="15470"/>
                      <a:pt x="12093" y="15628"/>
                      <a:pt x="11936" y="15696"/>
                    </a:cubicBezTo>
                    <a:cubicBezTo>
                      <a:pt x="11486" y="15888"/>
                      <a:pt x="10569" y="15935"/>
                      <a:pt x="9883" y="15801"/>
                    </a:cubicBezTo>
                    <a:cubicBezTo>
                      <a:pt x="9315" y="15690"/>
                      <a:pt x="9250" y="15650"/>
                      <a:pt x="9196" y="15372"/>
                    </a:cubicBezTo>
                    <a:cubicBezTo>
                      <a:pt x="9155" y="15167"/>
                      <a:pt x="9106" y="15105"/>
                      <a:pt x="9045" y="15191"/>
                    </a:cubicBezTo>
                    <a:cubicBezTo>
                      <a:pt x="8921" y="15368"/>
                      <a:pt x="8735" y="15253"/>
                      <a:pt x="8735" y="14996"/>
                    </a:cubicBezTo>
                    <a:cubicBezTo>
                      <a:pt x="8735" y="14846"/>
                      <a:pt x="8689" y="14801"/>
                      <a:pt x="8559" y="14845"/>
                    </a:cubicBezTo>
                    <a:cubicBezTo>
                      <a:pt x="8436" y="14887"/>
                      <a:pt x="8357" y="14835"/>
                      <a:pt x="8316" y="14695"/>
                    </a:cubicBezTo>
                    <a:cubicBezTo>
                      <a:pt x="8259" y="14501"/>
                      <a:pt x="8235" y="14505"/>
                      <a:pt x="8047" y="14657"/>
                    </a:cubicBezTo>
                    <a:cubicBezTo>
                      <a:pt x="7859" y="14810"/>
                      <a:pt x="7826" y="14790"/>
                      <a:pt x="7553" y="14469"/>
                    </a:cubicBezTo>
                    <a:cubicBezTo>
                      <a:pt x="7423" y="14316"/>
                      <a:pt x="7313" y="14171"/>
                      <a:pt x="7218" y="14025"/>
                    </a:cubicBezTo>
                    <a:cubicBezTo>
                      <a:pt x="7219" y="14054"/>
                      <a:pt x="7195" y="14072"/>
                      <a:pt x="7151" y="14093"/>
                    </a:cubicBezTo>
                    <a:cubicBezTo>
                      <a:pt x="7096" y="14119"/>
                      <a:pt x="6964" y="14155"/>
                      <a:pt x="6857" y="14176"/>
                    </a:cubicBezTo>
                    <a:cubicBezTo>
                      <a:pt x="6604" y="14225"/>
                      <a:pt x="6277" y="14486"/>
                      <a:pt x="6145" y="14747"/>
                    </a:cubicBezTo>
                    <a:cubicBezTo>
                      <a:pt x="5977" y="15080"/>
                      <a:pt x="5999" y="15574"/>
                      <a:pt x="6204" y="15944"/>
                    </a:cubicBezTo>
                    <a:lnTo>
                      <a:pt x="6371" y="16245"/>
                    </a:lnTo>
                    <a:lnTo>
                      <a:pt x="6547" y="16109"/>
                    </a:lnTo>
                    <a:cubicBezTo>
                      <a:pt x="6735" y="15968"/>
                      <a:pt x="6792" y="15989"/>
                      <a:pt x="6874" y="16230"/>
                    </a:cubicBezTo>
                    <a:cubicBezTo>
                      <a:pt x="6897" y="16297"/>
                      <a:pt x="7040" y="16477"/>
                      <a:pt x="7193" y="16629"/>
                    </a:cubicBezTo>
                    <a:cubicBezTo>
                      <a:pt x="7345" y="16780"/>
                      <a:pt x="7480" y="16937"/>
                      <a:pt x="7494" y="16975"/>
                    </a:cubicBezTo>
                    <a:cubicBezTo>
                      <a:pt x="7531" y="17074"/>
                      <a:pt x="7635" y="16996"/>
                      <a:pt x="7746" y="16787"/>
                    </a:cubicBezTo>
                    <a:cubicBezTo>
                      <a:pt x="7799" y="16686"/>
                      <a:pt x="7861" y="16606"/>
                      <a:pt x="7888" y="16606"/>
                    </a:cubicBezTo>
                    <a:cubicBezTo>
                      <a:pt x="7916" y="16606"/>
                      <a:pt x="7990" y="16686"/>
                      <a:pt x="8056" y="16787"/>
                    </a:cubicBezTo>
                    <a:cubicBezTo>
                      <a:pt x="8185" y="16983"/>
                      <a:pt x="8301" y="17016"/>
                      <a:pt x="8416" y="16892"/>
                    </a:cubicBezTo>
                    <a:cubicBezTo>
                      <a:pt x="8617" y="16674"/>
                      <a:pt x="8646" y="17071"/>
                      <a:pt x="8475" y="17674"/>
                    </a:cubicBezTo>
                    <a:cubicBezTo>
                      <a:pt x="8260" y="18431"/>
                      <a:pt x="7782" y="19223"/>
                      <a:pt x="7126" y="19909"/>
                    </a:cubicBezTo>
                    <a:lnTo>
                      <a:pt x="6832" y="20210"/>
                    </a:lnTo>
                    <a:lnTo>
                      <a:pt x="7126" y="20210"/>
                    </a:lnTo>
                    <a:cubicBezTo>
                      <a:pt x="7312" y="20210"/>
                      <a:pt x="7502" y="20163"/>
                      <a:pt x="7679" y="20082"/>
                    </a:cubicBezTo>
                    <a:cubicBezTo>
                      <a:pt x="7828" y="20014"/>
                      <a:pt x="7965" y="19977"/>
                      <a:pt x="7980" y="19999"/>
                    </a:cubicBezTo>
                    <a:cubicBezTo>
                      <a:pt x="7996" y="20022"/>
                      <a:pt x="7976" y="20162"/>
                      <a:pt x="7938" y="20308"/>
                    </a:cubicBezTo>
                    <a:cubicBezTo>
                      <a:pt x="7901" y="20454"/>
                      <a:pt x="7892" y="20590"/>
                      <a:pt x="7913" y="20609"/>
                    </a:cubicBezTo>
                    <a:cubicBezTo>
                      <a:pt x="7934" y="20628"/>
                      <a:pt x="8108" y="20569"/>
                      <a:pt x="8307" y="20481"/>
                    </a:cubicBezTo>
                    <a:cubicBezTo>
                      <a:pt x="8506" y="20392"/>
                      <a:pt x="8695" y="20333"/>
                      <a:pt x="8718" y="20345"/>
                    </a:cubicBezTo>
                    <a:cubicBezTo>
                      <a:pt x="8741" y="20358"/>
                      <a:pt x="8744" y="20496"/>
                      <a:pt x="8726" y="20654"/>
                    </a:cubicBezTo>
                    <a:cubicBezTo>
                      <a:pt x="8697" y="20911"/>
                      <a:pt x="8703" y="20940"/>
                      <a:pt x="8802" y="20940"/>
                    </a:cubicBezTo>
                    <a:cubicBezTo>
                      <a:pt x="9008" y="20939"/>
                      <a:pt x="9317" y="20839"/>
                      <a:pt x="9589" y="20684"/>
                    </a:cubicBezTo>
                    <a:cubicBezTo>
                      <a:pt x="9739" y="20599"/>
                      <a:pt x="9871" y="20543"/>
                      <a:pt x="9883" y="20564"/>
                    </a:cubicBezTo>
                    <a:cubicBezTo>
                      <a:pt x="9895" y="20584"/>
                      <a:pt x="9943" y="20709"/>
                      <a:pt x="9983" y="20842"/>
                    </a:cubicBezTo>
                    <a:cubicBezTo>
                      <a:pt x="10070" y="21132"/>
                      <a:pt x="10341" y="21449"/>
                      <a:pt x="10587" y="21542"/>
                    </a:cubicBezTo>
                    <a:cubicBezTo>
                      <a:pt x="10740" y="21600"/>
                      <a:pt x="10793" y="21598"/>
                      <a:pt x="10980" y="21512"/>
                    </a:cubicBezTo>
                    <a:cubicBezTo>
                      <a:pt x="11239" y="21393"/>
                      <a:pt x="11455" y="21149"/>
                      <a:pt x="11550" y="20865"/>
                    </a:cubicBezTo>
                    <a:cubicBezTo>
                      <a:pt x="11589" y="20750"/>
                      <a:pt x="11629" y="20624"/>
                      <a:pt x="11643" y="20586"/>
                    </a:cubicBezTo>
                    <a:cubicBezTo>
                      <a:pt x="11660" y="20537"/>
                      <a:pt x="11721" y="20551"/>
                      <a:pt x="11860" y="20646"/>
                    </a:cubicBezTo>
                    <a:cubicBezTo>
                      <a:pt x="12078" y="20795"/>
                      <a:pt x="12482" y="20940"/>
                      <a:pt x="12690" y="20940"/>
                    </a:cubicBezTo>
                    <a:cubicBezTo>
                      <a:pt x="12804" y="20940"/>
                      <a:pt x="12832" y="20916"/>
                      <a:pt x="12832" y="20789"/>
                    </a:cubicBezTo>
                    <a:cubicBezTo>
                      <a:pt x="12832" y="20705"/>
                      <a:pt x="12806" y="20572"/>
                      <a:pt x="12774" y="20496"/>
                    </a:cubicBezTo>
                    <a:cubicBezTo>
                      <a:pt x="12742" y="20420"/>
                      <a:pt x="12724" y="20339"/>
                      <a:pt x="12740" y="20315"/>
                    </a:cubicBezTo>
                    <a:cubicBezTo>
                      <a:pt x="12757" y="20291"/>
                      <a:pt x="12947" y="20351"/>
                      <a:pt x="13159" y="20451"/>
                    </a:cubicBezTo>
                    <a:cubicBezTo>
                      <a:pt x="13383" y="20556"/>
                      <a:pt x="13565" y="20613"/>
                      <a:pt x="13595" y="20586"/>
                    </a:cubicBezTo>
                    <a:cubicBezTo>
                      <a:pt x="13625" y="20559"/>
                      <a:pt x="13620" y="20441"/>
                      <a:pt x="13587" y="20308"/>
                    </a:cubicBezTo>
                    <a:cubicBezTo>
                      <a:pt x="13555" y="20181"/>
                      <a:pt x="13553" y="20059"/>
                      <a:pt x="13578" y="20037"/>
                    </a:cubicBezTo>
                    <a:cubicBezTo>
                      <a:pt x="13603" y="20015"/>
                      <a:pt x="13739" y="20047"/>
                      <a:pt x="13880" y="20105"/>
                    </a:cubicBezTo>
                    <a:cubicBezTo>
                      <a:pt x="14021" y="20162"/>
                      <a:pt x="14261" y="20209"/>
                      <a:pt x="14416" y="20210"/>
                    </a:cubicBezTo>
                    <a:lnTo>
                      <a:pt x="14693" y="20210"/>
                    </a:lnTo>
                    <a:lnTo>
                      <a:pt x="14425" y="19932"/>
                    </a:lnTo>
                    <a:cubicBezTo>
                      <a:pt x="13686" y="19193"/>
                      <a:pt x="13089" y="18119"/>
                      <a:pt x="12967" y="17291"/>
                    </a:cubicBezTo>
                    <a:cubicBezTo>
                      <a:pt x="12936" y="17081"/>
                      <a:pt x="12938" y="16964"/>
                      <a:pt x="12983" y="16922"/>
                    </a:cubicBezTo>
                    <a:cubicBezTo>
                      <a:pt x="12984" y="16920"/>
                      <a:pt x="12983" y="16916"/>
                      <a:pt x="12983" y="16914"/>
                    </a:cubicBezTo>
                    <a:cubicBezTo>
                      <a:pt x="12986" y="16907"/>
                      <a:pt x="12996" y="16904"/>
                      <a:pt x="13000" y="16899"/>
                    </a:cubicBezTo>
                    <a:cubicBezTo>
                      <a:pt x="13012" y="16885"/>
                      <a:pt x="13022" y="16877"/>
                      <a:pt x="13042" y="16884"/>
                    </a:cubicBezTo>
                    <a:cubicBezTo>
                      <a:pt x="13049" y="16887"/>
                      <a:pt x="13059" y="16894"/>
                      <a:pt x="13067" y="16899"/>
                    </a:cubicBezTo>
                    <a:cubicBezTo>
                      <a:pt x="13070" y="16901"/>
                      <a:pt x="13072" y="16905"/>
                      <a:pt x="13076" y="16907"/>
                    </a:cubicBezTo>
                    <a:cubicBezTo>
                      <a:pt x="13098" y="16911"/>
                      <a:pt x="13121" y="16917"/>
                      <a:pt x="13151" y="16929"/>
                    </a:cubicBezTo>
                    <a:cubicBezTo>
                      <a:pt x="13312" y="16996"/>
                      <a:pt x="13377" y="16962"/>
                      <a:pt x="13562" y="16681"/>
                    </a:cubicBezTo>
                    <a:cubicBezTo>
                      <a:pt x="13619" y="16594"/>
                      <a:pt x="13638" y="16600"/>
                      <a:pt x="13779" y="16802"/>
                    </a:cubicBezTo>
                    <a:lnTo>
                      <a:pt x="13939" y="17027"/>
                    </a:lnTo>
                    <a:lnTo>
                      <a:pt x="14232" y="16749"/>
                    </a:lnTo>
                    <a:cubicBezTo>
                      <a:pt x="14392" y="16597"/>
                      <a:pt x="14571" y="16374"/>
                      <a:pt x="14634" y="16252"/>
                    </a:cubicBezTo>
                    <a:cubicBezTo>
                      <a:pt x="14698" y="16130"/>
                      <a:pt x="14763" y="16034"/>
                      <a:pt x="14777" y="16034"/>
                    </a:cubicBezTo>
                    <a:cubicBezTo>
                      <a:pt x="14790" y="16034"/>
                      <a:pt x="14885" y="16076"/>
                      <a:pt x="14986" y="16132"/>
                    </a:cubicBezTo>
                    <a:lnTo>
                      <a:pt x="15171" y="16230"/>
                    </a:lnTo>
                    <a:lnTo>
                      <a:pt x="15338" y="15921"/>
                    </a:lnTo>
                    <a:cubicBezTo>
                      <a:pt x="15597" y="15429"/>
                      <a:pt x="15535" y="14804"/>
                      <a:pt x="15196" y="14477"/>
                    </a:cubicBezTo>
                    <a:cubicBezTo>
                      <a:pt x="15043" y="14330"/>
                      <a:pt x="14676" y="14153"/>
                      <a:pt x="14525" y="14153"/>
                    </a:cubicBezTo>
                    <a:cubicBezTo>
                      <a:pt x="14322" y="14153"/>
                      <a:pt x="14283" y="14051"/>
                      <a:pt x="14408" y="13860"/>
                    </a:cubicBezTo>
                    <a:cubicBezTo>
                      <a:pt x="14544" y="13652"/>
                      <a:pt x="14579" y="13643"/>
                      <a:pt x="14726" y="13792"/>
                    </a:cubicBezTo>
                    <a:cubicBezTo>
                      <a:pt x="14837" y="13903"/>
                      <a:pt x="15028" y="13999"/>
                      <a:pt x="15162" y="14018"/>
                    </a:cubicBezTo>
                    <a:cubicBezTo>
                      <a:pt x="15196" y="14018"/>
                      <a:pt x="15231" y="14012"/>
                      <a:pt x="15254" y="14010"/>
                    </a:cubicBezTo>
                    <a:cubicBezTo>
                      <a:pt x="15268" y="14007"/>
                      <a:pt x="15280" y="14003"/>
                      <a:pt x="15288" y="13995"/>
                    </a:cubicBezTo>
                    <a:cubicBezTo>
                      <a:pt x="15322" y="13964"/>
                      <a:pt x="15350" y="13839"/>
                      <a:pt x="15355" y="13717"/>
                    </a:cubicBezTo>
                    <a:cubicBezTo>
                      <a:pt x="15359" y="13595"/>
                      <a:pt x="15375" y="13478"/>
                      <a:pt x="15380" y="13453"/>
                    </a:cubicBezTo>
                    <a:cubicBezTo>
                      <a:pt x="15385" y="13428"/>
                      <a:pt x="15494" y="13491"/>
                      <a:pt x="15623" y="13596"/>
                    </a:cubicBezTo>
                    <a:cubicBezTo>
                      <a:pt x="15940" y="13853"/>
                      <a:pt x="16131" y="13937"/>
                      <a:pt x="16201" y="13837"/>
                    </a:cubicBezTo>
                    <a:cubicBezTo>
                      <a:pt x="16230" y="13796"/>
                      <a:pt x="16259" y="13688"/>
                      <a:pt x="16260" y="13596"/>
                    </a:cubicBezTo>
                    <a:cubicBezTo>
                      <a:pt x="16261" y="13420"/>
                      <a:pt x="16335" y="13325"/>
                      <a:pt x="16402" y="13423"/>
                    </a:cubicBezTo>
                    <a:cubicBezTo>
                      <a:pt x="16448" y="13489"/>
                      <a:pt x="16886" y="13677"/>
                      <a:pt x="16997" y="13679"/>
                    </a:cubicBezTo>
                    <a:cubicBezTo>
                      <a:pt x="17047" y="13680"/>
                      <a:pt x="17073" y="13588"/>
                      <a:pt x="17073" y="13378"/>
                    </a:cubicBezTo>
                    <a:cubicBezTo>
                      <a:pt x="17073" y="13211"/>
                      <a:pt x="17086" y="13057"/>
                      <a:pt x="17106" y="13039"/>
                    </a:cubicBezTo>
                    <a:cubicBezTo>
                      <a:pt x="17126" y="13022"/>
                      <a:pt x="17224" y="13063"/>
                      <a:pt x="17324" y="13130"/>
                    </a:cubicBezTo>
                    <a:cubicBezTo>
                      <a:pt x="17424" y="13197"/>
                      <a:pt x="17589" y="13293"/>
                      <a:pt x="17693" y="13340"/>
                    </a:cubicBezTo>
                    <a:lnTo>
                      <a:pt x="17886" y="13423"/>
                    </a:lnTo>
                    <a:lnTo>
                      <a:pt x="17886" y="13197"/>
                    </a:lnTo>
                    <a:cubicBezTo>
                      <a:pt x="17886" y="13074"/>
                      <a:pt x="17857" y="12899"/>
                      <a:pt x="17827" y="12806"/>
                    </a:cubicBezTo>
                    <a:cubicBezTo>
                      <a:pt x="17796" y="12710"/>
                      <a:pt x="17798" y="12627"/>
                      <a:pt x="17827" y="12611"/>
                    </a:cubicBezTo>
                    <a:cubicBezTo>
                      <a:pt x="17855" y="12595"/>
                      <a:pt x="18041" y="12691"/>
                      <a:pt x="18238" y="12821"/>
                    </a:cubicBezTo>
                    <a:cubicBezTo>
                      <a:pt x="18434" y="12951"/>
                      <a:pt x="18614" y="13055"/>
                      <a:pt x="18640" y="13055"/>
                    </a:cubicBezTo>
                    <a:cubicBezTo>
                      <a:pt x="18716" y="13055"/>
                      <a:pt x="18767" y="12643"/>
                      <a:pt x="18724" y="12385"/>
                    </a:cubicBezTo>
                    <a:cubicBezTo>
                      <a:pt x="18702" y="12252"/>
                      <a:pt x="18634" y="12028"/>
                      <a:pt x="18573" y="11888"/>
                    </a:cubicBezTo>
                    <a:cubicBezTo>
                      <a:pt x="18511" y="11748"/>
                      <a:pt x="18479" y="11614"/>
                      <a:pt x="18497" y="11587"/>
                    </a:cubicBezTo>
                    <a:cubicBezTo>
                      <a:pt x="18516" y="11561"/>
                      <a:pt x="18630" y="11542"/>
                      <a:pt x="18757" y="11542"/>
                    </a:cubicBezTo>
                    <a:cubicBezTo>
                      <a:pt x="19140" y="11542"/>
                      <a:pt x="19856" y="11386"/>
                      <a:pt x="20207" y="11226"/>
                    </a:cubicBezTo>
                    <a:cubicBezTo>
                      <a:pt x="20484" y="11101"/>
                      <a:pt x="20991" y="10684"/>
                      <a:pt x="21003" y="10579"/>
                    </a:cubicBezTo>
                    <a:cubicBezTo>
                      <a:pt x="20998" y="10572"/>
                      <a:pt x="20985" y="10563"/>
                      <a:pt x="20970" y="10556"/>
                    </a:cubicBezTo>
                    <a:cubicBezTo>
                      <a:pt x="20964" y="10554"/>
                      <a:pt x="20951" y="10551"/>
                      <a:pt x="20944" y="10549"/>
                    </a:cubicBezTo>
                    <a:cubicBezTo>
                      <a:pt x="20868" y="10541"/>
                      <a:pt x="20712" y="10539"/>
                      <a:pt x="20534" y="10541"/>
                    </a:cubicBezTo>
                    <a:cubicBezTo>
                      <a:pt x="20294" y="10545"/>
                      <a:pt x="20082" y="10529"/>
                      <a:pt x="20065" y="10504"/>
                    </a:cubicBezTo>
                    <a:cubicBezTo>
                      <a:pt x="20047" y="10479"/>
                      <a:pt x="20197" y="10359"/>
                      <a:pt x="20400" y="10240"/>
                    </a:cubicBezTo>
                    <a:cubicBezTo>
                      <a:pt x="20783" y="10018"/>
                      <a:pt x="21422" y="9444"/>
                      <a:pt x="21422" y="9323"/>
                    </a:cubicBezTo>
                    <a:cubicBezTo>
                      <a:pt x="21422" y="9241"/>
                      <a:pt x="21250" y="9196"/>
                      <a:pt x="20953" y="9195"/>
                    </a:cubicBezTo>
                    <a:cubicBezTo>
                      <a:pt x="20836" y="9194"/>
                      <a:pt x="20721" y="9167"/>
                      <a:pt x="20701" y="9142"/>
                    </a:cubicBezTo>
                    <a:cubicBezTo>
                      <a:pt x="20699" y="9142"/>
                      <a:pt x="20677" y="9142"/>
                      <a:pt x="20676" y="9142"/>
                    </a:cubicBezTo>
                    <a:cubicBezTo>
                      <a:pt x="20672" y="9141"/>
                      <a:pt x="20695" y="9125"/>
                      <a:pt x="20718" y="9097"/>
                    </a:cubicBezTo>
                    <a:cubicBezTo>
                      <a:pt x="20743" y="9044"/>
                      <a:pt x="20804" y="8958"/>
                      <a:pt x="20886" y="8871"/>
                    </a:cubicBezTo>
                    <a:cubicBezTo>
                      <a:pt x="21095" y="8647"/>
                      <a:pt x="21583" y="7797"/>
                      <a:pt x="21531" y="7750"/>
                    </a:cubicBezTo>
                    <a:cubicBezTo>
                      <a:pt x="21516" y="7737"/>
                      <a:pt x="21370" y="7776"/>
                      <a:pt x="21204" y="7833"/>
                    </a:cubicBezTo>
                    <a:cubicBezTo>
                      <a:pt x="21039" y="7890"/>
                      <a:pt x="20765" y="7987"/>
                      <a:pt x="20601" y="8043"/>
                    </a:cubicBezTo>
                    <a:cubicBezTo>
                      <a:pt x="20437" y="8100"/>
                      <a:pt x="20285" y="8134"/>
                      <a:pt x="20257" y="8119"/>
                    </a:cubicBezTo>
                    <a:cubicBezTo>
                      <a:pt x="20230" y="8103"/>
                      <a:pt x="20261" y="7998"/>
                      <a:pt x="20324" y="7885"/>
                    </a:cubicBezTo>
                    <a:cubicBezTo>
                      <a:pt x="20388" y="7773"/>
                      <a:pt x="20442" y="7612"/>
                      <a:pt x="20442" y="7532"/>
                    </a:cubicBezTo>
                    <a:cubicBezTo>
                      <a:pt x="20442" y="7452"/>
                      <a:pt x="20540" y="7205"/>
                      <a:pt x="20668" y="6975"/>
                    </a:cubicBezTo>
                    <a:cubicBezTo>
                      <a:pt x="20911" y="6539"/>
                      <a:pt x="21038" y="6140"/>
                      <a:pt x="21104" y="5621"/>
                    </a:cubicBezTo>
                    <a:lnTo>
                      <a:pt x="21146" y="5312"/>
                    </a:lnTo>
                    <a:lnTo>
                      <a:pt x="20861" y="5515"/>
                    </a:lnTo>
                    <a:cubicBezTo>
                      <a:pt x="20706" y="5625"/>
                      <a:pt x="20518" y="5770"/>
                      <a:pt x="20433" y="5839"/>
                    </a:cubicBezTo>
                    <a:cubicBezTo>
                      <a:pt x="20229" y="6005"/>
                      <a:pt x="20186" y="5923"/>
                      <a:pt x="20291" y="5560"/>
                    </a:cubicBezTo>
                    <a:cubicBezTo>
                      <a:pt x="20356" y="5336"/>
                      <a:pt x="20407" y="4954"/>
                      <a:pt x="20425" y="4635"/>
                    </a:cubicBezTo>
                    <a:lnTo>
                      <a:pt x="20433" y="4432"/>
                    </a:lnTo>
                    <a:cubicBezTo>
                      <a:pt x="20434" y="4320"/>
                      <a:pt x="20429" y="4229"/>
                      <a:pt x="20416" y="4168"/>
                    </a:cubicBezTo>
                    <a:lnTo>
                      <a:pt x="20375" y="3988"/>
                    </a:lnTo>
                    <a:lnTo>
                      <a:pt x="20006" y="4311"/>
                    </a:lnTo>
                    <a:cubicBezTo>
                      <a:pt x="19802" y="4492"/>
                      <a:pt x="19623" y="4630"/>
                      <a:pt x="19604" y="4612"/>
                    </a:cubicBezTo>
                    <a:cubicBezTo>
                      <a:pt x="19584" y="4595"/>
                      <a:pt x="19570" y="4363"/>
                      <a:pt x="19570" y="4101"/>
                    </a:cubicBezTo>
                    <a:cubicBezTo>
                      <a:pt x="19570" y="3666"/>
                      <a:pt x="19486" y="3066"/>
                      <a:pt x="19411" y="2957"/>
                    </a:cubicBezTo>
                    <a:cubicBezTo>
                      <a:pt x="19394" y="2933"/>
                      <a:pt x="19338" y="2969"/>
                      <a:pt x="19285" y="3040"/>
                    </a:cubicBezTo>
                    <a:cubicBezTo>
                      <a:pt x="19233" y="3110"/>
                      <a:pt x="19116" y="3271"/>
                      <a:pt x="19025" y="3393"/>
                    </a:cubicBezTo>
                    <a:cubicBezTo>
                      <a:pt x="18935" y="3515"/>
                      <a:pt x="18841" y="3591"/>
                      <a:pt x="18816" y="3566"/>
                    </a:cubicBezTo>
                    <a:cubicBezTo>
                      <a:pt x="18808" y="3559"/>
                      <a:pt x="18794" y="3536"/>
                      <a:pt x="18782" y="3499"/>
                    </a:cubicBezTo>
                    <a:cubicBezTo>
                      <a:pt x="18782" y="3497"/>
                      <a:pt x="18783" y="3493"/>
                      <a:pt x="18782" y="3491"/>
                    </a:cubicBezTo>
                    <a:cubicBezTo>
                      <a:pt x="18780" y="3485"/>
                      <a:pt x="18776" y="3476"/>
                      <a:pt x="18774" y="3469"/>
                    </a:cubicBezTo>
                    <a:cubicBezTo>
                      <a:pt x="18750" y="3386"/>
                      <a:pt x="18722" y="3262"/>
                      <a:pt x="18699" y="3130"/>
                    </a:cubicBezTo>
                    <a:cubicBezTo>
                      <a:pt x="18605" y="2596"/>
                      <a:pt x="18350" y="2119"/>
                      <a:pt x="18020" y="1866"/>
                    </a:cubicBezTo>
                    <a:lnTo>
                      <a:pt x="17894" y="1768"/>
                    </a:lnTo>
                    <a:lnTo>
                      <a:pt x="17944" y="1986"/>
                    </a:lnTo>
                    <a:cubicBezTo>
                      <a:pt x="18001" y="2214"/>
                      <a:pt x="17999" y="2249"/>
                      <a:pt x="17819" y="3123"/>
                    </a:cubicBezTo>
                    <a:cubicBezTo>
                      <a:pt x="17757" y="3418"/>
                      <a:pt x="17710" y="3754"/>
                      <a:pt x="17710" y="3867"/>
                    </a:cubicBezTo>
                    <a:cubicBezTo>
                      <a:pt x="17710" y="3981"/>
                      <a:pt x="17688" y="4119"/>
                      <a:pt x="17659" y="4168"/>
                    </a:cubicBezTo>
                    <a:cubicBezTo>
                      <a:pt x="17631" y="4218"/>
                      <a:pt x="17578" y="4395"/>
                      <a:pt x="17542" y="4567"/>
                    </a:cubicBezTo>
                    <a:cubicBezTo>
                      <a:pt x="17507" y="4740"/>
                      <a:pt x="17416" y="4987"/>
                      <a:pt x="17341" y="5116"/>
                    </a:cubicBezTo>
                    <a:cubicBezTo>
                      <a:pt x="17266" y="5246"/>
                      <a:pt x="17109" y="5525"/>
                      <a:pt x="16989" y="5733"/>
                    </a:cubicBezTo>
                    <a:cubicBezTo>
                      <a:pt x="16775" y="6106"/>
                      <a:pt x="16703" y="6165"/>
                      <a:pt x="16629" y="6057"/>
                    </a:cubicBezTo>
                    <a:cubicBezTo>
                      <a:pt x="16608" y="6027"/>
                      <a:pt x="16480" y="6163"/>
                      <a:pt x="16335" y="6358"/>
                    </a:cubicBezTo>
                    <a:cubicBezTo>
                      <a:pt x="16191" y="6553"/>
                      <a:pt x="15982" y="6811"/>
                      <a:pt x="15874" y="6930"/>
                    </a:cubicBezTo>
                    <a:cubicBezTo>
                      <a:pt x="15635" y="7195"/>
                      <a:pt x="15556" y="7357"/>
                      <a:pt x="15556" y="7630"/>
                    </a:cubicBezTo>
                    <a:cubicBezTo>
                      <a:pt x="15556" y="7873"/>
                      <a:pt x="15638" y="8026"/>
                      <a:pt x="15833" y="8171"/>
                    </a:cubicBezTo>
                    <a:cubicBezTo>
                      <a:pt x="15962" y="8268"/>
                      <a:pt x="15970" y="8304"/>
                      <a:pt x="15933" y="8585"/>
                    </a:cubicBezTo>
                    <a:cubicBezTo>
                      <a:pt x="15905" y="8798"/>
                      <a:pt x="15864" y="8892"/>
                      <a:pt x="15799" y="8909"/>
                    </a:cubicBezTo>
                    <a:cubicBezTo>
                      <a:pt x="15537" y="8977"/>
                      <a:pt x="15224" y="9159"/>
                      <a:pt x="15120" y="9307"/>
                    </a:cubicBezTo>
                    <a:cubicBezTo>
                      <a:pt x="15056" y="9401"/>
                      <a:pt x="14883" y="9531"/>
                      <a:pt x="14726" y="9601"/>
                    </a:cubicBezTo>
                    <a:lnTo>
                      <a:pt x="14441" y="9729"/>
                    </a:lnTo>
                    <a:lnTo>
                      <a:pt x="14232" y="9518"/>
                    </a:lnTo>
                    <a:cubicBezTo>
                      <a:pt x="14115" y="9403"/>
                      <a:pt x="13902" y="9223"/>
                      <a:pt x="13754" y="9119"/>
                    </a:cubicBezTo>
                    <a:cubicBezTo>
                      <a:pt x="13426" y="8889"/>
                      <a:pt x="13084" y="8439"/>
                      <a:pt x="13168" y="8344"/>
                    </a:cubicBezTo>
                    <a:cubicBezTo>
                      <a:pt x="13200" y="8308"/>
                      <a:pt x="13203" y="8231"/>
                      <a:pt x="13176" y="8171"/>
                    </a:cubicBezTo>
                    <a:cubicBezTo>
                      <a:pt x="13069" y="7933"/>
                      <a:pt x="13116" y="7500"/>
                      <a:pt x="13285" y="7178"/>
                    </a:cubicBezTo>
                    <a:cubicBezTo>
                      <a:pt x="13428" y="6906"/>
                      <a:pt x="13492" y="6841"/>
                      <a:pt x="13754" y="6719"/>
                    </a:cubicBezTo>
                    <a:cubicBezTo>
                      <a:pt x="13922" y="6641"/>
                      <a:pt x="14084" y="6576"/>
                      <a:pt x="14115" y="6576"/>
                    </a:cubicBezTo>
                    <a:cubicBezTo>
                      <a:pt x="14146" y="6576"/>
                      <a:pt x="14276" y="6508"/>
                      <a:pt x="14400" y="6418"/>
                    </a:cubicBezTo>
                    <a:cubicBezTo>
                      <a:pt x="14551" y="6309"/>
                      <a:pt x="14709" y="6248"/>
                      <a:pt x="14886" y="6230"/>
                    </a:cubicBezTo>
                    <a:cubicBezTo>
                      <a:pt x="15030" y="6215"/>
                      <a:pt x="15144" y="6178"/>
                      <a:pt x="15137" y="6147"/>
                    </a:cubicBezTo>
                    <a:cubicBezTo>
                      <a:pt x="15130" y="6116"/>
                      <a:pt x="15251" y="6062"/>
                      <a:pt x="15405" y="6027"/>
                    </a:cubicBezTo>
                    <a:cubicBezTo>
                      <a:pt x="15760" y="5945"/>
                      <a:pt x="15954" y="5826"/>
                      <a:pt x="16025" y="5658"/>
                    </a:cubicBezTo>
                    <a:cubicBezTo>
                      <a:pt x="16106" y="5467"/>
                      <a:pt x="16108" y="5467"/>
                      <a:pt x="15849" y="5621"/>
                    </a:cubicBezTo>
                    <a:cubicBezTo>
                      <a:pt x="15657" y="5735"/>
                      <a:pt x="15512" y="5772"/>
                      <a:pt x="15103" y="5801"/>
                    </a:cubicBezTo>
                    <a:cubicBezTo>
                      <a:pt x="14826" y="5821"/>
                      <a:pt x="14561" y="5849"/>
                      <a:pt x="14509" y="5869"/>
                    </a:cubicBezTo>
                    <a:cubicBezTo>
                      <a:pt x="14456" y="5889"/>
                      <a:pt x="14394" y="5883"/>
                      <a:pt x="14374" y="5854"/>
                    </a:cubicBezTo>
                    <a:cubicBezTo>
                      <a:pt x="14328" y="5786"/>
                      <a:pt x="14562" y="5643"/>
                      <a:pt x="14718" y="5643"/>
                    </a:cubicBezTo>
                    <a:cubicBezTo>
                      <a:pt x="14785" y="5643"/>
                      <a:pt x="14914" y="5569"/>
                      <a:pt x="15003" y="5485"/>
                    </a:cubicBezTo>
                    <a:cubicBezTo>
                      <a:pt x="15193" y="5307"/>
                      <a:pt x="15403" y="5250"/>
                      <a:pt x="15564" y="5327"/>
                    </a:cubicBezTo>
                    <a:cubicBezTo>
                      <a:pt x="15655" y="5371"/>
                      <a:pt x="15673" y="5365"/>
                      <a:pt x="15673" y="5305"/>
                    </a:cubicBezTo>
                    <a:cubicBezTo>
                      <a:pt x="15673" y="5112"/>
                      <a:pt x="15546" y="4950"/>
                      <a:pt x="15338" y="4876"/>
                    </a:cubicBezTo>
                    <a:cubicBezTo>
                      <a:pt x="15218" y="4833"/>
                      <a:pt x="15071" y="4778"/>
                      <a:pt x="15003" y="4748"/>
                    </a:cubicBezTo>
                    <a:cubicBezTo>
                      <a:pt x="14935" y="4718"/>
                      <a:pt x="14828" y="4698"/>
                      <a:pt x="14768" y="4710"/>
                    </a:cubicBezTo>
                    <a:cubicBezTo>
                      <a:pt x="14708" y="4722"/>
                      <a:pt x="14584" y="4698"/>
                      <a:pt x="14492" y="4657"/>
                    </a:cubicBezTo>
                    <a:lnTo>
                      <a:pt x="14324" y="4582"/>
                    </a:lnTo>
                    <a:lnTo>
                      <a:pt x="14626" y="4349"/>
                    </a:lnTo>
                    <a:cubicBezTo>
                      <a:pt x="14986" y="4066"/>
                      <a:pt x="15136" y="3816"/>
                      <a:pt x="15187" y="3424"/>
                    </a:cubicBezTo>
                    <a:cubicBezTo>
                      <a:pt x="15218" y="3185"/>
                      <a:pt x="15263" y="3102"/>
                      <a:pt x="15405" y="2995"/>
                    </a:cubicBezTo>
                    <a:cubicBezTo>
                      <a:pt x="15409" y="2991"/>
                      <a:pt x="15409" y="2990"/>
                      <a:pt x="15414" y="2987"/>
                    </a:cubicBezTo>
                    <a:cubicBezTo>
                      <a:pt x="15425" y="2979"/>
                      <a:pt x="15435" y="2971"/>
                      <a:pt x="15447" y="2965"/>
                    </a:cubicBezTo>
                    <a:cubicBezTo>
                      <a:pt x="15538" y="2909"/>
                      <a:pt x="15642" y="2875"/>
                      <a:pt x="15698" y="2882"/>
                    </a:cubicBezTo>
                    <a:cubicBezTo>
                      <a:pt x="15805" y="2895"/>
                      <a:pt x="15825" y="2941"/>
                      <a:pt x="15841" y="3213"/>
                    </a:cubicBezTo>
                    <a:cubicBezTo>
                      <a:pt x="15851" y="3384"/>
                      <a:pt x="15887" y="3537"/>
                      <a:pt x="15925" y="3559"/>
                    </a:cubicBezTo>
                    <a:cubicBezTo>
                      <a:pt x="15963" y="3581"/>
                      <a:pt x="16110" y="3604"/>
                      <a:pt x="16252" y="3604"/>
                    </a:cubicBezTo>
                    <a:cubicBezTo>
                      <a:pt x="16412" y="3605"/>
                      <a:pt x="16548" y="3637"/>
                      <a:pt x="16620" y="3694"/>
                    </a:cubicBezTo>
                    <a:cubicBezTo>
                      <a:pt x="16732" y="3783"/>
                      <a:pt x="16738" y="3783"/>
                      <a:pt x="16696" y="3657"/>
                    </a:cubicBezTo>
                    <a:cubicBezTo>
                      <a:pt x="16609" y="3394"/>
                      <a:pt x="16623" y="3312"/>
                      <a:pt x="16763" y="3326"/>
                    </a:cubicBezTo>
                    <a:cubicBezTo>
                      <a:pt x="16959" y="3344"/>
                      <a:pt x="16931" y="3310"/>
                      <a:pt x="16578" y="3108"/>
                    </a:cubicBezTo>
                    <a:cubicBezTo>
                      <a:pt x="16279" y="2935"/>
                      <a:pt x="16255" y="2905"/>
                      <a:pt x="16268" y="2731"/>
                    </a:cubicBezTo>
                    <a:cubicBezTo>
                      <a:pt x="16289" y="2454"/>
                      <a:pt x="16066" y="2295"/>
                      <a:pt x="15648" y="2295"/>
                    </a:cubicBezTo>
                    <a:cubicBezTo>
                      <a:pt x="15250" y="2295"/>
                      <a:pt x="14950" y="2425"/>
                      <a:pt x="14835" y="2641"/>
                    </a:cubicBezTo>
                    <a:cubicBezTo>
                      <a:pt x="14787" y="2733"/>
                      <a:pt x="14709" y="2980"/>
                      <a:pt x="14659" y="3190"/>
                    </a:cubicBezTo>
                    <a:cubicBezTo>
                      <a:pt x="14526" y="3762"/>
                      <a:pt x="14302" y="4052"/>
                      <a:pt x="14224" y="3755"/>
                    </a:cubicBezTo>
                    <a:cubicBezTo>
                      <a:pt x="14174" y="3566"/>
                      <a:pt x="14030" y="3517"/>
                      <a:pt x="13729" y="3589"/>
                    </a:cubicBezTo>
                    <a:cubicBezTo>
                      <a:pt x="13357" y="3678"/>
                      <a:pt x="13297" y="3669"/>
                      <a:pt x="13235" y="3521"/>
                    </a:cubicBezTo>
                    <a:cubicBezTo>
                      <a:pt x="13161" y="3347"/>
                      <a:pt x="13118" y="3358"/>
                      <a:pt x="13134" y="3544"/>
                    </a:cubicBezTo>
                    <a:cubicBezTo>
                      <a:pt x="13151" y="3748"/>
                      <a:pt x="13050" y="3843"/>
                      <a:pt x="12774" y="3882"/>
                    </a:cubicBezTo>
                    <a:cubicBezTo>
                      <a:pt x="12592" y="3909"/>
                      <a:pt x="12534" y="3945"/>
                      <a:pt x="12506" y="4048"/>
                    </a:cubicBezTo>
                    <a:cubicBezTo>
                      <a:pt x="12486" y="4120"/>
                      <a:pt x="12486" y="4213"/>
                      <a:pt x="12506" y="4259"/>
                    </a:cubicBezTo>
                    <a:cubicBezTo>
                      <a:pt x="12605" y="4491"/>
                      <a:pt x="12291" y="4434"/>
                      <a:pt x="11969" y="4161"/>
                    </a:cubicBezTo>
                    <a:cubicBezTo>
                      <a:pt x="11765" y="3988"/>
                      <a:pt x="11517" y="3566"/>
                      <a:pt x="11584" y="3506"/>
                    </a:cubicBezTo>
                    <a:cubicBezTo>
                      <a:pt x="11605" y="3487"/>
                      <a:pt x="11727" y="3452"/>
                      <a:pt x="11860" y="3424"/>
                    </a:cubicBezTo>
                    <a:lnTo>
                      <a:pt x="12103" y="3371"/>
                    </a:lnTo>
                    <a:lnTo>
                      <a:pt x="12103" y="3040"/>
                    </a:lnTo>
                    <a:cubicBezTo>
                      <a:pt x="12103" y="2729"/>
                      <a:pt x="12113" y="2700"/>
                      <a:pt x="12296" y="2566"/>
                    </a:cubicBezTo>
                    <a:cubicBezTo>
                      <a:pt x="12529" y="2395"/>
                      <a:pt x="12773" y="1970"/>
                      <a:pt x="12774" y="1731"/>
                    </a:cubicBezTo>
                    <a:cubicBezTo>
                      <a:pt x="12775" y="1469"/>
                      <a:pt x="12629" y="1273"/>
                      <a:pt x="12380" y="1189"/>
                    </a:cubicBezTo>
                    <a:cubicBezTo>
                      <a:pt x="12154" y="1113"/>
                      <a:pt x="11736" y="1102"/>
                      <a:pt x="11517" y="1166"/>
                    </a:cubicBezTo>
                    <a:cubicBezTo>
                      <a:pt x="11432" y="1191"/>
                      <a:pt x="11318" y="1164"/>
                      <a:pt x="11156" y="1068"/>
                    </a:cubicBezTo>
                    <a:cubicBezTo>
                      <a:pt x="10945" y="944"/>
                      <a:pt x="10928" y="913"/>
                      <a:pt x="10955" y="760"/>
                    </a:cubicBezTo>
                    <a:cubicBezTo>
                      <a:pt x="10973" y="662"/>
                      <a:pt x="10959" y="570"/>
                      <a:pt x="10922" y="549"/>
                    </a:cubicBezTo>
                    <a:cubicBezTo>
                      <a:pt x="10806" y="485"/>
                      <a:pt x="10850" y="304"/>
                      <a:pt x="10989" y="271"/>
                    </a:cubicBezTo>
                    <a:cubicBezTo>
                      <a:pt x="11119" y="240"/>
                      <a:pt x="11117" y="243"/>
                      <a:pt x="10972" y="211"/>
                    </a:cubicBezTo>
                    <a:cubicBezTo>
                      <a:pt x="10884" y="191"/>
                      <a:pt x="10833" y="144"/>
                      <a:pt x="10838" y="90"/>
                    </a:cubicBezTo>
                    <a:cubicBezTo>
                      <a:pt x="10842" y="42"/>
                      <a:pt x="10816" y="0"/>
                      <a:pt x="10788" y="0"/>
                    </a:cubicBezTo>
                    <a:close/>
                    <a:moveTo>
                      <a:pt x="10813" y="3604"/>
                    </a:moveTo>
                    <a:cubicBezTo>
                      <a:pt x="10819" y="3600"/>
                      <a:pt x="10826" y="3604"/>
                      <a:pt x="10830" y="3604"/>
                    </a:cubicBezTo>
                    <a:cubicBezTo>
                      <a:pt x="10862" y="3609"/>
                      <a:pt x="10923" y="3724"/>
                      <a:pt x="10972" y="3860"/>
                    </a:cubicBezTo>
                    <a:cubicBezTo>
                      <a:pt x="10987" y="3900"/>
                      <a:pt x="11002" y="3939"/>
                      <a:pt x="11022" y="3980"/>
                    </a:cubicBezTo>
                    <a:cubicBezTo>
                      <a:pt x="11082" y="4104"/>
                      <a:pt x="11171" y="4232"/>
                      <a:pt x="11265" y="4349"/>
                    </a:cubicBezTo>
                    <a:cubicBezTo>
                      <a:pt x="11297" y="4388"/>
                      <a:pt x="11324" y="4426"/>
                      <a:pt x="11358" y="4462"/>
                    </a:cubicBezTo>
                    <a:cubicBezTo>
                      <a:pt x="11391" y="4498"/>
                      <a:pt x="11432" y="4535"/>
                      <a:pt x="11467" y="4567"/>
                    </a:cubicBezTo>
                    <a:cubicBezTo>
                      <a:pt x="11501" y="4600"/>
                      <a:pt x="11532" y="4630"/>
                      <a:pt x="11567" y="4657"/>
                    </a:cubicBezTo>
                    <a:cubicBezTo>
                      <a:pt x="11603" y="4685"/>
                      <a:pt x="11641" y="4711"/>
                      <a:pt x="11676" y="4733"/>
                    </a:cubicBezTo>
                    <a:cubicBezTo>
                      <a:pt x="11798" y="4809"/>
                      <a:pt x="11963" y="4945"/>
                      <a:pt x="12045" y="5041"/>
                    </a:cubicBezTo>
                    <a:cubicBezTo>
                      <a:pt x="12082" y="5085"/>
                      <a:pt x="12120" y="5124"/>
                      <a:pt x="12162" y="5154"/>
                    </a:cubicBezTo>
                    <a:cubicBezTo>
                      <a:pt x="12190" y="5175"/>
                      <a:pt x="12224" y="5192"/>
                      <a:pt x="12254" y="5207"/>
                    </a:cubicBezTo>
                    <a:cubicBezTo>
                      <a:pt x="12285" y="5221"/>
                      <a:pt x="12314" y="5236"/>
                      <a:pt x="12346" y="5244"/>
                    </a:cubicBezTo>
                    <a:cubicBezTo>
                      <a:pt x="12363" y="5249"/>
                      <a:pt x="12380" y="5249"/>
                      <a:pt x="12397" y="5252"/>
                    </a:cubicBezTo>
                    <a:cubicBezTo>
                      <a:pt x="12431" y="5258"/>
                      <a:pt x="12463" y="5261"/>
                      <a:pt x="12489" y="5267"/>
                    </a:cubicBezTo>
                    <a:cubicBezTo>
                      <a:pt x="12515" y="5273"/>
                      <a:pt x="12537" y="5283"/>
                      <a:pt x="12556" y="5290"/>
                    </a:cubicBezTo>
                    <a:cubicBezTo>
                      <a:pt x="12584" y="5300"/>
                      <a:pt x="12603" y="5308"/>
                      <a:pt x="12615" y="5320"/>
                    </a:cubicBezTo>
                    <a:cubicBezTo>
                      <a:pt x="12618" y="5324"/>
                      <a:pt x="12621" y="5331"/>
                      <a:pt x="12623" y="5335"/>
                    </a:cubicBezTo>
                    <a:cubicBezTo>
                      <a:pt x="12639" y="5367"/>
                      <a:pt x="12592" y="5407"/>
                      <a:pt x="12489" y="5455"/>
                    </a:cubicBezTo>
                    <a:cubicBezTo>
                      <a:pt x="12465" y="5466"/>
                      <a:pt x="12440" y="5476"/>
                      <a:pt x="12413" y="5493"/>
                    </a:cubicBezTo>
                    <a:cubicBezTo>
                      <a:pt x="12387" y="5509"/>
                      <a:pt x="12359" y="5531"/>
                      <a:pt x="12330" y="5553"/>
                    </a:cubicBezTo>
                    <a:cubicBezTo>
                      <a:pt x="12271" y="5596"/>
                      <a:pt x="12203" y="5651"/>
                      <a:pt x="12137" y="5711"/>
                    </a:cubicBezTo>
                    <a:cubicBezTo>
                      <a:pt x="12071" y="5771"/>
                      <a:pt x="12005" y="5835"/>
                      <a:pt x="11936" y="5907"/>
                    </a:cubicBezTo>
                    <a:cubicBezTo>
                      <a:pt x="11798" y="6049"/>
                      <a:pt x="11660" y="6211"/>
                      <a:pt x="11534" y="6373"/>
                    </a:cubicBezTo>
                    <a:cubicBezTo>
                      <a:pt x="11471" y="6454"/>
                      <a:pt x="11412" y="6535"/>
                      <a:pt x="11358" y="6614"/>
                    </a:cubicBezTo>
                    <a:cubicBezTo>
                      <a:pt x="11277" y="6732"/>
                      <a:pt x="11206" y="6845"/>
                      <a:pt x="11156" y="6945"/>
                    </a:cubicBezTo>
                    <a:cubicBezTo>
                      <a:pt x="11140" y="6978"/>
                      <a:pt x="11126" y="7013"/>
                      <a:pt x="11115" y="7043"/>
                    </a:cubicBezTo>
                    <a:cubicBezTo>
                      <a:pt x="11062" y="7177"/>
                      <a:pt x="10972" y="7379"/>
                      <a:pt x="10922" y="7494"/>
                    </a:cubicBezTo>
                    <a:cubicBezTo>
                      <a:pt x="10871" y="7609"/>
                      <a:pt x="10818" y="7719"/>
                      <a:pt x="10796" y="7742"/>
                    </a:cubicBezTo>
                    <a:cubicBezTo>
                      <a:pt x="10784" y="7755"/>
                      <a:pt x="10764" y="7743"/>
                      <a:pt x="10737" y="7712"/>
                    </a:cubicBezTo>
                    <a:cubicBezTo>
                      <a:pt x="10724" y="7697"/>
                      <a:pt x="10711" y="7677"/>
                      <a:pt x="10696" y="7652"/>
                    </a:cubicBezTo>
                    <a:cubicBezTo>
                      <a:pt x="10664" y="7603"/>
                      <a:pt x="10623" y="7540"/>
                      <a:pt x="10587" y="7464"/>
                    </a:cubicBezTo>
                    <a:cubicBezTo>
                      <a:pt x="10531" y="7350"/>
                      <a:pt x="10479" y="7217"/>
                      <a:pt x="10427" y="7073"/>
                    </a:cubicBezTo>
                    <a:cubicBezTo>
                      <a:pt x="10414" y="7036"/>
                      <a:pt x="10397" y="6989"/>
                      <a:pt x="10377" y="6945"/>
                    </a:cubicBezTo>
                    <a:cubicBezTo>
                      <a:pt x="10338" y="6858"/>
                      <a:pt x="10283" y="6764"/>
                      <a:pt x="10235" y="6682"/>
                    </a:cubicBezTo>
                    <a:cubicBezTo>
                      <a:pt x="10210" y="6640"/>
                      <a:pt x="10190" y="6601"/>
                      <a:pt x="10168" y="6569"/>
                    </a:cubicBezTo>
                    <a:cubicBezTo>
                      <a:pt x="9915" y="6210"/>
                      <a:pt x="9316" y="5613"/>
                      <a:pt x="9087" y="5485"/>
                    </a:cubicBezTo>
                    <a:cubicBezTo>
                      <a:pt x="9057" y="5469"/>
                      <a:pt x="9033" y="5454"/>
                      <a:pt x="9011" y="5440"/>
                    </a:cubicBezTo>
                    <a:cubicBezTo>
                      <a:pt x="8989" y="5426"/>
                      <a:pt x="8967" y="5414"/>
                      <a:pt x="8952" y="5402"/>
                    </a:cubicBezTo>
                    <a:cubicBezTo>
                      <a:pt x="8938" y="5390"/>
                      <a:pt x="8934" y="5375"/>
                      <a:pt x="8927" y="5365"/>
                    </a:cubicBezTo>
                    <a:cubicBezTo>
                      <a:pt x="8921" y="5355"/>
                      <a:pt x="8918" y="5343"/>
                      <a:pt x="8919" y="5335"/>
                    </a:cubicBezTo>
                    <a:cubicBezTo>
                      <a:pt x="8919" y="5330"/>
                      <a:pt x="8917" y="5331"/>
                      <a:pt x="8919" y="5327"/>
                    </a:cubicBezTo>
                    <a:cubicBezTo>
                      <a:pt x="8921" y="5323"/>
                      <a:pt x="8923" y="5316"/>
                      <a:pt x="8927" y="5312"/>
                    </a:cubicBezTo>
                    <a:cubicBezTo>
                      <a:pt x="8936" y="5304"/>
                      <a:pt x="8953" y="5296"/>
                      <a:pt x="8969" y="5290"/>
                    </a:cubicBezTo>
                    <a:cubicBezTo>
                      <a:pt x="9002" y="5276"/>
                      <a:pt x="9048" y="5271"/>
                      <a:pt x="9112" y="5259"/>
                    </a:cubicBezTo>
                    <a:cubicBezTo>
                      <a:pt x="9136" y="5255"/>
                      <a:pt x="9170" y="5244"/>
                      <a:pt x="9204" y="5229"/>
                    </a:cubicBezTo>
                    <a:cubicBezTo>
                      <a:pt x="9306" y="5184"/>
                      <a:pt x="9435" y="5096"/>
                      <a:pt x="9539" y="5004"/>
                    </a:cubicBezTo>
                    <a:cubicBezTo>
                      <a:pt x="9678" y="4881"/>
                      <a:pt x="9925" y="4671"/>
                      <a:pt x="10084" y="4537"/>
                    </a:cubicBezTo>
                    <a:cubicBezTo>
                      <a:pt x="10211" y="4430"/>
                      <a:pt x="10356" y="4263"/>
                      <a:pt x="10469" y="4101"/>
                    </a:cubicBezTo>
                    <a:cubicBezTo>
                      <a:pt x="10488" y="4074"/>
                      <a:pt x="10511" y="4045"/>
                      <a:pt x="10528" y="4018"/>
                    </a:cubicBezTo>
                    <a:cubicBezTo>
                      <a:pt x="10545" y="3991"/>
                      <a:pt x="10555" y="3968"/>
                      <a:pt x="10570" y="3943"/>
                    </a:cubicBezTo>
                    <a:cubicBezTo>
                      <a:pt x="10624" y="3846"/>
                      <a:pt x="10683" y="3756"/>
                      <a:pt x="10729" y="3694"/>
                    </a:cubicBezTo>
                    <a:cubicBezTo>
                      <a:pt x="10752" y="3663"/>
                      <a:pt x="10771" y="3643"/>
                      <a:pt x="10788" y="3627"/>
                    </a:cubicBezTo>
                    <a:cubicBezTo>
                      <a:pt x="10796" y="3618"/>
                      <a:pt x="10807" y="3608"/>
                      <a:pt x="10813" y="3604"/>
                    </a:cubicBezTo>
                    <a:close/>
                    <a:moveTo>
                      <a:pt x="10771" y="8096"/>
                    </a:moveTo>
                    <a:cubicBezTo>
                      <a:pt x="10816" y="8096"/>
                      <a:pt x="10971" y="8473"/>
                      <a:pt x="10939" y="8502"/>
                    </a:cubicBezTo>
                    <a:cubicBezTo>
                      <a:pt x="10893" y="8544"/>
                      <a:pt x="10614" y="8543"/>
                      <a:pt x="10587" y="8502"/>
                    </a:cubicBezTo>
                    <a:cubicBezTo>
                      <a:pt x="10581" y="8494"/>
                      <a:pt x="10587" y="8474"/>
                      <a:pt x="10595" y="8442"/>
                    </a:cubicBezTo>
                    <a:cubicBezTo>
                      <a:pt x="10597" y="8419"/>
                      <a:pt x="10604" y="8389"/>
                      <a:pt x="10620" y="8359"/>
                    </a:cubicBezTo>
                    <a:cubicBezTo>
                      <a:pt x="10630" y="8330"/>
                      <a:pt x="10644" y="8293"/>
                      <a:pt x="10662" y="8254"/>
                    </a:cubicBezTo>
                    <a:cubicBezTo>
                      <a:pt x="10674" y="8229"/>
                      <a:pt x="10684" y="8212"/>
                      <a:pt x="10696" y="8194"/>
                    </a:cubicBezTo>
                    <a:cubicBezTo>
                      <a:pt x="10724" y="8139"/>
                      <a:pt x="10757" y="8096"/>
                      <a:pt x="10771" y="8096"/>
                    </a:cubicBezTo>
                    <a:close/>
                    <a:moveTo>
                      <a:pt x="10796" y="8864"/>
                    </a:moveTo>
                    <a:cubicBezTo>
                      <a:pt x="10728" y="8864"/>
                      <a:pt x="10660" y="8888"/>
                      <a:pt x="10570" y="8939"/>
                    </a:cubicBezTo>
                    <a:cubicBezTo>
                      <a:pt x="10445" y="9009"/>
                      <a:pt x="10202" y="9067"/>
                      <a:pt x="10034" y="9067"/>
                    </a:cubicBezTo>
                    <a:cubicBezTo>
                      <a:pt x="9410" y="9067"/>
                      <a:pt x="9043" y="9747"/>
                      <a:pt x="9539" y="9985"/>
                    </a:cubicBezTo>
                    <a:cubicBezTo>
                      <a:pt x="9871" y="10144"/>
                      <a:pt x="9821" y="10283"/>
                      <a:pt x="9371" y="10451"/>
                    </a:cubicBezTo>
                    <a:cubicBezTo>
                      <a:pt x="9064" y="10566"/>
                      <a:pt x="8912" y="10578"/>
                      <a:pt x="8693" y="10489"/>
                    </a:cubicBezTo>
                    <a:cubicBezTo>
                      <a:pt x="8537" y="10425"/>
                      <a:pt x="8330" y="10402"/>
                      <a:pt x="8232" y="10436"/>
                    </a:cubicBezTo>
                    <a:cubicBezTo>
                      <a:pt x="7973" y="10525"/>
                      <a:pt x="8015" y="10776"/>
                      <a:pt x="8299" y="10842"/>
                    </a:cubicBezTo>
                    <a:cubicBezTo>
                      <a:pt x="8438" y="10875"/>
                      <a:pt x="8516" y="10954"/>
                      <a:pt x="8483" y="11031"/>
                    </a:cubicBezTo>
                    <a:cubicBezTo>
                      <a:pt x="8452" y="11104"/>
                      <a:pt x="8340" y="11626"/>
                      <a:pt x="8232" y="12189"/>
                    </a:cubicBezTo>
                    <a:cubicBezTo>
                      <a:pt x="8075" y="13002"/>
                      <a:pt x="7971" y="13260"/>
                      <a:pt x="7754" y="13438"/>
                    </a:cubicBezTo>
                    <a:lnTo>
                      <a:pt x="7486" y="13664"/>
                    </a:lnTo>
                    <a:lnTo>
                      <a:pt x="7779" y="13875"/>
                    </a:lnTo>
                    <a:cubicBezTo>
                      <a:pt x="8183" y="14159"/>
                      <a:pt x="8950" y="14160"/>
                      <a:pt x="9355" y="13875"/>
                    </a:cubicBezTo>
                    <a:cubicBezTo>
                      <a:pt x="9656" y="13663"/>
                      <a:pt x="9651" y="13661"/>
                      <a:pt x="9422" y="13491"/>
                    </a:cubicBezTo>
                    <a:cubicBezTo>
                      <a:pt x="9252" y="13365"/>
                      <a:pt x="9122" y="13003"/>
                      <a:pt x="8927" y="12114"/>
                    </a:cubicBezTo>
                    <a:cubicBezTo>
                      <a:pt x="8782" y="11451"/>
                      <a:pt x="8687" y="10885"/>
                      <a:pt x="8718" y="10857"/>
                    </a:cubicBezTo>
                    <a:cubicBezTo>
                      <a:pt x="8821" y="10765"/>
                      <a:pt x="10209" y="10805"/>
                      <a:pt x="10277" y="10903"/>
                    </a:cubicBezTo>
                    <a:cubicBezTo>
                      <a:pt x="10313" y="10956"/>
                      <a:pt x="10195" y="11103"/>
                      <a:pt x="10008" y="11226"/>
                    </a:cubicBezTo>
                    <a:cubicBezTo>
                      <a:pt x="9705" y="11427"/>
                      <a:pt x="9575" y="11621"/>
                      <a:pt x="9388" y="12152"/>
                    </a:cubicBezTo>
                    <a:cubicBezTo>
                      <a:pt x="9284" y="12447"/>
                      <a:pt x="9716" y="13121"/>
                      <a:pt x="10159" y="13355"/>
                    </a:cubicBezTo>
                    <a:cubicBezTo>
                      <a:pt x="10552" y="13563"/>
                      <a:pt x="10578" y="13604"/>
                      <a:pt x="10545" y="14010"/>
                    </a:cubicBezTo>
                    <a:cubicBezTo>
                      <a:pt x="10510" y="14436"/>
                      <a:pt x="10502" y="14442"/>
                      <a:pt x="10134" y="14409"/>
                    </a:cubicBezTo>
                    <a:cubicBezTo>
                      <a:pt x="9760" y="14375"/>
                      <a:pt x="9755" y="14377"/>
                      <a:pt x="9782" y="14793"/>
                    </a:cubicBezTo>
                    <a:cubicBezTo>
                      <a:pt x="9805" y="15137"/>
                      <a:pt x="9857" y="15219"/>
                      <a:pt x="10050" y="15221"/>
                    </a:cubicBezTo>
                    <a:cubicBezTo>
                      <a:pt x="10179" y="15223"/>
                      <a:pt x="10376" y="15284"/>
                      <a:pt x="10494" y="15364"/>
                    </a:cubicBezTo>
                    <a:cubicBezTo>
                      <a:pt x="10681" y="15491"/>
                      <a:pt x="10752" y="15494"/>
                      <a:pt x="11031" y="15364"/>
                    </a:cubicBezTo>
                    <a:cubicBezTo>
                      <a:pt x="11208" y="15282"/>
                      <a:pt x="11450" y="15214"/>
                      <a:pt x="11567" y="15214"/>
                    </a:cubicBezTo>
                    <a:cubicBezTo>
                      <a:pt x="11738" y="15214"/>
                      <a:pt x="11786" y="15135"/>
                      <a:pt x="11793" y="14800"/>
                    </a:cubicBezTo>
                    <a:cubicBezTo>
                      <a:pt x="11802" y="14394"/>
                      <a:pt x="11791" y="14385"/>
                      <a:pt x="11441" y="14416"/>
                    </a:cubicBezTo>
                    <a:cubicBezTo>
                      <a:pt x="11095" y="14447"/>
                      <a:pt x="11081" y="14433"/>
                      <a:pt x="11048" y="14018"/>
                    </a:cubicBezTo>
                    <a:cubicBezTo>
                      <a:pt x="11015" y="13614"/>
                      <a:pt x="11042" y="13565"/>
                      <a:pt x="11467" y="13325"/>
                    </a:cubicBezTo>
                    <a:cubicBezTo>
                      <a:pt x="12294" y="12857"/>
                      <a:pt x="12377" y="11922"/>
                      <a:pt x="11651" y="11309"/>
                    </a:cubicBezTo>
                    <a:cubicBezTo>
                      <a:pt x="11436" y="11127"/>
                      <a:pt x="11292" y="10942"/>
                      <a:pt x="11324" y="10895"/>
                    </a:cubicBezTo>
                    <a:cubicBezTo>
                      <a:pt x="11418" y="10759"/>
                      <a:pt x="12582" y="10796"/>
                      <a:pt x="12715" y="10940"/>
                    </a:cubicBezTo>
                    <a:cubicBezTo>
                      <a:pt x="12917" y="11158"/>
                      <a:pt x="12430" y="13277"/>
                      <a:pt x="12129" y="13491"/>
                    </a:cubicBezTo>
                    <a:cubicBezTo>
                      <a:pt x="11995" y="13586"/>
                      <a:pt x="11914" y="13679"/>
                      <a:pt x="11944" y="13702"/>
                    </a:cubicBezTo>
                    <a:cubicBezTo>
                      <a:pt x="12545" y="14146"/>
                      <a:pt x="13223" y="14212"/>
                      <a:pt x="13712" y="13867"/>
                    </a:cubicBezTo>
                    <a:cubicBezTo>
                      <a:pt x="14024" y="13648"/>
                      <a:pt x="14017" y="13645"/>
                      <a:pt x="13788" y="13483"/>
                    </a:cubicBezTo>
                    <a:cubicBezTo>
                      <a:pt x="13614" y="13361"/>
                      <a:pt x="13495" y="13025"/>
                      <a:pt x="13310" y="12144"/>
                    </a:cubicBezTo>
                    <a:lnTo>
                      <a:pt x="13067" y="10970"/>
                    </a:lnTo>
                    <a:lnTo>
                      <a:pt x="13335" y="10790"/>
                    </a:lnTo>
                    <a:cubicBezTo>
                      <a:pt x="13561" y="10633"/>
                      <a:pt x="13574" y="10590"/>
                      <a:pt x="13427" y="10504"/>
                    </a:cubicBezTo>
                    <a:cubicBezTo>
                      <a:pt x="13219" y="10380"/>
                      <a:pt x="12964" y="10376"/>
                      <a:pt x="12765" y="10489"/>
                    </a:cubicBezTo>
                    <a:cubicBezTo>
                      <a:pt x="12621" y="10571"/>
                      <a:pt x="11682" y="10403"/>
                      <a:pt x="11534" y="10271"/>
                    </a:cubicBezTo>
                    <a:cubicBezTo>
                      <a:pt x="11492" y="10234"/>
                      <a:pt x="11642" y="10137"/>
                      <a:pt x="11869" y="10052"/>
                    </a:cubicBezTo>
                    <a:cubicBezTo>
                      <a:pt x="12167" y="9941"/>
                      <a:pt x="12279" y="9833"/>
                      <a:pt x="12279" y="9669"/>
                    </a:cubicBezTo>
                    <a:cubicBezTo>
                      <a:pt x="12279" y="9343"/>
                      <a:pt x="11956" y="9067"/>
                      <a:pt x="11575" y="9067"/>
                    </a:cubicBezTo>
                    <a:cubicBezTo>
                      <a:pt x="11396" y="9067"/>
                      <a:pt x="11147" y="9009"/>
                      <a:pt x="11022" y="8939"/>
                    </a:cubicBezTo>
                    <a:cubicBezTo>
                      <a:pt x="10932" y="8888"/>
                      <a:pt x="10864" y="8864"/>
                      <a:pt x="10796" y="8864"/>
                    </a:cubicBezTo>
                    <a:close/>
                    <a:moveTo>
                      <a:pt x="11425" y="9172"/>
                    </a:moveTo>
                    <a:cubicBezTo>
                      <a:pt x="11444" y="9171"/>
                      <a:pt x="11456" y="9171"/>
                      <a:pt x="11475" y="9172"/>
                    </a:cubicBezTo>
                    <a:cubicBezTo>
                      <a:pt x="11729" y="9185"/>
                      <a:pt x="11936" y="9363"/>
                      <a:pt x="11936" y="9654"/>
                    </a:cubicBezTo>
                    <a:cubicBezTo>
                      <a:pt x="11936" y="10005"/>
                      <a:pt x="11470" y="10173"/>
                      <a:pt x="11098" y="9955"/>
                    </a:cubicBezTo>
                    <a:cubicBezTo>
                      <a:pt x="10846" y="9807"/>
                      <a:pt x="10773" y="9805"/>
                      <a:pt x="10486" y="9939"/>
                    </a:cubicBezTo>
                    <a:cubicBezTo>
                      <a:pt x="10069" y="10134"/>
                      <a:pt x="10039" y="10132"/>
                      <a:pt x="9757" y="9879"/>
                    </a:cubicBezTo>
                    <a:cubicBezTo>
                      <a:pt x="9544" y="9688"/>
                      <a:pt x="9542" y="9643"/>
                      <a:pt x="9690" y="9443"/>
                    </a:cubicBezTo>
                    <a:cubicBezTo>
                      <a:pt x="9902" y="9155"/>
                      <a:pt x="10300" y="9104"/>
                      <a:pt x="10578" y="9330"/>
                    </a:cubicBezTo>
                    <a:cubicBezTo>
                      <a:pt x="10782" y="9496"/>
                      <a:pt x="10811" y="9496"/>
                      <a:pt x="11006" y="9338"/>
                    </a:cubicBezTo>
                    <a:cubicBezTo>
                      <a:pt x="11139" y="9230"/>
                      <a:pt x="11288" y="9179"/>
                      <a:pt x="11425" y="9172"/>
                    </a:cubicBezTo>
                    <a:close/>
                    <a:moveTo>
                      <a:pt x="8316" y="12460"/>
                    </a:moveTo>
                    <a:cubicBezTo>
                      <a:pt x="8320" y="12459"/>
                      <a:pt x="8328" y="12460"/>
                      <a:pt x="8332" y="12460"/>
                    </a:cubicBezTo>
                    <a:cubicBezTo>
                      <a:pt x="8401" y="12466"/>
                      <a:pt x="8450" y="12624"/>
                      <a:pt x="8450" y="12927"/>
                    </a:cubicBezTo>
                    <a:cubicBezTo>
                      <a:pt x="8450" y="13218"/>
                      <a:pt x="8394" y="13420"/>
                      <a:pt x="8307" y="13446"/>
                    </a:cubicBezTo>
                    <a:cubicBezTo>
                      <a:pt x="8100" y="13508"/>
                      <a:pt x="8029" y="13260"/>
                      <a:pt x="8131" y="12821"/>
                    </a:cubicBezTo>
                    <a:cubicBezTo>
                      <a:pt x="8185" y="12587"/>
                      <a:pt x="8257" y="12473"/>
                      <a:pt x="8316" y="12460"/>
                    </a:cubicBezTo>
                    <a:close/>
                    <a:moveTo>
                      <a:pt x="8785" y="12483"/>
                    </a:moveTo>
                    <a:cubicBezTo>
                      <a:pt x="8893" y="12469"/>
                      <a:pt x="8959" y="12647"/>
                      <a:pt x="8994" y="13055"/>
                    </a:cubicBezTo>
                    <a:cubicBezTo>
                      <a:pt x="9023" y="13383"/>
                      <a:pt x="8873" y="13562"/>
                      <a:pt x="8701" y="13408"/>
                    </a:cubicBezTo>
                    <a:cubicBezTo>
                      <a:pt x="8579" y="13299"/>
                      <a:pt x="8605" y="12569"/>
                      <a:pt x="8735" y="12498"/>
                    </a:cubicBezTo>
                    <a:cubicBezTo>
                      <a:pt x="8752" y="12488"/>
                      <a:pt x="8769" y="12485"/>
                      <a:pt x="8785" y="12483"/>
                    </a:cubicBezTo>
                    <a:close/>
                    <a:moveTo>
                      <a:pt x="12682" y="12754"/>
                    </a:moveTo>
                    <a:cubicBezTo>
                      <a:pt x="12745" y="12756"/>
                      <a:pt x="12799" y="12899"/>
                      <a:pt x="12799" y="13077"/>
                    </a:cubicBezTo>
                    <a:cubicBezTo>
                      <a:pt x="12799" y="13377"/>
                      <a:pt x="12638" y="13557"/>
                      <a:pt x="12489" y="13423"/>
                    </a:cubicBezTo>
                    <a:cubicBezTo>
                      <a:pt x="12387" y="13332"/>
                      <a:pt x="12556" y="12748"/>
                      <a:pt x="12682" y="12754"/>
                    </a:cubicBezTo>
                    <a:close/>
                    <a:moveTo>
                      <a:pt x="13251" y="12829"/>
                    </a:moveTo>
                    <a:cubicBezTo>
                      <a:pt x="13314" y="12818"/>
                      <a:pt x="13390" y="12914"/>
                      <a:pt x="13411" y="13047"/>
                    </a:cubicBezTo>
                    <a:cubicBezTo>
                      <a:pt x="13458" y="13348"/>
                      <a:pt x="13237" y="13582"/>
                      <a:pt x="13134" y="13340"/>
                    </a:cubicBezTo>
                    <a:cubicBezTo>
                      <a:pt x="13043" y="13128"/>
                      <a:pt x="13105" y="12855"/>
                      <a:pt x="13251" y="12829"/>
                    </a:cubicBezTo>
                    <a:close/>
                  </a:path>
                </a:pathLst>
              </a:custGeom>
              <a:ln w="12700" cap="flat">
                <a:noFill/>
                <a:miter lim="400000"/>
              </a:ln>
              <a:effectLst/>
            </p:spPr>
          </p:pic>
        </p:grpSp>
      </p:grpSp>
      <p:sp>
        <p:nvSpPr>
          <p:cNvPr id="20" name="www.roskazna.ru"/>
          <p:cNvSpPr txBox="1"/>
          <p:nvPr/>
        </p:nvSpPr>
        <p:spPr>
          <a:xfrm>
            <a:off x="683568" y="339502"/>
            <a:ext cx="1800200" cy="24109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square" lIns="50800" tIns="50800" rIns="50800" bIns="50800" anchor="ctr">
            <a:spAutoFit/>
          </a:bodyPr>
          <a:lstStyle/>
          <a:p>
            <a:pPr marL="92075" lvl="2" algn="l">
              <a:defRPr b="0">
                <a:solidFill>
                  <a:srgbClr val="212121"/>
                </a:solidFill>
                <a:latin typeface="Helvetica"/>
                <a:ea typeface="Helvetica"/>
                <a:cs typeface="Helvetica"/>
                <a:sym typeface="Helvetica"/>
              </a:defRPr>
            </a:pPr>
            <a:r>
              <a:rPr sz="900" dirty="0" smtClean="0">
                <a:solidFill>
                  <a:schemeClr val="accent1">
                    <a:lumMod val="50000"/>
                  </a:schemeClr>
                </a:solidFill>
                <a:latin typeface="Cambria" pitchFamily="18" charset="0"/>
              </a:rPr>
              <a:t>www.</a:t>
            </a:r>
            <a:r>
              <a:rPr lang="en-US" sz="900" dirty="0" smtClean="0">
                <a:solidFill>
                  <a:schemeClr val="accent1">
                    <a:lumMod val="50000"/>
                  </a:schemeClr>
                </a:solidFill>
                <a:latin typeface="Cambria" pitchFamily="18" charset="0"/>
              </a:rPr>
              <a:t>altay</a:t>
            </a:r>
            <a:r>
              <a:rPr lang="ru-RU" sz="900" dirty="0" smtClean="0">
                <a:solidFill>
                  <a:schemeClr val="accent1">
                    <a:lumMod val="50000"/>
                  </a:schemeClr>
                </a:solidFill>
                <a:latin typeface="Cambria" pitchFamily="18" charset="0"/>
              </a:rPr>
              <a:t>.</a:t>
            </a:r>
            <a:r>
              <a:rPr sz="900" dirty="0" smtClean="0">
                <a:solidFill>
                  <a:schemeClr val="accent1">
                    <a:lumMod val="50000"/>
                  </a:schemeClr>
                </a:solidFill>
                <a:latin typeface="Cambria" pitchFamily="18" charset="0"/>
              </a:rPr>
              <a:t>roskazna.ru</a:t>
            </a:r>
            <a:endParaRPr sz="900" dirty="0">
              <a:solidFill>
                <a:schemeClr val="accent1">
                  <a:lumMod val="50000"/>
                </a:schemeClr>
              </a:solidFill>
              <a:latin typeface="Cambria" pitchFamily="18" charset="0"/>
            </a:endParaRPr>
          </a:p>
        </p:txBody>
      </p:sp>
      <p:sp>
        <p:nvSpPr>
          <p:cNvPr id="26" name="TextBox 3"/>
          <p:cNvSpPr txBox="1">
            <a:spLocks noChangeArrowheads="1"/>
          </p:cNvSpPr>
          <p:nvPr/>
        </p:nvSpPr>
        <p:spPr bwMode="auto">
          <a:xfrm>
            <a:off x="755576" y="126817"/>
            <a:ext cx="2736304" cy="28469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txBody>
          <a:bodyPr wrap="square" lIns="68580" tIns="34290" rIns="68580" bIns="34290">
            <a:spAutoFit/>
          </a:bodyPr>
          <a:lstStyle/>
          <a:p>
            <a:r>
              <a:rPr lang="ru-RU" altLang="ru-RU" sz="1400" b="1" dirty="0" smtClean="0">
                <a:solidFill>
                  <a:schemeClr val="tx2">
                    <a:lumMod val="50000"/>
                  </a:schemeClr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Cambria" pitchFamily="18" charset="0"/>
                <a:cs typeface="Arial" pitchFamily="34" charset="0"/>
              </a:rPr>
              <a:t>УФК ПО АЛТАЙСКОМУ КРАЮ</a:t>
            </a:r>
            <a:endParaRPr lang="ru-RU" altLang="ru-RU" sz="1400" b="1" dirty="0">
              <a:solidFill>
                <a:schemeClr val="tx2">
                  <a:lumMod val="50000"/>
                </a:schemeClr>
              </a:solidFill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  <a:latin typeface="Cambria" pitchFamily="18" charset="0"/>
              <a:cs typeface="Arial" pitchFamily="34" charset="0"/>
            </a:endParaRPr>
          </a:p>
        </p:txBody>
      </p:sp>
      <p:sp>
        <p:nvSpPr>
          <p:cNvPr id="12" name="TextBox 15"/>
          <p:cNvSpPr txBox="1">
            <a:spLocks noChangeArrowheads="1"/>
          </p:cNvSpPr>
          <p:nvPr/>
        </p:nvSpPr>
        <p:spPr bwMode="auto">
          <a:xfrm>
            <a:off x="3347864" y="73536"/>
            <a:ext cx="5796136" cy="55399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/>
            <a:r>
              <a:rPr lang="ru-RU" altLang="ru-RU" sz="15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mbria" pitchFamily="18" charset="0"/>
              </a:rPr>
              <a:t>Управление ликвидностью</a:t>
            </a:r>
          </a:p>
          <a:p>
            <a:pPr algn="ctr"/>
            <a:r>
              <a:rPr lang="ru-RU" altLang="ru-RU" sz="15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mbria" pitchFamily="18" charset="0"/>
              </a:rPr>
              <a:t>Единого счета федерального бюджета</a:t>
            </a:r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5" cstate="print"/>
          <a:srcRect l="15057" t="24900" r="43600" b="20501"/>
          <a:stretch>
            <a:fillRect/>
          </a:stretch>
        </p:blipFill>
        <p:spPr bwMode="auto">
          <a:xfrm>
            <a:off x="35496" y="3055123"/>
            <a:ext cx="4104456" cy="203690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0" name="TextBox 15"/>
          <p:cNvSpPr txBox="1">
            <a:spLocks noChangeArrowheads="1"/>
          </p:cNvSpPr>
          <p:nvPr/>
        </p:nvSpPr>
        <p:spPr bwMode="auto">
          <a:xfrm>
            <a:off x="4032448" y="2758157"/>
            <a:ext cx="5076056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/>
            <a:r>
              <a:rPr lang="ru-RU" altLang="ru-RU" sz="1200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mbria" pitchFamily="18" charset="0"/>
              </a:rPr>
              <a:t>Объем средств, привлеченных со счетов </a:t>
            </a:r>
          </a:p>
          <a:p>
            <a:pPr algn="ctr"/>
            <a:r>
              <a:rPr lang="ru-RU" altLang="ru-RU" sz="1200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mbria" pitchFamily="18" charset="0"/>
              </a:rPr>
              <a:t>УФК по Алтайскому краю в 2018 году</a:t>
            </a:r>
            <a:endParaRPr lang="ru-RU" altLang="ru-RU" sz="1200" b="1" dirty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mbria" pitchFamily="18" charset="0"/>
            </a:endParaRPr>
          </a:p>
        </p:txBody>
      </p:sp>
      <p:sp>
        <p:nvSpPr>
          <p:cNvPr id="62" name="Прямоугольник 61"/>
          <p:cNvSpPr/>
          <p:nvPr/>
        </p:nvSpPr>
        <p:spPr>
          <a:xfrm>
            <a:off x="62229" y="843558"/>
            <a:ext cx="3717683" cy="1872208"/>
          </a:xfrm>
          <a:prstGeom prst="rect">
            <a:avLst/>
          </a:prstGeom>
          <a:noFill/>
          <a:ln w="9525">
            <a:solidFill>
              <a:schemeClr val="accent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pPr indent="180000">
              <a:defRPr/>
            </a:pPr>
            <a:endParaRPr lang="ru-RU" sz="1000" dirty="0">
              <a:solidFill>
                <a:schemeClr val="accent1">
                  <a:lumMod val="50000"/>
                </a:schemeClr>
              </a:solidFill>
              <a:latin typeface="Cambria" pitchFamily="18" charset="0"/>
            </a:endParaRPr>
          </a:p>
        </p:txBody>
      </p:sp>
      <p:sp>
        <p:nvSpPr>
          <p:cNvPr id="63" name="Прямоугольник 62"/>
          <p:cNvSpPr/>
          <p:nvPr/>
        </p:nvSpPr>
        <p:spPr>
          <a:xfrm>
            <a:off x="308831" y="1203598"/>
            <a:ext cx="3471081" cy="1492716"/>
          </a:xfrm>
          <a:prstGeom prst="rect">
            <a:avLst/>
          </a:prstGeom>
        </p:spPr>
        <p:txBody>
          <a:bodyPr wrap="square" lIns="68580" tIns="34290" rIns="68580" bIns="34290">
            <a:spAutoFit/>
          </a:bodyPr>
          <a:lstStyle/>
          <a:p>
            <a:pPr algn="just" eaLnBrk="1" hangingPunct="1"/>
            <a:r>
              <a:rPr lang="ru-RU" sz="1000" dirty="0" smtClean="0">
                <a:solidFill>
                  <a:schemeClr val="accent1">
                    <a:lumMod val="50000"/>
                  </a:schemeClr>
                </a:solidFill>
                <a:latin typeface="Cambria" pitchFamily="18" charset="0"/>
                <a:cs typeface="Times New Roman" pitchFamily="18" charset="0"/>
              </a:rPr>
              <a:t>запущены операции по сделкам «валютный своп» </a:t>
            </a:r>
          </a:p>
          <a:p>
            <a:pPr algn="just" eaLnBrk="1" hangingPunct="1"/>
            <a:r>
              <a:rPr lang="ru-RU" sz="1000" i="1" dirty="0" smtClean="0">
                <a:solidFill>
                  <a:schemeClr val="accent1">
                    <a:lumMod val="50000"/>
                  </a:schemeClr>
                </a:solidFill>
                <a:latin typeface="Cambria" pitchFamily="18" charset="0"/>
                <a:cs typeface="Times New Roman" pitchFamily="18" charset="0"/>
              </a:rPr>
              <a:t>(объем сделок 349,8 млрд. руб.)</a:t>
            </a:r>
          </a:p>
          <a:p>
            <a:pPr algn="just" eaLnBrk="1" hangingPunct="1">
              <a:lnSpc>
                <a:spcPts val="500"/>
              </a:lnSpc>
            </a:pPr>
            <a:endParaRPr lang="ru-RU" sz="1000" dirty="0" smtClean="0">
              <a:solidFill>
                <a:schemeClr val="accent1">
                  <a:lumMod val="50000"/>
                </a:schemeClr>
              </a:solidFill>
              <a:latin typeface="Cambria" pitchFamily="18" charset="0"/>
              <a:cs typeface="Times New Roman" pitchFamily="18" charset="0"/>
            </a:endParaRPr>
          </a:p>
          <a:p>
            <a:pPr algn="just" eaLnBrk="1" hangingPunct="1"/>
            <a:r>
              <a:rPr lang="ru-RU" sz="1000" dirty="0" smtClean="0">
                <a:solidFill>
                  <a:schemeClr val="accent1">
                    <a:lumMod val="50000"/>
                  </a:schemeClr>
                </a:solidFill>
                <a:latin typeface="Cambria" pitchFamily="18" charset="0"/>
                <a:cs typeface="Times New Roman" pitchFamily="18" charset="0"/>
              </a:rPr>
              <a:t>расширился диапазон сроков размещений: </a:t>
            </a:r>
            <a:r>
              <a:rPr lang="ru-RU" sz="1000" dirty="0" err="1" smtClean="0">
                <a:solidFill>
                  <a:schemeClr val="accent1">
                    <a:lumMod val="50000"/>
                  </a:schemeClr>
                </a:solidFill>
                <a:latin typeface="Cambria" pitchFamily="18" charset="0"/>
                <a:cs typeface="Times New Roman" pitchFamily="18" charset="0"/>
              </a:rPr>
              <a:t>овернайт</a:t>
            </a:r>
            <a:r>
              <a:rPr lang="ru-RU" sz="1000" dirty="0" smtClean="0">
                <a:solidFill>
                  <a:schemeClr val="accent1">
                    <a:lumMod val="50000"/>
                  </a:schemeClr>
                </a:solidFill>
                <a:latin typeface="Cambria" pitchFamily="18" charset="0"/>
                <a:cs typeface="Times New Roman" pitchFamily="18" charset="0"/>
              </a:rPr>
              <a:t>, неделя, декада, месяц, квартал, полугодие</a:t>
            </a:r>
          </a:p>
          <a:p>
            <a:pPr algn="just" eaLnBrk="1" hangingPunct="1">
              <a:lnSpc>
                <a:spcPts val="500"/>
              </a:lnSpc>
            </a:pPr>
            <a:endParaRPr lang="ru-RU" sz="1000" dirty="0" smtClean="0">
              <a:solidFill>
                <a:schemeClr val="accent1">
                  <a:lumMod val="50000"/>
                </a:schemeClr>
              </a:solidFill>
              <a:latin typeface="Cambria" pitchFamily="18" charset="0"/>
              <a:cs typeface="Times New Roman" pitchFamily="18" charset="0"/>
            </a:endParaRPr>
          </a:p>
          <a:p>
            <a:pPr algn="just" eaLnBrk="1" hangingPunct="1"/>
            <a:r>
              <a:rPr lang="ru-RU" sz="1000" dirty="0" smtClean="0">
                <a:solidFill>
                  <a:schemeClr val="accent1">
                    <a:lumMod val="50000"/>
                  </a:schemeClr>
                </a:solidFill>
                <a:latin typeface="Cambria" pitchFamily="18" charset="0"/>
                <a:cs typeface="Times New Roman" pitchFamily="18" charset="0"/>
              </a:rPr>
              <a:t>увеличилось количество отборов заявок кредитных организаций на заключение договоров депозитов и репо</a:t>
            </a:r>
          </a:p>
          <a:p>
            <a:pPr algn="just" eaLnBrk="1" hangingPunct="1">
              <a:lnSpc>
                <a:spcPts val="500"/>
              </a:lnSpc>
            </a:pPr>
            <a:endParaRPr lang="ru-RU" sz="1000" dirty="0" smtClean="0">
              <a:solidFill>
                <a:schemeClr val="accent1">
                  <a:lumMod val="50000"/>
                </a:schemeClr>
              </a:solidFill>
              <a:latin typeface="Cambria" pitchFamily="18" charset="0"/>
              <a:cs typeface="Times New Roman" pitchFamily="18" charset="0"/>
            </a:endParaRPr>
          </a:p>
          <a:p>
            <a:pPr algn="just" eaLnBrk="1" hangingPunct="1"/>
            <a:r>
              <a:rPr lang="ru-RU" sz="1000" dirty="0" smtClean="0">
                <a:solidFill>
                  <a:schemeClr val="accent1">
                    <a:lumMod val="50000"/>
                  </a:schemeClr>
                </a:solidFill>
                <a:latin typeface="Cambria" pitchFamily="18" charset="0"/>
                <a:cs typeface="Times New Roman" pitchFamily="18" charset="0"/>
              </a:rPr>
              <a:t>запущен механизм плавающей ставки в операциях банковских депозитов и договоров РЕПО</a:t>
            </a:r>
          </a:p>
        </p:txBody>
      </p:sp>
      <p:sp>
        <p:nvSpPr>
          <p:cNvPr id="65" name="Итоги деятельности Казначейства России за 2018 год…"/>
          <p:cNvSpPr/>
          <p:nvPr/>
        </p:nvSpPr>
        <p:spPr>
          <a:xfrm>
            <a:off x="62229" y="843558"/>
            <a:ext cx="3717683" cy="288032"/>
          </a:xfrm>
          <a:prstGeom prst="roundRect">
            <a:avLst>
              <a:gd name="adj" fmla="val 11676"/>
            </a:avLst>
          </a:prstGeom>
          <a:solidFill>
            <a:srgbClr val="003859"/>
          </a:solidFill>
          <a:ln w="12700">
            <a:noFill/>
            <a:miter lim="400000"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0" tIns="0" rIns="0" bIns="0" anchor="ctr"/>
          <a:lstStyle/>
          <a:p>
            <a:pPr algn="ctr" defTabSz="336947">
              <a:defRPr/>
            </a:pPr>
            <a:endParaRPr lang="ru-RU" sz="2200" b="1" cap="all" dirty="0" smtClean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mbria" pitchFamily="18" charset="0"/>
              <a:ea typeface="Open Sans Condensed Light" pitchFamily="34" charset="0"/>
              <a:cs typeface="Open Sans Condensed Light" pitchFamily="34" charset="0"/>
            </a:endParaRPr>
          </a:p>
        </p:txBody>
      </p:sp>
      <p:sp>
        <p:nvSpPr>
          <p:cNvPr id="66" name="TextBox 15"/>
          <p:cNvSpPr txBox="1">
            <a:spLocks noChangeArrowheads="1"/>
          </p:cNvSpPr>
          <p:nvPr/>
        </p:nvSpPr>
        <p:spPr bwMode="auto">
          <a:xfrm>
            <a:off x="35497" y="843558"/>
            <a:ext cx="3740308" cy="2923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/>
            <a:r>
              <a:rPr lang="ru-RU" altLang="ru-RU" sz="13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mbria" pitchFamily="18" charset="0"/>
              </a:rPr>
              <a:t>2018</a:t>
            </a:r>
          </a:p>
        </p:txBody>
      </p:sp>
      <p:sp>
        <p:nvSpPr>
          <p:cNvPr id="68" name="Прямоугольник 67"/>
          <p:cNvSpPr/>
          <p:nvPr/>
        </p:nvSpPr>
        <p:spPr>
          <a:xfrm>
            <a:off x="3851920" y="843558"/>
            <a:ext cx="5211309" cy="1872208"/>
          </a:xfrm>
          <a:prstGeom prst="rect">
            <a:avLst/>
          </a:prstGeom>
          <a:noFill/>
          <a:ln w="9525">
            <a:solidFill>
              <a:schemeClr val="accent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pPr indent="180000">
              <a:defRPr/>
            </a:pPr>
            <a:endParaRPr lang="ru-RU" sz="1000" dirty="0">
              <a:solidFill>
                <a:schemeClr val="accent1">
                  <a:lumMod val="50000"/>
                </a:schemeClr>
              </a:solidFill>
              <a:latin typeface="Cambria" pitchFamily="18" charset="0"/>
            </a:endParaRPr>
          </a:p>
        </p:txBody>
      </p:sp>
      <p:sp>
        <p:nvSpPr>
          <p:cNvPr id="69" name="Прямоугольник 68"/>
          <p:cNvSpPr/>
          <p:nvPr/>
        </p:nvSpPr>
        <p:spPr>
          <a:xfrm>
            <a:off x="4067944" y="1203598"/>
            <a:ext cx="4995285" cy="1454244"/>
          </a:xfrm>
          <a:prstGeom prst="rect">
            <a:avLst/>
          </a:prstGeom>
        </p:spPr>
        <p:txBody>
          <a:bodyPr wrap="square" lIns="68580" tIns="34290" rIns="68580" bIns="34290">
            <a:spAutoFit/>
          </a:bodyPr>
          <a:lstStyle/>
          <a:p>
            <a:pPr algn="just" eaLnBrk="1" hangingPunct="1"/>
            <a:r>
              <a:rPr lang="ru-RU" sz="1000" b="1" dirty="0" smtClean="0">
                <a:solidFill>
                  <a:schemeClr val="accent1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mbria" pitchFamily="18" charset="0"/>
                <a:cs typeface="Times New Roman" pitchFamily="18" charset="0"/>
              </a:rPr>
              <a:t>достижение уровня доходов в федеральный бюджет не менее 100 млрд. руб.</a:t>
            </a:r>
          </a:p>
          <a:p>
            <a:pPr algn="just" eaLnBrk="1" hangingPunct="1"/>
            <a:endParaRPr lang="ru-RU" sz="1000" dirty="0" smtClean="0">
              <a:solidFill>
                <a:schemeClr val="accent1">
                  <a:lumMod val="50000"/>
                </a:schemeClr>
              </a:solidFill>
              <a:latin typeface="Cambria" pitchFamily="18" charset="0"/>
              <a:cs typeface="Times New Roman" pitchFamily="18" charset="0"/>
            </a:endParaRPr>
          </a:p>
          <a:p>
            <a:pPr algn="just"/>
            <a:r>
              <a:rPr lang="ru-RU" sz="1000" dirty="0" smtClean="0">
                <a:solidFill>
                  <a:schemeClr val="accent1">
                    <a:lumMod val="50000"/>
                  </a:schemeClr>
                </a:solidFill>
                <a:latin typeface="Cambria" pitchFamily="18" charset="0"/>
                <a:cs typeface="Times New Roman" pitchFamily="18" charset="0"/>
              </a:rPr>
              <a:t>создание нового инструмента - заключение договоров банковского вклада (депозита) с центральным контрагентом.</a:t>
            </a:r>
          </a:p>
          <a:p>
            <a:pPr algn="just"/>
            <a:endParaRPr lang="ru-RU" sz="1000" dirty="0" smtClean="0">
              <a:solidFill>
                <a:schemeClr val="accent1">
                  <a:lumMod val="50000"/>
                </a:schemeClr>
              </a:solidFill>
              <a:latin typeface="Cambria" pitchFamily="18" charset="0"/>
              <a:cs typeface="Times New Roman" pitchFamily="18" charset="0"/>
            </a:endParaRPr>
          </a:p>
          <a:p>
            <a:pPr algn="just" eaLnBrk="1" hangingPunct="1"/>
            <a:r>
              <a:rPr lang="ru-RU" sz="1000" dirty="0" smtClean="0">
                <a:solidFill>
                  <a:schemeClr val="accent1">
                    <a:lumMod val="50000"/>
                  </a:schemeClr>
                </a:solidFill>
                <a:latin typeface="Cambria" pitchFamily="18" charset="0"/>
                <a:cs typeface="Times New Roman" pitchFamily="18" charset="0"/>
              </a:rPr>
              <a:t>совершенствование механизма размещения средств по договорам РЕПО и увеличение количества операций по ним </a:t>
            </a:r>
          </a:p>
          <a:p>
            <a:pPr algn="just" eaLnBrk="1" hangingPunct="1"/>
            <a:endParaRPr lang="ru-RU" sz="1000" dirty="0" smtClean="0">
              <a:solidFill>
                <a:schemeClr val="accent1">
                  <a:lumMod val="50000"/>
                </a:schemeClr>
              </a:solidFill>
              <a:latin typeface="Cambria" pitchFamily="18" charset="0"/>
              <a:cs typeface="Times New Roman" pitchFamily="18" charset="0"/>
            </a:endParaRPr>
          </a:p>
          <a:p>
            <a:pPr algn="just" eaLnBrk="1" hangingPunct="1"/>
            <a:r>
              <a:rPr lang="ru-RU" sz="1000" dirty="0" smtClean="0">
                <a:solidFill>
                  <a:schemeClr val="accent1">
                    <a:lumMod val="50000"/>
                  </a:schemeClr>
                </a:solidFill>
                <a:latin typeface="Cambria" pitchFamily="18" charset="0"/>
                <a:cs typeface="Times New Roman" pitchFamily="18" charset="0"/>
              </a:rPr>
              <a:t>осуществление операции по размещению средств резерва ФСС</a:t>
            </a:r>
          </a:p>
        </p:txBody>
      </p:sp>
      <p:sp>
        <p:nvSpPr>
          <p:cNvPr id="71" name="Итоги деятельности Казначейства России за 2018 год…"/>
          <p:cNvSpPr/>
          <p:nvPr/>
        </p:nvSpPr>
        <p:spPr>
          <a:xfrm>
            <a:off x="3851920" y="843558"/>
            <a:ext cx="5211309" cy="288032"/>
          </a:xfrm>
          <a:prstGeom prst="roundRect">
            <a:avLst>
              <a:gd name="adj" fmla="val 11676"/>
            </a:avLst>
          </a:prstGeom>
          <a:solidFill>
            <a:srgbClr val="003859"/>
          </a:solidFill>
          <a:ln w="12700">
            <a:noFill/>
            <a:miter lim="400000"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0" tIns="0" rIns="0" bIns="0" anchor="ctr"/>
          <a:lstStyle/>
          <a:p>
            <a:pPr algn="ctr" defTabSz="336947">
              <a:defRPr/>
            </a:pPr>
            <a:endParaRPr lang="ru-RU" sz="2200" b="1" cap="all" dirty="0" smtClean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mbria" pitchFamily="18" charset="0"/>
              <a:ea typeface="Open Sans Condensed Light" pitchFamily="34" charset="0"/>
              <a:cs typeface="Open Sans Condensed Light" pitchFamily="34" charset="0"/>
            </a:endParaRPr>
          </a:p>
        </p:txBody>
      </p:sp>
      <p:sp>
        <p:nvSpPr>
          <p:cNvPr id="72" name="TextBox 15"/>
          <p:cNvSpPr txBox="1">
            <a:spLocks noChangeArrowheads="1"/>
          </p:cNvSpPr>
          <p:nvPr/>
        </p:nvSpPr>
        <p:spPr bwMode="auto">
          <a:xfrm>
            <a:off x="3820643" y="843558"/>
            <a:ext cx="5243024" cy="2923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/>
            <a:r>
              <a:rPr lang="ru-RU" altLang="ru-RU" sz="13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mbria" pitchFamily="18" charset="0"/>
              </a:rPr>
              <a:t>2019</a:t>
            </a:r>
          </a:p>
        </p:txBody>
      </p:sp>
      <p:pic>
        <p:nvPicPr>
          <p:cNvPr id="74" name="Picture 5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107504" y="1275606"/>
            <a:ext cx="185324" cy="21602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75" name="Picture 5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107504" y="1635646"/>
            <a:ext cx="185324" cy="21602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76" name="Picture 5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107504" y="1995686"/>
            <a:ext cx="185324" cy="21602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77" name="Picture 5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107504" y="2355726"/>
            <a:ext cx="185324" cy="21602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79" name="Рисунок 78" descr="2.png"/>
          <p:cNvPicPr>
            <a:picLocks noChangeAspect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3923928" y="1275606"/>
            <a:ext cx="144015" cy="14898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80" name="Рисунок 79" descr="2.png"/>
          <p:cNvPicPr>
            <a:picLocks noChangeAspect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3923928" y="1630681"/>
            <a:ext cx="144015" cy="14898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81" name="Рисунок 80" descr="2.png"/>
          <p:cNvPicPr>
            <a:picLocks noChangeAspect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3923928" y="2062729"/>
            <a:ext cx="144015" cy="14898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82" name="Рисунок 81" descr="2.png"/>
          <p:cNvPicPr>
            <a:picLocks noChangeAspect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3923928" y="2494777"/>
            <a:ext cx="144015" cy="14898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cxnSp>
        <p:nvCxnSpPr>
          <p:cNvPr id="83" name="Прямая соединительная линия 82"/>
          <p:cNvCxnSpPr/>
          <p:nvPr/>
        </p:nvCxnSpPr>
        <p:spPr>
          <a:xfrm>
            <a:off x="107504" y="2787774"/>
            <a:ext cx="9036496" cy="0"/>
          </a:xfrm>
          <a:prstGeom prst="line">
            <a:avLst/>
          </a:prstGeom>
          <a:ln>
            <a:solidFill>
              <a:srgbClr val="FFC000"/>
            </a:solidFill>
            <a:prstDash val="lg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5" name="TextBox 3"/>
          <p:cNvSpPr txBox="1">
            <a:spLocks noChangeArrowheads="1"/>
          </p:cNvSpPr>
          <p:nvPr/>
        </p:nvSpPr>
        <p:spPr bwMode="auto">
          <a:xfrm>
            <a:off x="5940152" y="3219822"/>
            <a:ext cx="2952328" cy="43858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68580" tIns="34290" rIns="68580" bIns="34290">
            <a:spAutoFit/>
          </a:bodyPr>
          <a:lstStyle/>
          <a:p>
            <a:pPr algn="ctr"/>
            <a:r>
              <a:rPr lang="ru-RU" altLang="ru-RU" sz="1200" b="1" dirty="0" smtClean="0">
                <a:solidFill>
                  <a:schemeClr val="accent1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mbria" pitchFamily="18" charset="0"/>
                <a:cs typeface="Lucida Sans Unicode" pitchFamily="34" charset="0"/>
              </a:rPr>
              <a:t>Средства бюджетов </a:t>
            </a:r>
          </a:p>
          <a:p>
            <a:pPr algn="ctr"/>
            <a:r>
              <a:rPr lang="ru-RU" altLang="ru-RU" sz="1200" b="1" dirty="0" smtClean="0">
                <a:solidFill>
                  <a:schemeClr val="accent1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mbria" pitchFamily="18" charset="0"/>
                <a:cs typeface="Lucida Sans Unicode" pitchFamily="34" charset="0"/>
              </a:rPr>
              <a:t>ПФ РФ, ФСС</a:t>
            </a:r>
          </a:p>
        </p:txBody>
      </p:sp>
      <p:sp>
        <p:nvSpPr>
          <p:cNvPr id="88" name="TextBox 3"/>
          <p:cNvSpPr txBox="1">
            <a:spLocks noChangeArrowheads="1"/>
          </p:cNvSpPr>
          <p:nvPr/>
        </p:nvSpPr>
        <p:spPr bwMode="auto">
          <a:xfrm>
            <a:off x="5940152" y="3730412"/>
            <a:ext cx="2952328" cy="43858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68580" tIns="34290" rIns="68580" bIns="34290">
            <a:spAutoFit/>
          </a:bodyPr>
          <a:lstStyle/>
          <a:p>
            <a:pPr algn="ctr"/>
            <a:r>
              <a:rPr lang="ru-RU" altLang="ru-RU" sz="1200" b="1" dirty="0" smtClean="0">
                <a:solidFill>
                  <a:schemeClr val="accent1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mbria" pitchFamily="18" charset="0"/>
                <a:cs typeface="Lucida Sans Unicode" pitchFamily="34" charset="0"/>
              </a:rPr>
              <a:t>Средства,  поступающие</a:t>
            </a:r>
          </a:p>
          <a:p>
            <a:pPr algn="ctr"/>
            <a:r>
              <a:rPr lang="ru-RU" altLang="ru-RU" sz="1200" b="1" dirty="0" smtClean="0">
                <a:solidFill>
                  <a:schemeClr val="accent1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mbria" pitchFamily="18" charset="0"/>
                <a:cs typeface="Lucida Sans Unicode" pitchFamily="34" charset="0"/>
              </a:rPr>
              <a:t> во временное распоряжение</a:t>
            </a:r>
            <a:endParaRPr lang="ru-RU" altLang="ru-RU" sz="1200" b="1" dirty="0">
              <a:solidFill>
                <a:schemeClr val="accent1">
                  <a:lumMod val="5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mbria" pitchFamily="18" charset="0"/>
              <a:cs typeface="Lucida Sans Unicode" pitchFamily="34" charset="0"/>
            </a:endParaRPr>
          </a:p>
        </p:txBody>
      </p:sp>
      <p:sp>
        <p:nvSpPr>
          <p:cNvPr id="89" name="TextBox 3"/>
          <p:cNvSpPr txBox="1">
            <a:spLocks noChangeArrowheads="1"/>
          </p:cNvSpPr>
          <p:nvPr/>
        </p:nvSpPr>
        <p:spPr bwMode="auto">
          <a:xfrm>
            <a:off x="5940152" y="4306476"/>
            <a:ext cx="2952328" cy="60016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68580" tIns="34290" rIns="68580" bIns="34290">
            <a:spAutoFit/>
          </a:bodyPr>
          <a:lstStyle/>
          <a:p>
            <a:pPr algn="ctr"/>
            <a:r>
              <a:rPr lang="ru-RU" altLang="ru-RU" sz="1150" b="1" dirty="0" smtClean="0">
                <a:solidFill>
                  <a:schemeClr val="accent1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mbria" pitchFamily="18" charset="0"/>
                <a:cs typeface="Lucida Sans Unicode" pitchFamily="34" charset="0"/>
              </a:rPr>
              <a:t>Средства организаций, находящиеся в федеральной собственности, и финансовых организаций</a:t>
            </a:r>
            <a:endParaRPr lang="ru-RU" altLang="ru-RU" sz="1150" b="1" dirty="0">
              <a:solidFill>
                <a:schemeClr val="accent1">
                  <a:lumMod val="5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mbria" pitchFamily="18" charset="0"/>
              <a:cs typeface="Lucida Sans Unicode" pitchFamily="34" charset="0"/>
            </a:endParaRPr>
          </a:p>
        </p:txBody>
      </p:sp>
      <p:sp>
        <p:nvSpPr>
          <p:cNvPr id="90" name="Прямоугольник 89"/>
          <p:cNvSpPr/>
          <p:nvPr/>
        </p:nvSpPr>
        <p:spPr>
          <a:xfrm>
            <a:off x="5940152" y="4306476"/>
            <a:ext cx="2952328" cy="720080"/>
          </a:xfrm>
          <a:prstGeom prst="rect">
            <a:avLst/>
          </a:prstGeom>
          <a:noFill/>
          <a:ln w="12700"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91" name="Прямоугольник 90"/>
          <p:cNvSpPr/>
          <p:nvPr/>
        </p:nvSpPr>
        <p:spPr>
          <a:xfrm>
            <a:off x="5940152" y="3730412"/>
            <a:ext cx="2952328" cy="432048"/>
          </a:xfrm>
          <a:prstGeom prst="rect">
            <a:avLst/>
          </a:prstGeom>
          <a:noFill/>
          <a:ln w="12700"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92" name="Прямоугольник 91"/>
          <p:cNvSpPr/>
          <p:nvPr/>
        </p:nvSpPr>
        <p:spPr>
          <a:xfrm>
            <a:off x="5940152" y="3219822"/>
            <a:ext cx="2952328" cy="432048"/>
          </a:xfrm>
          <a:prstGeom prst="rect">
            <a:avLst/>
          </a:prstGeom>
          <a:noFill/>
          <a:ln w="12700"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93" name="Стрелка вниз 92"/>
          <p:cNvSpPr/>
          <p:nvPr/>
        </p:nvSpPr>
        <p:spPr>
          <a:xfrm rot="5400000">
            <a:off x="4752020" y="3831890"/>
            <a:ext cx="720080" cy="1656184"/>
          </a:xfrm>
          <a:prstGeom prst="downArrow">
            <a:avLst>
              <a:gd name="adj1" fmla="val 83661"/>
              <a:gd name="adj2" fmla="val 122030"/>
            </a:avLst>
          </a:prstGeom>
          <a:noFill/>
          <a:ln w="635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>
              <a:noFill/>
            </a:endParaRPr>
          </a:p>
        </p:txBody>
      </p:sp>
      <p:sp>
        <p:nvSpPr>
          <p:cNvPr id="94" name="TextBox 93"/>
          <p:cNvSpPr txBox="1"/>
          <p:nvPr/>
        </p:nvSpPr>
        <p:spPr>
          <a:xfrm>
            <a:off x="4716016" y="4526999"/>
            <a:ext cx="1296144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200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mbria" pitchFamily="18" charset="0"/>
                <a:cs typeface="Times New Roman" panose="02020603050405020304" pitchFamily="18" charset="0"/>
              </a:rPr>
              <a:t>12,9 млрд.руб.</a:t>
            </a:r>
          </a:p>
        </p:txBody>
      </p:sp>
      <p:sp>
        <p:nvSpPr>
          <p:cNvPr id="95" name="Стрелка вниз 94"/>
          <p:cNvSpPr/>
          <p:nvPr/>
        </p:nvSpPr>
        <p:spPr>
          <a:xfrm rot="5400000">
            <a:off x="4896036" y="3111810"/>
            <a:ext cx="432048" cy="1656184"/>
          </a:xfrm>
          <a:prstGeom prst="downArrow">
            <a:avLst>
              <a:gd name="adj1" fmla="val 83661"/>
              <a:gd name="adj2" fmla="val 201396"/>
            </a:avLst>
          </a:prstGeom>
          <a:noFill/>
          <a:ln w="635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>
              <a:noFill/>
            </a:endParaRPr>
          </a:p>
        </p:txBody>
      </p:sp>
      <p:sp>
        <p:nvSpPr>
          <p:cNvPr id="96" name="TextBox 95"/>
          <p:cNvSpPr txBox="1"/>
          <p:nvPr/>
        </p:nvSpPr>
        <p:spPr>
          <a:xfrm>
            <a:off x="4788024" y="3795886"/>
            <a:ext cx="1368152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200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mbria" pitchFamily="18" charset="0"/>
                <a:cs typeface="Times New Roman" panose="02020603050405020304" pitchFamily="18" charset="0"/>
              </a:rPr>
              <a:t>6 млрд.руб.</a:t>
            </a:r>
          </a:p>
        </p:txBody>
      </p:sp>
      <p:sp>
        <p:nvSpPr>
          <p:cNvPr id="97" name="Стрелка вниз 96"/>
          <p:cNvSpPr/>
          <p:nvPr/>
        </p:nvSpPr>
        <p:spPr>
          <a:xfrm rot="5400000">
            <a:off x="4896036" y="2607754"/>
            <a:ext cx="432048" cy="1656184"/>
          </a:xfrm>
          <a:prstGeom prst="downArrow">
            <a:avLst>
              <a:gd name="adj1" fmla="val 83661"/>
              <a:gd name="adj2" fmla="val 202285"/>
            </a:avLst>
          </a:prstGeom>
          <a:noFill/>
          <a:ln w="635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>
              <a:noFill/>
            </a:endParaRPr>
          </a:p>
        </p:txBody>
      </p:sp>
      <p:sp>
        <p:nvSpPr>
          <p:cNvPr id="98" name="TextBox 97"/>
          <p:cNvSpPr txBox="1"/>
          <p:nvPr/>
        </p:nvSpPr>
        <p:spPr>
          <a:xfrm>
            <a:off x="4644008" y="3291830"/>
            <a:ext cx="1368152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200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mbria" pitchFamily="18" charset="0"/>
                <a:cs typeface="Times New Roman" panose="02020603050405020304" pitchFamily="18" charset="0"/>
              </a:rPr>
              <a:t>120,1 млрд.руб.</a:t>
            </a:r>
          </a:p>
        </p:txBody>
      </p:sp>
      <p:sp>
        <p:nvSpPr>
          <p:cNvPr id="99" name="TextBox 3"/>
          <p:cNvSpPr txBox="1">
            <a:spLocks noChangeArrowheads="1"/>
          </p:cNvSpPr>
          <p:nvPr/>
        </p:nvSpPr>
        <p:spPr bwMode="auto">
          <a:xfrm>
            <a:off x="107504" y="3075806"/>
            <a:ext cx="2376264" cy="438582"/>
          </a:xfrm>
          <a:prstGeom prst="rect">
            <a:avLst/>
          </a:prstGeom>
          <a:solidFill>
            <a:schemeClr val="bg1"/>
          </a:solidFill>
          <a:ln w="9525">
            <a:noFill/>
            <a:miter lim="800000"/>
            <a:headEnd/>
            <a:tailEnd/>
          </a:ln>
        </p:spPr>
        <p:txBody>
          <a:bodyPr wrap="square" lIns="68580" tIns="34290" rIns="68580" bIns="34290">
            <a:spAutoFit/>
          </a:bodyPr>
          <a:lstStyle/>
          <a:p>
            <a:pPr algn="ctr"/>
            <a:r>
              <a:rPr lang="ru-RU" altLang="ru-RU" sz="1200" b="1" dirty="0" smtClean="0">
                <a:solidFill>
                  <a:schemeClr val="accent1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mbria" pitchFamily="18" charset="0"/>
                <a:cs typeface="Lucida Sans Unicode" pitchFamily="34" charset="0"/>
              </a:rPr>
              <a:t>Доходы от управления ликвидностью, млрд.руб.</a:t>
            </a:r>
            <a:endParaRPr lang="ru-RU" altLang="ru-RU" sz="1200" b="1" dirty="0">
              <a:solidFill>
                <a:schemeClr val="accent1">
                  <a:lumMod val="5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mbria" pitchFamily="18" charset="0"/>
              <a:cs typeface="Lucida Sans Unicode" pitchFamily="34" charset="0"/>
            </a:endParaRPr>
          </a:p>
        </p:txBody>
      </p:sp>
      <p:sp>
        <p:nvSpPr>
          <p:cNvPr id="45" name="Прямоугольник 44"/>
          <p:cNvSpPr/>
          <p:nvPr/>
        </p:nvSpPr>
        <p:spPr>
          <a:xfrm>
            <a:off x="8828856" y="4904973"/>
            <a:ext cx="315144" cy="238527"/>
          </a:xfrm>
          <a:prstGeom prst="rect">
            <a:avLst/>
          </a:prstGeom>
        </p:spPr>
        <p:txBody>
          <a:bodyPr wrap="square" lIns="68580" tIns="34290" rIns="68580" bIns="34290">
            <a:spAutoFit/>
          </a:bodyPr>
          <a:lstStyle/>
          <a:p>
            <a:pPr algn="r" eaLnBrk="1" hangingPunct="1"/>
            <a:r>
              <a:rPr lang="ru-RU" sz="1100" dirty="0" smtClean="0">
                <a:solidFill>
                  <a:schemeClr val="accent1">
                    <a:lumMod val="50000"/>
                  </a:schemeClr>
                </a:solidFill>
                <a:latin typeface="Cambria" pitchFamily="18" charset="0"/>
                <a:cs typeface="Times New Roman" pitchFamily="18" charset="0"/>
              </a:rPr>
              <a:t>13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3" name="Курица контур.png" descr="Курица контур.png"/>
          <p:cNvPicPr>
            <a:picLocks noChangeAspect="1"/>
          </p:cNvPicPr>
          <p:nvPr/>
        </p:nvPicPr>
        <p:blipFill>
          <a:blip r:embed="rId2" cstate="print">
            <a:alphaModFix amt="17535"/>
            <a:extLst/>
          </a:blip>
          <a:srcRect r="50591"/>
          <a:stretch>
            <a:fillRect/>
          </a:stretch>
        </p:blipFill>
        <p:spPr>
          <a:xfrm>
            <a:off x="6928242" y="51470"/>
            <a:ext cx="2215758" cy="5040560"/>
          </a:xfrm>
          <a:prstGeom prst="rect">
            <a:avLst/>
          </a:prstGeom>
          <a:ln w="12700">
            <a:miter lim="400000"/>
          </a:ln>
        </p:spPr>
      </p:pic>
      <p:sp>
        <p:nvSpPr>
          <p:cNvPr id="13" name="Итоги деятельности Казначейства России за 2018 год…"/>
          <p:cNvSpPr/>
          <p:nvPr/>
        </p:nvSpPr>
        <p:spPr>
          <a:xfrm>
            <a:off x="3347864" y="51470"/>
            <a:ext cx="5796136" cy="648072"/>
          </a:xfrm>
          <a:prstGeom prst="roundRect">
            <a:avLst>
              <a:gd name="adj" fmla="val 11676"/>
            </a:avLst>
          </a:prstGeom>
          <a:solidFill>
            <a:srgbClr val="003859"/>
          </a:solidFill>
          <a:ln w="12700">
            <a:noFill/>
            <a:miter lim="400000"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0" tIns="0" rIns="0" bIns="0" anchor="ctr"/>
          <a:lstStyle/>
          <a:p>
            <a:pPr algn="ctr" defTabSz="336947">
              <a:defRPr/>
            </a:pPr>
            <a:endParaRPr lang="ru-RU" sz="2200" b="1" cap="all" dirty="0" smtClean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mbria" pitchFamily="18" charset="0"/>
              <a:ea typeface="Open Sans Condensed Light" pitchFamily="34" charset="0"/>
              <a:cs typeface="Open Sans Condensed Light" pitchFamily="34" charset="0"/>
            </a:endParaRPr>
          </a:p>
        </p:txBody>
      </p:sp>
      <p:sp>
        <p:nvSpPr>
          <p:cNvPr id="9" name="Line"/>
          <p:cNvSpPr/>
          <p:nvPr/>
        </p:nvSpPr>
        <p:spPr>
          <a:xfrm flipV="1">
            <a:off x="-1" y="771550"/>
            <a:ext cx="9144001" cy="1"/>
          </a:xfrm>
          <a:prstGeom prst="line">
            <a:avLst/>
          </a:prstGeom>
          <a:ln>
            <a:solidFill>
              <a:schemeClr val="bg1">
                <a:lumMod val="95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lIns="0" tIns="0" rIns="0" bIns="0" anchor="ctr"/>
          <a:lstStyle/>
          <a:p>
            <a:pPr>
              <a:defRPr sz="3200" b="0">
                <a:solidFill>
                  <a:srgbClr val="FFFFFF"/>
                </a:solidFill>
                <a:latin typeface="+mn-lt"/>
                <a:ea typeface="+mn-ea"/>
                <a:cs typeface="+mn-cs"/>
                <a:sym typeface="Helvetica Neue Medium"/>
              </a:defRPr>
            </a:pPr>
            <a:endParaRPr>
              <a:ln w="12700">
                <a:solidFill>
                  <a:schemeClr val="tx1"/>
                </a:solidFill>
              </a:ln>
            </a:endParaRPr>
          </a:p>
        </p:txBody>
      </p:sp>
      <p:grpSp>
        <p:nvGrpSpPr>
          <p:cNvPr id="2" name="Group"/>
          <p:cNvGrpSpPr/>
          <p:nvPr/>
        </p:nvGrpSpPr>
        <p:grpSpPr>
          <a:xfrm>
            <a:off x="0" y="1"/>
            <a:ext cx="755576" cy="699541"/>
            <a:chOff x="0" y="0"/>
            <a:chExt cx="1409276" cy="1337589"/>
          </a:xfrm>
        </p:grpSpPr>
        <p:pic>
          <p:nvPicPr>
            <p:cNvPr id="11" name="Снимок экрана 2018-06-05 в 12.52.22.jpg" descr="Снимок экрана 2018-06-05 в 12.52.22.jpg"/>
            <p:cNvPicPr>
              <a:picLocks noChangeAspect="1"/>
            </p:cNvPicPr>
            <p:nvPr/>
          </p:nvPicPr>
          <p:blipFill>
            <a:blip r:embed="rId3" cstate="print">
              <a:extLst/>
            </a:blip>
            <a:stretch>
              <a:fillRect/>
            </a:stretch>
          </p:blipFill>
          <p:spPr>
            <a:xfrm>
              <a:off x="0" y="0"/>
              <a:ext cx="1409277" cy="1337590"/>
            </a:xfrm>
            <a:prstGeom prst="rect">
              <a:avLst/>
            </a:prstGeom>
            <a:ln w="12700" cap="flat">
              <a:noFill/>
              <a:miter lim="400000"/>
            </a:ln>
            <a:effectLst/>
          </p:spPr>
        </p:pic>
        <p:grpSp>
          <p:nvGrpSpPr>
            <p:cNvPr id="3" name="Group"/>
            <p:cNvGrpSpPr/>
            <p:nvPr/>
          </p:nvGrpSpPr>
          <p:grpSpPr>
            <a:xfrm>
              <a:off x="194622" y="150347"/>
              <a:ext cx="1019890" cy="1138346"/>
              <a:chOff x="-134" y="0"/>
              <a:chExt cx="1019888" cy="1138344"/>
            </a:xfrm>
          </p:grpSpPr>
          <p:sp>
            <p:nvSpPr>
              <p:cNvPr id="14" name="Circle"/>
              <p:cNvSpPr/>
              <p:nvPr/>
            </p:nvSpPr>
            <p:spPr>
              <a:xfrm>
                <a:off x="314787" y="450342"/>
                <a:ext cx="390199" cy="390199"/>
              </a:xfrm>
              <a:prstGeom prst="ellipse">
                <a:avLst/>
              </a:prstGeom>
              <a:solidFill>
                <a:srgbClr val="013B5E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0" tIns="0" rIns="0" bIns="0" numCol="1" anchor="ctr">
                <a:noAutofit/>
              </a:bodyPr>
              <a:lstStyle/>
              <a:p>
                <a:pPr>
                  <a:defRPr sz="3200" b="0">
                    <a:solidFill>
                      <a:srgbClr val="FFFFFF"/>
                    </a:solidFill>
                    <a:latin typeface="+mn-lt"/>
                    <a:ea typeface="+mn-ea"/>
                    <a:cs typeface="+mn-cs"/>
                    <a:sym typeface="Helvetica Neue Medium"/>
                  </a:defRPr>
                </a:pPr>
                <a:endParaRPr/>
              </a:p>
            </p:txBody>
          </p:sp>
          <p:pic>
            <p:nvPicPr>
              <p:cNvPr id="15" name="30688_html_m284ef2b5.png" descr="30688_html_m284ef2b5.png"/>
              <p:cNvPicPr>
                <a:picLocks noChangeAspect="1"/>
              </p:cNvPicPr>
              <p:nvPr/>
            </p:nvPicPr>
            <p:blipFill>
              <a:blip r:embed="rId4" cstate="print">
                <a:extLst/>
              </a:blip>
              <a:srcRect l="824" t="717" r="564" b="407"/>
              <a:stretch>
                <a:fillRect/>
              </a:stretch>
            </p:blipFill>
            <p:spPr>
              <a:xfrm>
                <a:off x="-135" y="0"/>
                <a:ext cx="1019889" cy="1138345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535" h="21581" extrusionOk="0">
                    <a:moveTo>
                      <a:pt x="10788" y="0"/>
                    </a:moveTo>
                    <a:cubicBezTo>
                      <a:pt x="10759" y="0"/>
                      <a:pt x="10737" y="39"/>
                      <a:pt x="10737" y="83"/>
                    </a:cubicBezTo>
                    <a:cubicBezTo>
                      <a:pt x="10737" y="127"/>
                      <a:pt x="10684" y="185"/>
                      <a:pt x="10612" y="211"/>
                    </a:cubicBezTo>
                    <a:cubicBezTo>
                      <a:pt x="10509" y="248"/>
                      <a:pt x="10497" y="253"/>
                      <a:pt x="10578" y="256"/>
                    </a:cubicBezTo>
                    <a:cubicBezTo>
                      <a:pt x="10728" y="261"/>
                      <a:pt x="10764" y="390"/>
                      <a:pt x="10654" y="542"/>
                    </a:cubicBezTo>
                    <a:cubicBezTo>
                      <a:pt x="10576" y="649"/>
                      <a:pt x="10572" y="695"/>
                      <a:pt x="10629" y="790"/>
                    </a:cubicBezTo>
                    <a:cubicBezTo>
                      <a:pt x="10687" y="889"/>
                      <a:pt x="10679" y="914"/>
                      <a:pt x="10587" y="971"/>
                    </a:cubicBezTo>
                    <a:cubicBezTo>
                      <a:pt x="10527" y="1007"/>
                      <a:pt x="10432" y="1081"/>
                      <a:pt x="10377" y="1129"/>
                    </a:cubicBezTo>
                    <a:cubicBezTo>
                      <a:pt x="10306" y="1191"/>
                      <a:pt x="10234" y="1200"/>
                      <a:pt x="10117" y="1174"/>
                    </a:cubicBezTo>
                    <a:cubicBezTo>
                      <a:pt x="9832" y="1108"/>
                      <a:pt x="9308" y="1139"/>
                      <a:pt x="9120" y="1226"/>
                    </a:cubicBezTo>
                    <a:cubicBezTo>
                      <a:pt x="8900" y="1329"/>
                      <a:pt x="8818" y="1448"/>
                      <a:pt x="8818" y="1693"/>
                    </a:cubicBezTo>
                    <a:cubicBezTo>
                      <a:pt x="8818" y="1964"/>
                      <a:pt x="8952" y="2208"/>
                      <a:pt x="9254" y="2498"/>
                    </a:cubicBezTo>
                    <a:cubicBezTo>
                      <a:pt x="9482" y="2717"/>
                      <a:pt x="9518" y="2774"/>
                      <a:pt x="9497" y="2927"/>
                    </a:cubicBezTo>
                    <a:cubicBezTo>
                      <a:pt x="9451" y="3270"/>
                      <a:pt x="9508" y="3386"/>
                      <a:pt x="9757" y="3424"/>
                    </a:cubicBezTo>
                    <a:cubicBezTo>
                      <a:pt x="9881" y="3442"/>
                      <a:pt x="9994" y="3471"/>
                      <a:pt x="10008" y="3491"/>
                    </a:cubicBezTo>
                    <a:cubicBezTo>
                      <a:pt x="10064" y="3572"/>
                      <a:pt x="9813" y="3950"/>
                      <a:pt x="9581" y="4138"/>
                    </a:cubicBezTo>
                    <a:cubicBezTo>
                      <a:pt x="9313" y="4356"/>
                      <a:pt x="9209" y="4370"/>
                      <a:pt x="9179" y="4176"/>
                    </a:cubicBezTo>
                    <a:cubicBezTo>
                      <a:pt x="9150" y="3995"/>
                      <a:pt x="9012" y="3868"/>
                      <a:pt x="8785" y="3830"/>
                    </a:cubicBezTo>
                    <a:cubicBezTo>
                      <a:pt x="8677" y="3812"/>
                      <a:pt x="8561" y="3764"/>
                      <a:pt x="8533" y="3717"/>
                    </a:cubicBezTo>
                    <a:cubicBezTo>
                      <a:pt x="8478" y="3621"/>
                      <a:pt x="8490" y="3418"/>
                      <a:pt x="8550" y="3363"/>
                    </a:cubicBezTo>
                    <a:cubicBezTo>
                      <a:pt x="8609" y="3310"/>
                      <a:pt x="8600" y="3235"/>
                      <a:pt x="8533" y="3235"/>
                    </a:cubicBezTo>
                    <a:cubicBezTo>
                      <a:pt x="8502" y="3235"/>
                      <a:pt x="8478" y="3251"/>
                      <a:pt x="8483" y="3273"/>
                    </a:cubicBezTo>
                    <a:cubicBezTo>
                      <a:pt x="8488" y="3295"/>
                      <a:pt x="8460" y="3377"/>
                      <a:pt x="8425" y="3454"/>
                    </a:cubicBezTo>
                    <a:cubicBezTo>
                      <a:pt x="8354" y="3607"/>
                      <a:pt x="8157" y="3689"/>
                      <a:pt x="8047" y="3612"/>
                    </a:cubicBezTo>
                    <a:cubicBezTo>
                      <a:pt x="7924" y="3525"/>
                      <a:pt x="7663" y="3494"/>
                      <a:pt x="7545" y="3551"/>
                    </a:cubicBezTo>
                    <a:cubicBezTo>
                      <a:pt x="7460" y="3592"/>
                      <a:pt x="7427" y="3657"/>
                      <a:pt x="7427" y="3807"/>
                    </a:cubicBezTo>
                    <a:cubicBezTo>
                      <a:pt x="7427" y="3919"/>
                      <a:pt x="7400" y="4030"/>
                      <a:pt x="7369" y="4048"/>
                    </a:cubicBezTo>
                    <a:cubicBezTo>
                      <a:pt x="7264" y="4106"/>
                      <a:pt x="6974" y="3598"/>
                      <a:pt x="6874" y="3190"/>
                    </a:cubicBezTo>
                    <a:cubicBezTo>
                      <a:pt x="6758" y="2715"/>
                      <a:pt x="6663" y="2535"/>
                      <a:pt x="6472" y="2423"/>
                    </a:cubicBezTo>
                    <a:cubicBezTo>
                      <a:pt x="5949" y="2115"/>
                      <a:pt x="5145" y="2336"/>
                      <a:pt x="5248" y="2761"/>
                    </a:cubicBezTo>
                    <a:cubicBezTo>
                      <a:pt x="5283" y="2905"/>
                      <a:pt x="5264" y="2936"/>
                      <a:pt x="5098" y="3017"/>
                    </a:cubicBezTo>
                    <a:cubicBezTo>
                      <a:pt x="4995" y="3067"/>
                      <a:pt x="4852" y="3153"/>
                      <a:pt x="4771" y="3213"/>
                    </a:cubicBezTo>
                    <a:lnTo>
                      <a:pt x="4620" y="3326"/>
                    </a:lnTo>
                    <a:lnTo>
                      <a:pt x="4762" y="3318"/>
                    </a:lnTo>
                    <a:cubicBezTo>
                      <a:pt x="4910" y="3313"/>
                      <a:pt x="4913" y="3329"/>
                      <a:pt x="4838" y="3627"/>
                    </a:cubicBezTo>
                    <a:cubicBezTo>
                      <a:pt x="4800" y="3779"/>
                      <a:pt x="4801" y="3783"/>
                      <a:pt x="4913" y="3694"/>
                    </a:cubicBezTo>
                    <a:cubicBezTo>
                      <a:pt x="4982" y="3640"/>
                      <a:pt x="5119" y="3604"/>
                      <a:pt x="5257" y="3604"/>
                    </a:cubicBezTo>
                    <a:cubicBezTo>
                      <a:pt x="5592" y="3604"/>
                      <a:pt x="5681" y="3520"/>
                      <a:pt x="5701" y="3183"/>
                    </a:cubicBezTo>
                    <a:cubicBezTo>
                      <a:pt x="5715" y="2936"/>
                      <a:pt x="5730" y="2895"/>
                      <a:pt x="5835" y="2882"/>
                    </a:cubicBezTo>
                    <a:cubicBezTo>
                      <a:pt x="5903" y="2873"/>
                      <a:pt x="6041" y="2922"/>
                      <a:pt x="6137" y="2995"/>
                    </a:cubicBezTo>
                    <a:cubicBezTo>
                      <a:pt x="6285" y="3107"/>
                      <a:pt x="6311" y="3175"/>
                      <a:pt x="6338" y="3446"/>
                    </a:cubicBezTo>
                    <a:cubicBezTo>
                      <a:pt x="6381" y="3870"/>
                      <a:pt x="6545" y="4098"/>
                      <a:pt x="7075" y="4477"/>
                    </a:cubicBezTo>
                    <a:lnTo>
                      <a:pt x="7218" y="4582"/>
                    </a:lnTo>
                    <a:lnTo>
                      <a:pt x="7033" y="4665"/>
                    </a:lnTo>
                    <a:cubicBezTo>
                      <a:pt x="6933" y="4712"/>
                      <a:pt x="6809" y="4736"/>
                      <a:pt x="6757" y="4718"/>
                    </a:cubicBezTo>
                    <a:cubicBezTo>
                      <a:pt x="6705" y="4700"/>
                      <a:pt x="6609" y="4711"/>
                      <a:pt x="6539" y="4740"/>
                    </a:cubicBezTo>
                    <a:cubicBezTo>
                      <a:pt x="6469" y="4770"/>
                      <a:pt x="6326" y="4825"/>
                      <a:pt x="6221" y="4861"/>
                    </a:cubicBezTo>
                    <a:cubicBezTo>
                      <a:pt x="6016" y="4930"/>
                      <a:pt x="5860" y="5089"/>
                      <a:pt x="5860" y="5229"/>
                    </a:cubicBezTo>
                    <a:cubicBezTo>
                      <a:pt x="5860" y="5296"/>
                      <a:pt x="5909" y="5309"/>
                      <a:pt x="6086" y="5305"/>
                    </a:cubicBezTo>
                    <a:cubicBezTo>
                      <a:pt x="6272" y="5300"/>
                      <a:pt x="6358" y="5334"/>
                      <a:pt x="6514" y="5470"/>
                    </a:cubicBezTo>
                    <a:cubicBezTo>
                      <a:pt x="6620" y="5563"/>
                      <a:pt x="6761" y="5643"/>
                      <a:pt x="6824" y="5643"/>
                    </a:cubicBezTo>
                    <a:cubicBezTo>
                      <a:pt x="6975" y="5643"/>
                      <a:pt x="7205" y="5787"/>
                      <a:pt x="7159" y="5854"/>
                    </a:cubicBezTo>
                    <a:cubicBezTo>
                      <a:pt x="7139" y="5883"/>
                      <a:pt x="7086" y="5889"/>
                      <a:pt x="7033" y="5869"/>
                    </a:cubicBezTo>
                    <a:cubicBezTo>
                      <a:pt x="6981" y="5849"/>
                      <a:pt x="6703" y="5816"/>
                      <a:pt x="6422" y="5794"/>
                    </a:cubicBezTo>
                    <a:cubicBezTo>
                      <a:pt x="6016" y="5761"/>
                      <a:pt x="5866" y="5729"/>
                      <a:pt x="5684" y="5621"/>
                    </a:cubicBezTo>
                    <a:cubicBezTo>
                      <a:pt x="5537" y="5533"/>
                      <a:pt x="5450" y="5502"/>
                      <a:pt x="5450" y="5545"/>
                    </a:cubicBezTo>
                    <a:cubicBezTo>
                      <a:pt x="5450" y="5731"/>
                      <a:pt x="5828" y="6004"/>
                      <a:pt x="6086" y="6004"/>
                    </a:cubicBezTo>
                    <a:cubicBezTo>
                      <a:pt x="6152" y="6004"/>
                      <a:pt x="6254" y="6049"/>
                      <a:pt x="6313" y="6102"/>
                    </a:cubicBezTo>
                    <a:cubicBezTo>
                      <a:pt x="6372" y="6155"/>
                      <a:pt x="6537" y="6214"/>
                      <a:pt x="6673" y="6230"/>
                    </a:cubicBezTo>
                    <a:cubicBezTo>
                      <a:pt x="6826" y="6248"/>
                      <a:pt x="7005" y="6319"/>
                      <a:pt x="7142" y="6418"/>
                    </a:cubicBezTo>
                    <a:cubicBezTo>
                      <a:pt x="7265" y="6507"/>
                      <a:pt x="7388" y="6576"/>
                      <a:pt x="7419" y="6576"/>
                    </a:cubicBezTo>
                    <a:cubicBezTo>
                      <a:pt x="7450" y="6576"/>
                      <a:pt x="7603" y="6637"/>
                      <a:pt x="7763" y="6712"/>
                    </a:cubicBezTo>
                    <a:cubicBezTo>
                      <a:pt x="7984" y="6815"/>
                      <a:pt x="8093" y="6910"/>
                      <a:pt x="8215" y="7110"/>
                    </a:cubicBezTo>
                    <a:cubicBezTo>
                      <a:pt x="8400" y="7416"/>
                      <a:pt x="8472" y="7949"/>
                      <a:pt x="8357" y="8141"/>
                    </a:cubicBezTo>
                    <a:cubicBezTo>
                      <a:pt x="8309" y="8223"/>
                      <a:pt x="8307" y="8277"/>
                      <a:pt x="8349" y="8314"/>
                    </a:cubicBezTo>
                    <a:cubicBezTo>
                      <a:pt x="8442" y="8398"/>
                      <a:pt x="8212" y="8750"/>
                      <a:pt x="7905" y="8999"/>
                    </a:cubicBezTo>
                    <a:cubicBezTo>
                      <a:pt x="7759" y="9117"/>
                      <a:pt x="7519" y="9325"/>
                      <a:pt x="7369" y="9458"/>
                    </a:cubicBezTo>
                    <a:lnTo>
                      <a:pt x="7092" y="9699"/>
                    </a:lnTo>
                    <a:lnTo>
                      <a:pt x="6866" y="9631"/>
                    </a:lnTo>
                    <a:cubicBezTo>
                      <a:pt x="6728" y="9589"/>
                      <a:pt x="6539" y="9461"/>
                      <a:pt x="6380" y="9300"/>
                    </a:cubicBezTo>
                    <a:cubicBezTo>
                      <a:pt x="6216" y="9135"/>
                      <a:pt x="6039" y="9005"/>
                      <a:pt x="5894" y="8961"/>
                    </a:cubicBezTo>
                    <a:cubicBezTo>
                      <a:pt x="5670" y="8893"/>
                      <a:pt x="5657" y="8883"/>
                      <a:pt x="5600" y="8585"/>
                    </a:cubicBezTo>
                    <a:lnTo>
                      <a:pt x="5542" y="8277"/>
                    </a:lnTo>
                    <a:lnTo>
                      <a:pt x="5760" y="8089"/>
                    </a:lnTo>
                    <a:cubicBezTo>
                      <a:pt x="5948" y="7927"/>
                      <a:pt x="5979" y="7873"/>
                      <a:pt x="5978" y="7675"/>
                    </a:cubicBezTo>
                    <a:cubicBezTo>
                      <a:pt x="5976" y="7384"/>
                      <a:pt x="5842" y="7139"/>
                      <a:pt x="5374" y="6569"/>
                    </a:cubicBezTo>
                    <a:cubicBezTo>
                      <a:pt x="5169" y="6318"/>
                      <a:pt x="4986" y="6086"/>
                      <a:pt x="4972" y="6049"/>
                    </a:cubicBezTo>
                    <a:cubicBezTo>
                      <a:pt x="4952" y="5995"/>
                      <a:pt x="4937" y="5995"/>
                      <a:pt x="4863" y="6049"/>
                    </a:cubicBezTo>
                    <a:cubicBezTo>
                      <a:pt x="4784" y="6108"/>
                      <a:pt x="4722" y="6036"/>
                      <a:pt x="4419" y="5523"/>
                    </a:cubicBezTo>
                    <a:cubicBezTo>
                      <a:pt x="4056" y="4909"/>
                      <a:pt x="3942" y="4630"/>
                      <a:pt x="3941" y="4349"/>
                    </a:cubicBezTo>
                    <a:cubicBezTo>
                      <a:pt x="3941" y="4257"/>
                      <a:pt x="3918" y="4168"/>
                      <a:pt x="3891" y="4153"/>
                    </a:cubicBezTo>
                    <a:cubicBezTo>
                      <a:pt x="3864" y="4138"/>
                      <a:pt x="3826" y="3978"/>
                      <a:pt x="3807" y="3792"/>
                    </a:cubicBezTo>
                    <a:cubicBezTo>
                      <a:pt x="3788" y="3607"/>
                      <a:pt x="3717" y="3190"/>
                      <a:pt x="3648" y="2867"/>
                    </a:cubicBezTo>
                    <a:cubicBezTo>
                      <a:pt x="3571" y="2504"/>
                      <a:pt x="3535" y="2193"/>
                      <a:pt x="3556" y="2054"/>
                    </a:cubicBezTo>
                    <a:cubicBezTo>
                      <a:pt x="3597" y="1785"/>
                      <a:pt x="3543" y="1767"/>
                      <a:pt x="3329" y="1994"/>
                    </a:cubicBezTo>
                    <a:cubicBezTo>
                      <a:pt x="3045" y="2296"/>
                      <a:pt x="2785" y="2972"/>
                      <a:pt x="2785" y="3393"/>
                    </a:cubicBezTo>
                    <a:cubicBezTo>
                      <a:pt x="2785" y="3476"/>
                      <a:pt x="2762" y="3559"/>
                      <a:pt x="2734" y="3574"/>
                    </a:cubicBezTo>
                    <a:cubicBezTo>
                      <a:pt x="2682" y="3603"/>
                      <a:pt x="2198" y="3060"/>
                      <a:pt x="2198" y="2972"/>
                    </a:cubicBezTo>
                    <a:cubicBezTo>
                      <a:pt x="2198" y="2945"/>
                      <a:pt x="2175" y="2927"/>
                      <a:pt x="2148" y="2927"/>
                    </a:cubicBezTo>
                    <a:cubicBezTo>
                      <a:pt x="2059" y="2927"/>
                      <a:pt x="1972" y="3505"/>
                      <a:pt x="1972" y="4056"/>
                    </a:cubicBezTo>
                    <a:cubicBezTo>
                      <a:pt x="1972" y="4351"/>
                      <a:pt x="1946" y="4599"/>
                      <a:pt x="1922" y="4612"/>
                    </a:cubicBezTo>
                    <a:cubicBezTo>
                      <a:pt x="1897" y="4626"/>
                      <a:pt x="1727" y="4496"/>
                      <a:pt x="1536" y="4326"/>
                    </a:cubicBezTo>
                    <a:cubicBezTo>
                      <a:pt x="1345" y="4157"/>
                      <a:pt x="1163" y="4018"/>
                      <a:pt x="1134" y="4018"/>
                    </a:cubicBezTo>
                    <a:cubicBezTo>
                      <a:pt x="1055" y="4018"/>
                      <a:pt x="1134" y="5248"/>
                      <a:pt x="1234" y="5583"/>
                    </a:cubicBezTo>
                    <a:cubicBezTo>
                      <a:pt x="1282" y="5740"/>
                      <a:pt x="1309" y="5891"/>
                      <a:pt x="1293" y="5914"/>
                    </a:cubicBezTo>
                    <a:cubicBezTo>
                      <a:pt x="1277" y="5937"/>
                      <a:pt x="1173" y="5889"/>
                      <a:pt x="1067" y="5809"/>
                    </a:cubicBezTo>
                    <a:cubicBezTo>
                      <a:pt x="414" y="5317"/>
                      <a:pt x="404" y="5309"/>
                      <a:pt x="405" y="5440"/>
                    </a:cubicBezTo>
                    <a:cubicBezTo>
                      <a:pt x="406" y="5898"/>
                      <a:pt x="655" y="6708"/>
                      <a:pt x="908" y="7065"/>
                    </a:cubicBezTo>
                    <a:cubicBezTo>
                      <a:pt x="999" y="7195"/>
                      <a:pt x="1066" y="7376"/>
                      <a:pt x="1075" y="7509"/>
                    </a:cubicBezTo>
                    <a:cubicBezTo>
                      <a:pt x="1084" y="7633"/>
                      <a:pt x="1143" y="7811"/>
                      <a:pt x="1209" y="7908"/>
                    </a:cubicBezTo>
                    <a:cubicBezTo>
                      <a:pt x="1342" y="8102"/>
                      <a:pt x="1296" y="8190"/>
                      <a:pt x="1100" y="8096"/>
                    </a:cubicBezTo>
                    <a:cubicBezTo>
                      <a:pt x="1035" y="8064"/>
                      <a:pt x="804" y="7981"/>
                      <a:pt x="589" y="7915"/>
                    </a:cubicBezTo>
                    <a:cubicBezTo>
                      <a:pt x="375" y="7850"/>
                      <a:pt x="146" y="7781"/>
                      <a:pt x="86" y="7757"/>
                    </a:cubicBezTo>
                    <a:cubicBezTo>
                      <a:pt x="-7" y="7721"/>
                      <a:pt x="-17" y="7732"/>
                      <a:pt x="19" y="7840"/>
                    </a:cubicBezTo>
                    <a:cubicBezTo>
                      <a:pt x="106" y="8100"/>
                      <a:pt x="412" y="8599"/>
                      <a:pt x="631" y="8848"/>
                    </a:cubicBezTo>
                    <a:cubicBezTo>
                      <a:pt x="756" y="8991"/>
                      <a:pt x="848" y="9127"/>
                      <a:pt x="832" y="9149"/>
                    </a:cubicBezTo>
                    <a:cubicBezTo>
                      <a:pt x="816" y="9172"/>
                      <a:pt x="674" y="9187"/>
                      <a:pt x="522" y="9187"/>
                    </a:cubicBezTo>
                    <a:cubicBezTo>
                      <a:pt x="370" y="9187"/>
                      <a:pt x="201" y="9218"/>
                      <a:pt x="145" y="9255"/>
                    </a:cubicBezTo>
                    <a:cubicBezTo>
                      <a:pt x="52" y="9316"/>
                      <a:pt x="79" y="9357"/>
                      <a:pt x="405" y="9676"/>
                    </a:cubicBezTo>
                    <a:cubicBezTo>
                      <a:pt x="601" y="9869"/>
                      <a:pt x="921" y="10121"/>
                      <a:pt x="1125" y="10240"/>
                    </a:cubicBezTo>
                    <a:cubicBezTo>
                      <a:pt x="1330" y="10359"/>
                      <a:pt x="1489" y="10483"/>
                      <a:pt x="1469" y="10511"/>
                    </a:cubicBezTo>
                    <a:cubicBezTo>
                      <a:pt x="1449" y="10541"/>
                      <a:pt x="1286" y="10548"/>
                      <a:pt x="1100" y="10534"/>
                    </a:cubicBezTo>
                    <a:cubicBezTo>
                      <a:pt x="921" y="10521"/>
                      <a:pt x="721" y="10524"/>
                      <a:pt x="648" y="10541"/>
                    </a:cubicBezTo>
                    <a:lnTo>
                      <a:pt x="522" y="10572"/>
                    </a:lnTo>
                    <a:cubicBezTo>
                      <a:pt x="521" y="10573"/>
                      <a:pt x="522" y="10577"/>
                      <a:pt x="522" y="10579"/>
                    </a:cubicBezTo>
                    <a:cubicBezTo>
                      <a:pt x="522" y="10581"/>
                      <a:pt x="522" y="10584"/>
                      <a:pt x="522" y="10587"/>
                    </a:cubicBezTo>
                    <a:lnTo>
                      <a:pt x="665" y="10752"/>
                    </a:lnTo>
                    <a:cubicBezTo>
                      <a:pt x="986" y="11143"/>
                      <a:pt x="1619" y="11405"/>
                      <a:pt x="2491" y="11505"/>
                    </a:cubicBezTo>
                    <a:cubicBezTo>
                      <a:pt x="2795" y="11539"/>
                      <a:pt x="3046" y="11590"/>
                      <a:pt x="3044" y="11617"/>
                    </a:cubicBezTo>
                    <a:cubicBezTo>
                      <a:pt x="3043" y="11645"/>
                      <a:pt x="2976" y="11844"/>
                      <a:pt x="2902" y="12054"/>
                    </a:cubicBezTo>
                    <a:cubicBezTo>
                      <a:pt x="2774" y="12417"/>
                      <a:pt x="2754" y="12936"/>
                      <a:pt x="2860" y="13032"/>
                    </a:cubicBezTo>
                    <a:cubicBezTo>
                      <a:pt x="2880" y="13050"/>
                      <a:pt x="3064" y="12962"/>
                      <a:pt x="3271" y="12829"/>
                    </a:cubicBezTo>
                    <a:cubicBezTo>
                      <a:pt x="3478" y="12696"/>
                      <a:pt x="3663" y="12607"/>
                      <a:pt x="3681" y="12633"/>
                    </a:cubicBezTo>
                    <a:cubicBezTo>
                      <a:pt x="3700" y="12660"/>
                      <a:pt x="3687" y="12837"/>
                      <a:pt x="3656" y="13032"/>
                    </a:cubicBezTo>
                    <a:cubicBezTo>
                      <a:pt x="3626" y="13227"/>
                      <a:pt x="3611" y="13398"/>
                      <a:pt x="3623" y="13408"/>
                    </a:cubicBezTo>
                    <a:cubicBezTo>
                      <a:pt x="3653" y="13435"/>
                      <a:pt x="3936" y="13293"/>
                      <a:pt x="4167" y="13137"/>
                    </a:cubicBezTo>
                    <a:cubicBezTo>
                      <a:pt x="4276" y="13064"/>
                      <a:pt x="4392" y="13017"/>
                      <a:pt x="4419" y="13032"/>
                    </a:cubicBezTo>
                    <a:cubicBezTo>
                      <a:pt x="4446" y="13047"/>
                      <a:pt x="4469" y="13200"/>
                      <a:pt x="4469" y="13371"/>
                    </a:cubicBezTo>
                    <a:cubicBezTo>
                      <a:pt x="4469" y="13538"/>
                      <a:pt x="4475" y="13674"/>
                      <a:pt x="4486" y="13679"/>
                    </a:cubicBezTo>
                    <a:cubicBezTo>
                      <a:pt x="4572" y="13677"/>
                      <a:pt x="4935" y="13542"/>
                      <a:pt x="5064" y="13461"/>
                    </a:cubicBezTo>
                    <a:cubicBezTo>
                      <a:pt x="5152" y="13406"/>
                      <a:pt x="5227" y="13377"/>
                      <a:pt x="5232" y="13401"/>
                    </a:cubicBezTo>
                    <a:cubicBezTo>
                      <a:pt x="5237" y="13424"/>
                      <a:pt x="5241" y="13470"/>
                      <a:pt x="5248" y="13498"/>
                    </a:cubicBezTo>
                    <a:cubicBezTo>
                      <a:pt x="5256" y="13527"/>
                      <a:pt x="5269" y="13599"/>
                      <a:pt x="5274" y="13656"/>
                    </a:cubicBezTo>
                    <a:cubicBezTo>
                      <a:pt x="5291" y="13892"/>
                      <a:pt x="5368" y="13914"/>
                      <a:pt x="5642" y="13769"/>
                    </a:cubicBezTo>
                    <a:cubicBezTo>
                      <a:pt x="5784" y="13695"/>
                      <a:pt x="5928" y="13596"/>
                      <a:pt x="5969" y="13551"/>
                    </a:cubicBezTo>
                    <a:cubicBezTo>
                      <a:pt x="6070" y="13442"/>
                      <a:pt x="6154" y="13498"/>
                      <a:pt x="6154" y="13679"/>
                    </a:cubicBezTo>
                    <a:cubicBezTo>
                      <a:pt x="6154" y="14037"/>
                      <a:pt x="6337" y="14089"/>
                      <a:pt x="6723" y="13837"/>
                    </a:cubicBezTo>
                    <a:cubicBezTo>
                      <a:pt x="6856" y="13751"/>
                      <a:pt x="6970" y="13679"/>
                      <a:pt x="6983" y="13679"/>
                    </a:cubicBezTo>
                    <a:cubicBezTo>
                      <a:pt x="6992" y="13679"/>
                      <a:pt x="7029" y="13718"/>
                      <a:pt x="7067" y="13769"/>
                    </a:cubicBezTo>
                    <a:cubicBezTo>
                      <a:pt x="6830" y="13318"/>
                      <a:pt x="6740" y="12846"/>
                      <a:pt x="6740" y="12189"/>
                    </a:cubicBezTo>
                    <a:cubicBezTo>
                      <a:pt x="6740" y="11457"/>
                      <a:pt x="6793" y="11169"/>
                      <a:pt x="6992" y="10782"/>
                    </a:cubicBezTo>
                    <a:cubicBezTo>
                      <a:pt x="7341" y="10103"/>
                      <a:pt x="8304" y="9223"/>
                      <a:pt x="9070" y="8886"/>
                    </a:cubicBezTo>
                    <a:cubicBezTo>
                      <a:pt x="9620" y="8644"/>
                      <a:pt x="9846" y="8605"/>
                      <a:pt x="10679" y="8608"/>
                    </a:cubicBezTo>
                    <a:cubicBezTo>
                      <a:pt x="11795" y="8611"/>
                      <a:pt x="11956" y="8642"/>
                      <a:pt x="12749" y="9029"/>
                    </a:cubicBezTo>
                    <a:cubicBezTo>
                      <a:pt x="14546" y="9906"/>
                      <a:pt x="15346" y="11990"/>
                      <a:pt x="14517" y="13641"/>
                    </a:cubicBezTo>
                    <a:cubicBezTo>
                      <a:pt x="14166" y="14341"/>
                      <a:pt x="13752" y="14761"/>
                      <a:pt x="13495" y="14672"/>
                    </a:cubicBezTo>
                    <a:cubicBezTo>
                      <a:pt x="13402" y="14640"/>
                      <a:pt x="13297" y="14683"/>
                      <a:pt x="13260" y="14770"/>
                    </a:cubicBezTo>
                    <a:cubicBezTo>
                      <a:pt x="13223" y="14857"/>
                      <a:pt x="13121" y="14906"/>
                      <a:pt x="13034" y="14875"/>
                    </a:cubicBezTo>
                    <a:cubicBezTo>
                      <a:pt x="12937" y="14842"/>
                      <a:pt x="12853" y="14906"/>
                      <a:pt x="12816" y="15033"/>
                    </a:cubicBezTo>
                    <a:cubicBezTo>
                      <a:pt x="12771" y="15185"/>
                      <a:pt x="12687" y="15230"/>
                      <a:pt x="12522" y="15191"/>
                    </a:cubicBezTo>
                    <a:cubicBezTo>
                      <a:pt x="12352" y="15151"/>
                      <a:pt x="12289" y="15187"/>
                      <a:pt x="12263" y="15349"/>
                    </a:cubicBezTo>
                    <a:cubicBezTo>
                      <a:pt x="12243" y="15470"/>
                      <a:pt x="12093" y="15628"/>
                      <a:pt x="11936" y="15696"/>
                    </a:cubicBezTo>
                    <a:cubicBezTo>
                      <a:pt x="11486" y="15888"/>
                      <a:pt x="10569" y="15935"/>
                      <a:pt x="9883" y="15801"/>
                    </a:cubicBezTo>
                    <a:cubicBezTo>
                      <a:pt x="9315" y="15690"/>
                      <a:pt x="9250" y="15650"/>
                      <a:pt x="9196" y="15372"/>
                    </a:cubicBezTo>
                    <a:cubicBezTo>
                      <a:pt x="9155" y="15167"/>
                      <a:pt x="9106" y="15105"/>
                      <a:pt x="9045" y="15191"/>
                    </a:cubicBezTo>
                    <a:cubicBezTo>
                      <a:pt x="8921" y="15368"/>
                      <a:pt x="8735" y="15253"/>
                      <a:pt x="8735" y="14996"/>
                    </a:cubicBezTo>
                    <a:cubicBezTo>
                      <a:pt x="8735" y="14846"/>
                      <a:pt x="8689" y="14801"/>
                      <a:pt x="8559" y="14845"/>
                    </a:cubicBezTo>
                    <a:cubicBezTo>
                      <a:pt x="8436" y="14887"/>
                      <a:pt x="8357" y="14835"/>
                      <a:pt x="8316" y="14695"/>
                    </a:cubicBezTo>
                    <a:cubicBezTo>
                      <a:pt x="8259" y="14501"/>
                      <a:pt x="8235" y="14505"/>
                      <a:pt x="8047" y="14657"/>
                    </a:cubicBezTo>
                    <a:cubicBezTo>
                      <a:pt x="7859" y="14810"/>
                      <a:pt x="7826" y="14790"/>
                      <a:pt x="7553" y="14469"/>
                    </a:cubicBezTo>
                    <a:cubicBezTo>
                      <a:pt x="7423" y="14316"/>
                      <a:pt x="7313" y="14171"/>
                      <a:pt x="7218" y="14025"/>
                    </a:cubicBezTo>
                    <a:cubicBezTo>
                      <a:pt x="7219" y="14054"/>
                      <a:pt x="7195" y="14072"/>
                      <a:pt x="7151" y="14093"/>
                    </a:cubicBezTo>
                    <a:cubicBezTo>
                      <a:pt x="7096" y="14119"/>
                      <a:pt x="6964" y="14155"/>
                      <a:pt x="6857" y="14176"/>
                    </a:cubicBezTo>
                    <a:cubicBezTo>
                      <a:pt x="6604" y="14225"/>
                      <a:pt x="6277" y="14486"/>
                      <a:pt x="6145" y="14747"/>
                    </a:cubicBezTo>
                    <a:cubicBezTo>
                      <a:pt x="5977" y="15080"/>
                      <a:pt x="5999" y="15574"/>
                      <a:pt x="6204" y="15944"/>
                    </a:cubicBezTo>
                    <a:lnTo>
                      <a:pt x="6371" y="16245"/>
                    </a:lnTo>
                    <a:lnTo>
                      <a:pt x="6547" y="16109"/>
                    </a:lnTo>
                    <a:cubicBezTo>
                      <a:pt x="6735" y="15968"/>
                      <a:pt x="6792" y="15989"/>
                      <a:pt x="6874" y="16230"/>
                    </a:cubicBezTo>
                    <a:cubicBezTo>
                      <a:pt x="6897" y="16297"/>
                      <a:pt x="7040" y="16477"/>
                      <a:pt x="7193" y="16629"/>
                    </a:cubicBezTo>
                    <a:cubicBezTo>
                      <a:pt x="7345" y="16780"/>
                      <a:pt x="7480" y="16937"/>
                      <a:pt x="7494" y="16975"/>
                    </a:cubicBezTo>
                    <a:cubicBezTo>
                      <a:pt x="7531" y="17074"/>
                      <a:pt x="7635" y="16996"/>
                      <a:pt x="7746" y="16787"/>
                    </a:cubicBezTo>
                    <a:cubicBezTo>
                      <a:pt x="7799" y="16686"/>
                      <a:pt x="7861" y="16606"/>
                      <a:pt x="7888" y="16606"/>
                    </a:cubicBezTo>
                    <a:cubicBezTo>
                      <a:pt x="7916" y="16606"/>
                      <a:pt x="7990" y="16686"/>
                      <a:pt x="8056" y="16787"/>
                    </a:cubicBezTo>
                    <a:cubicBezTo>
                      <a:pt x="8185" y="16983"/>
                      <a:pt x="8301" y="17016"/>
                      <a:pt x="8416" y="16892"/>
                    </a:cubicBezTo>
                    <a:cubicBezTo>
                      <a:pt x="8617" y="16674"/>
                      <a:pt x="8646" y="17071"/>
                      <a:pt x="8475" y="17674"/>
                    </a:cubicBezTo>
                    <a:cubicBezTo>
                      <a:pt x="8260" y="18431"/>
                      <a:pt x="7782" y="19223"/>
                      <a:pt x="7126" y="19909"/>
                    </a:cubicBezTo>
                    <a:lnTo>
                      <a:pt x="6832" y="20210"/>
                    </a:lnTo>
                    <a:lnTo>
                      <a:pt x="7126" y="20210"/>
                    </a:lnTo>
                    <a:cubicBezTo>
                      <a:pt x="7312" y="20210"/>
                      <a:pt x="7502" y="20163"/>
                      <a:pt x="7679" y="20082"/>
                    </a:cubicBezTo>
                    <a:cubicBezTo>
                      <a:pt x="7828" y="20014"/>
                      <a:pt x="7965" y="19977"/>
                      <a:pt x="7980" y="19999"/>
                    </a:cubicBezTo>
                    <a:cubicBezTo>
                      <a:pt x="7996" y="20022"/>
                      <a:pt x="7976" y="20162"/>
                      <a:pt x="7938" y="20308"/>
                    </a:cubicBezTo>
                    <a:cubicBezTo>
                      <a:pt x="7901" y="20454"/>
                      <a:pt x="7892" y="20590"/>
                      <a:pt x="7913" y="20609"/>
                    </a:cubicBezTo>
                    <a:cubicBezTo>
                      <a:pt x="7934" y="20628"/>
                      <a:pt x="8108" y="20569"/>
                      <a:pt x="8307" y="20481"/>
                    </a:cubicBezTo>
                    <a:cubicBezTo>
                      <a:pt x="8506" y="20392"/>
                      <a:pt x="8695" y="20333"/>
                      <a:pt x="8718" y="20345"/>
                    </a:cubicBezTo>
                    <a:cubicBezTo>
                      <a:pt x="8741" y="20358"/>
                      <a:pt x="8744" y="20496"/>
                      <a:pt x="8726" y="20654"/>
                    </a:cubicBezTo>
                    <a:cubicBezTo>
                      <a:pt x="8697" y="20911"/>
                      <a:pt x="8703" y="20940"/>
                      <a:pt x="8802" y="20940"/>
                    </a:cubicBezTo>
                    <a:cubicBezTo>
                      <a:pt x="9008" y="20939"/>
                      <a:pt x="9317" y="20839"/>
                      <a:pt x="9589" y="20684"/>
                    </a:cubicBezTo>
                    <a:cubicBezTo>
                      <a:pt x="9739" y="20599"/>
                      <a:pt x="9871" y="20543"/>
                      <a:pt x="9883" y="20564"/>
                    </a:cubicBezTo>
                    <a:cubicBezTo>
                      <a:pt x="9895" y="20584"/>
                      <a:pt x="9943" y="20709"/>
                      <a:pt x="9983" y="20842"/>
                    </a:cubicBezTo>
                    <a:cubicBezTo>
                      <a:pt x="10070" y="21132"/>
                      <a:pt x="10341" y="21449"/>
                      <a:pt x="10587" y="21542"/>
                    </a:cubicBezTo>
                    <a:cubicBezTo>
                      <a:pt x="10740" y="21600"/>
                      <a:pt x="10793" y="21598"/>
                      <a:pt x="10980" y="21512"/>
                    </a:cubicBezTo>
                    <a:cubicBezTo>
                      <a:pt x="11239" y="21393"/>
                      <a:pt x="11455" y="21149"/>
                      <a:pt x="11550" y="20865"/>
                    </a:cubicBezTo>
                    <a:cubicBezTo>
                      <a:pt x="11589" y="20750"/>
                      <a:pt x="11629" y="20624"/>
                      <a:pt x="11643" y="20586"/>
                    </a:cubicBezTo>
                    <a:cubicBezTo>
                      <a:pt x="11660" y="20537"/>
                      <a:pt x="11721" y="20551"/>
                      <a:pt x="11860" y="20646"/>
                    </a:cubicBezTo>
                    <a:cubicBezTo>
                      <a:pt x="12078" y="20795"/>
                      <a:pt x="12482" y="20940"/>
                      <a:pt x="12690" y="20940"/>
                    </a:cubicBezTo>
                    <a:cubicBezTo>
                      <a:pt x="12804" y="20940"/>
                      <a:pt x="12832" y="20916"/>
                      <a:pt x="12832" y="20789"/>
                    </a:cubicBezTo>
                    <a:cubicBezTo>
                      <a:pt x="12832" y="20705"/>
                      <a:pt x="12806" y="20572"/>
                      <a:pt x="12774" y="20496"/>
                    </a:cubicBezTo>
                    <a:cubicBezTo>
                      <a:pt x="12742" y="20420"/>
                      <a:pt x="12724" y="20339"/>
                      <a:pt x="12740" y="20315"/>
                    </a:cubicBezTo>
                    <a:cubicBezTo>
                      <a:pt x="12757" y="20291"/>
                      <a:pt x="12947" y="20351"/>
                      <a:pt x="13159" y="20451"/>
                    </a:cubicBezTo>
                    <a:cubicBezTo>
                      <a:pt x="13383" y="20556"/>
                      <a:pt x="13565" y="20613"/>
                      <a:pt x="13595" y="20586"/>
                    </a:cubicBezTo>
                    <a:cubicBezTo>
                      <a:pt x="13625" y="20559"/>
                      <a:pt x="13620" y="20441"/>
                      <a:pt x="13587" y="20308"/>
                    </a:cubicBezTo>
                    <a:cubicBezTo>
                      <a:pt x="13555" y="20181"/>
                      <a:pt x="13553" y="20059"/>
                      <a:pt x="13578" y="20037"/>
                    </a:cubicBezTo>
                    <a:cubicBezTo>
                      <a:pt x="13603" y="20015"/>
                      <a:pt x="13739" y="20047"/>
                      <a:pt x="13880" y="20105"/>
                    </a:cubicBezTo>
                    <a:cubicBezTo>
                      <a:pt x="14021" y="20162"/>
                      <a:pt x="14261" y="20209"/>
                      <a:pt x="14416" y="20210"/>
                    </a:cubicBezTo>
                    <a:lnTo>
                      <a:pt x="14693" y="20210"/>
                    </a:lnTo>
                    <a:lnTo>
                      <a:pt x="14425" y="19932"/>
                    </a:lnTo>
                    <a:cubicBezTo>
                      <a:pt x="13686" y="19193"/>
                      <a:pt x="13089" y="18119"/>
                      <a:pt x="12967" y="17291"/>
                    </a:cubicBezTo>
                    <a:cubicBezTo>
                      <a:pt x="12936" y="17081"/>
                      <a:pt x="12938" y="16964"/>
                      <a:pt x="12983" y="16922"/>
                    </a:cubicBezTo>
                    <a:cubicBezTo>
                      <a:pt x="12984" y="16920"/>
                      <a:pt x="12983" y="16916"/>
                      <a:pt x="12983" y="16914"/>
                    </a:cubicBezTo>
                    <a:cubicBezTo>
                      <a:pt x="12986" y="16907"/>
                      <a:pt x="12996" y="16904"/>
                      <a:pt x="13000" y="16899"/>
                    </a:cubicBezTo>
                    <a:cubicBezTo>
                      <a:pt x="13012" y="16885"/>
                      <a:pt x="13022" y="16877"/>
                      <a:pt x="13042" y="16884"/>
                    </a:cubicBezTo>
                    <a:cubicBezTo>
                      <a:pt x="13049" y="16887"/>
                      <a:pt x="13059" y="16894"/>
                      <a:pt x="13067" y="16899"/>
                    </a:cubicBezTo>
                    <a:cubicBezTo>
                      <a:pt x="13070" y="16901"/>
                      <a:pt x="13072" y="16905"/>
                      <a:pt x="13076" y="16907"/>
                    </a:cubicBezTo>
                    <a:cubicBezTo>
                      <a:pt x="13098" y="16911"/>
                      <a:pt x="13121" y="16917"/>
                      <a:pt x="13151" y="16929"/>
                    </a:cubicBezTo>
                    <a:cubicBezTo>
                      <a:pt x="13312" y="16996"/>
                      <a:pt x="13377" y="16962"/>
                      <a:pt x="13562" y="16681"/>
                    </a:cubicBezTo>
                    <a:cubicBezTo>
                      <a:pt x="13619" y="16594"/>
                      <a:pt x="13638" y="16600"/>
                      <a:pt x="13779" y="16802"/>
                    </a:cubicBezTo>
                    <a:lnTo>
                      <a:pt x="13939" y="17027"/>
                    </a:lnTo>
                    <a:lnTo>
                      <a:pt x="14232" y="16749"/>
                    </a:lnTo>
                    <a:cubicBezTo>
                      <a:pt x="14392" y="16597"/>
                      <a:pt x="14571" y="16374"/>
                      <a:pt x="14634" y="16252"/>
                    </a:cubicBezTo>
                    <a:cubicBezTo>
                      <a:pt x="14698" y="16130"/>
                      <a:pt x="14763" y="16034"/>
                      <a:pt x="14777" y="16034"/>
                    </a:cubicBezTo>
                    <a:cubicBezTo>
                      <a:pt x="14790" y="16034"/>
                      <a:pt x="14885" y="16076"/>
                      <a:pt x="14986" y="16132"/>
                    </a:cubicBezTo>
                    <a:lnTo>
                      <a:pt x="15171" y="16230"/>
                    </a:lnTo>
                    <a:lnTo>
                      <a:pt x="15338" y="15921"/>
                    </a:lnTo>
                    <a:cubicBezTo>
                      <a:pt x="15597" y="15429"/>
                      <a:pt x="15535" y="14804"/>
                      <a:pt x="15196" y="14477"/>
                    </a:cubicBezTo>
                    <a:cubicBezTo>
                      <a:pt x="15043" y="14330"/>
                      <a:pt x="14676" y="14153"/>
                      <a:pt x="14525" y="14153"/>
                    </a:cubicBezTo>
                    <a:cubicBezTo>
                      <a:pt x="14322" y="14153"/>
                      <a:pt x="14283" y="14051"/>
                      <a:pt x="14408" y="13860"/>
                    </a:cubicBezTo>
                    <a:cubicBezTo>
                      <a:pt x="14544" y="13652"/>
                      <a:pt x="14579" y="13643"/>
                      <a:pt x="14726" y="13792"/>
                    </a:cubicBezTo>
                    <a:cubicBezTo>
                      <a:pt x="14837" y="13903"/>
                      <a:pt x="15028" y="13999"/>
                      <a:pt x="15162" y="14018"/>
                    </a:cubicBezTo>
                    <a:cubicBezTo>
                      <a:pt x="15196" y="14018"/>
                      <a:pt x="15231" y="14012"/>
                      <a:pt x="15254" y="14010"/>
                    </a:cubicBezTo>
                    <a:cubicBezTo>
                      <a:pt x="15268" y="14007"/>
                      <a:pt x="15280" y="14003"/>
                      <a:pt x="15288" y="13995"/>
                    </a:cubicBezTo>
                    <a:cubicBezTo>
                      <a:pt x="15322" y="13964"/>
                      <a:pt x="15350" y="13839"/>
                      <a:pt x="15355" y="13717"/>
                    </a:cubicBezTo>
                    <a:cubicBezTo>
                      <a:pt x="15359" y="13595"/>
                      <a:pt x="15375" y="13478"/>
                      <a:pt x="15380" y="13453"/>
                    </a:cubicBezTo>
                    <a:cubicBezTo>
                      <a:pt x="15385" y="13428"/>
                      <a:pt x="15494" y="13491"/>
                      <a:pt x="15623" y="13596"/>
                    </a:cubicBezTo>
                    <a:cubicBezTo>
                      <a:pt x="15940" y="13853"/>
                      <a:pt x="16131" y="13937"/>
                      <a:pt x="16201" y="13837"/>
                    </a:cubicBezTo>
                    <a:cubicBezTo>
                      <a:pt x="16230" y="13796"/>
                      <a:pt x="16259" y="13688"/>
                      <a:pt x="16260" y="13596"/>
                    </a:cubicBezTo>
                    <a:cubicBezTo>
                      <a:pt x="16261" y="13420"/>
                      <a:pt x="16335" y="13325"/>
                      <a:pt x="16402" y="13423"/>
                    </a:cubicBezTo>
                    <a:cubicBezTo>
                      <a:pt x="16448" y="13489"/>
                      <a:pt x="16886" y="13677"/>
                      <a:pt x="16997" y="13679"/>
                    </a:cubicBezTo>
                    <a:cubicBezTo>
                      <a:pt x="17047" y="13680"/>
                      <a:pt x="17073" y="13588"/>
                      <a:pt x="17073" y="13378"/>
                    </a:cubicBezTo>
                    <a:cubicBezTo>
                      <a:pt x="17073" y="13211"/>
                      <a:pt x="17086" y="13057"/>
                      <a:pt x="17106" y="13039"/>
                    </a:cubicBezTo>
                    <a:cubicBezTo>
                      <a:pt x="17126" y="13022"/>
                      <a:pt x="17224" y="13063"/>
                      <a:pt x="17324" y="13130"/>
                    </a:cubicBezTo>
                    <a:cubicBezTo>
                      <a:pt x="17424" y="13197"/>
                      <a:pt x="17589" y="13293"/>
                      <a:pt x="17693" y="13340"/>
                    </a:cubicBezTo>
                    <a:lnTo>
                      <a:pt x="17886" y="13423"/>
                    </a:lnTo>
                    <a:lnTo>
                      <a:pt x="17886" y="13197"/>
                    </a:lnTo>
                    <a:cubicBezTo>
                      <a:pt x="17886" y="13074"/>
                      <a:pt x="17857" y="12899"/>
                      <a:pt x="17827" y="12806"/>
                    </a:cubicBezTo>
                    <a:cubicBezTo>
                      <a:pt x="17796" y="12710"/>
                      <a:pt x="17798" y="12627"/>
                      <a:pt x="17827" y="12611"/>
                    </a:cubicBezTo>
                    <a:cubicBezTo>
                      <a:pt x="17855" y="12595"/>
                      <a:pt x="18041" y="12691"/>
                      <a:pt x="18238" y="12821"/>
                    </a:cubicBezTo>
                    <a:cubicBezTo>
                      <a:pt x="18434" y="12951"/>
                      <a:pt x="18614" y="13055"/>
                      <a:pt x="18640" y="13055"/>
                    </a:cubicBezTo>
                    <a:cubicBezTo>
                      <a:pt x="18716" y="13055"/>
                      <a:pt x="18767" y="12643"/>
                      <a:pt x="18724" y="12385"/>
                    </a:cubicBezTo>
                    <a:cubicBezTo>
                      <a:pt x="18702" y="12252"/>
                      <a:pt x="18634" y="12028"/>
                      <a:pt x="18573" y="11888"/>
                    </a:cubicBezTo>
                    <a:cubicBezTo>
                      <a:pt x="18511" y="11748"/>
                      <a:pt x="18479" y="11614"/>
                      <a:pt x="18497" y="11587"/>
                    </a:cubicBezTo>
                    <a:cubicBezTo>
                      <a:pt x="18516" y="11561"/>
                      <a:pt x="18630" y="11542"/>
                      <a:pt x="18757" y="11542"/>
                    </a:cubicBezTo>
                    <a:cubicBezTo>
                      <a:pt x="19140" y="11542"/>
                      <a:pt x="19856" y="11386"/>
                      <a:pt x="20207" y="11226"/>
                    </a:cubicBezTo>
                    <a:cubicBezTo>
                      <a:pt x="20484" y="11101"/>
                      <a:pt x="20991" y="10684"/>
                      <a:pt x="21003" y="10579"/>
                    </a:cubicBezTo>
                    <a:cubicBezTo>
                      <a:pt x="20998" y="10572"/>
                      <a:pt x="20985" y="10563"/>
                      <a:pt x="20970" y="10556"/>
                    </a:cubicBezTo>
                    <a:cubicBezTo>
                      <a:pt x="20964" y="10554"/>
                      <a:pt x="20951" y="10551"/>
                      <a:pt x="20944" y="10549"/>
                    </a:cubicBezTo>
                    <a:cubicBezTo>
                      <a:pt x="20868" y="10541"/>
                      <a:pt x="20712" y="10539"/>
                      <a:pt x="20534" y="10541"/>
                    </a:cubicBezTo>
                    <a:cubicBezTo>
                      <a:pt x="20294" y="10545"/>
                      <a:pt x="20082" y="10529"/>
                      <a:pt x="20065" y="10504"/>
                    </a:cubicBezTo>
                    <a:cubicBezTo>
                      <a:pt x="20047" y="10479"/>
                      <a:pt x="20197" y="10359"/>
                      <a:pt x="20400" y="10240"/>
                    </a:cubicBezTo>
                    <a:cubicBezTo>
                      <a:pt x="20783" y="10018"/>
                      <a:pt x="21422" y="9444"/>
                      <a:pt x="21422" y="9323"/>
                    </a:cubicBezTo>
                    <a:cubicBezTo>
                      <a:pt x="21422" y="9241"/>
                      <a:pt x="21250" y="9196"/>
                      <a:pt x="20953" y="9195"/>
                    </a:cubicBezTo>
                    <a:cubicBezTo>
                      <a:pt x="20836" y="9194"/>
                      <a:pt x="20721" y="9167"/>
                      <a:pt x="20701" y="9142"/>
                    </a:cubicBezTo>
                    <a:cubicBezTo>
                      <a:pt x="20699" y="9142"/>
                      <a:pt x="20677" y="9142"/>
                      <a:pt x="20676" y="9142"/>
                    </a:cubicBezTo>
                    <a:cubicBezTo>
                      <a:pt x="20672" y="9141"/>
                      <a:pt x="20695" y="9125"/>
                      <a:pt x="20718" y="9097"/>
                    </a:cubicBezTo>
                    <a:cubicBezTo>
                      <a:pt x="20743" y="9044"/>
                      <a:pt x="20804" y="8958"/>
                      <a:pt x="20886" y="8871"/>
                    </a:cubicBezTo>
                    <a:cubicBezTo>
                      <a:pt x="21095" y="8647"/>
                      <a:pt x="21583" y="7797"/>
                      <a:pt x="21531" y="7750"/>
                    </a:cubicBezTo>
                    <a:cubicBezTo>
                      <a:pt x="21516" y="7737"/>
                      <a:pt x="21370" y="7776"/>
                      <a:pt x="21204" y="7833"/>
                    </a:cubicBezTo>
                    <a:cubicBezTo>
                      <a:pt x="21039" y="7890"/>
                      <a:pt x="20765" y="7987"/>
                      <a:pt x="20601" y="8043"/>
                    </a:cubicBezTo>
                    <a:cubicBezTo>
                      <a:pt x="20437" y="8100"/>
                      <a:pt x="20285" y="8134"/>
                      <a:pt x="20257" y="8119"/>
                    </a:cubicBezTo>
                    <a:cubicBezTo>
                      <a:pt x="20230" y="8103"/>
                      <a:pt x="20261" y="7998"/>
                      <a:pt x="20324" y="7885"/>
                    </a:cubicBezTo>
                    <a:cubicBezTo>
                      <a:pt x="20388" y="7773"/>
                      <a:pt x="20442" y="7612"/>
                      <a:pt x="20442" y="7532"/>
                    </a:cubicBezTo>
                    <a:cubicBezTo>
                      <a:pt x="20442" y="7452"/>
                      <a:pt x="20540" y="7205"/>
                      <a:pt x="20668" y="6975"/>
                    </a:cubicBezTo>
                    <a:cubicBezTo>
                      <a:pt x="20911" y="6539"/>
                      <a:pt x="21038" y="6140"/>
                      <a:pt x="21104" y="5621"/>
                    </a:cubicBezTo>
                    <a:lnTo>
                      <a:pt x="21146" y="5312"/>
                    </a:lnTo>
                    <a:lnTo>
                      <a:pt x="20861" y="5515"/>
                    </a:lnTo>
                    <a:cubicBezTo>
                      <a:pt x="20706" y="5625"/>
                      <a:pt x="20518" y="5770"/>
                      <a:pt x="20433" y="5839"/>
                    </a:cubicBezTo>
                    <a:cubicBezTo>
                      <a:pt x="20229" y="6005"/>
                      <a:pt x="20186" y="5923"/>
                      <a:pt x="20291" y="5560"/>
                    </a:cubicBezTo>
                    <a:cubicBezTo>
                      <a:pt x="20356" y="5336"/>
                      <a:pt x="20407" y="4954"/>
                      <a:pt x="20425" y="4635"/>
                    </a:cubicBezTo>
                    <a:lnTo>
                      <a:pt x="20433" y="4432"/>
                    </a:lnTo>
                    <a:cubicBezTo>
                      <a:pt x="20434" y="4320"/>
                      <a:pt x="20429" y="4229"/>
                      <a:pt x="20416" y="4168"/>
                    </a:cubicBezTo>
                    <a:lnTo>
                      <a:pt x="20375" y="3988"/>
                    </a:lnTo>
                    <a:lnTo>
                      <a:pt x="20006" y="4311"/>
                    </a:lnTo>
                    <a:cubicBezTo>
                      <a:pt x="19802" y="4492"/>
                      <a:pt x="19623" y="4630"/>
                      <a:pt x="19604" y="4612"/>
                    </a:cubicBezTo>
                    <a:cubicBezTo>
                      <a:pt x="19584" y="4595"/>
                      <a:pt x="19570" y="4363"/>
                      <a:pt x="19570" y="4101"/>
                    </a:cubicBezTo>
                    <a:cubicBezTo>
                      <a:pt x="19570" y="3666"/>
                      <a:pt x="19486" y="3066"/>
                      <a:pt x="19411" y="2957"/>
                    </a:cubicBezTo>
                    <a:cubicBezTo>
                      <a:pt x="19394" y="2933"/>
                      <a:pt x="19338" y="2969"/>
                      <a:pt x="19285" y="3040"/>
                    </a:cubicBezTo>
                    <a:cubicBezTo>
                      <a:pt x="19233" y="3110"/>
                      <a:pt x="19116" y="3271"/>
                      <a:pt x="19025" y="3393"/>
                    </a:cubicBezTo>
                    <a:cubicBezTo>
                      <a:pt x="18935" y="3515"/>
                      <a:pt x="18841" y="3591"/>
                      <a:pt x="18816" y="3566"/>
                    </a:cubicBezTo>
                    <a:cubicBezTo>
                      <a:pt x="18808" y="3559"/>
                      <a:pt x="18794" y="3536"/>
                      <a:pt x="18782" y="3499"/>
                    </a:cubicBezTo>
                    <a:cubicBezTo>
                      <a:pt x="18782" y="3497"/>
                      <a:pt x="18783" y="3493"/>
                      <a:pt x="18782" y="3491"/>
                    </a:cubicBezTo>
                    <a:cubicBezTo>
                      <a:pt x="18780" y="3485"/>
                      <a:pt x="18776" y="3476"/>
                      <a:pt x="18774" y="3469"/>
                    </a:cubicBezTo>
                    <a:cubicBezTo>
                      <a:pt x="18750" y="3386"/>
                      <a:pt x="18722" y="3262"/>
                      <a:pt x="18699" y="3130"/>
                    </a:cubicBezTo>
                    <a:cubicBezTo>
                      <a:pt x="18605" y="2596"/>
                      <a:pt x="18350" y="2119"/>
                      <a:pt x="18020" y="1866"/>
                    </a:cubicBezTo>
                    <a:lnTo>
                      <a:pt x="17894" y="1768"/>
                    </a:lnTo>
                    <a:lnTo>
                      <a:pt x="17944" y="1986"/>
                    </a:lnTo>
                    <a:cubicBezTo>
                      <a:pt x="18001" y="2214"/>
                      <a:pt x="17999" y="2249"/>
                      <a:pt x="17819" y="3123"/>
                    </a:cubicBezTo>
                    <a:cubicBezTo>
                      <a:pt x="17757" y="3418"/>
                      <a:pt x="17710" y="3754"/>
                      <a:pt x="17710" y="3867"/>
                    </a:cubicBezTo>
                    <a:cubicBezTo>
                      <a:pt x="17710" y="3981"/>
                      <a:pt x="17688" y="4119"/>
                      <a:pt x="17659" y="4168"/>
                    </a:cubicBezTo>
                    <a:cubicBezTo>
                      <a:pt x="17631" y="4218"/>
                      <a:pt x="17578" y="4395"/>
                      <a:pt x="17542" y="4567"/>
                    </a:cubicBezTo>
                    <a:cubicBezTo>
                      <a:pt x="17507" y="4740"/>
                      <a:pt x="17416" y="4987"/>
                      <a:pt x="17341" y="5116"/>
                    </a:cubicBezTo>
                    <a:cubicBezTo>
                      <a:pt x="17266" y="5246"/>
                      <a:pt x="17109" y="5525"/>
                      <a:pt x="16989" y="5733"/>
                    </a:cubicBezTo>
                    <a:cubicBezTo>
                      <a:pt x="16775" y="6106"/>
                      <a:pt x="16703" y="6165"/>
                      <a:pt x="16629" y="6057"/>
                    </a:cubicBezTo>
                    <a:cubicBezTo>
                      <a:pt x="16608" y="6027"/>
                      <a:pt x="16480" y="6163"/>
                      <a:pt x="16335" y="6358"/>
                    </a:cubicBezTo>
                    <a:cubicBezTo>
                      <a:pt x="16191" y="6553"/>
                      <a:pt x="15982" y="6811"/>
                      <a:pt x="15874" y="6930"/>
                    </a:cubicBezTo>
                    <a:cubicBezTo>
                      <a:pt x="15635" y="7195"/>
                      <a:pt x="15556" y="7357"/>
                      <a:pt x="15556" y="7630"/>
                    </a:cubicBezTo>
                    <a:cubicBezTo>
                      <a:pt x="15556" y="7873"/>
                      <a:pt x="15638" y="8026"/>
                      <a:pt x="15833" y="8171"/>
                    </a:cubicBezTo>
                    <a:cubicBezTo>
                      <a:pt x="15962" y="8268"/>
                      <a:pt x="15970" y="8304"/>
                      <a:pt x="15933" y="8585"/>
                    </a:cubicBezTo>
                    <a:cubicBezTo>
                      <a:pt x="15905" y="8798"/>
                      <a:pt x="15864" y="8892"/>
                      <a:pt x="15799" y="8909"/>
                    </a:cubicBezTo>
                    <a:cubicBezTo>
                      <a:pt x="15537" y="8977"/>
                      <a:pt x="15224" y="9159"/>
                      <a:pt x="15120" y="9307"/>
                    </a:cubicBezTo>
                    <a:cubicBezTo>
                      <a:pt x="15056" y="9401"/>
                      <a:pt x="14883" y="9531"/>
                      <a:pt x="14726" y="9601"/>
                    </a:cubicBezTo>
                    <a:lnTo>
                      <a:pt x="14441" y="9729"/>
                    </a:lnTo>
                    <a:lnTo>
                      <a:pt x="14232" y="9518"/>
                    </a:lnTo>
                    <a:cubicBezTo>
                      <a:pt x="14115" y="9403"/>
                      <a:pt x="13902" y="9223"/>
                      <a:pt x="13754" y="9119"/>
                    </a:cubicBezTo>
                    <a:cubicBezTo>
                      <a:pt x="13426" y="8889"/>
                      <a:pt x="13084" y="8439"/>
                      <a:pt x="13168" y="8344"/>
                    </a:cubicBezTo>
                    <a:cubicBezTo>
                      <a:pt x="13200" y="8308"/>
                      <a:pt x="13203" y="8231"/>
                      <a:pt x="13176" y="8171"/>
                    </a:cubicBezTo>
                    <a:cubicBezTo>
                      <a:pt x="13069" y="7933"/>
                      <a:pt x="13116" y="7500"/>
                      <a:pt x="13285" y="7178"/>
                    </a:cubicBezTo>
                    <a:cubicBezTo>
                      <a:pt x="13428" y="6906"/>
                      <a:pt x="13492" y="6841"/>
                      <a:pt x="13754" y="6719"/>
                    </a:cubicBezTo>
                    <a:cubicBezTo>
                      <a:pt x="13922" y="6641"/>
                      <a:pt x="14084" y="6576"/>
                      <a:pt x="14115" y="6576"/>
                    </a:cubicBezTo>
                    <a:cubicBezTo>
                      <a:pt x="14146" y="6576"/>
                      <a:pt x="14276" y="6508"/>
                      <a:pt x="14400" y="6418"/>
                    </a:cubicBezTo>
                    <a:cubicBezTo>
                      <a:pt x="14551" y="6309"/>
                      <a:pt x="14709" y="6248"/>
                      <a:pt x="14886" y="6230"/>
                    </a:cubicBezTo>
                    <a:cubicBezTo>
                      <a:pt x="15030" y="6215"/>
                      <a:pt x="15144" y="6178"/>
                      <a:pt x="15137" y="6147"/>
                    </a:cubicBezTo>
                    <a:cubicBezTo>
                      <a:pt x="15130" y="6116"/>
                      <a:pt x="15251" y="6062"/>
                      <a:pt x="15405" y="6027"/>
                    </a:cubicBezTo>
                    <a:cubicBezTo>
                      <a:pt x="15760" y="5945"/>
                      <a:pt x="15954" y="5826"/>
                      <a:pt x="16025" y="5658"/>
                    </a:cubicBezTo>
                    <a:cubicBezTo>
                      <a:pt x="16106" y="5467"/>
                      <a:pt x="16108" y="5467"/>
                      <a:pt x="15849" y="5621"/>
                    </a:cubicBezTo>
                    <a:cubicBezTo>
                      <a:pt x="15657" y="5735"/>
                      <a:pt x="15512" y="5772"/>
                      <a:pt x="15103" y="5801"/>
                    </a:cubicBezTo>
                    <a:cubicBezTo>
                      <a:pt x="14826" y="5821"/>
                      <a:pt x="14561" y="5849"/>
                      <a:pt x="14509" y="5869"/>
                    </a:cubicBezTo>
                    <a:cubicBezTo>
                      <a:pt x="14456" y="5889"/>
                      <a:pt x="14394" y="5883"/>
                      <a:pt x="14374" y="5854"/>
                    </a:cubicBezTo>
                    <a:cubicBezTo>
                      <a:pt x="14328" y="5786"/>
                      <a:pt x="14562" y="5643"/>
                      <a:pt x="14718" y="5643"/>
                    </a:cubicBezTo>
                    <a:cubicBezTo>
                      <a:pt x="14785" y="5643"/>
                      <a:pt x="14914" y="5569"/>
                      <a:pt x="15003" y="5485"/>
                    </a:cubicBezTo>
                    <a:cubicBezTo>
                      <a:pt x="15193" y="5307"/>
                      <a:pt x="15403" y="5250"/>
                      <a:pt x="15564" y="5327"/>
                    </a:cubicBezTo>
                    <a:cubicBezTo>
                      <a:pt x="15655" y="5371"/>
                      <a:pt x="15673" y="5365"/>
                      <a:pt x="15673" y="5305"/>
                    </a:cubicBezTo>
                    <a:cubicBezTo>
                      <a:pt x="15673" y="5112"/>
                      <a:pt x="15546" y="4950"/>
                      <a:pt x="15338" y="4876"/>
                    </a:cubicBezTo>
                    <a:cubicBezTo>
                      <a:pt x="15218" y="4833"/>
                      <a:pt x="15071" y="4778"/>
                      <a:pt x="15003" y="4748"/>
                    </a:cubicBezTo>
                    <a:cubicBezTo>
                      <a:pt x="14935" y="4718"/>
                      <a:pt x="14828" y="4698"/>
                      <a:pt x="14768" y="4710"/>
                    </a:cubicBezTo>
                    <a:cubicBezTo>
                      <a:pt x="14708" y="4722"/>
                      <a:pt x="14584" y="4698"/>
                      <a:pt x="14492" y="4657"/>
                    </a:cubicBezTo>
                    <a:lnTo>
                      <a:pt x="14324" y="4582"/>
                    </a:lnTo>
                    <a:lnTo>
                      <a:pt x="14626" y="4349"/>
                    </a:lnTo>
                    <a:cubicBezTo>
                      <a:pt x="14986" y="4066"/>
                      <a:pt x="15136" y="3816"/>
                      <a:pt x="15187" y="3424"/>
                    </a:cubicBezTo>
                    <a:cubicBezTo>
                      <a:pt x="15218" y="3185"/>
                      <a:pt x="15263" y="3102"/>
                      <a:pt x="15405" y="2995"/>
                    </a:cubicBezTo>
                    <a:cubicBezTo>
                      <a:pt x="15409" y="2991"/>
                      <a:pt x="15409" y="2990"/>
                      <a:pt x="15414" y="2987"/>
                    </a:cubicBezTo>
                    <a:cubicBezTo>
                      <a:pt x="15425" y="2979"/>
                      <a:pt x="15435" y="2971"/>
                      <a:pt x="15447" y="2965"/>
                    </a:cubicBezTo>
                    <a:cubicBezTo>
                      <a:pt x="15538" y="2909"/>
                      <a:pt x="15642" y="2875"/>
                      <a:pt x="15698" y="2882"/>
                    </a:cubicBezTo>
                    <a:cubicBezTo>
                      <a:pt x="15805" y="2895"/>
                      <a:pt x="15825" y="2941"/>
                      <a:pt x="15841" y="3213"/>
                    </a:cubicBezTo>
                    <a:cubicBezTo>
                      <a:pt x="15851" y="3384"/>
                      <a:pt x="15887" y="3537"/>
                      <a:pt x="15925" y="3559"/>
                    </a:cubicBezTo>
                    <a:cubicBezTo>
                      <a:pt x="15963" y="3581"/>
                      <a:pt x="16110" y="3604"/>
                      <a:pt x="16252" y="3604"/>
                    </a:cubicBezTo>
                    <a:cubicBezTo>
                      <a:pt x="16412" y="3605"/>
                      <a:pt x="16548" y="3637"/>
                      <a:pt x="16620" y="3694"/>
                    </a:cubicBezTo>
                    <a:cubicBezTo>
                      <a:pt x="16732" y="3783"/>
                      <a:pt x="16738" y="3783"/>
                      <a:pt x="16696" y="3657"/>
                    </a:cubicBezTo>
                    <a:cubicBezTo>
                      <a:pt x="16609" y="3394"/>
                      <a:pt x="16623" y="3312"/>
                      <a:pt x="16763" y="3326"/>
                    </a:cubicBezTo>
                    <a:cubicBezTo>
                      <a:pt x="16959" y="3344"/>
                      <a:pt x="16931" y="3310"/>
                      <a:pt x="16578" y="3108"/>
                    </a:cubicBezTo>
                    <a:cubicBezTo>
                      <a:pt x="16279" y="2935"/>
                      <a:pt x="16255" y="2905"/>
                      <a:pt x="16268" y="2731"/>
                    </a:cubicBezTo>
                    <a:cubicBezTo>
                      <a:pt x="16289" y="2454"/>
                      <a:pt x="16066" y="2295"/>
                      <a:pt x="15648" y="2295"/>
                    </a:cubicBezTo>
                    <a:cubicBezTo>
                      <a:pt x="15250" y="2295"/>
                      <a:pt x="14950" y="2425"/>
                      <a:pt x="14835" y="2641"/>
                    </a:cubicBezTo>
                    <a:cubicBezTo>
                      <a:pt x="14787" y="2733"/>
                      <a:pt x="14709" y="2980"/>
                      <a:pt x="14659" y="3190"/>
                    </a:cubicBezTo>
                    <a:cubicBezTo>
                      <a:pt x="14526" y="3762"/>
                      <a:pt x="14302" y="4052"/>
                      <a:pt x="14224" y="3755"/>
                    </a:cubicBezTo>
                    <a:cubicBezTo>
                      <a:pt x="14174" y="3566"/>
                      <a:pt x="14030" y="3517"/>
                      <a:pt x="13729" y="3589"/>
                    </a:cubicBezTo>
                    <a:cubicBezTo>
                      <a:pt x="13357" y="3678"/>
                      <a:pt x="13297" y="3669"/>
                      <a:pt x="13235" y="3521"/>
                    </a:cubicBezTo>
                    <a:cubicBezTo>
                      <a:pt x="13161" y="3347"/>
                      <a:pt x="13118" y="3358"/>
                      <a:pt x="13134" y="3544"/>
                    </a:cubicBezTo>
                    <a:cubicBezTo>
                      <a:pt x="13151" y="3748"/>
                      <a:pt x="13050" y="3843"/>
                      <a:pt x="12774" y="3882"/>
                    </a:cubicBezTo>
                    <a:cubicBezTo>
                      <a:pt x="12592" y="3909"/>
                      <a:pt x="12534" y="3945"/>
                      <a:pt x="12506" y="4048"/>
                    </a:cubicBezTo>
                    <a:cubicBezTo>
                      <a:pt x="12486" y="4120"/>
                      <a:pt x="12486" y="4213"/>
                      <a:pt x="12506" y="4259"/>
                    </a:cubicBezTo>
                    <a:cubicBezTo>
                      <a:pt x="12605" y="4491"/>
                      <a:pt x="12291" y="4434"/>
                      <a:pt x="11969" y="4161"/>
                    </a:cubicBezTo>
                    <a:cubicBezTo>
                      <a:pt x="11765" y="3988"/>
                      <a:pt x="11517" y="3566"/>
                      <a:pt x="11584" y="3506"/>
                    </a:cubicBezTo>
                    <a:cubicBezTo>
                      <a:pt x="11605" y="3487"/>
                      <a:pt x="11727" y="3452"/>
                      <a:pt x="11860" y="3424"/>
                    </a:cubicBezTo>
                    <a:lnTo>
                      <a:pt x="12103" y="3371"/>
                    </a:lnTo>
                    <a:lnTo>
                      <a:pt x="12103" y="3040"/>
                    </a:lnTo>
                    <a:cubicBezTo>
                      <a:pt x="12103" y="2729"/>
                      <a:pt x="12113" y="2700"/>
                      <a:pt x="12296" y="2566"/>
                    </a:cubicBezTo>
                    <a:cubicBezTo>
                      <a:pt x="12529" y="2395"/>
                      <a:pt x="12773" y="1970"/>
                      <a:pt x="12774" y="1731"/>
                    </a:cubicBezTo>
                    <a:cubicBezTo>
                      <a:pt x="12775" y="1469"/>
                      <a:pt x="12629" y="1273"/>
                      <a:pt x="12380" y="1189"/>
                    </a:cubicBezTo>
                    <a:cubicBezTo>
                      <a:pt x="12154" y="1113"/>
                      <a:pt x="11736" y="1102"/>
                      <a:pt x="11517" y="1166"/>
                    </a:cubicBezTo>
                    <a:cubicBezTo>
                      <a:pt x="11432" y="1191"/>
                      <a:pt x="11318" y="1164"/>
                      <a:pt x="11156" y="1068"/>
                    </a:cubicBezTo>
                    <a:cubicBezTo>
                      <a:pt x="10945" y="944"/>
                      <a:pt x="10928" y="913"/>
                      <a:pt x="10955" y="760"/>
                    </a:cubicBezTo>
                    <a:cubicBezTo>
                      <a:pt x="10973" y="662"/>
                      <a:pt x="10959" y="570"/>
                      <a:pt x="10922" y="549"/>
                    </a:cubicBezTo>
                    <a:cubicBezTo>
                      <a:pt x="10806" y="485"/>
                      <a:pt x="10850" y="304"/>
                      <a:pt x="10989" y="271"/>
                    </a:cubicBezTo>
                    <a:cubicBezTo>
                      <a:pt x="11119" y="240"/>
                      <a:pt x="11117" y="243"/>
                      <a:pt x="10972" y="211"/>
                    </a:cubicBezTo>
                    <a:cubicBezTo>
                      <a:pt x="10884" y="191"/>
                      <a:pt x="10833" y="144"/>
                      <a:pt x="10838" y="90"/>
                    </a:cubicBezTo>
                    <a:cubicBezTo>
                      <a:pt x="10842" y="42"/>
                      <a:pt x="10816" y="0"/>
                      <a:pt x="10788" y="0"/>
                    </a:cubicBezTo>
                    <a:close/>
                    <a:moveTo>
                      <a:pt x="10813" y="3604"/>
                    </a:moveTo>
                    <a:cubicBezTo>
                      <a:pt x="10819" y="3600"/>
                      <a:pt x="10826" y="3604"/>
                      <a:pt x="10830" y="3604"/>
                    </a:cubicBezTo>
                    <a:cubicBezTo>
                      <a:pt x="10862" y="3609"/>
                      <a:pt x="10923" y="3724"/>
                      <a:pt x="10972" y="3860"/>
                    </a:cubicBezTo>
                    <a:cubicBezTo>
                      <a:pt x="10987" y="3900"/>
                      <a:pt x="11002" y="3939"/>
                      <a:pt x="11022" y="3980"/>
                    </a:cubicBezTo>
                    <a:cubicBezTo>
                      <a:pt x="11082" y="4104"/>
                      <a:pt x="11171" y="4232"/>
                      <a:pt x="11265" y="4349"/>
                    </a:cubicBezTo>
                    <a:cubicBezTo>
                      <a:pt x="11297" y="4388"/>
                      <a:pt x="11324" y="4426"/>
                      <a:pt x="11358" y="4462"/>
                    </a:cubicBezTo>
                    <a:cubicBezTo>
                      <a:pt x="11391" y="4498"/>
                      <a:pt x="11432" y="4535"/>
                      <a:pt x="11467" y="4567"/>
                    </a:cubicBezTo>
                    <a:cubicBezTo>
                      <a:pt x="11501" y="4600"/>
                      <a:pt x="11532" y="4630"/>
                      <a:pt x="11567" y="4657"/>
                    </a:cubicBezTo>
                    <a:cubicBezTo>
                      <a:pt x="11603" y="4685"/>
                      <a:pt x="11641" y="4711"/>
                      <a:pt x="11676" y="4733"/>
                    </a:cubicBezTo>
                    <a:cubicBezTo>
                      <a:pt x="11798" y="4809"/>
                      <a:pt x="11963" y="4945"/>
                      <a:pt x="12045" y="5041"/>
                    </a:cubicBezTo>
                    <a:cubicBezTo>
                      <a:pt x="12082" y="5085"/>
                      <a:pt x="12120" y="5124"/>
                      <a:pt x="12162" y="5154"/>
                    </a:cubicBezTo>
                    <a:cubicBezTo>
                      <a:pt x="12190" y="5175"/>
                      <a:pt x="12224" y="5192"/>
                      <a:pt x="12254" y="5207"/>
                    </a:cubicBezTo>
                    <a:cubicBezTo>
                      <a:pt x="12285" y="5221"/>
                      <a:pt x="12314" y="5236"/>
                      <a:pt x="12346" y="5244"/>
                    </a:cubicBezTo>
                    <a:cubicBezTo>
                      <a:pt x="12363" y="5249"/>
                      <a:pt x="12380" y="5249"/>
                      <a:pt x="12397" y="5252"/>
                    </a:cubicBezTo>
                    <a:cubicBezTo>
                      <a:pt x="12431" y="5258"/>
                      <a:pt x="12463" y="5261"/>
                      <a:pt x="12489" y="5267"/>
                    </a:cubicBezTo>
                    <a:cubicBezTo>
                      <a:pt x="12515" y="5273"/>
                      <a:pt x="12537" y="5283"/>
                      <a:pt x="12556" y="5290"/>
                    </a:cubicBezTo>
                    <a:cubicBezTo>
                      <a:pt x="12584" y="5300"/>
                      <a:pt x="12603" y="5308"/>
                      <a:pt x="12615" y="5320"/>
                    </a:cubicBezTo>
                    <a:cubicBezTo>
                      <a:pt x="12618" y="5324"/>
                      <a:pt x="12621" y="5331"/>
                      <a:pt x="12623" y="5335"/>
                    </a:cubicBezTo>
                    <a:cubicBezTo>
                      <a:pt x="12639" y="5367"/>
                      <a:pt x="12592" y="5407"/>
                      <a:pt x="12489" y="5455"/>
                    </a:cubicBezTo>
                    <a:cubicBezTo>
                      <a:pt x="12465" y="5466"/>
                      <a:pt x="12440" y="5476"/>
                      <a:pt x="12413" y="5493"/>
                    </a:cubicBezTo>
                    <a:cubicBezTo>
                      <a:pt x="12387" y="5509"/>
                      <a:pt x="12359" y="5531"/>
                      <a:pt x="12330" y="5553"/>
                    </a:cubicBezTo>
                    <a:cubicBezTo>
                      <a:pt x="12271" y="5596"/>
                      <a:pt x="12203" y="5651"/>
                      <a:pt x="12137" y="5711"/>
                    </a:cubicBezTo>
                    <a:cubicBezTo>
                      <a:pt x="12071" y="5771"/>
                      <a:pt x="12005" y="5835"/>
                      <a:pt x="11936" y="5907"/>
                    </a:cubicBezTo>
                    <a:cubicBezTo>
                      <a:pt x="11798" y="6049"/>
                      <a:pt x="11660" y="6211"/>
                      <a:pt x="11534" y="6373"/>
                    </a:cubicBezTo>
                    <a:cubicBezTo>
                      <a:pt x="11471" y="6454"/>
                      <a:pt x="11412" y="6535"/>
                      <a:pt x="11358" y="6614"/>
                    </a:cubicBezTo>
                    <a:cubicBezTo>
                      <a:pt x="11277" y="6732"/>
                      <a:pt x="11206" y="6845"/>
                      <a:pt x="11156" y="6945"/>
                    </a:cubicBezTo>
                    <a:cubicBezTo>
                      <a:pt x="11140" y="6978"/>
                      <a:pt x="11126" y="7013"/>
                      <a:pt x="11115" y="7043"/>
                    </a:cubicBezTo>
                    <a:cubicBezTo>
                      <a:pt x="11062" y="7177"/>
                      <a:pt x="10972" y="7379"/>
                      <a:pt x="10922" y="7494"/>
                    </a:cubicBezTo>
                    <a:cubicBezTo>
                      <a:pt x="10871" y="7609"/>
                      <a:pt x="10818" y="7719"/>
                      <a:pt x="10796" y="7742"/>
                    </a:cubicBezTo>
                    <a:cubicBezTo>
                      <a:pt x="10784" y="7755"/>
                      <a:pt x="10764" y="7743"/>
                      <a:pt x="10737" y="7712"/>
                    </a:cubicBezTo>
                    <a:cubicBezTo>
                      <a:pt x="10724" y="7697"/>
                      <a:pt x="10711" y="7677"/>
                      <a:pt x="10696" y="7652"/>
                    </a:cubicBezTo>
                    <a:cubicBezTo>
                      <a:pt x="10664" y="7603"/>
                      <a:pt x="10623" y="7540"/>
                      <a:pt x="10587" y="7464"/>
                    </a:cubicBezTo>
                    <a:cubicBezTo>
                      <a:pt x="10531" y="7350"/>
                      <a:pt x="10479" y="7217"/>
                      <a:pt x="10427" y="7073"/>
                    </a:cubicBezTo>
                    <a:cubicBezTo>
                      <a:pt x="10414" y="7036"/>
                      <a:pt x="10397" y="6989"/>
                      <a:pt x="10377" y="6945"/>
                    </a:cubicBezTo>
                    <a:cubicBezTo>
                      <a:pt x="10338" y="6858"/>
                      <a:pt x="10283" y="6764"/>
                      <a:pt x="10235" y="6682"/>
                    </a:cubicBezTo>
                    <a:cubicBezTo>
                      <a:pt x="10210" y="6640"/>
                      <a:pt x="10190" y="6601"/>
                      <a:pt x="10168" y="6569"/>
                    </a:cubicBezTo>
                    <a:cubicBezTo>
                      <a:pt x="9915" y="6210"/>
                      <a:pt x="9316" y="5613"/>
                      <a:pt x="9087" y="5485"/>
                    </a:cubicBezTo>
                    <a:cubicBezTo>
                      <a:pt x="9057" y="5469"/>
                      <a:pt x="9033" y="5454"/>
                      <a:pt x="9011" y="5440"/>
                    </a:cubicBezTo>
                    <a:cubicBezTo>
                      <a:pt x="8989" y="5426"/>
                      <a:pt x="8967" y="5414"/>
                      <a:pt x="8952" y="5402"/>
                    </a:cubicBezTo>
                    <a:cubicBezTo>
                      <a:pt x="8938" y="5390"/>
                      <a:pt x="8934" y="5375"/>
                      <a:pt x="8927" y="5365"/>
                    </a:cubicBezTo>
                    <a:cubicBezTo>
                      <a:pt x="8921" y="5355"/>
                      <a:pt x="8918" y="5343"/>
                      <a:pt x="8919" y="5335"/>
                    </a:cubicBezTo>
                    <a:cubicBezTo>
                      <a:pt x="8919" y="5330"/>
                      <a:pt x="8917" y="5331"/>
                      <a:pt x="8919" y="5327"/>
                    </a:cubicBezTo>
                    <a:cubicBezTo>
                      <a:pt x="8921" y="5323"/>
                      <a:pt x="8923" y="5316"/>
                      <a:pt x="8927" y="5312"/>
                    </a:cubicBezTo>
                    <a:cubicBezTo>
                      <a:pt x="8936" y="5304"/>
                      <a:pt x="8953" y="5296"/>
                      <a:pt x="8969" y="5290"/>
                    </a:cubicBezTo>
                    <a:cubicBezTo>
                      <a:pt x="9002" y="5276"/>
                      <a:pt x="9048" y="5271"/>
                      <a:pt x="9112" y="5259"/>
                    </a:cubicBezTo>
                    <a:cubicBezTo>
                      <a:pt x="9136" y="5255"/>
                      <a:pt x="9170" y="5244"/>
                      <a:pt x="9204" y="5229"/>
                    </a:cubicBezTo>
                    <a:cubicBezTo>
                      <a:pt x="9306" y="5184"/>
                      <a:pt x="9435" y="5096"/>
                      <a:pt x="9539" y="5004"/>
                    </a:cubicBezTo>
                    <a:cubicBezTo>
                      <a:pt x="9678" y="4881"/>
                      <a:pt x="9925" y="4671"/>
                      <a:pt x="10084" y="4537"/>
                    </a:cubicBezTo>
                    <a:cubicBezTo>
                      <a:pt x="10211" y="4430"/>
                      <a:pt x="10356" y="4263"/>
                      <a:pt x="10469" y="4101"/>
                    </a:cubicBezTo>
                    <a:cubicBezTo>
                      <a:pt x="10488" y="4074"/>
                      <a:pt x="10511" y="4045"/>
                      <a:pt x="10528" y="4018"/>
                    </a:cubicBezTo>
                    <a:cubicBezTo>
                      <a:pt x="10545" y="3991"/>
                      <a:pt x="10555" y="3968"/>
                      <a:pt x="10570" y="3943"/>
                    </a:cubicBezTo>
                    <a:cubicBezTo>
                      <a:pt x="10624" y="3846"/>
                      <a:pt x="10683" y="3756"/>
                      <a:pt x="10729" y="3694"/>
                    </a:cubicBezTo>
                    <a:cubicBezTo>
                      <a:pt x="10752" y="3663"/>
                      <a:pt x="10771" y="3643"/>
                      <a:pt x="10788" y="3627"/>
                    </a:cubicBezTo>
                    <a:cubicBezTo>
                      <a:pt x="10796" y="3618"/>
                      <a:pt x="10807" y="3608"/>
                      <a:pt x="10813" y="3604"/>
                    </a:cubicBezTo>
                    <a:close/>
                    <a:moveTo>
                      <a:pt x="10771" y="8096"/>
                    </a:moveTo>
                    <a:cubicBezTo>
                      <a:pt x="10816" y="8096"/>
                      <a:pt x="10971" y="8473"/>
                      <a:pt x="10939" y="8502"/>
                    </a:cubicBezTo>
                    <a:cubicBezTo>
                      <a:pt x="10893" y="8544"/>
                      <a:pt x="10614" y="8543"/>
                      <a:pt x="10587" y="8502"/>
                    </a:cubicBezTo>
                    <a:cubicBezTo>
                      <a:pt x="10581" y="8494"/>
                      <a:pt x="10587" y="8474"/>
                      <a:pt x="10595" y="8442"/>
                    </a:cubicBezTo>
                    <a:cubicBezTo>
                      <a:pt x="10597" y="8419"/>
                      <a:pt x="10604" y="8389"/>
                      <a:pt x="10620" y="8359"/>
                    </a:cubicBezTo>
                    <a:cubicBezTo>
                      <a:pt x="10630" y="8330"/>
                      <a:pt x="10644" y="8293"/>
                      <a:pt x="10662" y="8254"/>
                    </a:cubicBezTo>
                    <a:cubicBezTo>
                      <a:pt x="10674" y="8229"/>
                      <a:pt x="10684" y="8212"/>
                      <a:pt x="10696" y="8194"/>
                    </a:cubicBezTo>
                    <a:cubicBezTo>
                      <a:pt x="10724" y="8139"/>
                      <a:pt x="10757" y="8096"/>
                      <a:pt x="10771" y="8096"/>
                    </a:cubicBezTo>
                    <a:close/>
                    <a:moveTo>
                      <a:pt x="10796" y="8864"/>
                    </a:moveTo>
                    <a:cubicBezTo>
                      <a:pt x="10728" y="8864"/>
                      <a:pt x="10660" y="8888"/>
                      <a:pt x="10570" y="8939"/>
                    </a:cubicBezTo>
                    <a:cubicBezTo>
                      <a:pt x="10445" y="9009"/>
                      <a:pt x="10202" y="9067"/>
                      <a:pt x="10034" y="9067"/>
                    </a:cubicBezTo>
                    <a:cubicBezTo>
                      <a:pt x="9410" y="9067"/>
                      <a:pt x="9043" y="9747"/>
                      <a:pt x="9539" y="9985"/>
                    </a:cubicBezTo>
                    <a:cubicBezTo>
                      <a:pt x="9871" y="10144"/>
                      <a:pt x="9821" y="10283"/>
                      <a:pt x="9371" y="10451"/>
                    </a:cubicBezTo>
                    <a:cubicBezTo>
                      <a:pt x="9064" y="10566"/>
                      <a:pt x="8912" y="10578"/>
                      <a:pt x="8693" y="10489"/>
                    </a:cubicBezTo>
                    <a:cubicBezTo>
                      <a:pt x="8537" y="10425"/>
                      <a:pt x="8330" y="10402"/>
                      <a:pt x="8232" y="10436"/>
                    </a:cubicBezTo>
                    <a:cubicBezTo>
                      <a:pt x="7973" y="10525"/>
                      <a:pt x="8015" y="10776"/>
                      <a:pt x="8299" y="10842"/>
                    </a:cubicBezTo>
                    <a:cubicBezTo>
                      <a:pt x="8438" y="10875"/>
                      <a:pt x="8516" y="10954"/>
                      <a:pt x="8483" y="11031"/>
                    </a:cubicBezTo>
                    <a:cubicBezTo>
                      <a:pt x="8452" y="11104"/>
                      <a:pt x="8340" y="11626"/>
                      <a:pt x="8232" y="12189"/>
                    </a:cubicBezTo>
                    <a:cubicBezTo>
                      <a:pt x="8075" y="13002"/>
                      <a:pt x="7971" y="13260"/>
                      <a:pt x="7754" y="13438"/>
                    </a:cubicBezTo>
                    <a:lnTo>
                      <a:pt x="7486" y="13664"/>
                    </a:lnTo>
                    <a:lnTo>
                      <a:pt x="7779" y="13875"/>
                    </a:lnTo>
                    <a:cubicBezTo>
                      <a:pt x="8183" y="14159"/>
                      <a:pt x="8950" y="14160"/>
                      <a:pt x="9355" y="13875"/>
                    </a:cubicBezTo>
                    <a:cubicBezTo>
                      <a:pt x="9656" y="13663"/>
                      <a:pt x="9651" y="13661"/>
                      <a:pt x="9422" y="13491"/>
                    </a:cubicBezTo>
                    <a:cubicBezTo>
                      <a:pt x="9252" y="13365"/>
                      <a:pt x="9122" y="13003"/>
                      <a:pt x="8927" y="12114"/>
                    </a:cubicBezTo>
                    <a:cubicBezTo>
                      <a:pt x="8782" y="11451"/>
                      <a:pt x="8687" y="10885"/>
                      <a:pt x="8718" y="10857"/>
                    </a:cubicBezTo>
                    <a:cubicBezTo>
                      <a:pt x="8821" y="10765"/>
                      <a:pt x="10209" y="10805"/>
                      <a:pt x="10277" y="10903"/>
                    </a:cubicBezTo>
                    <a:cubicBezTo>
                      <a:pt x="10313" y="10956"/>
                      <a:pt x="10195" y="11103"/>
                      <a:pt x="10008" y="11226"/>
                    </a:cubicBezTo>
                    <a:cubicBezTo>
                      <a:pt x="9705" y="11427"/>
                      <a:pt x="9575" y="11621"/>
                      <a:pt x="9388" y="12152"/>
                    </a:cubicBezTo>
                    <a:cubicBezTo>
                      <a:pt x="9284" y="12447"/>
                      <a:pt x="9716" y="13121"/>
                      <a:pt x="10159" y="13355"/>
                    </a:cubicBezTo>
                    <a:cubicBezTo>
                      <a:pt x="10552" y="13563"/>
                      <a:pt x="10578" y="13604"/>
                      <a:pt x="10545" y="14010"/>
                    </a:cubicBezTo>
                    <a:cubicBezTo>
                      <a:pt x="10510" y="14436"/>
                      <a:pt x="10502" y="14442"/>
                      <a:pt x="10134" y="14409"/>
                    </a:cubicBezTo>
                    <a:cubicBezTo>
                      <a:pt x="9760" y="14375"/>
                      <a:pt x="9755" y="14377"/>
                      <a:pt x="9782" y="14793"/>
                    </a:cubicBezTo>
                    <a:cubicBezTo>
                      <a:pt x="9805" y="15137"/>
                      <a:pt x="9857" y="15219"/>
                      <a:pt x="10050" y="15221"/>
                    </a:cubicBezTo>
                    <a:cubicBezTo>
                      <a:pt x="10179" y="15223"/>
                      <a:pt x="10376" y="15284"/>
                      <a:pt x="10494" y="15364"/>
                    </a:cubicBezTo>
                    <a:cubicBezTo>
                      <a:pt x="10681" y="15491"/>
                      <a:pt x="10752" y="15494"/>
                      <a:pt x="11031" y="15364"/>
                    </a:cubicBezTo>
                    <a:cubicBezTo>
                      <a:pt x="11208" y="15282"/>
                      <a:pt x="11450" y="15214"/>
                      <a:pt x="11567" y="15214"/>
                    </a:cubicBezTo>
                    <a:cubicBezTo>
                      <a:pt x="11738" y="15214"/>
                      <a:pt x="11786" y="15135"/>
                      <a:pt x="11793" y="14800"/>
                    </a:cubicBezTo>
                    <a:cubicBezTo>
                      <a:pt x="11802" y="14394"/>
                      <a:pt x="11791" y="14385"/>
                      <a:pt x="11441" y="14416"/>
                    </a:cubicBezTo>
                    <a:cubicBezTo>
                      <a:pt x="11095" y="14447"/>
                      <a:pt x="11081" y="14433"/>
                      <a:pt x="11048" y="14018"/>
                    </a:cubicBezTo>
                    <a:cubicBezTo>
                      <a:pt x="11015" y="13614"/>
                      <a:pt x="11042" y="13565"/>
                      <a:pt x="11467" y="13325"/>
                    </a:cubicBezTo>
                    <a:cubicBezTo>
                      <a:pt x="12294" y="12857"/>
                      <a:pt x="12377" y="11922"/>
                      <a:pt x="11651" y="11309"/>
                    </a:cubicBezTo>
                    <a:cubicBezTo>
                      <a:pt x="11436" y="11127"/>
                      <a:pt x="11292" y="10942"/>
                      <a:pt x="11324" y="10895"/>
                    </a:cubicBezTo>
                    <a:cubicBezTo>
                      <a:pt x="11418" y="10759"/>
                      <a:pt x="12582" y="10796"/>
                      <a:pt x="12715" y="10940"/>
                    </a:cubicBezTo>
                    <a:cubicBezTo>
                      <a:pt x="12917" y="11158"/>
                      <a:pt x="12430" y="13277"/>
                      <a:pt x="12129" y="13491"/>
                    </a:cubicBezTo>
                    <a:cubicBezTo>
                      <a:pt x="11995" y="13586"/>
                      <a:pt x="11914" y="13679"/>
                      <a:pt x="11944" y="13702"/>
                    </a:cubicBezTo>
                    <a:cubicBezTo>
                      <a:pt x="12545" y="14146"/>
                      <a:pt x="13223" y="14212"/>
                      <a:pt x="13712" y="13867"/>
                    </a:cubicBezTo>
                    <a:cubicBezTo>
                      <a:pt x="14024" y="13648"/>
                      <a:pt x="14017" y="13645"/>
                      <a:pt x="13788" y="13483"/>
                    </a:cubicBezTo>
                    <a:cubicBezTo>
                      <a:pt x="13614" y="13361"/>
                      <a:pt x="13495" y="13025"/>
                      <a:pt x="13310" y="12144"/>
                    </a:cubicBezTo>
                    <a:lnTo>
                      <a:pt x="13067" y="10970"/>
                    </a:lnTo>
                    <a:lnTo>
                      <a:pt x="13335" y="10790"/>
                    </a:lnTo>
                    <a:cubicBezTo>
                      <a:pt x="13561" y="10633"/>
                      <a:pt x="13574" y="10590"/>
                      <a:pt x="13427" y="10504"/>
                    </a:cubicBezTo>
                    <a:cubicBezTo>
                      <a:pt x="13219" y="10380"/>
                      <a:pt x="12964" y="10376"/>
                      <a:pt x="12765" y="10489"/>
                    </a:cubicBezTo>
                    <a:cubicBezTo>
                      <a:pt x="12621" y="10571"/>
                      <a:pt x="11682" y="10403"/>
                      <a:pt x="11534" y="10271"/>
                    </a:cubicBezTo>
                    <a:cubicBezTo>
                      <a:pt x="11492" y="10234"/>
                      <a:pt x="11642" y="10137"/>
                      <a:pt x="11869" y="10052"/>
                    </a:cubicBezTo>
                    <a:cubicBezTo>
                      <a:pt x="12167" y="9941"/>
                      <a:pt x="12279" y="9833"/>
                      <a:pt x="12279" y="9669"/>
                    </a:cubicBezTo>
                    <a:cubicBezTo>
                      <a:pt x="12279" y="9343"/>
                      <a:pt x="11956" y="9067"/>
                      <a:pt x="11575" y="9067"/>
                    </a:cubicBezTo>
                    <a:cubicBezTo>
                      <a:pt x="11396" y="9067"/>
                      <a:pt x="11147" y="9009"/>
                      <a:pt x="11022" y="8939"/>
                    </a:cubicBezTo>
                    <a:cubicBezTo>
                      <a:pt x="10932" y="8888"/>
                      <a:pt x="10864" y="8864"/>
                      <a:pt x="10796" y="8864"/>
                    </a:cubicBezTo>
                    <a:close/>
                    <a:moveTo>
                      <a:pt x="11425" y="9172"/>
                    </a:moveTo>
                    <a:cubicBezTo>
                      <a:pt x="11444" y="9171"/>
                      <a:pt x="11456" y="9171"/>
                      <a:pt x="11475" y="9172"/>
                    </a:cubicBezTo>
                    <a:cubicBezTo>
                      <a:pt x="11729" y="9185"/>
                      <a:pt x="11936" y="9363"/>
                      <a:pt x="11936" y="9654"/>
                    </a:cubicBezTo>
                    <a:cubicBezTo>
                      <a:pt x="11936" y="10005"/>
                      <a:pt x="11470" y="10173"/>
                      <a:pt x="11098" y="9955"/>
                    </a:cubicBezTo>
                    <a:cubicBezTo>
                      <a:pt x="10846" y="9807"/>
                      <a:pt x="10773" y="9805"/>
                      <a:pt x="10486" y="9939"/>
                    </a:cubicBezTo>
                    <a:cubicBezTo>
                      <a:pt x="10069" y="10134"/>
                      <a:pt x="10039" y="10132"/>
                      <a:pt x="9757" y="9879"/>
                    </a:cubicBezTo>
                    <a:cubicBezTo>
                      <a:pt x="9544" y="9688"/>
                      <a:pt x="9542" y="9643"/>
                      <a:pt x="9690" y="9443"/>
                    </a:cubicBezTo>
                    <a:cubicBezTo>
                      <a:pt x="9902" y="9155"/>
                      <a:pt x="10300" y="9104"/>
                      <a:pt x="10578" y="9330"/>
                    </a:cubicBezTo>
                    <a:cubicBezTo>
                      <a:pt x="10782" y="9496"/>
                      <a:pt x="10811" y="9496"/>
                      <a:pt x="11006" y="9338"/>
                    </a:cubicBezTo>
                    <a:cubicBezTo>
                      <a:pt x="11139" y="9230"/>
                      <a:pt x="11288" y="9179"/>
                      <a:pt x="11425" y="9172"/>
                    </a:cubicBezTo>
                    <a:close/>
                    <a:moveTo>
                      <a:pt x="8316" y="12460"/>
                    </a:moveTo>
                    <a:cubicBezTo>
                      <a:pt x="8320" y="12459"/>
                      <a:pt x="8328" y="12460"/>
                      <a:pt x="8332" y="12460"/>
                    </a:cubicBezTo>
                    <a:cubicBezTo>
                      <a:pt x="8401" y="12466"/>
                      <a:pt x="8450" y="12624"/>
                      <a:pt x="8450" y="12927"/>
                    </a:cubicBezTo>
                    <a:cubicBezTo>
                      <a:pt x="8450" y="13218"/>
                      <a:pt x="8394" y="13420"/>
                      <a:pt x="8307" y="13446"/>
                    </a:cubicBezTo>
                    <a:cubicBezTo>
                      <a:pt x="8100" y="13508"/>
                      <a:pt x="8029" y="13260"/>
                      <a:pt x="8131" y="12821"/>
                    </a:cubicBezTo>
                    <a:cubicBezTo>
                      <a:pt x="8185" y="12587"/>
                      <a:pt x="8257" y="12473"/>
                      <a:pt x="8316" y="12460"/>
                    </a:cubicBezTo>
                    <a:close/>
                    <a:moveTo>
                      <a:pt x="8785" y="12483"/>
                    </a:moveTo>
                    <a:cubicBezTo>
                      <a:pt x="8893" y="12469"/>
                      <a:pt x="8959" y="12647"/>
                      <a:pt x="8994" y="13055"/>
                    </a:cubicBezTo>
                    <a:cubicBezTo>
                      <a:pt x="9023" y="13383"/>
                      <a:pt x="8873" y="13562"/>
                      <a:pt x="8701" y="13408"/>
                    </a:cubicBezTo>
                    <a:cubicBezTo>
                      <a:pt x="8579" y="13299"/>
                      <a:pt x="8605" y="12569"/>
                      <a:pt x="8735" y="12498"/>
                    </a:cubicBezTo>
                    <a:cubicBezTo>
                      <a:pt x="8752" y="12488"/>
                      <a:pt x="8769" y="12485"/>
                      <a:pt x="8785" y="12483"/>
                    </a:cubicBezTo>
                    <a:close/>
                    <a:moveTo>
                      <a:pt x="12682" y="12754"/>
                    </a:moveTo>
                    <a:cubicBezTo>
                      <a:pt x="12745" y="12756"/>
                      <a:pt x="12799" y="12899"/>
                      <a:pt x="12799" y="13077"/>
                    </a:cubicBezTo>
                    <a:cubicBezTo>
                      <a:pt x="12799" y="13377"/>
                      <a:pt x="12638" y="13557"/>
                      <a:pt x="12489" y="13423"/>
                    </a:cubicBezTo>
                    <a:cubicBezTo>
                      <a:pt x="12387" y="13332"/>
                      <a:pt x="12556" y="12748"/>
                      <a:pt x="12682" y="12754"/>
                    </a:cubicBezTo>
                    <a:close/>
                    <a:moveTo>
                      <a:pt x="13251" y="12829"/>
                    </a:moveTo>
                    <a:cubicBezTo>
                      <a:pt x="13314" y="12818"/>
                      <a:pt x="13390" y="12914"/>
                      <a:pt x="13411" y="13047"/>
                    </a:cubicBezTo>
                    <a:cubicBezTo>
                      <a:pt x="13458" y="13348"/>
                      <a:pt x="13237" y="13582"/>
                      <a:pt x="13134" y="13340"/>
                    </a:cubicBezTo>
                    <a:cubicBezTo>
                      <a:pt x="13043" y="13128"/>
                      <a:pt x="13105" y="12855"/>
                      <a:pt x="13251" y="12829"/>
                    </a:cubicBezTo>
                    <a:close/>
                  </a:path>
                </a:pathLst>
              </a:custGeom>
              <a:ln w="12700" cap="flat">
                <a:noFill/>
                <a:miter lim="400000"/>
              </a:ln>
              <a:effectLst/>
            </p:spPr>
          </p:pic>
        </p:grpSp>
      </p:grpSp>
      <p:sp>
        <p:nvSpPr>
          <p:cNvPr id="20" name="www.roskazna.ru"/>
          <p:cNvSpPr txBox="1"/>
          <p:nvPr/>
        </p:nvSpPr>
        <p:spPr>
          <a:xfrm>
            <a:off x="683568" y="339502"/>
            <a:ext cx="1800200" cy="24109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square" lIns="50800" tIns="50800" rIns="50800" bIns="50800" anchor="ctr">
            <a:spAutoFit/>
          </a:bodyPr>
          <a:lstStyle/>
          <a:p>
            <a:pPr marL="92075" lvl="2" algn="l">
              <a:defRPr b="0">
                <a:solidFill>
                  <a:srgbClr val="212121"/>
                </a:solidFill>
                <a:latin typeface="Helvetica"/>
                <a:ea typeface="Helvetica"/>
                <a:cs typeface="Helvetica"/>
                <a:sym typeface="Helvetica"/>
              </a:defRPr>
            </a:pPr>
            <a:r>
              <a:rPr sz="900" dirty="0" smtClean="0">
                <a:solidFill>
                  <a:schemeClr val="accent1">
                    <a:lumMod val="50000"/>
                  </a:schemeClr>
                </a:solidFill>
                <a:latin typeface="Cambria" pitchFamily="18" charset="0"/>
              </a:rPr>
              <a:t>www.</a:t>
            </a:r>
            <a:r>
              <a:rPr lang="en-US" sz="900" dirty="0" smtClean="0">
                <a:solidFill>
                  <a:schemeClr val="accent1">
                    <a:lumMod val="50000"/>
                  </a:schemeClr>
                </a:solidFill>
                <a:latin typeface="Cambria" pitchFamily="18" charset="0"/>
              </a:rPr>
              <a:t>altay</a:t>
            </a:r>
            <a:r>
              <a:rPr lang="ru-RU" sz="900" dirty="0" smtClean="0">
                <a:solidFill>
                  <a:schemeClr val="accent1">
                    <a:lumMod val="50000"/>
                  </a:schemeClr>
                </a:solidFill>
                <a:latin typeface="Cambria" pitchFamily="18" charset="0"/>
              </a:rPr>
              <a:t>.</a:t>
            </a:r>
            <a:r>
              <a:rPr sz="900" dirty="0" smtClean="0">
                <a:solidFill>
                  <a:schemeClr val="accent1">
                    <a:lumMod val="50000"/>
                  </a:schemeClr>
                </a:solidFill>
                <a:latin typeface="Cambria" pitchFamily="18" charset="0"/>
              </a:rPr>
              <a:t>roskazna.ru</a:t>
            </a:r>
            <a:endParaRPr sz="900" dirty="0">
              <a:solidFill>
                <a:schemeClr val="accent1">
                  <a:lumMod val="50000"/>
                </a:schemeClr>
              </a:solidFill>
              <a:latin typeface="Cambria" pitchFamily="18" charset="0"/>
            </a:endParaRPr>
          </a:p>
        </p:txBody>
      </p:sp>
      <p:sp>
        <p:nvSpPr>
          <p:cNvPr id="26" name="TextBox 3"/>
          <p:cNvSpPr txBox="1">
            <a:spLocks noChangeArrowheads="1"/>
          </p:cNvSpPr>
          <p:nvPr/>
        </p:nvSpPr>
        <p:spPr bwMode="auto">
          <a:xfrm>
            <a:off x="755576" y="126817"/>
            <a:ext cx="2736304" cy="28469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txBody>
          <a:bodyPr wrap="square" lIns="68580" tIns="34290" rIns="68580" bIns="34290">
            <a:spAutoFit/>
          </a:bodyPr>
          <a:lstStyle/>
          <a:p>
            <a:r>
              <a:rPr lang="ru-RU" altLang="ru-RU" sz="1400" b="1" dirty="0" smtClean="0">
                <a:solidFill>
                  <a:schemeClr val="tx2">
                    <a:lumMod val="50000"/>
                  </a:schemeClr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Cambria" pitchFamily="18" charset="0"/>
                <a:cs typeface="Arial" pitchFamily="34" charset="0"/>
              </a:rPr>
              <a:t>УФК ПО АЛТАЙСКОМУ КРАЮ</a:t>
            </a:r>
            <a:endParaRPr lang="ru-RU" altLang="ru-RU" sz="1400" b="1" dirty="0">
              <a:solidFill>
                <a:schemeClr val="tx2">
                  <a:lumMod val="50000"/>
                </a:schemeClr>
              </a:solidFill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  <a:latin typeface="Cambria" pitchFamily="18" charset="0"/>
              <a:cs typeface="Arial" pitchFamily="34" charset="0"/>
            </a:endParaRPr>
          </a:p>
        </p:txBody>
      </p:sp>
      <p:sp>
        <p:nvSpPr>
          <p:cNvPr id="12" name="TextBox 15"/>
          <p:cNvSpPr txBox="1">
            <a:spLocks noChangeArrowheads="1"/>
          </p:cNvSpPr>
          <p:nvPr/>
        </p:nvSpPr>
        <p:spPr bwMode="auto">
          <a:xfrm>
            <a:off x="3347864" y="73536"/>
            <a:ext cx="5796136" cy="55399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/>
            <a:r>
              <a:rPr lang="ru-RU" altLang="ru-RU" sz="15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mbria" pitchFamily="18" charset="0"/>
              </a:rPr>
              <a:t>Бюджетные кредиты  на пополнение остатков средств на счетах бюджетов субъектов РФ (местных бюджетов)</a:t>
            </a:r>
          </a:p>
        </p:txBody>
      </p:sp>
      <p:sp>
        <p:nvSpPr>
          <p:cNvPr id="16" name="Итоги деятельности Казначейства России за 2018 год…"/>
          <p:cNvSpPr/>
          <p:nvPr/>
        </p:nvSpPr>
        <p:spPr>
          <a:xfrm>
            <a:off x="107504" y="843558"/>
            <a:ext cx="360040" cy="2376264"/>
          </a:xfrm>
          <a:prstGeom prst="roundRect">
            <a:avLst>
              <a:gd name="adj" fmla="val 11676"/>
            </a:avLst>
          </a:prstGeom>
          <a:solidFill>
            <a:srgbClr val="003859"/>
          </a:solidFill>
          <a:ln w="12700">
            <a:noFill/>
            <a:miter lim="400000"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0" tIns="0" rIns="0" bIns="0" anchor="ctr"/>
          <a:lstStyle/>
          <a:p>
            <a:pPr algn="ctr" defTabSz="336947">
              <a:defRPr/>
            </a:pPr>
            <a:endParaRPr lang="ru-RU" sz="2200" b="1" cap="all" dirty="0" smtClean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mbria" pitchFamily="18" charset="0"/>
              <a:ea typeface="Open Sans Condensed Light" pitchFamily="34" charset="0"/>
              <a:cs typeface="Open Sans Condensed Light" pitchFamily="34" charset="0"/>
            </a:endParaRPr>
          </a:p>
        </p:txBody>
      </p:sp>
      <p:sp>
        <p:nvSpPr>
          <p:cNvPr id="17" name="TextBox 15"/>
          <p:cNvSpPr txBox="1">
            <a:spLocks noChangeArrowheads="1"/>
          </p:cNvSpPr>
          <p:nvPr/>
        </p:nvSpPr>
        <p:spPr bwMode="auto">
          <a:xfrm rot="16200000">
            <a:off x="-883041" y="1906110"/>
            <a:ext cx="2304258" cy="3231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/>
            <a:r>
              <a:rPr lang="ru-RU" altLang="ru-RU" sz="15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mbria" pitchFamily="18" charset="0"/>
              </a:rPr>
              <a:t>2018</a:t>
            </a:r>
          </a:p>
        </p:txBody>
      </p:sp>
      <p:sp>
        <p:nvSpPr>
          <p:cNvPr id="18" name="Прямоугольник 17"/>
          <p:cNvSpPr/>
          <p:nvPr/>
        </p:nvSpPr>
        <p:spPr>
          <a:xfrm>
            <a:off x="107504" y="843558"/>
            <a:ext cx="4824536" cy="2376264"/>
          </a:xfrm>
          <a:prstGeom prst="rect">
            <a:avLst/>
          </a:prstGeom>
          <a:noFill/>
          <a:ln w="9525">
            <a:solidFill>
              <a:schemeClr val="accent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pPr indent="180000">
              <a:buFont typeface="Wingdings" pitchFamily="2" charset="2"/>
              <a:buChar char="Ø"/>
              <a:defRPr/>
            </a:pPr>
            <a:endParaRPr lang="ru-RU" altLang="ru-RU" sz="1100" dirty="0" smtClean="0">
              <a:solidFill>
                <a:schemeClr val="accent1">
                  <a:lumMod val="50000"/>
                </a:schemeClr>
              </a:solidFill>
              <a:latin typeface="Cambria" pitchFamily="18" charset="0"/>
            </a:endParaRPr>
          </a:p>
          <a:p>
            <a:pPr indent="180000">
              <a:buFont typeface="Wingdings" pitchFamily="2" charset="2"/>
              <a:buChar char="Ø"/>
              <a:defRPr/>
            </a:pPr>
            <a:endParaRPr lang="ru-RU" altLang="ru-RU" sz="1100" dirty="0">
              <a:solidFill>
                <a:schemeClr val="accent1">
                  <a:lumMod val="50000"/>
                </a:schemeClr>
              </a:solidFill>
              <a:latin typeface="Cambria" pitchFamily="18" charset="0"/>
            </a:endParaRPr>
          </a:p>
        </p:txBody>
      </p:sp>
      <p:sp>
        <p:nvSpPr>
          <p:cNvPr id="22" name="TextBox 84"/>
          <p:cNvSpPr txBox="1">
            <a:spLocks noChangeArrowheads="1"/>
          </p:cNvSpPr>
          <p:nvPr/>
        </p:nvSpPr>
        <p:spPr bwMode="auto">
          <a:xfrm>
            <a:off x="467544" y="843558"/>
            <a:ext cx="4320480" cy="66941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>
              <a:lnSpc>
                <a:spcPts val="1500"/>
              </a:lnSpc>
            </a:pPr>
            <a:r>
              <a:rPr lang="ru-RU" altLang="ru-RU" sz="1200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mbria" pitchFamily="18" charset="0"/>
              </a:rPr>
              <a:t>УФК по Алтайскому краю заключены договоры о предоставлении бюджетного кредита на пополнение остатков средств на счетах бюджетов субъектов РФ:</a:t>
            </a:r>
          </a:p>
        </p:txBody>
      </p:sp>
      <p:sp>
        <p:nvSpPr>
          <p:cNvPr id="23" name="Прямоугольник 22"/>
          <p:cNvSpPr/>
          <p:nvPr/>
        </p:nvSpPr>
        <p:spPr>
          <a:xfrm>
            <a:off x="467544" y="1563638"/>
            <a:ext cx="4464496" cy="1656184"/>
          </a:xfrm>
          <a:prstGeom prst="rect">
            <a:avLst/>
          </a:prstGeom>
          <a:noFill/>
          <a:ln w="9525">
            <a:solidFill>
              <a:schemeClr val="accent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pPr indent="180000">
              <a:buFont typeface="Wingdings" pitchFamily="2" charset="2"/>
              <a:buChar char="Ø"/>
              <a:defRPr/>
            </a:pPr>
            <a:endParaRPr lang="ru-RU" altLang="ru-RU" sz="1100" dirty="0" smtClean="0">
              <a:solidFill>
                <a:schemeClr val="accent1">
                  <a:lumMod val="50000"/>
                </a:schemeClr>
              </a:solidFill>
              <a:latin typeface="Cambria" pitchFamily="18" charset="0"/>
            </a:endParaRPr>
          </a:p>
          <a:p>
            <a:pPr indent="180000">
              <a:buFont typeface="Wingdings" pitchFamily="2" charset="2"/>
              <a:buChar char="Ø"/>
              <a:defRPr/>
            </a:pPr>
            <a:endParaRPr lang="ru-RU" altLang="ru-RU" sz="1100" dirty="0">
              <a:solidFill>
                <a:schemeClr val="accent1">
                  <a:lumMod val="50000"/>
                </a:schemeClr>
              </a:solidFill>
              <a:latin typeface="Cambria" pitchFamily="18" charset="0"/>
            </a:endParaRPr>
          </a:p>
        </p:txBody>
      </p:sp>
      <p:sp>
        <p:nvSpPr>
          <p:cNvPr id="24" name="TextBox 84"/>
          <p:cNvSpPr txBox="1">
            <a:spLocks noChangeArrowheads="1"/>
          </p:cNvSpPr>
          <p:nvPr/>
        </p:nvSpPr>
        <p:spPr bwMode="auto">
          <a:xfrm>
            <a:off x="611560" y="1563638"/>
            <a:ext cx="4320480" cy="47705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>
              <a:lnSpc>
                <a:spcPts val="1500"/>
              </a:lnSpc>
            </a:pPr>
            <a:r>
              <a:rPr lang="ru-RU" altLang="ru-RU" sz="1200" b="1" dirty="0" smtClean="0">
                <a:solidFill>
                  <a:schemeClr val="accent1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mbria" pitchFamily="18" charset="0"/>
              </a:rPr>
              <a:t>с Министерством финансов Алтайского края</a:t>
            </a:r>
          </a:p>
          <a:p>
            <a:pPr algn="ctr">
              <a:lnSpc>
                <a:spcPts val="1500"/>
              </a:lnSpc>
            </a:pPr>
            <a:r>
              <a:rPr lang="ru-RU" altLang="ru-RU" sz="1200" b="1" dirty="0" smtClean="0">
                <a:solidFill>
                  <a:schemeClr val="accent1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mbria" pitchFamily="18" charset="0"/>
              </a:rPr>
              <a:t>от имени Алтайского края</a:t>
            </a:r>
          </a:p>
        </p:txBody>
      </p:sp>
      <p:sp>
        <p:nvSpPr>
          <p:cNvPr id="25" name="Прямоугольник 24"/>
          <p:cNvSpPr/>
          <p:nvPr/>
        </p:nvSpPr>
        <p:spPr>
          <a:xfrm>
            <a:off x="467544" y="843558"/>
            <a:ext cx="4464496" cy="720080"/>
          </a:xfrm>
          <a:prstGeom prst="rect">
            <a:avLst/>
          </a:prstGeom>
          <a:noFill/>
          <a:ln w="9525">
            <a:solidFill>
              <a:schemeClr val="accent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pPr indent="180000">
              <a:buFont typeface="Wingdings" pitchFamily="2" charset="2"/>
              <a:buChar char="Ø"/>
              <a:defRPr/>
            </a:pPr>
            <a:endParaRPr lang="ru-RU" altLang="ru-RU" sz="1100" dirty="0" smtClean="0">
              <a:solidFill>
                <a:schemeClr val="accent1">
                  <a:lumMod val="50000"/>
                </a:schemeClr>
              </a:solidFill>
              <a:latin typeface="Cambria" pitchFamily="18" charset="0"/>
            </a:endParaRPr>
          </a:p>
          <a:p>
            <a:pPr indent="180000">
              <a:buFont typeface="Wingdings" pitchFamily="2" charset="2"/>
              <a:buChar char="Ø"/>
              <a:defRPr/>
            </a:pPr>
            <a:endParaRPr lang="ru-RU" altLang="ru-RU" sz="1100" dirty="0">
              <a:solidFill>
                <a:schemeClr val="accent1">
                  <a:lumMod val="50000"/>
                </a:schemeClr>
              </a:solidFill>
              <a:latin typeface="Cambria" pitchFamily="18" charset="0"/>
            </a:endParaRPr>
          </a:p>
        </p:txBody>
      </p:sp>
      <p:sp>
        <p:nvSpPr>
          <p:cNvPr id="27" name="TextBox 84"/>
          <p:cNvSpPr txBox="1">
            <a:spLocks noChangeArrowheads="1"/>
          </p:cNvSpPr>
          <p:nvPr/>
        </p:nvSpPr>
        <p:spPr bwMode="auto">
          <a:xfrm>
            <a:off x="611560" y="2067694"/>
            <a:ext cx="4320480" cy="66941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>
              <a:lnSpc>
                <a:spcPts val="1500"/>
              </a:lnSpc>
            </a:pPr>
            <a:r>
              <a:rPr lang="ru-RU" altLang="ru-RU" sz="1200" b="1" dirty="0" smtClean="0">
                <a:solidFill>
                  <a:schemeClr val="accent1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mbria" pitchFamily="18" charset="0"/>
              </a:rPr>
              <a:t>с Администрацией города Барнаула </a:t>
            </a:r>
          </a:p>
          <a:p>
            <a:pPr algn="ctr">
              <a:lnSpc>
                <a:spcPts val="1500"/>
              </a:lnSpc>
            </a:pPr>
            <a:r>
              <a:rPr lang="ru-RU" altLang="ru-RU" sz="1200" b="1" dirty="0" smtClean="0">
                <a:solidFill>
                  <a:schemeClr val="accent1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mbria" pitchFamily="18" charset="0"/>
              </a:rPr>
              <a:t>от имени городского округа – город Барнаул</a:t>
            </a:r>
          </a:p>
          <a:p>
            <a:pPr algn="ctr">
              <a:lnSpc>
                <a:spcPts val="1500"/>
              </a:lnSpc>
            </a:pPr>
            <a:r>
              <a:rPr lang="ru-RU" altLang="ru-RU" sz="1200" b="1" dirty="0" smtClean="0">
                <a:solidFill>
                  <a:schemeClr val="accent1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mbria" pitchFamily="18" charset="0"/>
              </a:rPr>
              <a:t>Алтайского края</a:t>
            </a:r>
          </a:p>
        </p:txBody>
      </p:sp>
      <p:sp>
        <p:nvSpPr>
          <p:cNvPr id="28" name="TextBox 84"/>
          <p:cNvSpPr txBox="1">
            <a:spLocks noChangeArrowheads="1"/>
          </p:cNvSpPr>
          <p:nvPr/>
        </p:nvSpPr>
        <p:spPr bwMode="auto">
          <a:xfrm>
            <a:off x="611560" y="2715766"/>
            <a:ext cx="4320480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>
              <a:lnSpc>
                <a:spcPts val="1500"/>
              </a:lnSpc>
            </a:pPr>
            <a:r>
              <a:rPr lang="ru-RU" altLang="ru-RU" sz="1200" b="1" dirty="0" smtClean="0">
                <a:solidFill>
                  <a:schemeClr val="accent1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mbria" pitchFamily="18" charset="0"/>
              </a:rPr>
              <a:t>с Администрацией города Бийска </a:t>
            </a:r>
          </a:p>
          <a:p>
            <a:pPr algn="ctr">
              <a:lnSpc>
                <a:spcPts val="1500"/>
              </a:lnSpc>
            </a:pPr>
            <a:r>
              <a:rPr lang="ru-RU" altLang="ru-RU" sz="1200" b="1" dirty="0" smtClean="0">
                <a:solidFill>
                  <a:schemeClr val="accent1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mbria" pitchFamily="18" charset="0"/>
              </a:rPr>
              <a:t>от имени муниципального образования город Бийск</a:t>
            </a:r>
          </a:p>
        </p:txBody>
      </p:sp>
      <p:sp>
        <p:nvSpPr>
          <p:cNvPr id="29" name="Прямоугольник 28"/>
          <p:cNvSpPr/>
          <p:nvPr/>
        </p:nvSpPr>
        <p:spPr>
          <a:xfrm>
            <a:off x="467544" y="1563638"/>
            <a:ext cx="4464496" cy="504056"/>
          </a:xfrm>
          <a:prstGeom prst="rect">
            <a:avLst/>
          </a:prstGeom>
          <a:noFill/>
          <a:ln w="9525">
            <a:solidFill>
              <a:schemeClr val="accent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pPr indent="180000">
              <a:buFont typeface="Wingdings" pitchFamily="2" charset="2"/>
              <a:buChar char="Ø"/>
              <a:defRPr/>
            </a:pPr>
            <a:endParaRPr lang="ru-RU" altLang="ru-RU" sz="1100" dirty="0" smtClean="0">
              <a:solidFill>
                <a:schemeClr val="accent1">
                  <a:lumMod val="50000"/>
                </a:schemeClr>
              </a:solidFill>
              <a:latin typeface="Cambria" pitchFamily="18" charset="0"/>
            </a:endParaRPr>
          </a:p>
          <a:p>
            <a:pPr indent="180000">
              <a:buFont typeface="Wingdings" pitchFamily="2" charset="2"/>
              <a:buChar char="Ø"/>
              <a:defRPr/>
            </a:pPr>
            <a:endParaRPr lang="ru-RU" altLang="ru-RU" sz="1100" dirty="0">
              <a:solidFill>
                <a:schemeClr val="accent1">
                  <a:lumMod val="50000"/>
                </a:schemeClr>
              </a:solidFill>
              <a:latin typeface="Cambria" pitchFamily="18" charset="0"/>
            </a:endParaRPr>
          </a:p>
        </p:txBody>
      </p:sp>
      <p:sp>
        <p:nvSpPr>
          <p:cNvPr id="30" name="Прямоугольник 29"/>
          <p:cNvSpPr/>
          <p:nvPr/>
        </p:nvSpPr>
        <p:spPr>
          <a:xfrm>
            <a:off x="467544" y="2067694"/>
            <a:ext cx="4464496" cy="648072"/>
          </a:xfrm>
          <a:prstGeom prst="rect">
            <a:avLst/>
          </a:prstGeom>
          <a:noFill/>
          <a:ln w="9525">
            <a:solidFill>
              <a:schemeClr val="accent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pPr indent="180000">
              <a:buFont typeface="Wingdings" pitchFamily="2" charset="2"/>
              <a:buChar char="Ø"/>
              <a:defRPr/>
            </a:pPr>
            <a:endParaRPr lang="ru-RU" altLang="ru-RU" sz="1100" dirty="0" smtClean="0">
              <a:solidFill>
                <a:schemeClr val="accent1">
                  <a:lumMod val="50000"/>
                </a:schemeClr>
              </a:solidFill>
              <a:latin typeface="Cambria" pitchFamily="18" charset="0"/>
            </a:endParaRPr>
          </a:p>
          <a:p>
            <a:pPr indent="180000">
              <a:buFont typeface="Wingdings" pitchFamily="2" charset="2"/>
              <a:buChar char="Ø"/>
              <a:defRPr/>
            </a:pPr>
            <a:endParaRPr lang="ru-RU" altLang="ru-RU" sz="1100" dirty="0">
              <a:solidFill>
                <a:schemeClr val="accent1">
                  <a:lumMod val="50000"/>
                </a:schemeClr>
              </a:solidFill>
              <a:latin typeface="Cambria" pitchFamily="18" charset="0"/>
            </a:endParaRPr>
          </a:p>
        </p:txBody>
      </p:sp>
      <p:sp>
        <p:nvSpPr>
          <p:cNvPr id="31" name="Прямоугольник 30"/>
          <p:cNvSpPr/>
          <p:nvPr/>
        </p:nvSpPr>
        <p:spPr>
          <a:xfrm>
            <a:off x="467544" y="2715766"/>
            <a:ext cx="4464496" cy="504056"/>
          </a:xfrm>
          <a:prstGeom prst="rect">
            <a:avLst/>
          </a:prstGeom>
          <a:noFill/>
          <a:ln w="9525">
            <a:solidFill>
              <a:schemeClr val="accent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pPr indent="180000">
              <a:buFont typeface="Wingdings" pitchFamily="2" charset="2"/>
              <a:buChar char="Ø"/>
              <a:defRPr/>
            </a:pPr>
            <a:endParaRPr lang="ru-RU" altLang="ru-RU" sz="1100" dirty="0" smtClean="0">
              <a:solidFill>
                <a:schemeClr val="accent1">
                  <a:lumMod val="50000"/>
                </a:schemeClr>
              </a:solidFill>
              <a:latin typeface="Cambria" pitchFamily="18" charset="0"/>
            </a:endParaRPr>
          </a:p>
          <a:p>
            <a:pPr indent="180000">
              <a:buFont typeface="Wingdings" pitchFamily="2" charset="2"/>
              <a:buChar char="Ø"/>
              <a:defRPr/>
            </a:pPr>
            <a:endParaRPr lang="ru-RU" altLang="ru-RU" sz="1100" dirty="0">
              <a:solidFill>
                <a:schemeClr val="accent1">
                  <a:lumMod val="50000"/>
                </a:schemeClr>
              </a:solidFill>
              <a:latin typeface="Cambria" pitchFamily="18" charset="0"/>
            </a:endParaRPr>
          </a:p>
        </p:txBody>
      </p:sp>
      <p:pic>
        <p:nvPicPr>
          <p:cNvPr id="32" name="Picture 5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539552" y="1635646"/>
            <a:ext cx="288032" cy="33574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3" name="Picture 5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539552" y="2163996"/>
            <a:ext cx="288032" cy="33574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4" name="Picture 5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539552" y="2812068"/>
            <a:ext cx="288032" cy="33574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5" name="Прямоугольник 34"/>
          <p:cNvSpPr/>
          <p:nvPr/>
        </p:nvSpPr>
        <p:spPr>
          <a:xfrm>
            <a:off x="5076056" y="843558"/>
            <a:ext cx="3936918" cy="2376264"/>
          </a:xfrm>
          <a:prstGeom prst="rect">
            <a:avLst/>
          </a:prstGeom>
          <a:noFill/>
          <a:ln w="9525">
            <a:solidFill>
              <a:schemeClr val="accent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pPr indent="180000">
              <a:defRPr/>
            </a:pPr>
            <a:endParaRPr lang="ru-RU" sz="1000" dirty="0">
              <a:solidFill>
                <a:schemeClr val="accent1">
                  <a:lumMod val="50000"/>
                </a:schemeClr>
              </a:solidFill>
              <a:latin typeface="Cambria" pitchFamily="18" charset="0"/>
            </a:endParaRPr>
          </a:p>
        </p:txBody>
      </p:sp>
      <p:sp>
        <p:nvSpPr>
          <p:cNvPr id="36" name="Прямоугольник 35"/>
          <p:cNvSpPr/>
          <p:nvPr/>
        </p:nvSpPr>
        <p:spPr>
          <a:xfrm>
            <a:off x="5293516" y="1131590"/>
            <a:ext cx="3719458" cy="2198038"/>
          </a:xfrm>
          <a:prstGeom prst="rect">
            <a:avLst/>
          </a:prstGeom>
        </p:spPr>
        <p:txBody>
          <a:bodyPr wrap="square" lIns="68580" tIns="34290" rIns="68580" bIns="34290">
            <a:spAutoFit/>
          </a:bodyPr>
          <a:lstStyle/>
          <a:p>
            <a:pPr algn="just" eaLnBrk="1" hangingPunct="1"/>
            <a:r>
              <a:rPr lang="ru-RU" sz="1000" dirty="0" smtClean="0">
                <a:solidFill>
                  <a:schemeClr val="accent1">
                    <a:lumMod val="50000"/>
                  </a:schemeClr>
                </a:solidFill>
                <a:latin typeface="Cambria" pitchFamily="18" charset="0"/>
                <a:cs typeface="Times New Roman" pitchFamily="18" charset="0"/>
              </a:rPr>
              <a:t>осуществление перехода к практике предоставления бюджетных кредитов на пополнение остатков средств на счетах бюджетов субъектов РФ (местных бюджетов) субъектам РФ и муниципальным образованиям, соответствующим законодательно установленным требованиям </a:t>
            </a:r>
          </a:p>
          <a:p>
            <a:pPr algn="just" eaLnBrk="1" hangingPunct="1">
              <a:lnSpc>
                <a:spcPts val="500"/>
              </a:lnSpc>
            </a:pPr>
            <a:endParaRPr lang="ru-RU" sz="1000" dirty="0" smtClean="0">
              <a:solidFill>
                <a:schemeClr val="accent1">
                  <a:lumMod val="50000"/>
                </a:schemeClr>
              </a:solidFill>
              <a:latin typeface="Cambria" pitchFamily="18" charset="0"/>
              <a:cs typeface="Times New Roman" pitchFamily="18" charset="0"/>
            </a:endParaRPr>
          </a:p>
          <a:p>
            <a:pPr algn="just" eaLnBrk="1" hangingPunct="1"/>
            <a:r>
              <a:rPr lang="ru-RU" sz="1000" dirty="0" smtClean="0">
                <a:solidFill>
                  <a:schemeClr val="accent1">
                    <a:lumMod val="50000"/>
                  </a:schemeClr>
                </a:solidFill>
                <a:latin typeface="Cambria" pitchFamily="18" charset="0"/>
                <a:cs typeface="Times New Roman" pitchFamily="18" charset="0"/>
              </a:rPr>
              <a:t>подготовка и согласование с Минфином России поправок в Бюджетный кодекс РФ в части применения критериев отбора субъектов РФ (муниципальных образований) для получения бюджетных кредитов</a:t>
            </a:r>
          </a:p>
          <a:p>
            <a:pPr algn="just" eaLnBrk="1" hangingPunct="1">
              <a:lnSpc>
                <a:spcPts val="500"/>
              </a:lnSpc>
            </a:pPr>
            <a:endParaRPr lang="ru-RU" sz="1000" dirty="0" smtClean="0">
              <a:solidFill>
                <a:schemeClr val="accent1">
                  <a:lumMod val="50000"/>
                </a:schemeClr>
              </a:solidFill>
              <a:latin typeface="Cambria" pitchFamily="18" charset="0"/>
              <a:cs typeface="Times New Roman" pitchFamily="18" charset="0"/>
            </a:endParaRPr>
          </a:p>
          <a:p>
            <a:pPr algn="just" eaLnBrk="1" hangingPunct="1"/>
            <a:r>
              <a:rPr lang="ru-RU" sz="1000" dirty="0" smtClean="0">
                <a:solidFill>
                  <a:schemeClr val="accent1">
                    <a:lumMod val="50000"/>
                  </a:schemeClr>
                </a:solidFill>
                <a:latin typeface="Cambria" pitchFamily="18" charset="0"/>
                <a:cs typeface="Times New Roman" pitchFamily="18" charset="0"/>
              </a:rPr>
              <a:t>тестирование новых технологий предоставления бюджетных кредитов в пилотных ТОФК</a:t>
            </a:r>
          </a:p>
          <a:p>
            <a:pPr algn="just" eaLnBrk="1" hangingPunct="1"/>
            <a:endParaRPr lang="ru-RU" sz="1000" dirty="0" smtClean="0">
              <a:solidFill>
                <a:schemeClr val="accent1">
                  <a:lumMod val="50000"/>
                </a:schemeClr>
              </a:solidFill>
              <a:latin typeface="Cambria" pitchFamily="18" charset="0"/>
              <a:cs typeface="Times New Roman" pitchFamily="18" charset="0"/>
            </a:endParaRPr>
          </a:p>
        </p:txBody>
      </p:sp>
      <p:pic>
        <p:nvPicPr>
          <p:cNvPr id="37" name="Рисунок 36" descr="2.png"/>
          <p:cNvPicPr>
            <a:picLocks noChangeAspect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5124542" y="1189132"/>
            <a:ext cx="144545" cy="14401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8" name="Итоги деятельности Казначейства России за 2018 год…"/>
          <p:cNvSpPr/>
          <p:nvPr/>
        </p:nvSpPr>
        <p:spPr>
          <a:xfrm>
            <a:off x="5076056" y="843558"/>
            <a:ext cx="3936918" cy="288032"/>
          </a:xfrm>
          <a:prstGeom prst="roundRect">
            <a:avLst>
              <a:gd name="adj" fmla="val 11676"/>
            </a:avLst>
          </a:prstGeom>
          <a:solidFill>
            <a:srgbClr val="003859"/>
          </a:solidFill>
          <a:ln w="12700">
            <a:noFill/>
            <a:miter lim="400000"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0" tIns="0" rIns="0" bIns="0" anchor="ctr"/>
          <a:lstStyle/>
          <a:p>
            <a:pPr algn="ctr" defTabSz="336947">
              <a:defRPr/>
            </a:pPr>
            <a:endParaRPr lang="ru-RU" sz="2200" b="1" cap="all" dirty="0" smtClean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mbria" pitchFamily="18" charset="0"/>
              <a:ea typeface="Open Sans Condensed Light" pitchFamily="34" charset="0"/>
              <a:cs typeface="Open Sans Condensed Light" pitchFamily="34" charset="0"/>
            </a:endParaRPr>
          </a:p>
        </p:txBody>
      </p:sp>
      <p:sp>
        <p:nvSpPr>
          <p:cNvPr id="39" name="TextBox 15"/>
          <p:cNvSpPr txBox="1">
            <a:spLocks noChangeArrowheads="1"/>
          </p:cNvSpPr>
          <p:nvPr/>
        </p:nvSpPr>
        <p:spPr bwMode="auto">
          <a:xfrm>
            <a:off x="5052533" y="839202"/>
            <a:ext cx="3960877" cy="2923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/>
            <a:r>
              <a:rPr lang="ru-RU" altLang="ru-RU" sz="13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mbria" pitchFamily="18" charset="0"/>
              </a:rPr>
              <a:t>2019</a:t>
            </a:r>
          </a:p>
        </p:txBody>
      </p:sp>
      <p:pic>
        <p:nvPicPr>
          <p:cNvPr id="40" name="Рисунок 39" descr="2.png"/>
          <p:cNvPicPr>
            <a:picLocks noChangeAspect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5124542" y="2211710"/>
            <a:ext cx="144545" cy="14401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2" name="Прямоугольник 41"/>
          <p:cNvSpPr/>
          <p:nvPr/>
        </p:nvSpPr>
        <p:spPr>
          <a:xfrm>
            <a:off x="323528" y="3658304"/>
            <a:ext cx="8712968" cy="1277273"/>
          </a:xfrm>
          <a:prstGeom prst="rect">
            <a:avLst/>
          </a:prstGeom>
          <a:noFill/>
        </p:spPr>
        <p:txBody>
          <a:bodyPr wrap="square" lIns="68580" tIns="34290" rIns="68580" bIns="34290">
            <a:spAutoFit/>
          </a:bodyPr>
          <a:lstStyle/>
          <a:p>
            <a:pPr algn="just"/>
            <a:r>
              <a:rPr lang="ru-RU" sz="1100" dirty="0" smtClean="0">
                <a:solidFill>
                  <a:schemeClr val="accent1">
                    <a:lumMod val="50000"/>
                  </a:schemeClr>
                </a:solidFill>
                <a:latin typeface="Cambria" pitchFamily="18" charset="0"/>
              </a:rPr>
              <a:t>недопущение муниципальным образованием </a:t>
            </a:r>
            <a:r>
              <a:rPr lang="ru-RU" sz="1100" dirty="0" err="1" smtClean="0">
                <a:solidFill>
                  <a:schemeClr val="accent1">
                    <a:lumMod val="50000"/>
                  </a:schemeClr>
                </a:solidFill>
                <a:latin typeface="Cambria" pitchFamily="18" charset="0"/>
              </a:rPr>
              <a:t>невозврата</a:t>
            </a:r>
            <a:r>
              <a:rPr lang="ru-RU" sz="1100" dirty="0" smtClean="0">
                <a:solidFill>
                  <a:schemeClr val="accent1">
                    <a:lumMod val="50000"/>
                  </a:schemeClr>
                </a:solidFill>
                <a:latin typeface="Cambria" pitchFamily="18" charset="0"/>
              </a:rPr>
              <a:t> бюджетного кредита, </a:t>
            </a:r>
            <a:r>
              <a:rPr lang="ru-RU" sz="1100" dirty="0" err="1" smtClean="0">
                <a:solidFill>
                  <a:schemeClr val="accent1">
                    <a:lumMod val="50000"/>
                  </a:schemeClr>
                </a:solidFill>
                <a:latin typeface="Cambria" pitchFamily="18" charset="0"/>
              </a:rPr>
              <a:t>неперечисление</a:t>
            </a:r>
            <a:r>
              <a:rPr lang="ru-RU" sz="1100" dirty="0" smtClean="0">
                <a:solidFill>
                  <a:schemeClr val="accent1">
                    <a:lumMod val="50000"/>
                  </a:schemeClr>
                </a:solidFill>
                <a:latin typeface="Cambria" pitchFamily="18" charset="0"/>
              </a:rPr>
              <a:t> платы за пользованием кредитом</a:t>
            </a:r>
          </a:p>
          <a:p>
            <a:pPr algn="just">
              <a:lnSpc>
                <a:spcPts val="500"/>
              </a:lnSpc>
            </a:pPr>
            <a:endParaRPr lang="ru-RU" sz="1100" dirty="0" smtClean="0">
              <a:solidFill>
                <a:schemeClr val="accent1">
                  <a:lumMod val="50000"/>
                </a:schemeClr>
              </a:solidFill>
              <a:latin typeface="Cambria" pitchFamily="18" charset="0"/>
            </a:endParaRPr>
          </a:p>
          <a:p>
            <a:pPr algn="just"/>
            <a:r>
              <a:rPr lang="ru-RU" sz="1100" dirty="0" smtClean="0">
                <a:solidFill>
                  <a:schemeClr val="accent1">
                    <a:lumMod val="50000"/>
                  </a:schemeClr>
                </a:solidFill>
                <a:latin typeface="Cambria" pitchFamily="18" charset="0"/>
              </a:rPr>
              <a:t>муниципальное   образование   любого   вида,   которому   в  2015-2018   годах   хотя   бы  один   раз предоставлялся бюджетный кредит</a:t>
            </a:r>
          </a:p>
          <a:p>
            <a:pPr algn="just">
              <a:lnSpc>
                <a:spcPts val="500"/>
              </a:lnSpc>
            </a:pPr>
            <a:endParaRPr lang="ru-RU" sz="1100" dirty="0" smtClean="0">
              <a:solidFill>
                <a:schemeClr val="accent1">
                  <a:lumMod val="50000"/>
                </a:schemeClr>
              </a:solidFill>
              <a:latin typeface="Cambria" pitchFamily="18" charset="0"/>
            </a:endParaRPr>
          </a:p>
          <a:p>
            <a:pPr algn="just"/>
            <a:r>
              <a:rPr lang="ru-RU" sz="1100" dirty="0" smtClean="0">
                <a:solidFill>
                  <a:schemeClr val="accent1">
                    <a:lumMod val="50000"/>
                  </a:schemeClr>
                </a:solidFill>
                <a:latin typeface="Cambria" pitchFamily="18" charset="0"/>
              </a:rPr>
              <a:t>муниципальное образование  любого  вида  имеет кредитные  рейтинги не ниже уровня "ВВ-(RU)" или "</a:t>
            </a:r>
            <a:r>
              <a:rPr lang="ru-RU" sz="1100" dirty="0" err="1" smtClean="0">
                <a:solidFill>
                  <a:schemeClr val="accent1">
                    <a:lumMod val="50000"/>
                  </a:schemeClr>
                </a:solidFill>
                <a:latin typeface="Cambria" pitchFamily="18" charset="0"/>
              </a:rPr>
              <a:t>ruВВ</a:t>
            </a:r>
            <a:r>
              <a:rPr lang="ru-RU" sz="1100" dirty="0" smtClean="0">
                <a:solidFill>
                  <a:schemeClr val="accent1">
                    <a:lumMod val="50000"/>
                  </a:schemeClr>
                </a:solidFill>
                <a:latin typeface="Cambria" pitchFamily="18" charset="0"/>
              </a:rPr>
              <a:t>-" </a:t>
            </a:r>
          </a:p>
          <a:p>
            <a:pPr algn="just">
              <a:lnSpc>
                <a:spcPts val="500"/>
              </a:lnSpc>
            </a:pPr>
            <a:endParaRPr lang="ru-RU" sz="1100" dirty="0" smtClean="0">
              <a:solidFill>
                <a:schemeClr val="accent1">
                  <a:lumMod val="50000"/>
                </a:schemeClr>
              </a:solidFill>
              <a:latin typeface="Cambria" pitchFamily="18" charset="0"/>
            </a:endParaRPr>
          </a:p>
          <a:p>
            <a:pPr algn="just"/>
            <a:r>
              <a:rPr lang="ru-RU" sz="1100" dirty="0" smtClean="0">
                <a:solidFill>
                  <a:schemeClr val="accent1">
                    <a:lumMod val="50000"/>
                  </a:schemeClr>
                </a:solidFill>
                <a:latin typeface="Cambria" pitchFamily="18" charset="0"/>
              </a:rPr>
              <a:t>муниципальное образование является муниципальным районом, городским округом, городским округом с внутригородским делением и имеет дотационный уровень не более 5 процентов собственных доходов местного бюджета (с 2020 года)</a:t>
            </a:r>
            <a:endParaRPr lang="ru-RU" sz="1100" dirty="0" smtClean="0">
              <a:solidFill>
                <a:schemeClr val="accent1">
                  <a:lumMod val="50000"/>
                </a:schemeClr>
              </a:solidFill>
              <a:latin typeface="Cambria" pitchFamily="18" charset="0"/>
              <a:cs typeface="Times New Roman" pitchFamily="18" charset="0"/>
            </a:endParaRPr>
          </a:p>
        </p:txBody>
      </p:sp>
      <p:cxnSp>
        <p:nvCxnSpPr>
          <p:cNvPr id="44" name="Прямая соединительная линия 43"/>
          <p:cNvCxnSpPr/>
          <p:nvPr/>
        </p:nvCxnSpPr>
        <p:spPr>
          <a:xfrm>
            <a:off x="107504" y="3651870"/>
            <a:ext cx="8856984" cy="0"/>
          </a:xfrm>
          <a:prstGeom prst="line">
            <a:avLst/>
          </a:prstGeom>
          <a:ln w="12700">
            <a:solidFill>
              <a:schemeClr val="accent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45" name="Picture 5"/>
          <p:cNvPicPr>
            <a:picLocks noChangeAspect="1" noChangeArrowheads="1"/>
          </p:cNvPicPr>
          <p:nvPr/>
        </p:nvPicPr>
        <p:blipFill>
          <a:blip r:embed="rId7" cstate="print"/>
          <a:srcRect l="12856" t="10937" r="11617" b="14063"/>
          <a:stretch>
            <a:fillRect/>
          </a:stretch>
        </p:blipFill>
        <p:spPr bwMode="auto">
          <a:xfrm>
            <a:off x="179512" y="3730312"/>
            <a:ext cx="144016" cy="14708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6" name="Picture 5"/>
          <p:cNvPicPr>
            <a:picLocks noChangeAspect="1" noChangeArrowheads="1"/>
          </p:cNvPicPr>
          <p:nvPr/>
        </p:nvPicPr>
        <p:blipFill>
          <a:blip r:embed="rId7" cstate="print"/>
          <a:srcRect l="12856" t="10937" r="11617" b="14063"/>
          <a:stretch>
            <a:fillRect/>
          </a:stretch>
        </p:blipFill>
        <p:spPr bwMode="auto">
          <a:xfrm>
            <a:off x="179512" y="3946336"/>
            <a:ext cx="144016" cy="14708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8" name="Picture 5"/>
          <p:cNvPicPr>
            <a:picLocks noChangeAspect="1" noChangeArrowheads="1"/>
          </p:cNvPicPr>
          <p:nvPr/>
        </p:nvPicPr>
        <p:blipFill>
          <a:blip r:embed="rId7" cstate="print"/>
          <a:srcRect l="12856" t="10937" r="11617" b="14063"/>
          <a:stretch>
            <a:fillRect/>
          </a:stretch>
        </p:blipFill>
        <p:spPr bwMode="auto">
          <a:xfrm>
            <a:off x="179512" y="4371950"/>
            <a:ext cx="144016" cy="14708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9" name="Picture 5"/>
          <p:cNvPicPr>
            <a:picLocks noChangeAspect="1" noChangeArrowheads="1"/>
          </p:cNvPicPr>
          <p:nvPr/>
        </p:nvPicPr>
        <p:blipFill>
          <a:blip r:embed="rId7" cstate="print"/>
          <a:srcRect l="12856" t="10937" r="11617" b="14063"/>
          <a:stretch>
            <a:fillRect/>
          </a:stretch>
        </p:blipFill>
        <p:spPr bwMode="auto">
          <a:xfrm>
            <a:off x="179512" y="4587974"/>
            <a:ext cx="144016" cy="14708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1" name="Рисунок 50" descr="2.png"/>
          <p:cNvPicPr>
            <a:picLocks noChangeAspect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5148064" y="2859782"/>
            <a:ext cx="144545" cy="14401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2" name="TextBox 84"/>
          <p:cNvSpPr txBox="1">
            <a:spLocks noChangeArrowheads="1"/>
          </p:cNvSpPr>
          <p:nvPr/>
        </p:nvSpPr>
        <p:spPr bwMode="auto">
          <a:xfrm>
            <a:off x="72008" y="3219822"/>
            <a:ext cx="9036496" cy="47705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>
              <a:lnSpc>
                <a:spcPts val="1500"/>
              </a:lnSpc>
            </a:pPr>
            <a:r>
              <a:rPr lang="ru-RU" altLang="ru-RU" sz="1300" b="1" dirty="0" smtClean="0">
                <a:solidFill>
                  <a:schemeClr val="accent1">
                    <a:lumMod val="50000"/>
                  </a:schemeClr>
                </a:solidFill>
                <a:latin typeface="Cambria" pitchFamily="18" charset="0"/>
              </a:rPr>
              <a:t>Критерии отбора муниципальных образований для получения бюджетных кредитов, предлагаемый  для законодательного (нормативно-правового) установления</a:t>
            </a:r>
          </a:p>
        </p:txBody>
      </p:sp>
      <p:sp>
        <p:nvSpPr>
          <p:cNvPr id="54" name="Прямоугольник 53"/>
          <p:cNvSpPr/>
          <p:nvPr/>
        </p:nvSpPr>
        <p:spPr>
          <a:xfrm>
            <a:off x="8828856" y="4904973"/>
            <a:ext cx="315144" cy="238527"/>
          </a:xfrm>
          <a:prstGeom prst="rect">
            <a:avLst/>
          </a:prstGeom>
        </p:spPr>
        <p:txBody>
          <a:bodyPr wrap="square" lIns="68580" tIns="34290" rIns="68580" bIns="34290">
            <a:spAutoFit/>
          </a:bodyPr>
          <a:lstStyle/>
          <a:p>
            <a:pPr algn="r" eaLnBrk="1" hangingPunct="1"/>
            <a:r>
              <a:rPr lang="ru-RU" sz="1100" dirty="0" smtClean="0">
                <a:solidFill>
                  <a:schemeClr val="accent1">
                    <a:lumMod val="50000"/>
                  </a:schemeClr>
                </a:solidFill>
                <a:latin typeface="Cambria" pitchFamily="18" charset="0"/>
                <a:cs typeface="Times New Roman" pitchFamily="18" charset="0"/>
              </a:rPr>
              <a:t>14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9" name="Курица контур.png" descr="Курица контур.png"/>
          <p:cNvPicPr>
            <a:picLocks noChangeAspect="1"/>
          </p:cNvPicPr>
          <p:nvPr/>
        </p:nvPicPr>
        <p:blipFill>
          <a:blip r:embed="rId2" cstate="print">
            <a:alphaModFix amt="17535"/>
            <a:extLst/>
          </a:blip>
          <a:srcRect r="50591"/>
          <a:stretch>
            <a:fillRect/>
          </a:stretch>
        </p:blipFill>
        <p:spPr>
          <a:xfrm>
            <a:off x="6928242" y="51470"/>
            <a:ext cx="2215758" cy="5040560"/>
          </a:xfrm>
          <a:prstGeom prst="rect">
            <a:avLst/>
          </a:prstGeom>
          <a:ln w="12700">
            <a:miter lim="400000"/>
          </a:ln>
        </p:spPr>
      </p:pic>
      <p:sp>
        <p:nvSpPr>
          <p:cNvPr id="13" name="Итоги деятельности Казначейства России за 2018 год…"/>
          <p:cNvSpPr/>
          <p:nvPr/>
        </p:nvSpPr>
        <p:spPr>
          <a:xfrm>
            <a:off x="3347864" y="51470"/>
            <a:ext cx="5796136" cy="648072"/>
          </a:xfrm>
          <a:prstGeom prst="roundRect">
            <a:avLst>
              <a:gd name="adj" fmla="val 11676"/>
            </a:avLst>
          </a:prstGeom>
          <a:solidFill>
            <a:srgbClr val="003859"/>
          </a:solidFill>
          <a:ln w="12700">
            <a:noFill/>
            <a:miter lim="400000"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0" tIns="0" rIns="0" bIns="0" anchor="ctr"/>
          <a:lstStyle/>
          <a:p>
            <a:pPr algn="ctr" defTabSz="336947">
              <a:defRPr/>
            </a:pPr>
            <a:endParaRPr lang="ru-RU" sz="2200" b="1" cap="all" dirty="0" smtClean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mbria" pitchFamily="18" charset="0"/>
              <a:ea typeface="Open Sans Condensed Light" pitchFamily="34" charset="0"/>
              <a:cs typeface="Open Sans Condensed Light" pitchFamily="34" charset="0"/>
            </a:endParaRPr>
          </a:p>
        </p:txBody>
      </p:sp>
      <p:sp>
        <p:nvSpPr>
          <p:cNvPr id="9" name="Line"/>
          <p:cNvSpPr/>
          <p:nvPr/>
        </p:nvSpPr>
        <p:spPr>
          <a:xfrm flipV="1">
            <a:off x="-1" y="771550"/>
            <a:ext cx="9144001" cy="1"/>
          </a:xfrm>
          <a:prstGeom prst="line">
            <a:avLst/>
          </a:prstGeom>
          <a:ln>
            <a:solidFill>
              <a:schemeClr val="bg1">
                <a:lumMod val="95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lIns="0" tIns="0" rIns="0" bIns="0" anchor="ctr"/>
          <a:lstStyle/>
          <a:p>
            <a:pPr>
              <a:defRPr sz="3200" b="0">
                <a:solidFill>
                  <a:srgbClr val="FFFFFF"/>
                </a:solidFill>
                <a:latin typeface="+mn-lt"/>
                <a:ea typeface="+mn-ea"/>
                <a:cs typeface="+mn-cs"/>
                <a:sym typeface="Helvetica Neue Medium"/>
              </a:defRPr>
            </a:pPr>
            <a:endParaRPr>
              <a:ln w="12700">
                <a:solidFill>
                  <a:schemeClr val="tx1"/>
                </a:solidFill>
              </a:ln>
            </a:endParaRPr>
          </a:p>
        </p:txBody>
      </p:sp>
      <p:grpSp>
        <p:nvGrpSpPr>
          <p:cNvPr id="2" name="Group"/>
          <p:cNvGrpSpPr/>
          <p:nvPr/>
        </p:nvGrpSpPr>
        <p:grpSpPr>
          <a:xfrm>
            <a:off x="0" y="1"/>
            <a:ext cx="755576" cy="699541"/>
            <a:chOff x="0" y="0"/>
            <a:chExt cx="1409276" cy="1337589"/>
          </a:xfrm>
        </p:grpSpPr>
        <p:pic>
          <p:nvPicPr>
            <p:cNvPr id="11" name="Снимок экрана 2018-06-05 в 12.52.22.jpg" descr="Снимок экрана 2018-06-05 в 12.52.22.jpg"/>
            <p:cNvPicPr>
              <a:picLocks noChangeAspect="1"/>
            </p:cNvPicPr>
            <p:nvPr/>
          </p:nvPicPr>
          <p:blipFill>
            <a:blip r:embed="rId3" cstate="print">
              <a:extLst/>
            </a:blip>
            <a:stretch>
              <a:fillRect/>
            </a:stretch>
          </p:blipFill>
          <p:spPr>
            <a:xfrm>
              <a:off x="0" y="0"/>
              <a:ext cx="1409277" cy="1337590"/>
            </a:xfrm>
            <a:prstGeom prst="rect">
              <a:avLst/>
            </a:prstGeom>
            <a:ln w="12700" cap="flat">
              <a:noFill/>
              <a:miter lim="400000"/>
            </a:ln>
            <a:effectLst/>
          </p:spPr>
        </p:pic>
        <p:grpSp>
          <p:nvGrpSpPr>
            <p:cNvPr id="3" name="Group"/>
            <p:cNvGrpSpPr/>
            <p:nvPr/>
          </p:nvGrpSpPr>
          <p:grpSpPr>
            <a:xfrm>
              <a:off x="194622" y="150347"/>
              <a:ext cx="1019890" cy="1138346"/>
              <a:chOff x="-134" y="0"/>
              <a:chExt cx="1019888" cy="1138344"/>
            </a:xfrm>
          </p:grpSpPr>
          <p:sp>
            <p:nvSpPr>
              <p:cNvPr id="14" name="Circle"/>
              <p:cNvSpPr/>
              <p:nvPr/>
            </p:nvSpPr>
            <p:spPr>
              <a:xfrm>
                <a:off x="314787" y="450342"/>
                <a:ext cx="390199" cy="390199"/>
              </a:xfrm>
              <a:prstGeom prst="ellipse">
                <a:avLst/>
              </a:prstGeom>
              <a:solidFill>
                <a:srgbClr val="013B5E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0" tIns="0" rIns="0" bIns="0" numCol="1" anchor="ctr">
                <a:noAutofit/>
              </a:bodyPr>
              <a:lstStyle/>
              <a:p>
                <a:pPr>
                  <a:defRPr sz="3200" b="0">
                    <a:solidFill>
                      <a:srgbClr val="FFFFFF"/>
                    </a:solidFill>
                    <a:latin typeface="+mn-lt"/>
                    <a:ea typeface="+mn-ea"/>
                    <a:cs typeface="+mn-cs"/>
                    <a:sym typeface="Helvetica Neue Medium"/>
                  </a:defRPr>
                </a:pPr>
                <a:endParaRPr/>
              </a:p>
            </p:txBody>
          </p:sp>
          <p:pic>
            <p:nvPicPr>
              <p:cNvPr id="15" name="30688_html_m284ef2b5.png" descr="30688_html_m284ef2b5.png"/>
              <p:cNvPicPr>
                <a:picLocks noChangeAspect="1"/>
              </p:cNvPicPr>
              <p:nvPr/>
            </p:nvPicPr>
            <p:blipFill>
              <a:blip r:embed="rId4" cstate="print">
                <a:extLst/>
              </a:blip>
              <a:srcRect l="824" t="717" r="564" b="407"/>
              <a:stretch>
                <a:fillRect/>
              </a:stretch>
            </p:blipFill>
            <p:spPr>
              <a:xfrm>
                <a:off x="-135" y="0"/>
                <a:ext cx="1019889" cy="1138345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535" h="21581" extrusionOk="0">
                    <a:moveTo>
                      <a:pt x="10788" y="0"/>
                    </a:moveTo>
                    <a:cubicBezTo>
                      <a:pt x="10759" y="0"/>
                      <a:pt x="10737" y="39"/>
                      <a:pt x="10737" y="83"/>
                    </a:cubicBezTo>
                    <a:cubicBezTo>
                      <a:pt x="10737" y="127"/>
                      <a:pt x="10684" y="185"/>
                      <a:pt x="10612" y="211"/>
                    </a:cubicBezTo>
                    <a:cubicBezTo>
                      <a:pt x="10509" y="248"/>
                      <a:pt x="10497" y="253"/>
                      <a:pt x="10578" y="256"/>
                    </a:cubicBezTo>
                    <a:cubicBezTo>
                      <a:pt x="10728" y="261"/>
                      <a:pt x="10764" y="390"/>
                      <a:pt x="10654" y="542"/>
                    </a:cubicBezTo>
                    <a:cubicBezTo>
                      <a:pt x="10576" y="649"/>
                      <a:pt x="10572" y="695"/>
                      <a:pt x="10629" y="790"/>
                    </a:cubicBezTo>
                    <a:cubicBezTo>
                      <a:pt x="10687" y="889"/>
                      <a:pt x="10679" y="914"/>
                      <a:pt x="10587" y="971"/>
                    </a:cubicBezTo>
                    <a:cubicBezTo>
                      <a:pt x="10527" y="1007"/>
                      <a:pt x="10432" y="1081"/>
                      <a:pt x="10377" y="1129"/>
                    </a:cubicBezTo>
                    <a:cubicBezTo>
                      <a:pt x="10306" y="1191"/>
                      <a:pt x="10234" y="1200"/>
                      <a:pt x="10117" y="1174"/>
                    </a:cubicBezTo>
                    <a:cubicBezTo>
                      <a:pt x="9832" y="1108"/>
                      <a:pt x="9308" y="1139"/>
                      <a:pt x="9120" y="1226"/>
                    </a:cubicBezTo>
                    <a:cubicBezTo>
                      <a:pt x="8900" y="1329"/>
                      <a:pt x="8818" y="1448"/>
                      <a:pt x="8818" y="1693"/>
                    </a:cubicBezTo>
                    <a:cubicBezTo>
                      <a:pt x="8818" y="1964"/>
                      <a:pt x="8952" y="2208"/>
                      <a:pt x="9254" y="2498"/>
                    </a:cubicBezTo>
                    <a:cubicBezTo>
                      <a:pt x="9482" y="2717"/>
                      <a:pt x="9518" y="2774"/>
                      <a:pt x="9497" y="2927"/>
                    </a:cubicBezTo>
                    <a:cubicBezTo>
                      <a:pt x="9451" y="3270"/>
                      <a:pt x="9508" y="3386"/>
                      <a:pt x="9757" y="3424"/>
                    </a:cubicBezTo>
                    <a:cubicBezTo>
                      <a:pt x="9881" y="3442"/>
                      <a:pt x="9994" y="3471"/>
                      <a:pt x="10008" y="3491"/>
                    </a:cubicBezTo>
                    <a:cubicBezTo>
                      <a:pt x="10064" y="3572"/>
                      <a:pt x="9813" y="3950"/>
                      <a:pt x="9581" y="4138"/>
                    </a:cubicBezTo>
                    <a:cubicBezTo>
                      <a:pt x="9313" y="4356"/>
                      <a:pt x="9209" y="4370"/>
                      <a:pt x="9179" y="4176"/>
                    </a:cubicBezTo>
                    <a:cubicBezTo>
                      <a:pt x="9150" y="3995"/>
                      <a:pt x="9012" y="3868"/>
                      <a:pt x="8785" y="3830"/>
                    </a:cubicBezTo>
                    <a:cubicBezTo>
                      <a:pt x="8677" y="3812"/>
                      <a:pt x="8561" y="3764"/>
                      <a:pt x="8533" y="3717"/>
                    </a:cubicBezTo>
                    <a:cubicBezTo>
                      <a:pt x="8478" y="3621"/>
                      <a:pt x="8490" y="3418"/>
                      <a:pt x="8550" y="3363"/>
                    </a:cubicBezTo>
                    <a:cubicBezTo>
                      <a:pt x="8609" y="3310"/>
                      <a:pt x="8600" y="3235"/>
                      <a:pt x="8533" y="3235"/>
                    </a:cubicBezTo>
                    <a:cubicBezTo>
                      <a:pt x="8502" y="3235"/>
                      <a:pt x="8478" y="3251"/>
                      <a:pt x="8483" y="3273"/>
                    </a:cubicBezTo>
                    <a:cubicBezTo>
                      <a:pt x="8488" y="3295"/>
                      <a:pt x="8460" y="3377"/>
                      <a:pt x="8425" y="3454"/>
                    </a:cubicBezTo>
                    <a:cubicBezTo>
                      <a:pt x="8354" y="3607"/>
                      <a:pt x="8157" y="3689"/>
                      <a:pt x="8047" y="3612"/>
                    </a:cubicBezTo>
                    <a:cubicBezTo>
                      <a:pt x="7924" y="3525"/>
                      <a:pt x="7663" y="3494"/>
                      <a:pt x="7545" y="3551"/>
                    </a:cubicBezTo>
                    <a:cubicBezTo>
                      <a:pt x="7460" y="3592"/>
                      <a:pt x="7427" y="3657"/>
                      <a:pt x="7427" y="3807"/>
                    </a:cubicBezTo>
                    <a:cubicBezTo>
                      <a:pt x="7427" y="3919"/>
                      <a:pt x="7400" y="4030"/>
                      <a:pt x="7369" y="4048"/>
                    </a:cubicBezTo>
                    <a:cubicBezTo>
                      <a:pt x="7264" y="4106"/>
                      <a:pt x="6974" y="3598"/>
                      <a:pt x="6874" y="3190"/>
                    </a:cubicBezTo>
                    <a:cubicBezTo>
                      <a:pt x="6758" y="2715"/>
                      <a:pt x="6663" y="2535"/>
                      <a:pt x="6472" y="2423"/>
                    </a:cubicBezTo>
                    <a:cubicBezTo>
                      <a:pt x="5949" y="2115"/>
                      <a:pt x="5145" y="2336"/>
                      <a:pt x="5248" y="2761"/>
                    </a:cubicBezTo>
                    <a:cubicBezTo>
                      <a:pt x="5283" y="2905"/>
                      <a:pt x="5264" y="2936"/>
                      <a:pt x="5098" y="3017"/>
                    </a:cubicBezTo>
                    <a:cubicBezTo>
                      <a:pt x="4995" y="3067"/>
                      <a:pt x="4852" y="3153"/>
                      <a:pt x="4771" y="3213"/>
                    </a:cubicBezTo>
                    <a:lnTo>
                      <a:pt x="4620" y="3326"/>
                    </a:lnTo>
                    <a:lnTo>
                      <a:pt x="4762" y="3318"/>
                    </a:lnTo>
                    <a:cubicBezTo>
                      <a:pt x="4910" y="3313"/>
                      <a:pt x="4913" y="3329"/>
                      <a:pt x="4838" y="3627"/>
                    </a:cubicBezTo>
                    <a:cubicBezTo>
                      <a:pt x="4800" y="3779"/>
                      <a:pt x="4801" y="3783"/>
                      <a:pt x="4913" y="3694"/>
                    </a:cubicBezTo>
                    <a:cubicBezTo>
                      <a:pt x="4982" y="3640"/>
                      <a:pt x="5119" y="3604"/>
                      <a:pt x="5257" y="3604"/>
                    </a:cubicBezTo>
                    <a:cubicBezTo>
                      <a:pt x="5592" y="3604"/>
                      <a:pt x="5681" y="3520"/>
                      <a:pt x="5701" y="3183"/>
                    </a:cubicBezTo>
                    <a:cubicBezTo>
                      <a:pt x="5715" y="2936"/>
                      <a:pt x="5730" y="2895"/>
                      <a:pt x="5835" y="2882"/>
                    </a:cubicBezTo>
                    <a:cubicBezTo>
                      <a:pt x="5903" y="2873"/>
                      <a:pt x="6041" y="2922"/>
                      <a:pt x="6137" y="2995"/>
                    </a:cubicBezTo>
                    <a:cubicBezTo>
                      <a:pt x="6285" y="3107"/>
                      <a:pt x="6311" y="3175"/>
                      <a:pt x="6338" y="3446"/>
                    </a:cubicBezTo>
                    <a:cubicBezTo>
                      <a:pt x="6381" y="3870"/>
                      <a:pt x="6545" y="4098"/>
                      <a:pt x="7075" y="4477"/>
                    </a:cubicBezTo>
                    <a:lnTo>
                      <a:pt x="7218" y="4582"/>
                    </a:lnTo>
                    <a:lnTo>
                      <a:pt x="7033" y="4665"/>
                    </a:lnTo>
                    <a:cubicBezTo>
                      <a:pt x="6933" y="4712"/>
                      <a:pt x="6809" y="4736"/>
                      <a:pt x="6757" y="4718"/>
                    </a:cubicBezTo>
                    <a:cubicBezTo>
                      <a:pt x="6705" y="4700"/>
                      <a:pt x="6609" y="4711"/>
                      <a:pt x="6539" y="4740"/>
                    </a:cubicBezTo>
                    <a:cubicBezTo>
                      <a:pt x="6469" y="4770"/>
                      <a:pt x="6326" y="4825"/>
                      <a:pt x="6221" y="4861"/>
                    </a:cubicBezTo>
                    <a:cubicBezTo>
                      <a:pt x="6016" y="4930"/>
                      <a:pt x="5860" y="5089"/>
                      <a:pt x="5860" y="5229"/>
                    </a:cubicBezTo>
                    <a:cubicBezTo>
                      <a:pt x="5860" y="5296"/>
                      <a:pt x="5909" y="5309"/>
                      <a:pt x="6086" y="5305"/>
                    </a:cubicBezTo>
                    <a:cubicBezTo>
                      <a:pt x="6272" y="5300"/>
                      <a:pt x="6358" y="5334"/>
                      <a:pt x="6514" y="5470"/>
                    </a:cubicBezTo>
                    <a:cubicBezTo>
                      <a:pt x="6620" y="5563"/>
                      <a:pt x="6761" y="5643"/>
                      <a:pt x="6824" y="5643"/>
                    </a:cubicBezTo>
                    <a:cubicBezTo>
                      <a:pt x="6975" y="5643"/>
                      <a:pt x="7205" y="5787"/>
                      <a:pt x="7159" y="5854"/>
                    </a:cubicBezTo>
                    <a:cubicBezTo>
                      <a:pt x="7139" y="5883"/>
                      <a:pt x="7086" y="5889"/>
                      <a:pt x="7033" y="5869"/>
                    </a:cubicBezTo>
                    <a:cubicBezTo>
                      <a:pt x="6981" y="5849"/>
                      <a:pt x="6703" y="5816"/>
                      <a:pt x="6422" y="5794"/>
                    </a:cubicBezTo>
                    <a:cubicBezTo>
                      <a:pt x="6016" y="5761"/>
                      <a:pt x="5866" y="5729"/>
                      <a:pt x="5684" y="5621"/>
                    </a:cubicBezTo>
                    <a:cubicBezTo>
                      <a:pt x="5537" y="5533"/>
                      <a:pt x="5450" y="5502"/>
                      <a:pt x="5450" y="5545"/>
                    </a:cubicBezTo>
                    <a:cubicBezTo>
                      <a:pt x="5450" y="5731"/>
                      <a:pt x="5828" y="6004"/>
                      <a:pt x="6086" y="6004"/>
                    </a:cubicBezTo>
                    <a:cubicBezTo>
                      <a:pt x="6152" y="6004"/>
                      <a:pt x="6254" y="6049"/>
                      <a:pt x="6313" y="6102"/>
                    </a:cubicBezTo>
                    <a:cubicBezTo>
                      <a:pt x="6372" y="6155"/>
                      <a:pt x="6537" y="6214"/>
                      <a:pt x="6673" y="6230"/>
                    </a:cubicBezTo>
                    <a:cubicBezTo>
                      <a:pt x="6826" y="6248"/>
                      <a:pt x="7005" y="6319"/>
                      <a:pt x="7142" y="6418"/>
                    </a:cubicBezTo>
                    <a:cubicBezTo>
                      <a:pt x="7265" y="6507"/>
                      <a:pt x="7388" y="6576"/>
                      <a:pt x="7419" y="6576"/>
                    </a:cubicBezTo>
                    <a:cubicBezTo>
                      <a:pt x="7450" y="6576"/>
                      <a:pt x="7603" y="6637"/>
                      <a:pt x="7763" y="6712"/>
                    </a:cubicBezTo>
                    <a:cubicBezTo>
                      <a:pt x="7984" y="6815"/>
                      <a:pt x="8093" y="6910"/>
                      <a:pt x="8215" y="7110"/>
                    </a:cubicBezTo>
                    <a:cubicBezTo>
                      <a:pt x="8400" y="7416"/>
                      <a:pt x="8472" y="7949"/>
                      <a:pt x="8357" y="8141"/>
                    </a:cubicBezTo>
                    <a:cubicBezTo>
                      <a:pt x="8309" y="8223"/>
                      <a:pt x="8307" y="8277"/>
                      <a:pt x="8349" y="8314"/>
                    </a:cubicBezTo>
                    <a:cubicBezTo>
                      <a:pt x="8442" y="8398"/>
                      <a:pt x="8212" y="8750"/>
                      <a:pt x="7905" y="8999"/>
                    </a:cubicBezTo>
                    <a:cubicBezTo>
                      <a:pt x="7759" y="9117"/>
                      <a:pt x="7519" y="9325"/>
                      <a:pt x="7369" y="9458"/>
                    </a:cubicBezTo>
                    <a:lnTo>
                      <a:pt x="7092" y="9699"/>
                    </a:lnTo>
                    <a:lnTo>
                      <a:pt x="6866" y="9631"/>
                    </a:lnTo>
                    <a:cubicBezTo>
                      <a:pt x="6728" y="9589"/>
                      <a:pt x="6539" y="9461"/>
                      <a:pt x="6380" y="9300"/>
                    </a:cubicBezTo>
                    <a:cubicBezTo>
                      <a:pt x="6216" y="9135"/>
                      <a:pt x="6039" y="9005"/>
                      <a:pt x="5894" y="8961"/>
                    </a:cubicBezTo>
                    <a:cubicBezTo>
                      <a:pt x="5670" y="8893"/>
                      <a:pt x="5657" y="8883"/>
                      <a:pt x="5600" y="8585"/>
                    </a:cubicBezTo>
                    <a:lnTo>
                      <a:pt x="5542" y="8277"/>
                    </a:lnTo>
                    <a:lnTo>
                      <a:pt x="5760" y="8089"/>
                    </a:lnTo>
                    <a:cubicBezTo>
                      <a:pt x="5948" y="7927"/>
                      <a:pt x="5979" y="7873"/>
                      <a:pt x="5978" y="7675"/>
                    </a:cubicBezTo>
                    <a:cubicBezTo>
                      <a:pt x="5976" y="7384"/>
                      <a:pt x="5842" y="7139"/>
                      <a:pt x="5374" y="6569"/>
                    </a:cubicBezTo>
                    <a:cubicBezTo>
                      <a:pt x="5169" y="6318"/>
                      <a:pt x="4986" y="6086"/>
                      <a:pt x="4972" y="6049"/>
                    </a:cubicBezTo>
                    <a:cubicBezTo>
                      <a:pt x="4952" y="5995"/>
                      <a:pt x="4937" y="5995"/>
                      <a:pt x="4863" y="6049"/>
                    </a:cubicBezTo>
                    <a:cubicBezTo>
                      <a:pt x="4784" y="6108"/>
                      <a:pt x="4722" y="6036"/>
                      <a:pt x="4419" y="5523"/>
                    </a:cubicBezTo>
                    <a:cubicBezTo>
                      <a:pt x="4056" y="4909"/>
                      <a:pt x="3942" y="4630"/>
                      <a:pt x="3941" y="4349"/>
                    </a:cubicBezTo>
                    <a:cubicBezTo>
                      <a:pt x="3941" y="4257"/>
                      <a:pt x="3918" y="4168"/>
                      <a:pt x="3891" y="4153"/>
                    </a:cubicBezTo>
                    <a:cubicBezTo>
                      <a:pt x="3864" y="4138"/>
                      <a:pt x="3826" y="3978"/>
                      <a:pt x="3807" y="3792"/>
                    </a:cubicBezTo>
                    <a:cubicBezTo>
                      <a:pt x="3788" y="3607"/>
                      <a:pt x="3717" y="3190"/>
                      <a:pt x="3648" y="2867"/>
                    </a:cubicBezTo>
                    <a:cubicBezTo>
                      <a:pt x="3571" y="2504"/>
                      <a:pt x="3535" y="2193"/>
                      <a:pt x="3556" y="2054"/>
                    </a:cubicBezTo>
                    <a:cubicBezTo>
                      <a:pt x="3597" y="1785"/>
                      <a:pt x="3543" y="1767"/>
                      <a:pt x="3329" y="1994"/>
                    </a:cubicBezTo>
                    <a:cubicBezTo>
                      <a:pt x="3045" y="2296"/>
                      <a:pt x="2785" y="2972"/>
                      <a:pt x="2785" y="3393"/>
                    </a:cubicBezTo>
                    <a:cubicBezTo>
                      <a:pt x="2785" y="3476"/>
                      <a:pt x="2762" y="3559"/>
                      <a:pt x="2734" y="3574"/>
                    </a:cubicBezTo>
                    <a:cubicBezTo>
                      <a:pt x="2682" y="3603"/>
                      <a:pt x="2198" y="3060"/>
                      <a:pt x="2198" y="2972"/>
                    </a:cubicBezTo>
                    <a:cubicBezTo>
                      <a:pt x="2198" y="2945"/>
                      <a:pt x="2175" y="2927"/>
                      <a:pt x="2148" y="2927"/>
                    </a:cubicBezTo>
                    <a:cubicBezTo>
                      <a:pt x="2059" y="2927"/>
                      <a:pt x="1972" y="3505"/>
                      <a:pt x="1972" y="4056"/>
                    </a:cubicBezTo>
                    <a:cubicBezTo>
                      <a:pt x="1972" y="4351"/>
                      <a:pt x="1946" y="4599"/>
                      <a:pt x="1922" y="4612"/>
                    </a:cubicBezTo>
                    <a:cubicBezTo>
                      <a:pt x="1897" y="4626"/>
                      <a:pt x="1727" y="4496"/>
                      <a:pt x="1536" y="4326"/>
                    </a:cubicBezTo>
                    <a:cubicBezTo>
                      <a:pt x="1345" y="4157"/>
                      <a:pt x="1163" y="4018"/>
                      <a:pt x="1134" y="4018"/>
                    </a:cubicBezTo>
                    <a:cubicBezTo>
                      <a:pt x="1055" y="4018"/>
                      <a:pt x="1134" y="5248"/>
                      <a:pt x="1234" y="5583"/>
                    </a:cubicBezTo>
                    <a:cubicBezTo>
                      <a:pt x="1282" y="5740"/>
                      <a:pt x="1309" y="5891"/>
                      <a:pt x="1293" y="5914"/>
                    </a:cubicBezTo>
                    <a:cubicBezTo>
                      <a:pt x="1277" y="5937"/>
                      <a:pt x="1173" y="5889"/>
                      <a:pt x="1067" y="5809"/>
                    </a:cubicBezTo>
                    <a:cubicBezTo>
                      <a:pt x="414" y="5317"/>
                      <a:pt x="404" y="5309"/>
                      <a:pt x="405" y="5440"/>
                    </a:cubicBezTo>
                    <a:cubicBezTo>
                      <a:pt x="406" y="5898"/>
                      <a:pt x="655" y="6708"/>
                      <a:pt x="908" y="7065"/>
                    </a:cubicBezTo>
                    <a:cubicBezTo>
                      <a:pt x="999" y="7195"/>
                      <a:pt x="1066" y="7376"/>
                      <a:pt x="1075" y="7509"/>
                    </a:cubicBezTo>
                    <a:cubicBezTo>
                      <a:pt x="1084" y="7633"/>
                      <a:pt x="1143" y="7811"/>
                      <a:pt x="1209" y="7908"/>
                    </a:cubicBezTo>
                    <a:cubicBezTo>
                      <a:pt x="1342" y="8102"/>
                      <a:pt x="1296" y="8190"/>
                      <a:pt x="1100" y="8096"/>
                    </a:cubicBezTo>
                    <a:cubicBezTo>
                      <a:pt x="1035" y="8064"/>
                      <a:pt x="804" y="7981"/>
                      <a:pt x="589" y="7915"/>
                    </a:cubicBezTo>
                    <a:cubicBezTo>
                      <a:pt x="375" y="7850"/>
                      <a:pt x="146" y="7781"/>
                      <a:pt x="86" y="7757"/>
                    </a:cubicBezTo>
                    <a:cubicBezTo>
                      <a:pt x="-7" y="7721"/>
                      <a:pt x="-17" y="7732"/>
                      <a:pt x="19" y="7840"/>
                    </a:cubicBezTo>
                    <a:cubicBezTo>
                      <a:pt x="106" y="8100"/>
                      <a:pt x="412" y="8599"/>
                      <a:pt x="631" y="8848"/>
                    </a:cubicBezTo>
                    <a:cubicBezTo>
                      <a:pt x="756" y="8991"/>
                      <a:pt x="848" y="9127"/>
                      <a:pt x="832" y="9149"/>
                    </a:cubicBezTo>
                    <a:cubicBezTo>
                      <a:pt x="816" y="9172"/>
                      <a:pt x="674" y="9187"/>
                      <a:pt x="522" y="9187"/>
                    </a:cubicBezTo>
                    <a:cubicBezTo>
                      <a:pt x="370" y="9187"/>
                      <a:pt x="201" y="9218"/>
                      <a:pt x="145" y="9255"/>
                    </a:cubicBezTo>
                    <a:cubicBezTo>
                      <a:pt x="52" y="9316"/>
                      <a:pt x="79" y="9357"/>
                      <a:pt x="405" y="9676"/>
                    </a:cubicBezTo>
                    <a:cubicBezTo>
                      <a:pt x="601" y="9869"/>
                      <a:pt x="921" y="10121"/>
                      <a:pt x="1125" y="10240"/>
                    </a:cubicBezTo>
                    <a:cubicBezTo>
                      <a:pt x="1330" y="10359"/>
                      <a:pt x="1489" y="10483"/>
                      <a:pt x="1469" y="10511"/>
                    </a:cubicBezTo>
                    <a:cubicBezTo>
                      <a:pt x="1449" y="10541"/>
                      <a:pt x="1286" y="10548"/>
                      <a:pt x="1100" y="10534"/>
                    </a:cubicBezTo>
                    <a:cubicBezTo>
                      <a:pt x="921" y="10521"/>
                      <a:pt x="721" y="10524"/>
                      <a:pt x="648" y="10541"/>
                    </a:cubicBezTo>
                    <a:lnTo>
                      <a:pt x="522" y="10572"/>
                    </a:lnTo>
                    <a:cubicBezTo>
                      <a:pt x="521" y="10573"/>
                      <a:pt x="522" y="10577"/>
                      <a:pt x="522" y="10579"/>
                    </a:cubicBezTo>
                    <a:cubicBezTo>
                      <a:pt x="522" y="10581"/>
                      <a:pt x="522" y="10584"/>
                      <a:pt x="522" y="10587"/>
                    </a:cubicBezTo>
                    <a:lnTo>
                      <a:pt x="665" y="10752"/>
                    </a:lnTo>
                    <a:cubicBezTo>
                      <a:pt x="986" y="11143"/>
                      <a:pt x="1619" y="11405"/>
                      <a:pt x="2491" y="11505"/>
                    </a:cubicBezTo>
                    <a:cubicBezTo>
                      <a:pt x="2795" y="11539"/>
                      <a:pt x="3046" y="11590"/>
                      <a:pt x="3044" y="11617"/>
                    </a:cubicBezTo>
                    <a:cubicBezTo>
                      <a:pt x="3043" y="11645"/>
                      <a:pt x="2976" y="11844"/>
                      <a:pt x="2902" y="12054"/>
                    </a:cubicBezTo>
                    <a:cubicBezTo>
                      <a:pt x="2774" y="12417"/>
                      <a:pt x="2754" y="12936"/>
                      <a:pt x="2860" y="13032"/>
                    </a:cubicBezTo>
                    <a:cubicBezTo>
                      <a:pt x="2880" y="13050"/>
                      <a:pt x="3064" y="12962"/>
                      <a:pt x="3271" y="12829"/>
                    </a:cubicBezTo>
                    <a:cubicBezTo>
                      <a:pt x="3478" y="12696"/>
                      <a:pt x="3663" y="12607"/>
                      <a:pt x="3681" y="12633"/>
                    </a:cubicBezTo>
                    <a:cubicBezTo>
                      <a:pt x="3700" y="12660"/>
                      <a:pt x="3687" y="12837"/>
                      <a:pt x="3656" y="13032"/>
                    </a:cubicBezTo>
                    <a:cubicBezTo>
                      <a:pt x="3626" y="13227"/>
                      <a:pt x="3611" y="13398"/>
                      <a:pt x="3623" y="13408"/>
                    </a:cubicBezTo>
                    <a:cubicBezTo>
                      <a:pt x="3653" y="13435"/>
                      <a:pt x="3936" y="13293"/>
                      <a:pt x="4167" y="13137"/>
                    </a:cubicBezTo>
                    <a:cubicBezTo>
                      <a:pt x="4276" y="13064"/>
                      <a:pt x="4392" y="13017"/>
                      <a:pt x="4419" y="13032"/>
                    </a:cubicBezTo>
                    <a:cubicBezTo>
                      <a:pt x="4446" y="13047"/>
                      <a:pt x="4469" y="13200"/>
                      <a:pt x="4469" y="13371"/>
                    </a:cubicBezTo>
                    <a:cubicBezTo>
                      <a:pt x="4469" y="13538"/>
                      <a:pt x="4475" y="13674"/>
                      <a:pt x="4486" y="13679"/>
                    </a:cubicBezTo>
                    <a:cubicBezTo>
                      <a:pt x="4572" y="13677"/>
                      <a:pt x="4935" y="13542"/>
                      <a:pt x="5064" y="13461"/>
                    </a:cubicBezTo>
                    <a:cubicBezTo>
                      <a:pt x="5152" y="13406"/>
                      <a:pt x="5227" y="13377"/>
                      <a:pt x="5232" y="13401"/>
                    </a:cubicBezTo>
                    <a:cubicBezTo>
                      <a:pt x="5237" y="13424"/>
                      <a:pt x="5241" y="13470"/>
                      <a:pt x="5248" y="13498"/>
                    </a:cubicBezTo>
                    <a:cubicBezTo>
                      <a:pt x="5256" y="13527"/>
                      <a:pt x="5269" y="13599"/>
                      <a:pt x="5274" y="13656"/>
                    </a:cubicBezTo>
                    <a:cubicBezTo>
                      <a:pt x="5291" y="13892"/>
                      <a:pt x="5368" y="13914"/>
                      <a:pt x="5642" y="13769"/>
                    </a:cubicBezTo>
                    <a:cubicBezTo>
                      <a:pt x="5784" y="13695"/>
                      <a:pt x="5928" y="13596"/>
                      <a:pt x="5969" y="13551"/>
                    </a:cubicBezTo>
                    <a:cubicBezTo>
                      <a:pt x="6070" y="13442"/>
                      <a:pt x="6154" y="13498"/>
                      <a:pt x="6154" y="13679"/>
                    </a:cubicBezTo>
                    <a:cubicBezTo>
                      <a:pt x="6154" y="14037"/>
                      <a:pt x="6337" y="14089"/>
                      <a:pt x="6723" y="13837"/>
                    </a:cubicBezTo>
                    <a:cubicBezTo>
                      <a:pt x="6856" y="13751"/>
                      <a:pt x="6970" y="13679"/>
                      <a:pt x="6983" y="13679"/>
                    </a:cubicBezTo>
                    <a:cubicBezTo>
                      <a:pt x="6992" y="13679"/>
                      <a:pt x="7029" y="13718"/>
                      <a:pt x="7067" y="13769"/>
                    </a:cubicBezTo>
                    <a:cubicBezTo>
                      <a:pt x="6830" y="13318"/>
                      <a:pt x="6740" y="12846"/>
                      <a:pt x="6740" y="12189"/>
                    </a:cubicBezTo>
                    <a:cubicBezTo>
                      <a:pt x="6740" y="11457"/>
                      <a:pt x="6793" y="11169"/>
                      <a:pt x="6992" y="10782"/>
                    </a:cubicBezTo>
                    <a:cubicBezTo>
                      <a:pt x="7341" y="10103"/>
                      <a:pt x="8304" y="9223"/>
                      <a:pt x="9070" y="8886"/>
                    </a:cubicBezTo>
                    <a:cubicBezTo>
                      <a:pt x="9620" y="8644"/>
                      <a:pt x="9846" y="8605"/>
                      <a:pt x="10679" y="8608"/>
                    </a:cubicBezTo>
                    <a:cubicBezTo>
                      <a:pt x="11795" y="8611"/>
                      <a:pt x="11956" y="8642"/>
                      <a:pt x="12749" y="9029"/>
                    </a:cubicBezTo>
                    <a:cubicBezTo>
                      <a:pt x="14546" y="9906"/>
                      <a:pt x="15346" y="11990"/>
                      <a:pt x="14517" y="13641"/>
                    </a:cubicBezTo>
                    <a:cubicBezTo>
                      <a:pt x="14166" y="14341"/>
                      <a:pt x="13752" y="14761"/>
                      <a:pt x="13495" y="14672"/>
                    </a:cubicBezTo>
                    <a:cubicBezTo>
                      <a:pt x="13402" y="14640"/>
                      <a:pt x="13297" y="14683"/>
                      <a:pt x="13260" y="14770"/>
                    </a:cubicBezTo>
                    <a:cubicBezTo>
                      <a:pt x="13223" y="14857"/>
                      <a:pt x="13121" y="14906"/>
                      <a:pt x="13034" y="14875"/>
                    </a:cubicBezTo>
                    <a:cubicBezTo>
                      <a:pt x="12937" y="14842"/>
                      <a:pt x="12853" y="14906"/>
                      <a:pt x="12816" y="15033"/>
                    </a:cubicBezTo>
                    <a:cubicBezTo>
                      <a:pt x="12771" y="15185"/>
                      <a:pt x="12687" y="15230"/>
                      <a:pt x="12522" y="15191"/>
                    </a:cubicBezTo>
                    <a:cubicBezTo>
                      <a:pt x="12352" y="15151"/>
                      <a:pt x="12289" y="15187"/>
                      <a:pt x="12263" y="15349"/>
                    </a:cubicBezTo>
                    <a:cubicBezTo>
                      <a:pt x="12243" y="15470"/>
                      <a:pt x="12093" y="15628"/>
                      <a:pt x="11936" y="15696"/>
                    </a:cubicBezTo>
                    <a:cubicBezTo>
                      <a:pt x="11486" y="15888"/>
                      <a:pt x="10569" y="15935"/>
                      <a:pt x="9883" y="15801"/>
                    </a:cubicBezTo>
                    <a:cubicBezTo>
                      <a:pt x="9315" y="15690"/>
                      <a:pt x="9250" y="15650"/>
                      <a:pt x="9196" y="15372"/>
                    </a:cubicBezTo>
                    <a:cubicBezTo>
                      <a:pt x="9155" y="15167"/>
                      <a:pt x="9106" y="15105"/>
                      <a:pt x="9045" y="15191"/>
                    </a:cubicBezTo>
                    <a:cubicBezTo>
                      <a:pt x="8921" y="15368"/>
                      <a:pt x="8735" y="15253"/>
                      <a:pt x="8735" y="14996"/>
                    </a:cubicBezTo>
                    <a:cubicBezTo>
                      <a:pt x="8735" y="14846"/>
                      <a:pt x="8689" y="14801"/>
                      <a:pt x="8559" y="14845"/>
                    </a:cubicBezTo>
                    <a:cubicBezTo>
                      <a:pt x="8436" y="14887"/>
                      <a:pt x="8357" y="14835"/>
                      <a:pt x="8316" y="14695"/>
                    </a:cubicBezTo>
                    <a:cubicBezTo>
                      <a:pt x="8259" y="14501"/>
                      <a:pt x="8235" y="14505"/>
                      <a:pt x="8047" y="14657"/>
                    </a:cubicBezTo>
                    <a:cubicBezTo>
                      <a:pt x="7859" y="14810"/>
                      <a:pt x="7826" y="14790"/>
                      <a:pt x="7553" y="14469"/>
                    </a:cubicBezTo>
                    <a:cubicBezTo>
                      <a:pt x="7423" y="14316"/>
                      <a:pt x="7313" y="14171"/>
                      <a:pt x="7218" y="14025"/>
                    </a:cubicBezTo>
                    <a:cubicBezTo>
                      <a:pt x="7219" y="14054"/>
                      <a:pt x="7195" y="14072"/>
                      <a:pt x="7151" y="14093"/>
                    </a:cubicBezTo>
                    <a:cubicBezTo>
                      <a:pt x="7096" y="14119"/>
                      <a:pt x="6964" y="14155"/>
                      <a:pt x="6857" y="14176"/>
                    </a:cubicBezTo>
                    <a:cubicBezTo>
                      <a:pt x="6604" y="14225"/>
                      <a:pt x="6277" y="14486"/>
                      <a:pt x="6145" y="14747"/>
                    </a:cubicBezTo>
                    <a:cubicBezTo>
                      <a:pt x="5977" y="15080"/>
                      <a:pt x="5999" y="15574"/>
                      <a:pt x="6204" y="15944"/>
                    </a:cubicBezTo>
                    <a:lnTo>
                      <a:pt x="6371" y="16245"/>
                    </a:lnTo>
                    <a:lnTo>
                      <a:pt x="6547" y="16109"/>
                    </a:lnTo>
                    <a:cubicBezTo>
                      <a:pt x="6735" y="15968"/>
                      <a:pt x="6792" y="15989"/>
                      <a:pt x="6874" y="16230"/>
                    </a:cubicBezTo>
                    <a:cubicBezTo>
                      <a:pt x="6897" y="16297"/>
                      <a:pt x="7040" y="16477"/>
                      <a:pt x="7193" y="16629"/>
                    </a:cubicBezTo>
                    <a:cubicBezTo>
                      <a:pt x="7345" y="16780"/>
                      <a:pt x="7480" y="16937"/>
                      <a:pt x="7494" y="16975"/>
                    </a:cubicBezTo>
                    <a:cubicBezTo>
                      <a:pt x="7531" y="17074"/>
                      <a:pt x="7635" y="16996"/>
                      <a:pt x="7746" y="16787"/>
                    </a:cubicBezTo>
                    <a:cubicBezTo>
                      <a:pt x="7799" y="16686"/>
                      <a:pt x="7861" y="16606"/>
                      <a:pt x="7888" y="16606"/>
                    </a:cubicBezTo>
                    <a:cubicBezTo>
                      <a:pt x="7916" y="16606"/>
                      <a:pt x="7990" y="16686"/>
                      <a:pt x="8056" y="16787"/>
                    </a:cubicBezTo>
                    <a:cubicBezTo>
                      <a:pt x="8185" y="16983"/>
                      <a:pt x="8301" y="17016"/>
                      <a:pt x="8416" y="16892"/>
                    </a:cubicBezTo>
                    <a:cubicBezTo>
                      <a:pt x="8617" y="16674"/>
                      <a:pt x="8646" y="17071"/>
                      <a:pt x="8475" y="17674"/>
                    </a:cubicBezTo>
                    <a:cubicBezTo>
                      <a:pt x="8260" y="18431"/>
                      <a:pt x="7782" y="19223"/>
                      <a:pt x="7126" y="19909"/>
                    </a:cubicBezTo>
                    <a:lnTo>
                      <a:pt x="6832" y="20210"/>
                    </a:lnTo>
                    <a:lnTo>
                      <a:pt x="7126" y="20210"/>
                    </a:lnTo>
                    <a:cubicBezTo>
                      <a:pt x="7312" y="20210"/>
                      <a:pt x="7502" y="20163"/>
                      <a:pt x="7679" y="20082"/>
                    </a:cubicBezTo>
                    <a:cubicBezTo>
                      <a:pt x="7828" y="20014"/>
                      <a:pt x="7965" y="19977"/>
                      <a:pt x="7980" y="19999"/>
                    </a:cubicBezTo>
                    <a:cubicBezTo>
                      <a:pt x="7996" y="20022"/>
                      <a:pt x="7976" y="20162"/>
                      <a:pt x="7938" y="20308"/>
                    </a:cubicBezTo>
                    <a:cubicBezTo>
                      <a:pt x="7901" y="20454"/>
                      <a:pt x="7892" y="20590"/>
                      <a:pt x="7913" y="20609"/>
                    </a:cubicBezTo>
                    <a:cubicBezTo>
                      <a:pt x="7934" y="20628"/>
                      <a:pt x="8108" y="20569"/>
                      <a:pt x="8307" y="20481"/>
                    </a:cubicBezTo>
                    <a:cubicBezTo>
                      <a:pt x="8506" y="20392"/>
                      <a:pt x="8695" y="20333"/>
                      <a:pt x="8718" y="20345"/>
                    </a:cubicBezTo>
                    <a:cubicBezTo>
                      <a:pt x="8741" y="20358"/>
                      <a:pt x="8744" y="20496"/>
                      <a:pt x="8726" y="20654"/>
                    </a:cubicBezTo>
                    <a:cubicBezTo>
                      <a:pt x="8697" y="20911"/>
                      <a:pt x="8703" y="20940"/>
                      <a:pt x="8802" y="20940"/>
                    </a:cubicBezTo>
                    <a:cubicBezTo>
                      <a:pt x="9008" y="20939"/>
                      <a:pt x="9317" y="20839"/>
                      <a:pt x="9589" y="20684"/>
                    </a:cubicBezTo>
                    <a:cubicBezTo>
                      <a:pt x="9739" y="20599"/>
                      <a:pt x="9871" y="20543"/>
                      <a:pt x="9883" y="20564"/>
                    </a:cubicBezTo>
                    <a:cubicBezTo>
                      <a:pt x="9895" y="20584"/>
                      <a:pt x="9943" y="20709"/>
                      <a:pt x="9983" y="20842"/>
                    </a:cubicBezTo>
                    <a:cubicBezTo>
                      <a:pt x="10070" y="21132"/>
                      <a:pt x="10341" y="21449"/>
                      <a:pt x="10587" y="21542"/>
                    </a:cubicBezTo>
                    <a:cubicBezTo>
                      <a:pt x="10740" y="21600"/>
                      <a:pt x="10793" y="21598"/>
                      <a:pt x="10980" y="21512"/>
                    </a:cubicBezTo>
                    <a:cubicBezTo>
                      <a:pt x="11239" y="21393"/>
                      <a:pt x="11455" y="21149"/>
                      <a:pt x="11550" y="20865"/>
                    </a:cubicBezTo>
                    <a:cubicBezTo>
                      <a:pt x="11589" y="20750"/>
                      <a:pt x="11629" y="20624"/>
                      <a:pt x="11643" y="20586"/>
                    </a:cubicBezTo>
                    <a:cubicBezTo>
                      <a:pt x="11660" y="20537"/>
                      <a:pt x="11721" y="20551"/>
                      <a:pt x="11860" y="20646"/>
                    </a:cubicBezTo>
                    <a:cubicBezTo>
                      <a:pt x="12078" y="20795"/>
                      <a:pt x="12482" y="20940"/>
                      <a:pt x="12690" y="20940"/>
                    </a:cubicBezTo>
                    <a:cubicBezTo>
                      <a:pt x="12804" y="20940"/>
                      <a:pt x="12832" y="20916"/>
                      <a:pt x="12832" y="20789"/>
                    </a:cubicBezTo>
                    <a:cubicBezTo>
                      <a:pt x="12832" y="20705"/>
                      <a:pt x="12806" y="20572"/>
                      <a:pt x="12774" y="20496"/>
                    </a:cubicBezTo>
                    <a:cubicBezTo>
                      <a:pt x="12742" y="20420"/>
                      <a:pt x="12724" y="20339"/>
                      <a:pt x="12740" y="20315"/>
                    </a:cubicBezTo>
                    <a:cubicBezTo>
                      <a:pt x="12757" y="20291"/>
                      <a:pt x="12947" y="20351"/>
                      <a:pt x="13159" y="20451"/>
                    </a:cubicBezTo>
                    <a:cubicBezTo>
                      <a:pt x="13383" y="20556"/>
                      <a:pt x="13565" y="20613"/>
                      <a:pt x="13595" y="20586"/>
                    </a:cubicBezTo>
                    <a:cubicBezTo>
                      <a:pt x="13625" y="20559"/>
                      <a:pt x="13620" y="20441"/>
                      <a:pt x="13587" y="20308"/>
                    </a:cubicBezTo>
                    <a:cubicBezTo>
                      <a:pt x="13555" y="20181"/>
                      <a:pt x="13553" y="20059"/>
                      <a:pt x="13578" y="20037"/>
                    </a:cubicBezTo>
                    <a:cubicBezTo>
                      <a:pt x="13603" y="20015"/>
                      <a:pt x="13739" y="20047"/>
                      <a:pt x="13880" y="20105"/>
                    </a:cubicBezTo>
                    <a:cubicBezTo>
                      <a:pt x="14021" y="20162"/>
                      <a:pt x="14261" y="20209"/>
                      <a:pt x="14416" y="20210"/>
                    </a:cubicBezTo>
                    <a:lnTo>
                      <a:pt x="14693" y="20210"/>
                    </a:lnTo>
                    <a:lnTo>
                      <a:pt x="14425" y="19932"/>
                    </a:lnTo>
                    <a:cubicBezTo>
                      <a:pt x="13686" y="19193"/>
                      <a:pt x="13089" y="18119"/>
                      <a:pt x="12967" y="17291"/>
                    </a:cubicBezTo>
                    <a:cubicBezTo>
                      <a:pt x="12936" y="17081"/>
                      <a:pt x="12938" y="16964"/>
                      <a:pt x="12983" y="16922"/>
                    </a:cubicBezTo>
                    <a:cubicBezTo>
                      <a:pt x="12984" y="16920"/>
                      <a:pt x="12983" y="16916"/>
                      <a:pt x="12983" y="16914"/>
                    </a:cubicBezTo>
                    <a:cubicBezTo>
                      <a:pt x="12986" y="16907"/>
                      <a:pt x="12996" y="16904"/>
                      <a:pt x="13000" y="16899"/>
                    </a:cubicBezTo>
                    <a:cubicBezTo>
                      <a:pt x="13012" y="16885"/>
                      <a:pt x="13022" y="16877"/>
                      <a:pt x="13042" y="16884"/>
                    </a:cubicBezTo>
                    <a:cubicBezTo>
                      <a:pt x="13049" y="16887"/>
                      <a:pt x="13059" y="16894"/>
                      <a:pt x="13067" y="16899"/>
                    </a:cubicBezTo>
                    <a:cubicBezTo>
                      <a:pt x="13070" y="16901"/>
                      <a:pt x="13072" y="16905"/>
                      <a:pt x="13076" y="16907"/>
                    </a:cubicBezTo>
                    <a:cubicBezTo>
                      <a:pt x="13098" y="16911"/>
                      <a:pt x="13121" y="16917"/>
                      <a:pt x="13151" y="16929"/>
                    </a:cubicBezTo>
                    <a:cubicBezTo>
                      <a:pt x="13312" y="16996"/>
                      <a:pt x="13377" y="16962"/>
                      <a:pt x="13562" y="16681"/>
                    </a:cubicBezTo>
                    <a:cubicBezTo>
                      <a:pt x="13619" y="16594"/>
                      <a:pt x="13638" y="16600"/>
                      <a:pt x="13779" y="16802"/>
                    </a:cubicBezTo>
                    <a:lnTo>
                      <a:pt x="13939" y="17027"/>
                    </a:lnTo>
                    <a:lnTo>
                      <a:pt x="14232" y="16749"/>
                    </a:lnTo>
                    <a:cubicBezTo>
                      <a:pt x="14392" y="16597"/>
                      <a:pt x="14571" y="16374"/>
                      <a:pt x="14634" y="16252"/>
                    </a:cubicBezTo>
                    <a:cubicBezTo>
                      <a:pt x="14698" y="16130"/>
                      <a:pt x="14763" y="16034"/>
                      <a:pt x="14777" y="16034"/>
                    </a:cubicBezTo>
                    <a:cubicBezTo>
                      <a:pt x="14790" y="16034"/>
                      <a:pt x="14885" y="16076"/>
                      <a:pt x="14986" y="16132"/>
                    </a:cubicBezTo>
                    <a:lnTo>
                      <a:pt x="15171" y="16230"/>
                    </a:lnTo>
                    <a:lnTo>
                      <a:pt x="15338" y="15921"/>
                    </a:lnTo>
                    <a:cubicBezTo>
                      <a:pt x="15597" y="15429"/>
                      <a:pt x="15535" y="14804"/>
                      <a:pt x="15196" y="14477"/>
                    </a:cubicBezTo>
                    <a:cubicBezTo>
                      <a:pt x="15043" y="14330"/>
                      <a:pt x="14676" y="14153"/>
                      <a:pt x="14525" y="14153"/>
                    </a:cubicBezTo>
                    <a:cubicBezTo>
                      <a:pt x="14322" y="14153"/>
                      <a:pt x="14283" y="14051"/>
                      <a:pt x="14408" y="13860"/>
                    </a:cubicBezTo>
                    <a:cubicBezTo>
                      <a:pt x="14544" y="13652"/>
                      <a:pt x="14579" y="13643"/>
                      <a:pt x="14726" y="13792"/>
                    </a:cubicBezTo>
                    <a:cubicBezTo>
                      <a:pt x="14837" y="13903"/>
                      <a:pt x="15028" y="13999"/>
                      <a:pt x="15162" y="14018"/>
                    </a:cubicBezTo>
                    <a:cubicBezTo>
                      <a:pt x="15196" y="14018"/>
                      <a:pt x="15231" y="14012"/>
                      <a:pt x="15254" y="14010"/>
                    </a:cubicBezTo>
                    <a:cubicBezTo>
                      <a:pt x="15268" y="14007"/>
                      <a:pt x="15280" y="14003"/>
                      <a:pt x="15288" y="13995"/>
                    </a:cubicBezTo>
                    <a:cubicBezTo>
                      <a:pt x="15322" y="13964"/>
                      <a:pt x="15350" y="13839"/>
                      <a:pt x="15355" y="13717"/>
                    </a:cubicBezTo>
                    <a:cubicBezTo>
                      <a:pt x="15359" y="13595"/>
                      <a:pt x="15375" y="13478"/>
                      <a:pt x="15380" y="13453"/>
                    </a:cubicBezTo>
                    <a:cubicBezTo>
                      <a:pt x="15385" y="13428"/>
                      <a:pt x="15494" y="13491"/>
                      <a:pt x="15623" y="13596"/>
                    </a:cubicBezTo>
                    <a:cubicBezTo>
                      <a:pt x="15940" y="13853"/>
                      <a:pt x="16131" y="13937"/>
                      <a:pt x="16201" y="13837"/>
                    </a:cubicBezTo>
                    <a:cubicBezTo>
                      <a:pt x="16230" y="13796"/>
                      <a:pt x="16259" y="13688"/>
                      <a:pt x="16260" y="13596"/>
                    </a:cubicBezTo>
                    <a:cubicBezTo>
                      <a:pt x="16261" y="13420"/>
                      <a:pt x="16335" y="13325"/>
                      <a:pt x="16402" y="13423"/>
                    </a:cubicBezTo>
                    <a:cubicBezTo>
                      <a:pt x="16448" y="13489"/>
                      <a:pt x="16886" y="13677"/>
                      <a:pt x="16997" y="13679"/>
                    </a:cubicBezTo>
                    <a:cubicBezTo>
                      <a:pt x="17047" y="13680"/>
                      <a:pt x="17073" y="13588"/>
                      <a:pt x="17073" y="13378"/>
                    </a:cubicBezTo>
                    <a:cubicBezTo>
                      <a:pt x="17073" y="13211"/>
                      <a:pt x="17086" y="13057"/>
                      <a:pt x="17106" y="13039"/>
                    </a:cubicBezTo>
                    <a:cubicBezTo>
                      <a:pt x="17126" y="13022"/>
                      <a:pt x="17224" y="13063"/>
                      <a:pt x="17324" y="13130"/>
                    </a:cubicBezTo>
                    <a:cubicBezTo>
                      <a:pt x="17424" y="13197"/>
                      <a:pt x="17589" y="13293"/>
                      <a:pt x="17693" y="13340"/>
                    </a:cubicBezTo>
                    <a:lnTo>
                      <a:pt x="17886" y="13423"/>
                    </a:lnTo>
                    <a:lnTo>
                      <a:pt x="17886" y="13197"/>
                    </a:lnTo>
                    <a:cubicBezTo>
                      <a:pt x="17886" y="13074"/>
                      <a:pt x="17857" y="12899"/>
                      <a:pt x="17827" y="12806"/>
                    </a:cubicBezTo>
                    <a:cubicBezTo>
                      <a:pt x="17796" y="12710"/>
                      <a:pt x="17798" y="12627"/>
                      <a:pt x="17827" y="12611"/>
                    </a:cubicBezTo>
                    <a:cubicBezTo>
                      <a:pt x="17855" y="12595"/>
                      <a:pt x="18041" y="12691"/>
                      <a:pt x="18238" y="12821"/>
                    </a:cubicBezTo>
                    <a:cubicBezTo>
                      <a:pt x="18434" y="12951"/>
                      <a:pt x="18614" y="13055"/>
                      <a:pt x="18640" y="13055"/>
                    </a:cubicBezTo>
                    <a:cubicBezTo>
                      <a:pt x="18716" y="13055"/>
                      <a:pt x="18767" y="12643"/>
                      <a:pt x="18724" y="12385"/>
                    </a:cubicBezTo>
                    <a:cubicBezTo>
                      <a:pt x="18702" y="12252"/>
                      <a:pt x="18634" y="12028"/>
                      <a:pt x="18573" y="11888"/>
                    </a:cubicBezTo>
                    <a:cubicBezTo>
                      <a:pt x="18511" y="11748"/>
                      <a:pt x="18479" y="11614"/>
                      <a:pt x="18497" y="11587"/>
                    </a:cubicBezTo>
                    <a:cubicBezTo>
                      <a:pt x="18516" y="11561"/>
                      <a:pt x="18630" y="11542"/>
                      <a:pt x="18757" y="11542"/>
                    </a:cubicBezTo>
                    <a:cubicBezTo>
                      <a:pt x="19140" y="11542"/>
                      <a:pt x="19856" y="11386"/>
                      <a:pt x="20207" y="11226"/>
                    </a:cubicBezTo>
                    <a:cubicBezTo>
                      <a:pt x="20484" y="11101"/>
                      <a:pt x="20991" y="10684"/>
                      <a:pt x="21003" y="10579"/>
                    </a:cubicBezTo>
                    <a:cubicBezTo>
                      <a:pt x="20998" y="10572"/>
                      <a:pt x="20985" y="10563"/>
                      <a:pt x="20970" y="10556"/>
                    </a:cubicBezTo>
                    <a:cubicBezTo>
                      <a:pt x="20964" y="10554"/>
                      <a:pt x="20951" y="10551"/>
                      <a:pt x="20944" y="10549"/>
                    </a:cubicBezTo>
                    <a:cubicBezTo>
                      <a:pt x="20868" y="10541"/>
                      <a:pt x="20712" y="10539"/>
                      <a:pt x="20534" y="10541"/>
                    </a:cubicBezTo>
                    <a:cubicBezTo>
                      <a:pt x="20294" y="10545"/>
                      <a:pt x="20082" y="10529"/>
                      <a:pt x="20065" y="10504"/>
                    </a:cubicBezTo>
                    <a:cubicBezTo>
                      <a:pt x="20047" y="10479"/>
                      <a:pt x="20197" y="10359"/>
                      <a:pt x="20400" y="10240"/>
                    </a:cubicBezTo>
                    <a:cubicBezTo>
                      <a:pt x="20783" y="10018"/>
                      <a:pt x="21422" y="9444"/>
                      <a:pt x="21422" y="9323"/>
                    </a:cubicBezTo>
                    <a:cubicBezTo>
                      <a:pt x="21422" y="9241"/>
                      <a:pt x="21250" y="9196"/>
                      <a:pt x="20953" y="9195"/>
                    </a:cubicBezTo>
                    <a:cubicBezTo>
                      <a:pt x="20836" y="9194"/>
                      <a:pt x="20721" y="9167"/>
                      <a:pt x="20701" y="9142"/>
                    </a:cubicBezTo>
                    <a:cubicBezTo>
                      <a:pt x="20699" y="9142"/>
                      <a:pt x="20677" y="9142"/>
                      <a:pt x="20676" y="9142"/>
                    </a:cubicBezTo>
                    <a:cubicBezTo>
                      <a:pt x="20672" y="9141"/>
                      <a:pt x="20695" y="9125"/>
                      <a:pt x="20718" y="9097"/>
                    </a:cubicBezTo>
                    <a:cubicBezTo>
                      <a:pt x="20743" y="9044"/>
                      <a:pt x="20804" y="8958"/>
                      <a:pt x="20886" y="8871"/>
                    </a:cubicBezTo>
                    <a:cubicBezTo>
                      <a:pt x="21095" y="8647"/>
                      <a:pt x="21583" y="7797"/>
                      <a:pt x="21531" y="7750"/>
                    </a:cubicBezTo>
                    <a:cubicBezTo>
                      <a:pt x="21516" y="7737"/>
                      <a:pt x="21370" y="7776"/>
                      <a:pt x="21204" y="7833"/>
                    </a:cubicBezTo>
                    <a:cubicBezTo>
                      <a:pt x="21039" y="7890"/>
                      <a:pt x="20765" y="7987"/>
                      <a:pt x="20601" y="8043"/>
                    </a:cubicBezTo>
                    <a:cubicBezTo>
                      <a:pt x="20437" y="8100"/>
                      <a:pt x="20285" y="8134"/>
                      <a:pt x="20257" y="8119"/>
                    </a:cubicBezTo>
                    <a:cubicBezTo>
                      <a:pt x="20230" y="8103"/>
                      <a:pt x="20261" y="7998"/>
                      <a:pt x="20324" y="7885"/>
                    </a:cubicBezTo>
                    <a:cubicBezTo>
                      <a:pt x="20388" y="7773"/>
                      <a:pt x="20442" y="7612"/>
                      <a:pt x="20442" y="7532"/>
                    </a:cubicBezTo>
                    <a:cubicBezTo>
                      <a:pt x="20442" y="7452"/>
                      <a:pt x="20540" y="7205"/>
                      <a:pt x="20668" y="6975"/>
                    </a:cubicBezTo>
                    <a:cubicBezTo>
                      <a:pt x="20911" y="6539"/>
                      <a:pt x="21038" y="6140"/>
                      <a:pt x="21104" y="5621"/>
                    </a:cubicBezTo>
                    <a:lnTo>
                      <a:pt x="21146" y="5312"/>
                    </a:lnTo>
                    <a:lnTo>
                      <a:pt x="20861" y="5515"/>
                    </a:lnTo>
                    <a:cubicBezTo>
                      <a:pt x="20706" y="5625"/>
                      <a:pt x="20518" y="5770"/>
                      <a:pt x="20433" y="5839"/>
                    </a:cubicBezTo>
                    <a:cubicBezTo>
                      <a:pt x="20229" y="6005"/>
                      <a:pt x="20186" y="5923"/>
                      <a:pt x="20291" y="5560"/>
                    </a:cubicBezTo>
                    <a:cubicBezTo>
                      <a:pt x="20356" y="5336"/>
                      <a:pt x="20407" y="4954"/>
                      <a:pt x="20425" y="4635"/>
                    </a:cubicBezTo>
                    <a:lnTo>
                      <a:pt x="20433" y="4432"/>
                    </a:lnTo>
                    <a:cubicBezTo>
                      <a:pt x="20434" y="4320"/>
                      <a:pt x="20429" y="4229"/>
                      <a:pt x="20416" y="4168"/>
                    </a:cubicBezTo>
                    <a:lnTo>
                      <a:pt x="20375" y="3988"/>
                    </a:lnTo>
                    <a:lnTo>
                      <a:pt x="20006" y="4311"/>
                    </a:lnTo>
                    <a:cubicBezTo>
                      <a:pt x="19802" y="4492"/>
                      <a:pt x="19623" y="4630"/>
                      <a:pt x="19604" y="4612"/>
                    </a:cubicBezTo>
                    <a:cubicBezTo>
                      <a:pt x="19584" y="4595"/>
                      <a:pt x="19570" y="4363"/>
                      <a:pt x="19570" y="4101"/>
                    </a:cubicBezTo>
                    <a:cubicBezTo>
                      <a:pt x="19570" y="3666"/>
                      <a:pt x="19486" y="3066"/>
                      <a:pt x="19411" y="2957"/>
                    </a:cubicBezTo>
                    <a:cubicBezTo>
                      <a:pt x="19394" y="2933"/>
                      <a:pt x="19338" y="2969"/>
                      <a:pt x="19285" y="3040"/>
                    </a:cubicBezTo>
                    <a:cubicBezTo>
                      <a:pt x="19233" y="3110"/>
                      <a:pt x="19116" y="3271"/>
                      <a:pt x="19025" y="3393"/>
                    </a:cubicBezTo>
                    <a:cubicBezTo>
                      <a:pt x="18935" y="3515"/>
                      <a:pt x="18841" y="3591"/>
                      <a:pt x="18816" y="3566"/>
                    </a:cubicBezTo>
                    <a:cubicBezTo>
                      <a:pt x="18808" y="3559"/>
                      <a:pt x="18794" y="3536"/>
                      <a:pt x="18782" y="3499"/>
                    </a:cubicBezTo>
                    <a:cubicBezTo>
                      <a:pt x="18782" y="3497"/>
                      <a:pt x="18783" y="3493"/>
                      <a:pt x="18782" y="3491"/>
                    </a:cubicBezTo>
                    <a:cubicBezTo>
                      <a:pt x="18780" y="3485"/>
                      <a:pt x="18776" y="3476"/>
                      <a:pt x="18774" y="3469"/>
                    </a:cubicBezTo>
                    <a:cubicBezTo>
                      <a:pt x="18750" y="3386"/>
                      <a:pt x="18722" y="3262"/>
                      <a:pt x="18699" y="3130"/>
                    </a:cubicBezTo>
                    <a:cubicBezTo>
                      <a:pt x="18605" y="2596"/>
                      <a:pt x="18350" y="2119"/>
                      <a:pt x="18020" y="1866"/>
                    </a:cubicBezTo>
                    <a:lnTo>
                      <a:pt x="17894" y="1768"/>
                    </a:lnTo>
                    <a:lnTo>
                      <a:pt x="17944" y="1986"/>
                    </a:lnTo>
                    <a:cubicBezTo>
                      <a:pt x="18001" y="2214"/>
                      <a:pt x="17999" y="2249"/>
                      <a:pt x="17819" y="3123"/>
                    </a:cubicBezTo>
                    <a:cubicBezTo>
                      <a:pt x="17757" y="3418"/>
                      <a:pt x="17710" y="3754"/>
                      <a:pt x="17710" y="3867"/>
                    </a:cubicBezTo>
                    <a:cubicBezTo>
                      <a:pt x="17710" y="3981"/>
                      <a:pt x="17688" y="4119"/>
                      <a:pt x="17659" y="4168"/>
                    </a:cubicBezTo>
                    <a:cubicBezTo>
                      <a:pt x="17631" y="4218"/>
                      <a:pt x="17578" y="4395"/>
                      <a:pt x="17542" y="4567"/>
                    </a:cubicBezTo>
                    <a:cubicBezTo>
                      <a:pt x="17507" y="4740"/>
                      <a:pt x="17416" y="4987"/>
                      <a:pt x="17341" y="5116"/>
                    </a:cubicBezTo>
                    <a:cubicBezTo>
                      <a:pt x="17266" y="5246"/>
                      <a:pt x="17109" y="5525"/>
                      <a:pt x="16989" y="5733"/>
                    </a:cubicBezTo>
                    <a:cubicBezTo>
                      <a:pt x="16775" y="6106"/>
                      <a:pt x="16703" y="6165"/>
                      <a:pt x="16629" y="6057"/>
                    </a:cubicBezTo>
                    <a:cubicBezTo>
                      <a:pt x="16608" y="6027"/>
                      <a:pt x="16480" y="6163"/>
                      <a:pt x="16335" y="6358"/>
                    </a:cubicBezTo>
                    <a:cubicBezTo>
                      <a:pt x="16191" y="6553"/>
                      <a:pt x="15982" y="6811"/>
                      <a:pt x="15874" y="6930"/>
                    </a:cubicBezTo>
                    <a:cubicBezTo>
                      <a:pt x="15635" y="7195"/>
                      <a:pt x="15556" y="7357"/>
                      <a:pt x="15556" y="7630"/>
                    </a:cubicBezTo>
                    <a:cubicBezTo>
                      <a:pt x="15556" y="7873"/>
                      <a:pt x="15638" y="8026"/>
                      <a:pt x="15833" y="8171"/>
                    </a:cubicBezTo>
                    <a:cubicBezTo>
                      <a:pt x="15962" y="8268"/>
                      <a:pt x="15970" y="8304"/>
                      <a:pt x="15933" y="8585"/>
                    </a:cubicBezTo>
                    <a:cubicBezTo>
                      <a:pt x="15905" y="8798"/>
                      <a:pt x="15864" y="8892"/>
                      <a:pt x="15799" y="8909"/>
                    </a:cubicBezTo>
                    <a:cubicBezTo>
                      <a:pt x="15537" y="8977"/>
                      <a:pt x="15224" y="9159"/>
                      <a:pt x="15120" y="9307"/>
                    </a:cubicBezTo>
                    <a:cubicBezTo>
                      <a:pt x="15056" y="9401"/>
                      <a:pt x="14883" y="9531"/>
                      <a:pt x="14726" y="9601"/>
                    </a:cubicBezTo>
                    <a:lnTo>
                      <a:pt x="14441" y="9729"/>
                    </a:lnTo>
                    <a:lnTo>
                      <a:pt x="14232" y="9518"/>
                    </a:lnTo>
                    <a:cubicBezTo>
                      <a:pt x="14115" y="9403"/>
                      <a:pt x="13902" y="9223"/>
                      <a:pt x="13754" y="9119"/>
                    </a:cubicBezTo>
                    <a:cubicBezTo>
                      <a:pt x="13426" y="8889"/>
                      <a:pt x="13084" y="8439"/>
                      <a:pt x="13168" y="8344"/>
                    </a:cubicBezTo>
                    <a:cubicBezTo>
                      <a:pt x="13200" y="8308"/>
                      <a:pt x="13203" y="8231"/>
                      <a:pt x="13176" y="8171"/>
                    </a:cubicBezTo>
                    <a:cubicBezTo>
                      <a:pt x="13069" y="7933"/>
                      <a:pt x="13116" y="7500"/>
                      <a:pt x="13285" y="7178"/>
                    </a:cubicBezTo>
                    <a:cubicBezTo>
                      <a:pt x="13428" y="6906"/>
                      <a:pt x="13492" y="6841"/>
                      <a:pt x="13754" y="6719"/>
                    </a:cubicBezTo>
                    <a:cubicBezTo>
                      <a:pt x="13922" y="6641"/>
                      <a:pt x="14084" y="6576"/>
                      <a:pt x="14115" y="6576"/>
                    </a:cubicBezTo>
                    <a:cubicBezTo>
                      <a:pt x="14146" y="6576"/>
                      <a:pt x="14276" y="6508"/>
                      <a:pt x="14400" y="6418"/>
                    </a:cubicBezTo>
                    <a:cubicBezTo>
                      <a:pt x="14551" y="6309"/>
                      <a:pt x="14709" y="6248"/>
                      <a:pt x="14886" y="6230"/>
                    </a:cubicBezTo>
                    <a:cubicBezTo>
                      <a:pt x="15030" y="6215"/>
                      <a:pt x="15144" y="6178"/>
                      <a:pt x="15137" y="6147"/>
                    </a:cubicBezTo>
                    <a:cubicBezTo>
                      <a:pt x="15130" y="6116"/>
                      <a:pt x="15251" y="6062"/>
                      <a:pt x="15405" y="6027"/>
                    </a:cubicBezTo>
                    <a:cubicBezTo>
                      <a:pt x="15760" y="5945"/>
                      <a:pt x="15954" y="5826"/>
                      <a:pt x="16025" y="5658"/>
                    </a:cubicBezTo>
                    <a:cubicBezTo>
                      <a:pt x="16106" y="5467"/>
                      <a:pt x="16108" y="5467"/>
                      <a:pt x="15849" y="5621"/>
                    </a:cubicBezTo>
                    <a:cubicBezTo>
                      <a:pt x="15657" y="5735"/>
                      <a:pt x="15512" y="5772"/>
                      <a:pt x="15103" y="5801"/>
                    </a:cubicBezTo>
                    <a:cubicBezTo>
                      <a:pt x="14826" y="5821"/>
                      <a:pt x="14561" y="5849"/>
                      <a:pt x="14509" y="5869"/>
                    </a:cubicBezTo>
                    <a:cubicBezTo>
                      <a:pt x="14456" y="5889"/>
                      <a:pt x="14394" y="5883"/>
                      <a:pt x="14374" y="5854"/>
                    </a:cubicBezTo>
                    <a:cubicBezTo>
                      <a:pt x="14328" y="5786"/>
                      <a:pt x="14562" y="5643"/>
                      <a:pt x="14718" y="5643"/>
                    </a:cubicBezTo>
                    <a:cubicBezTo>
                      <a:pt x="14785" y="5643"/>
                      <a:pt x="14914" y="5569"/>
                      <a:pt x="15003" y="5485"/>
                    </a:cubicBezTo>
                    <a:cubicBezTo>
                      <a:pt x="15193" y="5307"/>
                      <a:pt x="15403" y="5250"/>
                      <a:pt x="15564" y="5327"/>
                    </a:cubicBezTo>
                    <a:cubicBezTo>
                      <a:pt x="15655" y="5371"/>
                      <a:pt x="15673" y="5365"/>
                      <a:pt x="15673" y="5305"/>
                    </a:cubicBezTo>
                    <a:cubicBezTo>
                      <a:pt x="15673" y="5112"/>
                      <a:pt x="15546" y="4950"/>
                      <a:pt x="15338" y="4876"/>
                    </a:cubicBezTo>
                    <a:cubicBezTo>
                      <a:pt x="15218" y="4833"/>
                      <a:pt x="15071" y="4778"/>
                      <a:pt x="15003" y="4748"/>
                    </a:cubicBezTo>
                    <a:cubicBezTo>
                      <a:pt x="14935" y="4718"/>
                      <a:pt x="14828" y="4698"/>
                      <a:pt x="14768" y="4710"/>
                    </a:cubicBezTo>
                    <a:cubicBezTo>
                      <a:pt x="14708" y="4722"/>
                      <a:pt x="14584" y="4698"/>
                      <a:pt x="14492" y="4657"/>
                    </a:cubicBezTo>
                    <a:lnTo>
                      <a:pt x="14324" y="4582"/>
                    </a:lnTo>
                    <a:lnTo>
                      <a:pt x="14626" y="4349"/>
                    </a:lnTo>
                    <a:cubicBezTo>
                      <a:pt x="14986" y="4066"/>
                      <a:pt x="15136" y="3816"/>
                      <a:pt x="15187" y="3424"/>
                    </a:cubicBezTo>
                    <a:cubicBezTo>
                      <a:pt x="15218" y="3185"/>
                      <a:pt x="15263" y="3102"/>
                      <a:pt x="15405" y="2995"/>
                    </a:cubicBezTo>
                    <a:cubicBezTo>
                      <a:pt x="15409" y="2991"/>
                      <a:pt x="15409" y="2990"/>
                      <a:pt x="15414" y="2987"/>
                    </a:cubicBezTo>
                    <a:cubicBezTo>
                      <a:pt x="15425" y="2979"/>
                      <a:pt x="15435" y="2971"/>
                      <a:pt x="15447" y="2965"/>
                    </a:cubicBezTo>
                    <a:cubicBezTo>
                      <a:pt x="15538" y="2909"/>
                      <a:pt x="15642" y="2875"/>
                      <a:pt x="15698" y="2882"/>
                    </a:cubicBezTo>
                    <a:cubicBezTo>
                      <a:pt x="15805" y="2895"/>
                      <a:pt x="15825" y="2941"/>
                      <a:pt x="15841" y="3213"/>
                    </a:cubicBezTo>
                    <a:cubicBezTo>
                      <a:pt x="15851" y="3384"/>
                      <a:pt x="15887" y="3537"/>
                      <a:pt x="15925" y="3559"/>
                    </a:cubicBezTo>
                    <a:cubicBezTo>
                      <a:pt x="15963" y="3581"/>
                      <a:pt x="16110" y="3604"/>
                      <a:pt x="16252" y="3604"/>
                    </a:cubicBezTo>
                    <a:cubicBezTo>
                      <a:pt x="16412" y="3605"/>
                      <a:pt x="16548" y="3637"/>
                      <a:pt x="16620" y="3694"/>
                    </a:cubicBezTo>
                    <a:cubicBezTo>
                      <a:pt x="16732" y="3783"/>
                      <a:pt x="16738" y="3783"/>
                      <a:pt x="16696" y="3657"/>
                    </a:cubicBezTo>
                    <a:cubicBezTo>
                      <a:pt x="16609" y="3394"/>
                      <a:pt x="16623" y="3312"/>
                      <a:pt x="16763" y="3326"/>
                    </a:cubicBezTo>
                    <a:cubicBezTo>
                      <a:pt x="16959" y="3344"/>
                      <a:pt x="16931" y="3310"/>
                      <a:pt x="16578" y="3108"/>
                    </a:cubicBezTo>
                    <a:cubicBezTo>
                      <a:pt x="16279" y="2935"/>
                      <a:pt x="16255" y="2905"/>
                      <a:pt x="16268" y="2731"/>
                    </a:cubicBezTo>
                    <a:cubicBezTo>
                      <a:pt x="16289" y="2454"/>
                      <a:pt x="16066" y="2295"/>
                      <a:pt x="15648" y="2295"/>
                    </a:cubicBezTo>
                    <a:cubicBezTo>
                      <a:pt x="15250" y="2295"/>
                      <a:pt x="14950" y="2425"/>
                      <a:pt x="14835" y="2641"/>
                    </a:cubicBezTo>
                    <a:cubicBezTo>
                      <a:pt x="14787" y="2733"/>
                      <a:pt x="14709" y="2980"/>
                      <a:pt x="14659" y="3190"/>
                    </a:cubicBezTo>
                    <a:cubicBezTo>
                      <a:pt x="14526" y="3762"/>
                      <a:pt x="14302" y="4052"/>
                      <a:pt x="14224" y="3755"/>
                    </a:cubicBezTo>
                    <a:cubicBezTo>
                      <a:pt x="14174" y="3566"/>
                      <a:pt x="14030" y="3517"/>
                      <a:pt x="13729" y="3589"/>
                    </a:cubicBezTo>
                    <a:cubicBezTo>
                      <a:pt x="13357" y="3678"/>
                      <a:pt x="13297" y="3669"/>
                      <a:pt x="13235" y="3521"/>
                    </a:cubicBezTo>
                    <a:cubicBezTo>
                      <a:pt x="13161" y="3347"/>
                      <a:pt x="13118" y="3358"/>
                      <a:pt x="13134" y="3544"/>
                    </a:cubicBezTo>
                    <a:cubicBezTo>
                      <a:pt x="13151" y="3748"/>
                      <a:pt x="13050" y="3843"/>
                      <a:pt x="12774" y="3882"/>
                    </a:cubicBezTo>
                    <a:cubicBezTo>
                      <a:pt x="12592" y="3909"/>
                      <a:pt x="12534" y="3945"/>
                      <a:pt x="12506" y="4048"/>
                    </a:cubicBezTo>
                    <a:cubicBezTo>
                      <a:pt x="12486" y="4120"/>
                      <a:pt x="12486" y="4213"/>
                      <a:pt x="12506" y="4259"/>
                    </a:cubicBezTo>
                    <a:cubicBezTo>
                      <a:pt x="12605" y="4491"/>
                      <a:pt x="12291" y="4434"/>
                      <a:pt x="11969" y="4161"/>
                    </a:cubicBezTo>
                    <a:cubicBezTo>
                      <a:pt x="11765" y="3988"/>
                      <a:pt x="11517" y="3566"/>
                      <a:pt x="11584" y="3506"/>
                    </a:cubicBezTo>
                    <a:cubicBezTo>
                      <a:pt x="11605" y="3487"/>
                      <a:pt x="11727" y="3452"/>
                      <a:pt x="11860" y="3424"/>
                    </a:cubicBezTo>
                    <a:lnTo>
                      <a:pt x="12103" y="3371"/>
                    </a:lnTo>
                    <a:lnTo>
                      <a:pt x="12103" y="3040"/>
                    </a:lnTo>
                    <a:cubicBezTo>
                      <a:pt x="12103" y="2729"/>
                      <a:pt x="12113" y="2700"/>
                      <a:pt x="12296" y="2566"/>
                    </a:cubicBezTo>
                    <a:cubicBezTo>
                      <a:pt x="12529" y="2395"/>
                      <a:pt x="12773" y="1970"/>
                      <a:pt x="12774" y="1731"/>
                    </a:cubicBezTo>
                    <a:cubicBezTo>
                      <a:pt x="12775" y="1469"/>
                      <a:pt x="12629" y="1273"/>
                      <a:pt x="12380" y="1189"/>
                    </a:cubicBezTo>
                    <a:cubicBezTo>
                      <a:pt x="12154" y="1113"/>
                      <a:pt x="11736" y="1102"/>
                      <a:pt x="11517" y="1166"/>
                    </a:cubicBezTo>
                    <a:cubicBezTo>
                      <a:pt x="11432" y="1191"/>
                      <a:pt x="11318" y="1164"/>
                      <a:pt x="11156" y="1068"/>
                    </a:cubicBezTo>
                    <a:cubicBezTo>
                      <a:pt x="10945" y="944"/>
                      <a:pt x="10928" y="913"/>
                      <a:pt x="10955" y="760"/>
                    </a:cubicBezTo>
                    <a:cubicBezTo>
                      <a:pt x="10973" y="662"/>
                      <a:pt x="10959" y="570"/>
                      <a:pt x="10922" y="549"/>
                    </a:cubicBezTo>
                    <a:cubicBezTo>
                      <a:pt x="10806" y="485"/>
                      <a:pt x="10850" y="304"/>
                      <a:pt x="10989" y="271"/>
                    </a:cubicBezTo>
                    <a:cubicBezTo>
                      <a:pt x="11119" y="240"/>
                      <a:pt x="11117" y="243"/>
                      <a:pt x="10972" y="211"/>
                    </a:cubicBezTo>
                    <a:cubicBezTo>
                      <a:pt x="10884" y="191"/>
                      <a:pt x="10833" y="144"/>
                      <a:pt x="10838" y="90"/>
                    </a:cubicBezTo>
                    <a:cubicBezTo>
                      <a:pt x="10842" y="42"/>
                      <a:pt x="10816" y="0"/>
                      <a:pt x="10788" y="0"/>
                    </a:cubicBezTo>
                    <a:close/>
                    <a:moveTo>
                      <a:pt x="10813" y="3604"/>
                    </a:moveTo>
                    <a:cubicBezTo>
                      <a:pt x="10819" y="3600"/>
                      <a:pt x="10826" y="3604"/>
                      <a:pt x="10830" y="3604"/>
                    </a:cubicBezTo>
                    <a:cubicBezTo>
                      <a:pt x="10862" y="3609"/>
                      <a:pt x="10923" y="3724"/>
                      <a:pt x="10972" y="3860"/>
                    </a:cubicBezTo>
                    <a:cubicBezTo>
                      <a:pt x="10987" y="3900"/>
                      <a:pt x="11002" y="3939"/>
                      <a:pt x="11022" y="3980"/>
                    </a:cubicBezTo>
                    <a:cubicBezTo>
                      <a:pt x="11082" y="4104"/>
                      <a:pt x="11171" y="4232"/>
                      <a:pt x="11265" y="4349"/>
                    </a:cubicBezTo>
                    <a:cubicBezTo>
                      <a:pt x="11297" y="4388"/>
                      <a:pt x="11324" y="4426"/>
                      <a:pt x="11358" y="4462"/>
                    </a:cubicBezTo>
                    <a:cubicBezTo>
                      <a:pt x="11391" y="4498"/>
                      <a:pt x="11432" y="4535"/>
                      <a:pt x="11467" y="4567"/>
                    </a:cubicBezTo>
                    <a:cubicBezTo>
                      <a:pt x="11501" y="4600"/>
                      <a:pt x="11532" y="4630"/>
                      <a:pt x="11567" y="4657"/>
                    </a:cubicBezTo>
                    <a:cubicBezTo>
                      <a:pt x="11603" y="4685"/>
                      <a:pt x="11641" y="4711"/>
                      <a:pt x="11676" y="4733"/>
                    </a:cubicBezTo>
                    <a:cubicBezTo>
                      <a:pt x="11798" y="4809"/>
                      <a:pt x="11963" y="4945"/>
                      <a:pt x="12045" y="5041"/>
                    </a:cubicBezTo>
                    <a:cubicBezTo>
                      <a:pt x="12082" y="5085"/>
                      <a:pt x="12120" y="5124"/>
                      <a:pt x="12162" y="5154"/>
                    </a:cubicBezTo>
                    <a:cubicBezTo>
                      <a:pt x="12190" y="5175"/>
                      <a:pt x="12224" y="5192"/>
                      <a:pt x="12254" y="5207"/>
                    </a:cubicBezTo>
                    <a:cubicBezTo>
                      <a:pt x="12285" y="5221"/>
                      <a:pt x="12314" y="5236"/>
                      <a:pt x="12346" y="5244"/>
                    </a:cubicBezTo>
                    <a:cubicBezTo>
                      <a:pt x="12363" y="5249"/>
                      <a:pt x="12380" y="5249"/>
                      <a:pt x="12397" y="5252"/>
                    </a:cubicBezTo>
                    <a:cubicBezTo>
                      <a:pt x="12431" y="5258"/>
                      <a:pt x="12463" y="5261"/>
                      <a:pt x="12489" y="5267"/>
                    </a:cubicBezTo>
                    <a:cubicBezTo>
                      <a:pt x="12515" y="5273"/>
                      <a:pt x="12537" y="5283"/>
                      <a:pt x="12556" y="5290"/>
                    </a:cubicBezTo>
                    <a:cubicBezTo>
                      <a:pt x="12584" y="5300"/>
                      <a:pt x="12603" y="5308"/>
                      <a:pt x="12615" y="5320"/>
                    </a:cubicBezTo>
                    <a:cubicBezTo>
                      <a:pt x="12618" y="5324"/>
                      <a:pt x="12621" y="5331"/>
                      <a:pt x="12623" y="5335"/>
                    </a:cubicBezTo>
                    <a:cubicBezTo>
                      <a:pt x="12639" y="5367"/>
                      <a:pt x="12592" y="5407"/>
                      <a:pt x="12489" y="5455"/>
                    </a:cubicBezTo>
                    <a:cubicBezTo>
                      <a:pt x="12465" y="5466"/>
                      <a:pt x="12440" y="5476"/>
                      <a:pt x="12413" y="5493"/>
                    </a:cubicBezTo>
                    <a:cubicBezTo>
                      <a:pt x="12387" y="5509"/>
                      <a:pt x="12359" y="5531"/>
                      <a:pt x="12330" y="5553"/>
                    </a:cubicBezTo>
                    <a:cubicBezTo>
                      <a:pt x="12271" y="5596"/>
                      <a:pt x="12203" y="5651"/>
                      <a:pt x="12137" y="5711"/>
                    </a:cubicBezTo>
                    <a:cubicBezTo>
                      <a:pt x="12071" y="5771"/>
                      <a:pt x="12005" y="5835"/>
                      <a:pt x="11936" y="5907"/>
                    </a:cubicBezTo>
                    <a:cubicBezTo>
                      <a:pt x="11798" y="6049"/>
                      <a:pt x="11660" y="6211"/>
                      <a:pt x="11534" y="6373"/>
                    </a:cubicBezTo>
                    <a:cubicBezTo>
                      <a:pt x="11471" y="6454"/>
                      <a:pt x="11412" y="6535"/>
                      <a:pt x="11358" y="6614"/>
                    </a:cubicBezTo>
                    <a:cubicBezTo>
                      <a:pt x="11277" y="6732"/>
                      <a:pt x="11206" y="6845"/>
                      <a:pt x="11156" y="6945"/>
                    </a:cubicBezTo>
                    <a:cubicBezTo>
                      <a:pt x="11140" y="6978"/>
                      <a:pt x="11126" y="7013"/>
                      <a:pt x="11115" y="7043"/>
                    </a:cubicBezTo>
                    <a:cubicBezTo>
                      <a:pt x="11062" y="7177"/>
                      <a:pt x="10972" y="7379"/>
                      <a:pt x="10922" y="7494"/>
                    </a:cubicBezTo>
                    <a:cubicBezTo>
                      <a:pt x="10871" y="7609"/>
                      <a:pt x="10818" y="7719"/>
                      <a:pt x="10796" y="7742"/>
                    </a:cubicBezTo>
                    <a:cubicBezTo>
                      <a:pt x="10784" y="7755"/>
                      <a:pt x="10764" y="7743"/>
                      <a:pt x="10737" y="7712"/>
                    </a:cubicBezTo>
                    <a:cubicBezTo>
                      <a:pt x="10724" y="7697"/>
                      <a:pt x="10711" y="7677"/>
                      <a:pt x="10696" y="7652"/>
                    </a:cubicBezTo>
                    <a:cubicBezTo>
                      <a:pt x="10664" y="7603"/>
                      <a:pt x="10623" y="7540"/>
                      <a:pt x="10587" y="7464"/>
                    </a:cubicBezTo>
                    <a:cubicBezTo>
                      <a:pt x="10531" y="7350"/>
                      <a:pt x="10479" y="7217"/>
                      <a:pt x="10427" y="7073"/>
                    </a:cubicBezTo>
                    <a:cubicBezTo>
                      <a:pt x="10414" y="7036"/>
                      <a:pt x="10397" y="6989"/>
                      <a:pt x="10377" y="6945"/>
                    </a:cubicBezTo>
                    <a:cubicBezTo>
                      <a:pt x="10338" y="6858"/>
                      <a:pt x="10283" y="6764"/>
                      <a:pt x="10235" y="6682"/>
                    </a:cubicBezTo>
                    <a:cubicBezTo>
                      <a:pt x="10210" y="6640"/>
                      <a:pt x="10190" y="6601"/>
                      <a:pt x="10168" y="6569"/>
                    </a:cubicBezTo>
                    <a:cubicBezTo>
                      <a:pt x="9915" y="6210"/>
                      <a:pt x="9316" y="5613"/>
                      <a:pt x="9087" y="5485"/>
                    </a:cubicBezTo>
                    <a:cubicBezTo>
                      <a:pt x="9057" y="5469"/>
                      <a:pt x="9033" y="5454"/>
                      <a:pt x="9011" y="5440"/>
                    </a:cubicBezTo>
                    <a:cubicBezTo>
                      <a:pt x="8989" y="5426"/>
                      <a:pt x="8967" y="5414"/>
                      <a:pt x="8952" y="5402"/>
                    </a:cubicBezTo>
                    <a:cubicBezTo>
                      <a:pt x="8938" y="5390"/>
                      <a:pt x="8934" y="5375"/>
                      <a:pt x="8927" y="5365"/>
                    </a:cubicBezTo>
                    <a:cubicBezTo>
                      <a:pt x="8921" y="5355"/>
                      <a:pt x="8918" y="5343"/>
                      <a:pt x="8919" y="5335"/>
                    </a:cubicBezTo>
                    <a:cubicBezTo>
                      <a:pt x="8919" y="5330"/>
                      <a:pt x="8917" y="5331"/>
                      <a:pt x="8919" y="5327"/>
                    </a:cubicBezTo>
                    <a:cubicBezTo>
                      <a:pt x="8921" y="5323"/>
                      <a:pt x="8923" y="5316"/>
                      <a:pt x="8927" y="5312"/>
                    </a:cubicBezTo>
                    <a:cubicBezTo>
                      <a:pt x="8936" y="5304"/>
                      <a:pt x="8953" y="5296"/>
                      <a:pt x="8969" y="5290"/>
                    </a:cubicBezTo>
                    <a:cubicBezTo>
                      <a:pt x="9002" y="5276"/>
                      <a:pt x="9048" y="5271"/>
                      <a:pt x="9112" y="5259"/>
                    </a:cubicBezTo>
                    <a:cubicBezTo>
                      <a:pt x="9136" y="5255"/>
                      <a:pt x="9170" y="5244"/>
                      <a:pt x="9204" y="5229"/>
                    </a:cubicBezTo>
                    <a:cubicBezTo>
                      <a:pt x="9306" y="5184"/>
                      <a:pt x="9435" y="5096"/>
                      <a:pt x="9539" y="5004"/>
                    </a:cubicBezTo>
                    <a:cubicBezTo>
                      <a:pt x="9678" y="4881"/>
                      <a:pt x="9925" y="4671"/>
                      <a:pt x="10084" y="4537"/>
                    </a:cubicBezTo>
                    <a:cubicBezTo>
                      <a:pt x="10211" y="4430"/>
                      <a:pt x="10356" y="4263"/>
                      <a:pt x="10469" y="4101"/>
                    </a:cubicBezTo>
                    <a:cubicBezTo>
                      <a:pt x="10488" y="4074"/>
                      <a:pt x="10511" y="4045"/>
                      <a:pt x="10528" y="4018"/>
                    </a:cubicBezTo>
                    <a:cubicBezTo>
                      <a:pt x="10545" y="3991"/>
                      <a:pt x="10555" y="3968"/>
                      <a:pt x="10570" y="3943"/>
                    </a:cubicBezTo>
                    <a:cubicBezTo>
                      <a:pt x="10624" y="3846"/>
                      <a:pt x="10683" y="3756"/>
                      <a:pt x="10729" y="3694"/>
                    </a:cubicBezTo>
                    <a:cubicBezTo>
                      <a:pt x="10752" y="3663"/>
                      <a:pt x="10771" y="3643"/>
                      <a:pt x="10788" y="3627"/>
                    </a:cubicBezTo>
                    <a:cubicBezTo>
                      <a:pt x="10796" y="3618"/>
                      <a:pt x="10807" y="3608"/>
                      <a:pt x="10813" y="3604"/>
                    </a:cubicBezTo>
                    <a:close/>
                    <a:moveTo>
                      <a:pt x="10771" y="8096"/>
                    </a:moveTo>
                    <a:cubicBezTo>
                      <a:pt x="10816" y="8096"/>
                      <a:pt x="10971" y="8473"/>
                      <a:pt x="10939" y="8502"/>
                    </a:cubicBezTo>
                    <a:cubicBezTo>
                      <a:pt x="10893" y="8544"/>
                      <a:pt x="10614" y="8543"/>
                      <a:pt x="10587" y="8502"/>
                    </a:cubicBezTo>
                    <a:cubicBezTo>
                      <a:pt x="10581" y="8494"/>
                      <a:pt x="10587" y="8474"/>
                      <a:pt x="10595" y="8442"/>
                    </a:cubicBezTo>
                    <a:cubicBezTo>
                      <a:pt x="10597" y="8419"/>
                      <a:pt x="10604" y="8389"/>
                      <a:pt x="10620" y="8359"/>
                    </a:cubicBezTo>
                    <a:cubicBezTo>
                      <a:pt x="10630" y="8330"/>
                      <a:pt x="10644" y="8293"/>
                      <a:pt x="10662" y="8254"/>
                    </a:cubicBezTo>
                    <a:cubicBezTo>
                      <a:pt x="10674" y="8229"/>
                      <a:pt x="10684" y="8212"/>
                      <a:pt x="10696" y="8194"/>
                    </a:cubicBezTo>
                    <a:cubicBezTo>
                      <a:pt x="10724" y="8139"/>
                      <a:pt x="10757" y="8096"/>
                      <a:pt x="10771" y="8096"/>
                    </a:cubicBezTo>
                    <a:close/>
                    <a:moveTo>
                      <a:pt x="10796" y="8864"/>
                    </a:moveTo>
                    <a:cubicBezTo>
                      <a:pt x="10728" y="8864"/>
                      <a:pt x="10660" y="8888"/>
                      <a:pt x="10570" y="8939"/>
                    </a:cubicBezTo>
                    <a:cubicBezTo>
                      <a:pt x="10445" y="9009"/>
                      <a:pt x="10202" y="9067"/>
                      <a:pt x="10034" y="9067"/>
                    </a:cubicBezTo>
                    <a:cubicBezTo>
                      <a:pt x="9410" y="9067"/>
                      <a:pt x="9043" y="9747"/>
                      <a:pt x="9539" y="9985"/>
                    </a:cubicBezTo>
                    <a:cubicBezTo>
                      <a:pt x="9871" y="10144"/>
                      <a:pt x="9821" y="10283"/>
                      <a:pt x="9371" y="10451"/>
                    </a:cubicBezTo>
                    <a:cubicBezTo>
                      <a:pt x="9064" y="10566"/>
                      <a:pt x="8912" y="10578"/>
                      <a:pt x="8693" y="10489"/>
                    </a:cubicBezTo>
                    <a:cubicBezTo>
                      <a:pt x="8537" y="10425"/>
                      <a:pt x="8330" y="10402"/>
                      <a:pt x="8232" y="10436"/>
                    </a:cubicBezTo>
                    <a:cubicBezTo>
                      <a:pt x="7973" y="10525"/>
                      <a:pt x="8015" y="10776"/>
                      <a:pt x="8299" y="10842"/>
                    </a:cubicBezTo>
                    <a:cubicBezTo>
                      <a:pt x="8438" y="10875"/>
                      <a:pt x="8516" y="10954"/>
                      <a:pt x="8483" y="11031"/>
                    </a:cubicBezTo>
                    <a:cubicBezTo>
                      <a:pt x="8452" y="11104"/>
                      <a:pt x="8340" y="11626"/>
                      <a:pt x="8232" y="12189"/>
                    </a:cubicBezTo>
                    <a:cubicBezTo>
                      <a:pt x="8075" y="13002"/>
                      <a:pt x="7971" y="13260"/>
                      <a:pt x="7754" y="13438"/>
                    </a:cubicBezTo>
                    <a:lnTo>
                      <a:pt x="7486" y="13664"/>
                    </a:lnTo>
                    <a:lnTo>
                      <a:pt x="7779" y="13875"/>
                    </a:lnTo>
                    <a:cubicBezTo>
                      <a:pt x="8183" y="14159"/>
                      <a:pt x="8950" y="14160"/>
                      <a:pt x="9355" y="13875"/>
                    </a:cubicBezTo>
                    <a:cubicBezTo>
                      <a:pt x="9656" y="13663"/>
                      <a:pt x="9651" y="13661"/>
                      <a:pt x="9422" y="13491"/>
                    </a:cubicBezTo>
                    <a:cubicBezTo>
                      <a:pt x="9252" y="13365"/>
                      <a:pt x="9122" y="13003"/>
                      <a:pt x="8927" y="12114"/>
                    </a:cubicBezTo>
                    <a:cubicBezTo>
                      <a:pt x="8782" y="11451"/>
                      <a:pt x="8687" y="10885"/>
                      <a:pt x="8718" y="10857"/>
                    </a:cubicBezTo>
                    <a:cubicBezTo>
                      <a:pt x="8821" y="10765"/>
                      <a:pt x="10209" y="10805"/>
                      <a:pt x="10277" y="10903"/>
                    </a:cubicBezTo>
                    <a:cubicBezTo>
                      <a:pt x="10313" y="10956"/>
                      <a:pt x="10195" y="11103"/>
                      <a:pt x="10008" y="11226"/>
                    </a:cubicBezTo>
                    <a:cubicBezTo>
                      <a:pt x="9705" y="11427"/>
                      <a:pt x="9575" y="11621"/>
                      <a:pt x="9388" y="12152"/>
                    </a:cubicBezTo>
                    <a:cubicBezTo>
                      <a:pt x="9284" y="12447"/>
                      <a:pt x="9716" y="13121"/>
                      <a:pt x="10159" y="13355"/>
                    </a:cubicBezTo>
                    <a:cubicBezTo>
                      <a:pt x="10552" y="13563"/>
                      <a:pt x="10578" y="13604"/>
                      <a:pt x="10545" y="14010"/>
                    </a:cubicBezTo>
                    <a:cubicBezTo>
                      <a:pt x="10510" y="14436"/>
                      <a:pt x="10502" y="14442"/>
                      <a:pt x="10134" y="14409"/>
                    </a:cubicBezTo>
                    <a:cubicBezTo>
                      <a:pt x="9760" y="14375"/>
                      <a:pt x="9755" y="14377"/>
                      <a:pt x="9782" y="14793"/>
                    </a:cubicBezTo>
                    <a:cubicBezTo>
                      <a:pt x="9805" y="15137"/>
                      <a:pt x="9857" y="15219"/>
                      <a:pt x="10050" y="15221"/>
                    </a:cubicBezTo>
                    <a:cubicBezTo>
                      <a:pt x="10179" y="15223"/>
                      <a:pt x="10376" y="15284"/>
                      <a:pt x="10494" y="15364"/>
                    </a:cubicBezTo>
                    <a:cubicBezTo>
                      <a:pt x="10681" y="15491"/>
                      <a:pt x="10752" y="15494"/>
                      <a:pt x="11031" y="15364"/>
                    </a:cubicBezTo>
                    <a:cubicBezTo>
                      <a:pt x="11208" y="15282"/>
                      <a:pt x="11450" y="15214"/>
                      <a:pt x="11567" y="15214"/>
                    </a:cubicBezTo>
                    <a:cubicBezTo>
                      <a:pt x="11738" y="15214"/>
                      <a:pt x="11786" y="15135"/>
                      <a:pt x="11793" y="14800"/>
                    </a:cubicBezTo>
                    <a:cubicBezTo>
                      <a:pt x="11802" y="14394"/>
                      <a:pt x="11791" y="14385"/>
                      <a:pt x="11441" y="14416"/>
                    </a:cubicBezTo>
                    <a:cubicBezTo>
                      <a:pt x="11095" y="14447"/>
                      <a:pt x="11081" y="14433"/>
                      <a:pt x="11048" y="14018"/>
                    </a:cubicBezTo>
                    <a:cubicBezTo>
                      <a:pt x="11015" y="13614"/>
                      <a:pt x="11042" y="13565"/>
                      <a:pt x="11467" y="13325"/>
                    </a:cubicBezTo>
                    <a:cubicBezTo>
                      <a:pt x="12294" y="12857"/>
                      <a:pt x="12377" y="11922"/>
                      <a:pt x="11651" y="11309"/>
                    </a:cubicBezTo>
                    <a:cubicBezTo>
                      <a:pt x="11436" y="11127"/>
                      <a:pt x="11292" y="10942"/>
                      <a:pt x="11324" y="10895"/>
                    </a:cubicBezTo>
                    <a:cubicBezTo>
                      <a:pt x="11418" y="10759"/>
                      <a:pt x="12582" y="10796"/>
                      <a:pt x="12715" y="10940"/>
                    </a:cubicBezTo>
                    <a:cubicBezTo>
                      <a:pt x="12917" y="11158"/>
                      <a:pt x="12430" y="13277"/>
                      <a:pt x="12129" y="13491"/>
                    </a:cubicBezTo>
                    <a:cubicBezTo>
                      <a:pt x="11995" y="13586"/>
                      <a:pt x="11914" y="13679"/>
                      <a:pt x="11944" y="13702"/>
                    </a:cubicBezTo>
                    <a:cubicBezTo>
                      <a:pt x="12545" y="14146"/>
                      <a:pt x="13223" y="14212"/>
                      <a:pt x="13712" y="13867"/>
                    </a:cubicBezTo>
                    <a:cubicBezTo>
                      <a:pt x="14024" y="13648"/>
                      <a:pt x="14017" y="13645"/>
                      <a:pt x="13788" y="13483"/>
                    </a:cubicBezTo>
                    <a:cubicBezTo>
                      <a:pt x="13614" y="13361"/>
                      <a:pt x="13495" y="13025"/>
                      <a:pt x="13310" y="12144"/>
                    </a:cubicBezTo>
                    <a:lnTo>
                      <a:pt x="13067" y="10970"/>
                    </a:lnTo>
                    <a:lnTo>
                      <a:pt x="13335" y="10790"/>
                    </a:lnTo>
                    <a:cubicBezTo>
                      <a:pt x="13561" y="10633"/>
                      <a:pt x="13574" y="10590"/>
                      <a:pt x="13427" y="10504"/>
                    </a:cubicBezTo>
                    <a:cubicBezTo>
                      <a:pt x="13219" y="10380"/>
                      <a:pt x="12964" y="10376"/>
                      <a:pt x="12765" y="10489"/>
                    </a:cubicBezTo>
                    <a:cubicBezTo>
                      <a:pt x="12621" y="10571"/>
                      <a:pt x="11682" y="10403"/>
                      <a:pt x="11534" y="10271"/>
                    </a:cubicBezTo>
                    <a:cubicBezTo>
                      <a:pt x="11492" y="10234"/>
                      <a:pt x="11642" y="10137"/>
                      <a:pt x="11869" y="10052"/>
                    </a:cubicBezTo>
                    <a:cubicBezTo>
                      <a:pt x="12167" y="9941"/>
                      <a:pt x="12279" y="9833"/>
                      <a:pt x="12279" y="9669"/>
                    </a:cubicBezTo>
                    <a:cubicBezTo>
                      <a:pt x="12279" y="9343"/>
                      <a:pt x="11956" y="9067"/>
                      <a:pt x="11575" y="9067"/>
                    </a:cubicBezTo>
                    <a:cubicBezTo>
                      <a:pt x="11396" y="9067"/>
                      <a:pt x="11147" y="9009"/>
                      <a:pt x="11022" y="8939"/>
                    </a:cubicBezTo>
                    <a:cubicBezTo>
                      <a:pt x="10932" y="8888"/>
                      <a:pt x="10864" y="8864"/>
                      <a:pt x="10796" y="8864"/>
                    </a:cubicBezTo>
                    <a:close/>
                    <a:moveTo>
                      <a:pt x="11425" y="9172"/>
                    </a:moveTo>
                    <a:cubicBezTo>
                      <a:pt x="11444" y="9171"/>
                      <a:pt x="11456" y="9171"/>
                      <a:pt x="11475" y="9172"/>
                    </a:cubicBezTo>
                    <a:cubicBezTo>
                      <a:pt x="11729" y="9185"/>
                      <a:pt x="11936" y="9363"/>
                      <a:pt x="11936" y="9654"/>
                    </a:cubicBezTo>
                    <a:cubicBezTo>
                      <a:pt x="11936" y="10005"/>
                      <a:pt x="11470" y="10173"/>
                      <a:pt x="11098" y="9955"/>
                    </a:cubicBezTo>
                    <a:cubicBezTo>
                      <a:pt x="10846" y="9807"/>
                      <a:pt x="10773" y="9805"/>
                      <a:pt x="10486" y="9939"/>
                    </a:cubicBezTo>
                    <a:cubicBezTo>
                      <a:pt x="10069" y="10134"/>
                      <a:pt x="10039" y="10132"/>
                      <a:pt x="9757" y="9879"/>
                    </a:cubicBezTo>
                    <a:cubicBezTo>
                      <a:pt x="9544" y="9688"/>
                      <a:pt x="9542" y="9643"/>
                      <a:pt x="9690" y="9443"/>
                    </a:cubicBezTo>
                    <a:cubicBezTo>
                      <a:pt x="9902" y="9155"/>
                      <a:pt x="10300" y="9104"/>
                      <a:pt x="10578" y="9330"/>
                    </a:cubicBezTo>
                    <a:cubicBezTo>
                      <a:pt x="10782" y="9496"/>
                      <a:pt x="10811" y="9496"/>
                      <a:pt x="11006" y="9338"/>
                    </a:cubicBezTo>
                    <a:cubicBezTo>
                      <a:pt x="11139" y="9230"/>
                      <a:pt x="11288" y="9179"/>
                      <a:pt x="11425" y="9172"/>
                    </a:cubicBezTo>
                    <a:close/>
                    <a:moveTo>
                      <a:pt x="8316" y="12460"/>
                    </a:moveTo>
                    <a:cubicBezTo>
                      <a:pt x="8320" y="12459"/>
                      <a:pt x="8328" y="12460"/>
                      <a:pt x="8332" y="12460"/>
                    </a:cubicBezTo>
                    <a:cubicBezTo>
                      <a:pt x="8401" y="12466"/>
                      <a:pt x="8450" y="12624"/>
                      <a:pt x="8450" y="12927"/>
                    </a:cubicBezTo>
                    <a:cubicBezTo>
                      <a:pt x="8450" y="13218"/>
                      <a:pt x="8394" y="13420"/>
                      <a:pt x="8307" y="13446"/>
                    </a:cubicBezTo>
                    <a:cubicBezTo>
                      <a:pt x="8100" y="13508"/>
                      <a:pt x="8029" y="13260"/>
                      <a:pt x="8131" y="12821"/>
                    </a:cubicBezTo>
                    <a:cubicBezTo>
                      <a:pt x="8185" y="12587"/>
                      <a:pt x="8257" y="12473"/>
                      <a:pt x="8316" y="12460"/>
                    </a:cubicBezTo>
                    <a:close/>
                    <a:moveTo>
                      <a:pt x="8785" y="12483"/>
                    </a:moveTo>
                    <a:cubicBezTo>
                      <a:pt x="8893" y="12469"/>
                      <a:pt x="8959" y="12647"/>
                      <a:pt x="8994" y="13055"/>
                    </a:cubicBezTo>
                    <a:cubicBezTo>
                      <a:pt x="9023" y="13383"/>
                      <a:pt x="8873" y="13562"/>
                      <a:pt x="8701" y="13408"/>
                    </a:cubicBezTo>
                    <a:cubicBezTo>
                      <a:pt x="8579" y="13299"/>
                      <a:pt x="8605" y="12569"/>
                      <a:pt x="8735" y="12498"/>
                    </a:cubicBezTo>
                    <a:cubicBezTo>
                      <a:pt x="8752" y="12488"/>
                      <a:pt x="8769" y="12485"/>
                      <a:pt x="8785" y="12483"/>
                    </a:cubicBezTo>
                    <a:close/>
                    <a:moveTo>
                      <a:pt x="12682" y="12754"/>
                    </a:moveTo>
                    <a:cubicBezTo>
                      <a:pt x="12745" y="12756"/>
                      <a:pt x="12799" y="12899"/>
                      <a:pt x="12799" y="13077"/>
                    </a:cubicBezTo>
                    <a:cubicBezTo>
                      <a:pt x="12799" y="13377"/>
                      <a:pt x="12638" y="13557"/>
                      <a:pt x="12489" y="13423"/>
                    </a:cubicBezTo>
                    <a:cubicBezTo>
                      <a:pt x="12387" y="13332"/>
                      <a:pt x="12556" y="12748"/>
                      <a:pt x="12682" y="12754"/>
                    </a:cubicBezTo>
                    <a:close/>
                    <a:moveTo>
                      <a:pt x="13251" y="12829"/>
                    </a:moveTo>
                    <a:cubicBezTo>
                      <a:pt x="13314" y="12818"/>
                      <a:pt x="13390" y="12914"/>
                      <a:pt x="13411" y="13047"/>
                    </a:cubicBezTo>
                    <a:cubicBezTo>
                      <a:pt x="13458" y="13348"/>
                      <a:pt x="13237" y="13582"/>
                      <a:pt x="13134" y="13340"/>
                    </a:cubicBezTo>
                    <a:cubicBezTo>
                      <a:pt x="13043" y="13128"/>
                      <a:pt x="13105" y="12855"/>
                      <a:pt x="13251" y="12829"/>
                    </a:cubicBezTo>
                    <a:close/>
                  </a:path>
                </a:pathLst>
              </a:custGeom>
              <a:ln w="12700" cap="flat">
                <a:noFill/>
                <a:miter lim="400000"/>
              </a:ln>
              <a:effectLst/>
            </p:spPr>
          </p:pic>
        </p:grpSp>
      </p:grpSp>
      <p:sp>
        <p:nvSpPr>
          <p:cNvPr id="20" name="www.roskazna.ru"/>
          <p:cNvSpPr txBox="1"/>
          <p:nvPr/>
        </p:nvSpPr>
        <p:spPr>
          <a:xfrm>
            <a:off x="683568" y="339502"/>
            <a:ext cx="1800200" cy="24109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square" lIns="50800" tIns="50800" rIns="50800" bIns="50800" anchor="ctr">
            <a:spAutoFit/>
          </a:bodyPr>
          <a:lstStyle/>
          <a:p>
            <a:pPr marL="92075" lvl="2" algn="l">
              <a:defRPr b="0">
                <a:solidFill>
                  <a:srgbClr val="212121"/>
                </a:solidFill>
                <a:latin typeface="Helvetica"/>
                <a:ea typeface="Helvetica"/>
                <a:cs typeface="Helvetica"/>
                <a:sym typeface="Helvetica"/>
              </a:defRPr>
            </a:pPr>
            <a:r>
              <a:rPr sz="900" dirty="0" smtClean="0">
                <a:solidFill>
                  <a:schemeClr val="accent1">
                    <a:lumMod val="50000"/>
                  </a:schemeClr>
                </a:solidFill>
                <a:latin typeface="Cambria" pitchFamily="18" charset="0"/>
              </a:rPr>
              <a:t>www.</a:t>
            </a:r>
            <a:r>
              <a:rPr lang="en-US" sz="900" dirty="0" smtClean="0">
                <a:solidFill>
                  <a:schemeClr val="accent1">
                    <a:lumMod val="50000"/>
                  </a:schemeClr>
                </a:solidFill>
                <a:latin typeface="Cambria" pitchFamily="18" charset="0"/>
              </a:rPr>
              <a:t>altay</a:t>
            </a:r>
            <a:r>
              <a:rPr lang="ru-RU" sz="900" dirty="0" smtClean="0">
                <a:solidFill>
                  <a:schemeClr val="accent1">
                    <a:lumMod val="50000"/>
                  </a:schemeClr>
                </a:solidFill>
                <a:latin typeface="Cambria" pitchFamily="18" charset="0"/>
              </a:rPr>
              <a:t>.</a:t>
            </a:r>
            <a:r>
              <a:rPr sz="900" dirty="0" smtClean="0">
                <a:solidFill>
                  <a:schemeClr val="accent1">
                    <a:lumMod val="50000"/>
                  </a:schemeClr>
                </a:solidFill>
                <a:latin typeface="Cambria" pitchFamily="18" charset="0"/>
              </a:rPr>
              <a:t>roskazna.ru</a:t>
            </a:r>
            <a:endParaRPr sz="900" dirty="0">
              <a:solidFill>
                <a:schemeClr val="accent1">
                  <a:lumMod val="50000"/>
                </a:schemeClr>
              </a:solidFill>
              <a:latin typeface="Cambria" pitchFamily="18" charset="0"/>
            </a:endParaRPr>
          </a:p>
        </p:txBody>
      </p:sp>
      <p:sp>
        <p:nvSpPr>
          <p:cNvPr id="26" name="TextBox 3"/>
          <p:cNvSpPr txBox="1">
            <a:spLocks noChangeArrowheads="1"/>
          </p:cNvSpPr>
          <p:nvPr/>
        </p:nvSpPr>
        <p:spPr bwMode="auto">
          <a:xfrm>
            <a:off x="755576" y="126817"/>
            <a:ext cx="2736304" cy="28469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txBody>
          <a:bodyPr wrap="square" lIns="68580" tIns="34290" rIns="68580" bIns="34290">
            <a:spAutoFit/>
          </a:bodyPr>
          <a:lstStyle/>
          <a:p>
            <a:r>
              <a:rPr lang="ru-RU" altLang="ru-RU" sz="1400" b="1" dirty="0" smtClean="0">
                <a:solidFill>
                  <a:schemeClr val="tx2">
                    <a:lumMod val="50000"/>
                  </a:schemeClr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Cambria" pitchFamily="18" charset="0"/>
                <a:cs typeface="Arial" pitchFamily="34" charset="0"/>
              </a:rPr>
              <a:t>УФК ПО АЛТАЙСКОМУ КРАЮ</a:t>
            </a:r>
            <a:endParaRPr lang="ru-RU" altLang="ru-RU" sz="1400" b="1" dirty="0">
              <a:solidFill>
                <a:schemeClr val="tx2">
                  <a:lumMod val="50000"/>
                </a:schemeClr>
              </a:solidFill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  <a:latin typeface="Cambria" pitchFamily="18" charset="0"/>
              <a:cs typeface="Arial" pitchFamily="34" charset="0"/>
            </a:endParaRPr>
          </a:p>
        </p:txBody>
      </p:sp>
      <p:sp>
        <p:nvSpPr>
          <p:cNvPr id="12" name="TextBox 15"/>
          <p:cNvSpPr txBox="1">
            <a:spLocks noChangeArrowheads="1"/>
          </p:cNvSpPr>
          <p:nvPr/>
        </p:nvSpPr>
        <p:spPr bwMode="auto">
          <a:xfrm>
            <a:off x="3347864" y="160353"/>
            <a:ext cx="5796136" cy="33855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/>
            <a:r>
              <a:rPr lang="ru-RU" altLang="ru-RU" sz="16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mbria" pitchFamily="18" charset="0"/>
              </a:rPr>
              <a:t>Система казначейских платежей</a:t>
            </a:r>
          </a:p>
        </p:txBody>
      </p:sp>
      <p:pic>
        <p:nvPicPr>
          <p:cNvPr id="16" name="Picture 3"/>
          <p:cNvPicPr>
            <a:picLocks noChangeAspect="1" noChangeArrowheads="1"/>
          </p:cNvPicPr>
          <p:nvPr/>
        </p:nvPicPr>
        <p:blipFill>
          <a:blip r:embed="rId5" cstate="print"/>
          <a:srcRect l="17062" t="34350" r="17846" b="15251"/>
          <a:stretch>
            <a:fillRect/>
          </a:stretch>
        </p:blipFill>
        <p:spPr bwMode="auto">
          <a:xfrm>
            <a:off x="72008" y="2067694"/>
            <a:ext cx="4932040" cy="302433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7" name="TextBox 84"/>
          <p:cNvSpPr txBox="1">
            <a:spLocks noChangeArrowheads="1"/>
          </p:cNvSpPr>
          <p:nvPr/>
        </p:nvSpPr>
        <p:spPr bwMode="auto">
          <a:xfrm>
            <a:off x="107504" y="948665"/>
            <a:ext cx="4824536" cy="83099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/>
            <a:r>
              <a:rPr lang="ru-RU" altLang="ru-RU" sz="1600" b="1" dirty="0" smtClean="0">
                <a:solidFill>
                  <a:schemeClr val="accent1">
                    <a:lumMod val="50000"/>
                  </a:schemeClr>
                </a:solidFill>
                <a:latin typeface="Cambria" pitchFamily="18" charset="0"/>
              </a:rPr>
              <a:t>Действующая и перспективная модели проведения расчетов между клиентами </a:t>
            </a:r>
          </a:p>
          <a:p>
            <a:pPr algn="ctr"/>
            <a:r>
              <a:rPr lang="ru-RU" altLang="ru-RU" sz="1600" b="1" dirty="0" smtClean="0">
                <a:solidFill>
                  <a:schemeClr val="accent1">
                    <a:lumMod val="50000"/>
                  </a:schemeClr>
                </a:solidFill>
                <a:latin typeface="Cambria" pitchFamily="18" charset="0"/>
              </a:rPr>
              <a:t>органов Федерального казначейства</a:t>
            </a:r>
          </a:p>
        </p:txBody>
      </p:sp>
      <p:sp>
        <p:nvSpPr>
          <p:cNvPr id="18" name="Прямоугольник 17"/>
          <p:cNvSpPr/>
          <p:nvPr/>
        </p:nvSpPr>
        <p:spPr>
          <a:xfrm>
            <a:off x="35496" y="915566"/>
            <a:ext cx="4968552" cy="4176464"/>
          </a:xfrm>
          <a:prstGeom prst="rect">
            <a:avLst/>
          </a:prstGeom>
          <a:noFill/>
          <a:ln w="6350">
            <a:solidFill>
              <a:schemeClr val="accent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pPr algn="ctr">
              <a:defRPr/>
            </a:pPr>
            <a:endParaRPr lang="ru-RU" sz="1700" dirty="0" smtClean="0">
              <a:solidFill>
                <a:schemeClr val="accent1">
                  <a:lumMod val="50000"/>
                </a:schemeClr>
              </a:solidFill>
              <a:latin typeface="Cambria" pitchFamily="18" charset="0"/>
            </a:endParaRPr>
          </a:p>
        </p:txBody>
      </p:sp>
      <p:sp>
        <p:nvSpPr>
          <p:cNvPr id="19" name="TextBox 11"/>
          <p:cNvSpPr txBox="1"/>
          <p:nvPr/>
        </p:nvSpPr>
        <p:spPr>
          <a:xfrm>
            <a:off x="5076056" y="915566"/>
            <a:ext cx="3960440" cy="1333698"/>
          </a:xfrm>
          <a:prstGeom prst="rect">
            <a:avLst/>
          </a:prstGeom>
          <a:noFill/>
        </p:spPr>
        <p:txBody>
          <a:bodyPr wrap="square" lIns="68580" tIns="34290" rIns="68580" bIns="34290" rtlCol="0">
            <a:spAutoFit/>
          </a:bodyPr>
          <a:lstStyle/>
          <a:p>
            <a:pPr algn="just">
              <a:tabLst>
                <a:tab pos="342900" algn="l"/>
              </a:tabLst>
            </a:pPr>
            <a:r>
              <a:rPr lang="ru-RU" sz="1300" dirty="0" smtClean="0">
                <a:solidFill>
                  <a:schemeClr val="accent1">
                    <a:lumMod val="50000"/>
                  </a:schemeClr>
                </a:solidFill>
                <a:latin typeface="Cambria" pitchFamily="18" charset="0"/>
                <a:ea typeface="Times New Roman"/>
              </a:rPr>
              <a:t>В рамках создания системы казначейских платежей будет осуществлен перевод открытых органам Федерального казначейства счетов в подразделениях Банка России на «новый» Единый казначейский счет</a:t>
            </a:r>
          </a:p>
          <a:p>
            <a:pPr algn="just">
              <a:lnSpc>
                <a:spcPts val="500"/>
              </a:lnSpc>
              <a:tabLst>
                <a:tab pos="342900" algn="l"/>
              </a:tabLst>
            </a:pPr>
            <a:endParaRPr lang="ru-RU" sz="1300" dirty="0" smtClean="0">
              <a:solidFill>
                <a:schemeClr val="accent1">
                  <a:lumMod val="50000"/>
                </a:schemeClr>
              </a:solidFill>
              <a:latin typeface="Cambria" pitchFamily="18" charset="0"/>
              <a:ea typeface="Times New Roman"/>
            </a:endParaRPr>
          </a:p>
          <a:p>
            <a:pPr algn="r">
              <a:tabLst>
                <a:tab pos="342900" algn="l"/>
              </a:tabLst>
            </a:pPr>
            <a:r>
              <a:rPr lang="ru-RU" sz="1300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mbria" pitchFamily="18" charset="0"/>
                <a:ea typeface="Times New Roman"/>
              </a:rPr>
              <a:t>Алтайский край – 1415 счетов</a:t>
            </a:r>
            <a:endParaRPr lang="ru-RU" sz="1300" b="1" dirty="0">
              <a:solidFill>
                <a:schemeClr val="accent1">
                  <a:lumMod val="50000"/>
                </a:schemeClr>
              </a:solidFill>
              <a:latin typeface="Cambria" pitchFamily="18" charset="0"/>
              <a:ea typeface="Times New Roman"/>
            </a:endParaRPr>
          </a:p>
        </p:txBody>
      </p:sp>
      <p:sp>
        <p:nvSpPr>
          <p:cNvPr id="21" name="Прямоугольник 20"/>
          <p:cNvSpPr/>
          <p:nvPr/>
        </p:nvSpPr>
        <p:spPr>
          <a:xfrm>
            <a:off x="5099578" y="2499742"/>
            <a:ext cx="3936918" cy="2592288"/>
          </a:xfrm>
          <a:prstGeom prst="rect">
            <a:avLst/>
          </a:prstGeom>
          <a:noFill/>
          <a:ln w="9525">
            <a:solidFill>
              <a:schemeClr val="accent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pPr indent="180000">
              <a:defRPr/>
            </a:pPr>
            <a:endParaRPr lang="ru-RU" sz="1000" dirty="0">
              <a:solidFill>
                <a:schemeClr val="accent1">
                  <a:lumMod val="50000"/>
                </a:schemeClr>
              </a:solidFill>
              <a:latin typeface="Cambria" pitchFamily="18" charset="0"/>
            </a:endParaRPr>
          </a:p>
        </p:txBody>
      </p:sp>
      <p:sp>
        <p:nvSpPr>
          <p:cNvPr id="22" name="Прямоугольник 21"/>
          <p:cNvSpPr/>
          <p:nvPr/>
        </p:nvSpPr>
        <p:spPr>
          <a:xfrm>
            <a:off x="5317038" y="2787774"/>
            <a:ext cx="3719458" cy="2285241"/>
          </a:xfrm>
          <a:prstGeom prst="rect">
            <a:avLst/>
          </a:prstGeom>
        </p:spPr>
        <p:txBody>
          <a:bodyPr wrap="square" lIns="68580" tIns="34290" rIns="68580" bIns="34290">
            <a:spAutoFit/>
          </a:bodyPr>
          <a:lstStyle/>
          <a:p>
            <a:pPr algn="just" eaLnBrk="1" hangingPunct="1"/>
            <a:r>
              <a:rPr lang="ru-RU" sz="1200" dirty="0" smtClean="0">
                <a:solidFill>
                  <a:schemeClr val="accent1">
                    <a:lumMod val="50000"/>
                  </a:schemeClr>
                </a:solidFill>
                <a:latin typeface="Cambria" pitchFamily="18" charset="0"/>
                <a:cs typeface="Times New Roman" pitchFamily="18" charset="0"/>
              </a:rPr>
              <a:t>принятие Федерального закона о внесении изменений в Бюджетный кодекс РФ в части казначейского обслуживания и системы казначейских платежей</a:t>
            </a:r>
          </a:p>
          <a:p>
            <a:pPr algn="just" eaLnBrk="1" hangingPunct="1"/>
            <a:endParaRPr lang="ru-RU" sz="1200" dirty="0" smtClean="0">
              <a:solidFill>
                <a:schemeClr val="accent1">
                  <a:lumMod val="50000"/>
                </a:schemeClr>
              </a:solidFill>
              <a:latin typeface="Cambria" pitchFamily="18" charset="0"/>
              <a:cs typeface="Times New Roman" pitchFamily="18" charset="0"/>
            </a:endParaRPr>
          </a:p>
          <a:p>
            <a:pPr algn="just" eaLnBrk="1" hangingPunct="1"/>
            <a:r>
              <a:rPr lang="ru-RU" sz="1200" dirty="0" smtClean="0">
                <a:solidFill>
                  <a:schemeClr val="accent1">
                    <a:lumMod val="50000"/>
                  </a:schemeClr>
                </a:solidFill>
                <a:latin typeface="Cambria" pitchFamily="18" charset="0"/>
                <a:cs typeface="Times New Roman" pitchFamily="18" charset="0"/>
              </a:rPr>
              <a:t>подготовка и утверждение нормативных правовых актов, необходимых для создания системы казначейских платежей</a:t>
            </a:r>
          </a:p>
          <a:p>
            <a:pPr algn="just" eaLnBrk="1" hangingPunct="1"/>
            <a:endParaRPr lang="ru-RU" sz="1200" dirty="0" smtClean="0">
              <a:solidFill>
                <a:schemeClr val="accent1">
                  <a:lumMod val="50000"/>
                </a:schemeClr>
              </a:solidFill>
              <a:latin typeface="Cambria" pitchFamily="18" charset="0"/>
              <a:cs typeface="Times New Roman" pitchFamily="18" charset="0"/>
            </a:endParaRPr>
          </a:p>
          <a:p>
            <a:pPr algn="just" eaLnBrk="1" hangingPunct="1"/>
            <a:r>
              <a:rPr lang="ru-RU" sz="1200" dirty="0" smtClean="0">
                <a:solidFill>
                  <a:schemeClr val="accent1">
                    <a:lumMod val="50000"/>
                  </a:schemeClr>
                </a:solidFill>
                <a:latin typeface="Cambria" pitchFamily="18" charset="0"/>
                <a:cs typeface="Times New Roman" pitchFamily="18" charset="0"/>
              </a:rPr>
              <a:t>применение цифровых платежных технологий при осуществлении государственных и муниципальных платежей</a:t>
            </a:r>
          </a:p>
        </p:txBody>
      </p:sp>
      <p:pic>
        <p:nvPicPr>
          <p:cNvPr id="23" name="Рисунок 22" descr="2.png"/>
          <p:cNvPicPr>
            <a:picLocks noChangeAspect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5148064" y="2845316"/>
            <a:ext cx="144545" cy="14401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4" name="Итоги деятельности Казначейства России за 2018 год…"/>
          <p:cNvSpPr/>
          <p:nvPr/>
        </p:nvSpPr>
        <p:spPr>
          <a:xfrm>
            <a:off x="5099578" y="2499742"/>
            <a:ext cx="3936918" cy="288032"/>
          </a:xfrm>
          <a:prstGeom prst="roundRect">
            <a:avLst>
              <a:gd name="adj" fmla="val 11676"/>
            </a:avLst>
          </a:prstGeom>
          <a:solidFill>
            <a:srgbClr val="003859"/>
          </a:solidFill>
          <a:ln w="12700">
            <a:noFill/>
            <a:miter lim="400000"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0" tIns="0" rIns="0" bIns="0" anchor="ctr"/>
          <a:lstStyle/>
          <a:p>
            <a:pPr algn="ctr" defTabSz="336947">
              <a:defRPr/>
            </a:pPr>
            <a:endParaRPr lang="ru-RU" sz="2200" b="1" cap="all" dirty="0" smtClean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mbria" pitchFamily="18" charset="0"/>
              <a:ea typeface="Open Sans Condensed Light" pitchFamily="34" charset="0"/>
              <a:cs typeface="Open Sans Condensed Light" pitchFamily="34" charset="0"/>
            </a:endParaRPr>
          </a:p>
        </p:txBody>
      </p:sp>
      <p:sp>
        <p:nvSpPr>
          <p:cNvPr id="25" name="TextBox 15"/>
          <p:cNvSpPr txBox="1">
            <a:spLocks noChangeArrowheads="1"/>
          </p:cNvSpPr>
          <p:nvPr/>
        </p:nvSpPr>
        <p:spPr bwMode="auto">
          <a:xfrm>
            <a:off x="5076055" y="2495386"/>
            <a:ext cx="3960877" cy="2923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/>
            <a:r>
              <a:rPr lang="ru-RU" altLang="ru-RU" sz="13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mbria" pitchFamily="18" charset="0"/>
              </a:rPr>
              <a:t>2019</a:t>
            </a:r>
          </a:p>
        </p:txBody>
      </p:sp>
      <p:pic>
        <p:nvPicPr>
          <p:cNvPr id="27" name="Рисунок 26" descr="2.png"/>
          <p:cNvPicPr>
            <a:picLocks noChangeAspect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5148064" y="3795886"/>
            <a:ext cx="144545" cy="14401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8" name="Рисунок 27" descr="2.png"/>
          <p:cNvPicPr>
            <a:picLocks noChangeAspect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5148064" y="4515966"/>
            <a:ext cx="144545" cy="14401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0" name="Прямоугольник 29"/>
          <p:cNvSpPr/>
          <p:nvPr/>
        </p:nvSpPr>
        <p:spPr>
          <a:xfrm>
            <a:off x="8828856" y="4904973"/>
            <a:ext cx="315144" cy="238527"/>
          </a:xfrm>
          <a:prstGeom prst="rect">
            <a:avLst/>
          </a:prstGeom>
        </p:spPr>
        <p:txBody>
          <a:bodyPr wrap="square" lIns="68580" tIns="34290" rIns="68580" bIns="34290">
            <a:spAutoFit/>
          </a:bodyPr>
          <a:lstStyle/>
          <a:p>
            <a:pPr algn="r" eaLnBrk="1" hangingPunct="1"/>
            <a:r>
              <a:rPr lang="ru-RU" sz="1100" dirty="0" smtClean="0">
                <a:solidFill>
                  <a:schemeClr val="accent1">
                    <a:lumMod val="50000"/>
                  </a:schemeClr>
                </a:solidFill>
                <a:latin typeface="Cambria" pitchFamily="18" charset="0"/>
                <a:cs typeface="Times New Roman" pitchFamily="18" charset="0"/>
              </a:rPr>
              <a:t>15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3" name="Курица контур.png" descr="Курица контур.png"/>
          <p:cNvPicPr>
            <a:picLocks noChangeAspect="1"/>
          </p:cNvPicPr>
          <p:nvPr/>
        </p:nvPicPr>
        <p:blipFill>
          <a:blip r:embed="rId2" cstate="print">
            <a:alphaModFix amt="17535"/>
            <a:extLst/>
          </a:blip>
          <a:srcRect r="50591"/>
          <a:stretch>
            <a:fillRect/>
          </a:stretch>
        </p:blipFill>
        <p:spPr>
          <a:xfrm>
            <a:off x="6928242" y="51470"/>
            <a:ext cx="2215758" cy="5040560"/>
          </a:xfrm>
          <a:prstGeom prst="rect">
            <a:avLst/>
          </a:prstGeom>
          <a:ln w="12700">
            <a:miter lim="400000"/>
          </a:ln>
        </p:spPr>
      </p:pic>
      <p:sp>
        <p:nvSpPr>
          <p:cNvPr id="13" name="Итоги деятельности Казначейства России за 2018 год…"/>
          <p:cNvSpPr/>
          <p:nvPr/>
        </p:nvSpPr>
        <p:spPr>
          <a:xfrm>
            <a:off x="3347864" y="51470"/>
            <a:ext cx="5796136" cy="576064"/>
          </a:xfrm>
          <a:prstGeom prst="roundRect">
            <a:avLst>
              <a:gd name="adj" fmla="val 11676"/>
            </a:avLst>
          </a:prstGeom>
          <a:solidFill>
            <a:srgbClr val="003859"/>
          </a:solidFill>
          <a:ln w="12700">
            <a:noFill/>
            <a:miter lim="400000"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0" tIns="0" rIns="0" bIns="0" anchor="ctr"/>
          <a:lstStyle/>
          <a:p>
            <a:pPr algn="ctr" defTabSz="336947">
              <a:defRPr/>
            </a:pPr>
            <a:endParaRPr lang="ru-RU" sz="2200" b="1" cap="all" dirty="0" smtClean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mbria" pitchFamily="18" charset="0"/>
              <a:ea typeface="Open Sans Condensed Light" pitchFamily="34" charset="0"/>
              <a:cs typeface="Open Sans Condensed Light" pitchFamily="34" charset="0"/>
            </a:endParaRPr>
          </a:p>
        </p:txBody>
      </p:sp>
      <p:sp>
        <p:nvSpPr>
          <p:cNvPr id="9" name="Line"/>
          <p:cNvSpPr/>
          <p:nvPr/>
        </p:nvSpPr>
        <p:spPr>
          <a:xfrm flipV="1">
            <a:off x="-1" y="699542"/>
            <a:ext cx="9144001" cy="1"/>
          </a:xfrm>
          <a:prstGeom prst="line">
            <a:avLst/>
          </a:prstGeom>
          <a:ln>
            <a:solidFill>
              <a:schemeClr val="bg1">
                <a:lumMod val="95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lIns="0" tIns="0" rIns="0" bIns="0" anchor="ctr"/>
          <a:lstStyle/>
          <a:p>
            <a:pPr>
              <a:defRPr sz="3200" b="0">
                <a:solidFill>
                  <a:srgbClr val="FFFFFF"/>
                </a:solidFill>
                <a:latin typeface="+mn-lt"/>
                <a:ea typeface="+mn-ea"/>
                <a:cs typeface="+mn-cs"/>
                <a:sym typeface="Helvetica Neue Medium"/>
              </a:defRPr>
            </a:pPr>
            <a:endParaRPr>
              <a:ln w="12700">
                <a:solidFill>
                  <a:schemeClr val="tx1"/>
                </a:solidFill>
              </a:ln>
            </a:endParaRPr>
          </a:p>
        </p:txBody>
      </p:sp>
      <p:grpSp>
        <p:nvGrpSpPr>
          <p:cNvPr id="2" name="Group"/>
          <p:cNvGrpSpPr/>
          <p:nvPr/>
        </p:nvGrpSpPr>
        <p:grpSpPr>
          <a:xfrm>
            <a:off x="0" y="1"/>
            <a:ext cx="755576" cy="699541"/>
            <a:chOff x="0" y="0"/>
            <a:chExt cx="1409276" cy="1337589"/>
          </a:xfrm>
        </p:grpSpPr>
        <p:pic>
          <p:nvPicPr>
            <p:cNvPr id="11" name="Снимок экрана 2018-06-05 в 12.52.22.jpg" descr="Снимок экрана 2018-06-05 в 12.52.22.jpg"/>
            <p:cNvPicPr>
              <a:picLocks noChangeAspect="1"/>
            </p:cNvPicPr>
            <p:nvPr/>
          </p:nvPicPr>
          <p:blipFill>
            <a:blip r:embed="rId3" cstate="print">
              <a:extLst/>
            </a:blip>
            <a:stretch>
              <a:fillRect/>
            </a:stretch>
          </p:blipFill>
          <p:spPr>
            <a:xfrm>
              <a:off x="0" y="0"/>
              <a:ext cx="1409277" cy="1337590"/>
            </a:xfrm>
            <a:prstGeom prst="rect">
              <a:avLst/>
            </a:prstGeom>
            <a:ln w="12700" cap="flat">
              <a:noFill/>
              <a:miter lim="400000"/>
            </a:ln>
            <a:effectLst/>
          </p:spPr>
        </p:pic>
        <p:grpSp>
          <p:nvGrpSpPr>
            <p:cNvPr id="3" name="Group"/>
            <p:cNvGrpSpPr/>
            <p:nvPr/>
          </p:nvGrpSpPr>
          <p:grpSpPr>
            <a:xfrm>
              <a:off x="194622" y="150347"/>
              <a:ext cx="1019890" cy="1138346"/>
              <a:chOff x="-134" y="0"/>
              <a:chExt cx="1019888" cy="1138344"/>
            </a:xfrm>
          </p:grpSpPr>
          <p:sp>
            <p:nvSpPr>
              <p:cNvPr id="14" name="Circle"/>
              <p:cNvSpPr/>
              <p:nvPr/>
            </p:nvSpPr>
            <p:spPr>
              <a:xfrm>
                <a:off x="314787" y="450342"/>
                <a:ext cx="390199" cy="390199"/>
              </a:xfrm>
              <a:prstGeom prst="ellipse">
                <a:avLst/>
              </a:prstGeom>
              <a:solidFill>
                <a:srgbClr val="013B5E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0" tIns="0" rIns="0" bIns="0" numCol="1" anchor="ctr">
                <a:noAutofit/>
              </a:bodyPr>
              <a:lstStyle/>
              <a:p>
                <a:pPr>
                  <a:defRPr sz="3200" b="0">
                    <a:solidFill>
                      <a:srgbClr val="FFFFFF"/>
                    </a:solidFill>
                    <a:latin typeface="+mn-lt"/>
                    <a:ea typeface="+mn-ea"/>
                    <a:cs typeface="+mn-cs"/>
                    <a:sym typeface="Helvetica Neue Medium"/>
                  </a:defRPr>
                </a:pPr>
                <a:endParaRPr/>
              </a:p>
            </p:txBody>
          </p:sp>
          <p:pic>
            <p:nvPicPr>
              <p:cNvPr id="15" name="30688_html_m284ef2b5.png" descr="30688_html_m284ef2b5.png"/>
              <p:cNvPicPr>
                <a:picLocks noChangeAspect="1"/>
              </p:cNvPicPr>
              <p:nvPr/>
            </p:nvPicPr>
            <p:blipFill>
              <a:blip r:embed="rId4" cstate="print">
                <a:extLst/>
              </a:blip>
              <a:srcRect l="824" t="717" r="564" b="407"/>
              <a:stretch>
                <a:fillRect/>
              </a:stretch>
            </p:blipFill>
            <p:spPr>
              <a:xfrm>
                <a:off x="-135" y="0"/>
                <a:ext cx="1019889" cy="1138345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535" h="21581" extrusionOk="0">
                    <a:moveTo>
                      <a:pt x="10788" y="0"/>
                    </a:moveTo>
                    <a:cubicBezTo>
                      <a:pt x="10759" y="0"/>
                      <a:pt x="10737" y="39"/>
                      <a:pt x="10737" y="83"/>
                    </a:cubicBezTo>
                    <a:cubicBezTo>
                      <a:pt x="10737" y="127"/>
                      <a:pt x="10684" y="185"/>
                      <a:pt x="10612" y="211"/>
                    </a:cubicBezTo>
                    <a:cubicBezTo>
                      <a:pt x="10509" y="248"/>
                      <a:pt x="10497" y="253"/>
                      <a:pt x="10578" y="256"/>
                    </a:cubicBezTo>
                    <a:cubicBezTo>
                      <a:pt x="10728" y="261"/>
                      <a:pt x="10764" y="390"/>
                      <a:pt x="10654" y="542"/>
                    </a:cubicBezTo>
                    <a:cubicBezTo>
                      <a:pt x="10576" y="649"/>
                      <a:pt x="10572" y="695"/>
                      <a:pt x="10629" y="790"/>
                    </a:cubicBezTo>
                    <a:cubicBezTo>
                      <a:pt x="10687" y="889"/>
                      <a:pt x="10679" y="914"/>
                      <a:pt x="10587" y="971"/>
                    </a:cubicBezTo>
                    <a:cubicBezTo>
                      <a:pt x="10527" y="1007"/>
                      <a:pt x="10432" y="1081"/>
                      <a:pt x="10377" y="1129"/>
                    </a:cubicBezTo>
                    <a:cubicBezTo>
                      <a:pt x="10306" y="1191"/>
                      <a:pt x="10234" y="1200"/>
                      <a:pt x="10117" y="1174"/>
                    </a:cubicBezTo>
                    <a:cubicBezTo>
                      <a:pt x="9832" y="1108"/>
                      <a:pt x="9308" y="1139"/>
                      <a:pt x="9120" y="1226"/>
                    </a:cubicBezTo>
                    <a:cubicBezTo>
                      <a:pt x="8900" y="1329"/>
                      <a:pt x="8818" y="1448"/>
                      <a:pt x="8818" y="1693"/>
                    </a:cubicBezTo>
                    <a:cubicBezTo>
                      <a:pt x="8818" y="1964"/>
                      <a:pt x="8952" y="2208"/>
                      <a:pt x="9254" y="2498"/>
                    </a:cubicBezTo>
                    <a:cubicBezTo>
                      <a:pt x="9482" y="2717"/>
                      <a:pt x="9518" y="2774"/>
                      <a:pt x="9497" y="2927"/>
                    </a:cubicBezTo>
                    <a:cubicBezTo>
                      <a:pt x="9451" y="3270"/>
                      <a:pt x="9508" y="3386"/>
                      <a:pt x="9757" y="3424"/>
                    </a:cubicBezTo>
                    <a:cubicBezTo>
                      <a:pt x="9881" y="3442"/>
                      <a:pt x="9994" y="3471"/>
                      <a:pt x="10008" y="3491"/>
                    </a:cubicBezTo>
                    <a:cubicBezTo>
                      <a:pt x="10064" y="3572"/>
                      <a:pt x="9813" y="3950"/>
                      <a:pt x="9581" y="4138"/>
                    </a:cubicBezTo>
                    <a:cubicBezTo>
                      <a:pt x="9313" y="4356"/>
                      <a:pt x="9209" y="4370"/>
                      <a:pt x="9179" y="4176"/>
                    </a:cubicBezTo>
                    <a:cubicBezTo>
                      <a:pt x="9150" y="3995"/>
                      <a:pt x="9012" y="3868"/>
                      <a:pt x="8785" y="3830"/>
                    </a:cubicBezTo>
                    <a:cubicBezTo>
                      <a:pt x="8677" y="3812"/>
                      <a:pt x="8561" y="3764"/>
                      <a:pt x="8533" y="3717"/>
                    </a:cubicBezTo>
                    <a:cubicBezTo>
                      <a:pt x="8478" y="3621"/>
                      <a:pt x="8490" y="3418"/>
                      <a:pt x="8550" y="3363"/>
                    </a:cubicBezTo>
                    <a:cubicBezTo>
                      <a:pt x="8609" y="3310"/>
                      <a:pt x="8600" y="3235"/>
                      <a:pt x="8533" y="3235"/>
                    </a:cubicBezTo>
                    <a:cubicBezTo>
                      <a:pt x="8502" y="3235"/>
                      <a:pt x="8478" y="3251"/>
                      <a:pt x="8483" y="3273"/>
                    </a:cubicBezTo>
                    <a:cubicBezTo>
                      <a:pt x="8488" y="3295"/>
                      <a:pt x="8460" y="3377"/>
                      <a:pt x="8425" y="3454"/>
                    </a:cubicBezTo>
                    <a:cubicBezTo>
                      <a:pt x="8354" y="3607"/>
                      <a:pt x="8157" y="3689"/>
                      <a:pt x="8047" y="3612"/>
                    </a:cubicBezTo>
                    <a:cubicBezTo>
                      <a:pt x="7924" y="3525"/>
                      <a:pt x="7663" y="3494"/>
                      <a:pt x="7545" y="3551"/>
                    </a:cubicBezTo>
                    <a:cubicBezTo>
                      <a:pt x="7460" y="3592"/>
                      <a:pt x="7427" y="3657"/>
                      <a:pt x="7427" y="3807"/>
                    </a:cubicBezTo>
                    <a:cubicBezTo>
                      <a:pt x="7427" y="3919"/>
                      <a:pt x="7400" y="4030"/>
                      <a:pt x="7369" y="4048"/>
                    </a:cubicBezTo>
                    <a:cubicBezTo>
                      <a:pt x="7264" y="4106"/>
                      <a:pt x="6974" y="3598"/>
                      <a:pt x="6874" y="3190"/>
                    </a:cubicBezTo>
                    <a:cubicBezTo>
                      <a:pt x="6758" y="2715"/>
                      <a:pt x="6663" y="2535"/>
                      <a:pt x="6472" y="2423"/>
                    </a:cubicBezTo>
                    <a:cubicBezTo>
                      <a:pt x="5949" y="2115"/>
                      <a:pt x="5145" y="2336"/>
                      <a:pt x="5248" y="2761"/>
                    </a:cubicBezTo>
                    <a:cubicBezTo>
                      <a:pt x="5283" y="2905"/>
                      <a:pt x="5264" y="2936"/>
                      <a:pt x="5098" y="3017"/>
                    </a:cubicBezTo>
                    <a:cubicBezTo>
                      <a:pt x="4995" y="3067"/>
                      <a:pt x="4852" y="3153"/>
                      <a:pt x="4771" y="3213"/>
                    </a:cubicBezTo>
                    <a:lnTo>
                      <a:pt x="4620" y="3326"/>
                    </a:lnTo>
                    <a:lnTo>
                      <a:pt x="4762" y="3318"/>
                    </a:lnTo>
                    <a:cubicBezTo>
                      <a:pt x="4910" y="3313"/>
                      <a:pt x="4913" y="3329"/>
                      <a:pt x="4838" y="3627"/>
                    </a:cubicBezTo>
                    <a:cubicBezTo>
                      <a:pt x="4800" y="3779"/>
                      <a:pt x="4801" y="3783"/>
                      <a:pt x="4913" y="3694"/>
                    </a:cubicBezTo>
                    <a:cubicBezTo>
                      <a:pt x="4982" y="3640"/>
                      <a:pt x="5119" y="3604"/>
                      <a:pt x="5257" y="3604"/>
                    </a:cubicBezTo>
                    <a:cubicBezTo>
                      <a:pt x="5592" y="3604"/>
                      <a:pt x="5681" y="3520"/>
                      <a:pt x="5701" y="3183"/>
                    </a:cubicBezTo>
                    <a:cubicBezTo>
                      <a:pt x="5715" y="2936"/>
                      <a:pt x="5730" y="2895"/>
                      <a:pt x="5835" y="2882"/>
                    </a:cubicBezTo>
                    <a:cubicBezTo>
                      <a:pt x="5903" y="2873"/>
                      <a:pt x="6041" y="2922"/>
                      <a:pt x="6137" y="2995"/>
                    </a:cubicBezTo>
                    <a:cubicBezTo>
                      <a:pt x="6285" y="3107"/>
                      <a:pt x="6311" y="3175"/>
                      <a:pt x="6338" y="3446"/>
                    </a:cubicBezTo>
                    <a:cubicBezTo>
                      <a:pt x="6381" y="3870"/>
                      <a:pt x="6545" y="4098"/>
                      <a:pt x="7075" y="4477"/>
                    </a:cubicBezTo>
                    <a:lnTo>
                      <a:pt x="7218" y="4582"/>
                    </a:lnTo>
                    <a:lnTo>
                      <a:pt x="7033" y="4665"/>
                    </a:lnTo>
                    <a:cubicBezTo>
                      <a:pt x="6933" y="4712"/>
                      <a:pt x="6809" y="4736"/>
                      <a:pt x="6757" y="4718"/>
                    </a:cubicBezTo>
                    <a:cubicBezTo>
                      <a:pt x="6705" y="4700"/>
                      <a:pt x="6609" y="4711"/>
                      <a:pt x="6539" y="4740"/>
                    </a:cubicBezTo>
                    <a:cubicBezTo>
                      <a:pt x="6469" y="4770"/>
                      <a:pt x="6326" y="4825"/>
                      <a:pt x="6221" y="4861"/>
                    </a:cubicBezTo>
                    <a:cubicBezTo>
                      <a:pt x="6016" y="4930"/>
                      <a:pt x="5860" y="5089"/>
                      <a:pt x="5860" y="5229"/>
                    </a:cubicBezTo>
                    <a:cubicBezTo>
                      <a:pt x="5860" y="5296"/>
                      <a:pt x="5909" y="5309"/>
                      <a:pt x="6086" y="5305"/>
                    </a:cubicBezTo>
                    <a:cubicBezTo>
                      <a:pt x="6272" y="5300"/>
                      <a:pt x="6358" y="5334"/>
                      <a:pt x="6514" y="5470"/>
                    </a:cubicBezTo>
                    <a:cubicBezTo>
                      <a:pt x="6620" y="5563"/>
                      <a:pt x="6761" y="5643"/>
                      <a:pt x="6824" y="5643"/>
                    </a:cubicBezTo>
                    <a:cubicBezTo>
                      <a:pt x="6975" y="5643"/>
                      <a:pt x="7205" y="5787"/>
                      <a:pt x="7159" y="5854"/>
                    </a:cubicBezTo>
                    <a:cubicBezTo>
                      <a:pt x="7139" y="5883"/>
                      <a:pt x="7086" y="5889"/>
                      <a:pt x="7033" y="5869"/>
                    </a:cubicBezTo>
                    <a:cubicBezTo>
                      <a:pt x="6981" y="5849"/>
                      <a:pt x="6703" y="5816"/>
                      <a:pt x="6422" y="5794"/>
                    </a:cubicBezTo>
                    <a:cubicBezTo>
                      <a:pt x="6016" y="5761"/>
                      <a:pt x="5866" y="5729"/>
                      <a:pt x="5684" y="5621"/>
                    </a:cubicBezTo>
                    <a:cubicBezTo>
                      <a:pt x="5537" y="5533"/>
                      <a:pt x="5450" y="5502"/>
                      <a:pt x="5450" y="5545"/>
                    </a:cubicBezTo>
                    <a:cubicBezTo>
                      <a:pt x="5450" y="5731"/>
                      <a:pt x="5828" y="6004"/>
                      <a:pt x="6086" y="6004"/>
                    </a:cubicBezTo>
                    <a:cubicBezTo>
                      <a:pt x="6152" y="6004"/>
                      <a:pt x="6254" y="6049"/>
                      <a:pt x="6313" y="6102"/>
                    </a:cubicBezTo>
                    <a:cubicBezTo>
                      <a:pt x="6372" y="6155"/>
                      <a:pt x="6537" y="6214"/>
                      <a:pt x="6673" y="6230"/>
                    </a:cubicBezTo>
                    <a:cubicBezTo>
                      <a:pt x="6826" y="6248"/>
                      <a:pt x="7005" y="6319"/>
                      <a:pt x="7142" y="6418"/>
                    </a:cubicBezTo>
                    <a:cubicBezTo>
                      <a:pt x="7265" y="6507"/>
                      <a:pt x="7388" y="6576"/>
                      <a:pt x="7419" y="6576"/>
                    </a:cubicBezTo>
                    <a:cubicBezTo>
                      <a:pt x="7450" y="6576"/>
                      <a:pt x="7603" y="6637"/>
                      <a:pt x="7763" y="6712"/>
                    </a:cubicBezTo>
                    <a:cubicBezTo>
                      <a:pt x="7984" y="6815"/>
                      <a:pt x="8093" y="6910"/>
                      <a:pt x="8215" y="7110"/>
                    </a:cubicBezTo>
                    <a:cubicBezTo>
                      <a:pt x="8400" y="7416"/>
                      <a:pt x="8472" y="7949"/>
                      <a:pt x="8357" y="8141"/>
                    </a:cubicBezTo>
                    <a:cubicBezTo>
                      <a:pt x="8309" y="8223"/>
                      <a:pt x="8307" y="8277"/>
                      <a:pt x="8349" y="8314"/>
                    </a:cubicBezTo>
                    <a:cubicBezTo>
                      <a:pt x="8442" y="8398"/>
                      <a:pt x="8212" y="8750"/>
                      <a:pt x="7905" y="8999"/>
                    </a:cubicBezTo>
                    <a:cubicBezTo>
                      <a:pt x="7759" y="9117"/>
                      <a:pt x="7519" y="9325"/>
                      <a:pt x="7369" y="9458"/>
                    </a:cubicBezTo>
                    <a:lnTo>
                      <a:pt x="7092" y="9699"/>
                    </a:lnTo>
                    <a:lnTo>
                      <a:pt x="6866" y="9631"/>
                    </a:lnTo>
                    <a:cubicBezTo>
                      <a:pt x="6728" y="9589"/>
                      <a:pt x="6539" y="9461"/>
                      <a:pt x="6380" y="9300"/>
                    </a:cubicBezTo>
                    <a:cubicBezTo>
                      <a:pt x="6216" y="9135"/>
                      <a:pt x="6039" y="9005"/>
                      <a:pt x="5894" y="8961"/>
                    </a:cubicBezTo>
                    <a:cubicBezTo>
                      <a:pt x="5670" y="8893"/>
                      <a:pt x="5657" y="8883"/>
                      <a:pt x="5600" y="8585"/>
                    </a:cubicBezTo>
                    <a:lnTo>
                      <a:pt x="5542" y="8277"/>
                    </a:lnTo>
                    <a:lnTo>
                      <a:pt x="5760" y="8089"/>
                    </a:lnTo>
                    <a:cubicBezTo>
                      <a:pt x="5948" y="7927"/>
                      <a:pt x="5979" y="7873"/>
                      <a:pt x="5978" y="7675"/>
                    </a:cubicBezTo>
                    <a:cubicBezTo>
                      <a:pt x="5976" y="7384"/>
                      <a:pt x="5842" y="7139"/>
                      <a:pt x="5374" y="6569"/>
                    </a:cubicBezTo>
                    <a:cubicBezTo>
                      <a:pt x="5169" y="6318"/>
                      <a:pt x="4986" y="6086"/>
                      <a:pt x="4972" y="6049"/>
                    </a:cubicBezTo>
                    <a:cubicBezTo>
                      <a:pt x="4952" y="5995"/>
                      <a:pt x="4937" y="5995"/>
                      <a:pt x="4863" y="6049"/>
                    </a:cubicBezTo>
                    <a:cubicBezTo>
                      <a:pt x="4784" y="6108"/>
                      <a:pt x="4722" y="6036"/>
                      <a:pt x="4419" y="5523"/>
                    </a:cubicBezTo>
                    <a:cubicBezTo>
                      <a:pt x="4056" y="4909"/>
                      <a:pt x="3942" y="4630"/>
                      <a:pt x="3941" y="4349"/>
                    </a:cubicBezTo>
                    <a:cubicBezTo>
                      <a:pt x="3941" y="4257"/>
                      <a:pt x="3918" y="4168"/>
                      <a:pt x="3891" y="4153"/>
                    </a:cubicBezTo>
                    <a:cubicBezTo>
                      <a:pt x="3864" y="4138"/>
                      <a:pt x="3826" y="3978"/>
                      <a:pt x="3807" y="3792"/>
                    </a:cubicBezTo>
                    <a:cubicBezTo>
                      <a:pt x="3788" y="3607"/>
                      <a:pt x="3717" y="3190"/>
                      <a:pt x="3648" y="2867"/>
                    </a:cubicBezTo>
                    <a:cubicBezTo>
                      <a:pt x="3571" y="2504"/>
                      <a:pt x="3535" y="2193"/>
                      <a:pt x="3556" y="2054"/>
                    </a:cubicBezTo>
                    <a:cubicBezTo>
                      <a:pt x="3597" y="1785"/>
                      <a:pt x="3543" y="1767"/>
                      <a:pt x="3329" y="1994"/>
                    </a:cubicBezTo>
                    <a:cubicBezTo>
                      <a:pt x="3045" y="2296"/>
                      <a:pt x="2785" y="2972"/>
                      <a:pt x="2785" y="3393"/>
                    </a:cubicBezTo>
                    <a:cubicBezTo>
                      <a:pt x="2785" y="3476"/>
                      <a:pt x="2762" y="3559"/>
                      <a:pt x="2734" y="3574"/>
                    </a:cubicBezTo>
                    <a:cubicBezTo>
                      <a:pt x="2682" y="3603"/>
                      <a:pt x="2198" y="3060"/>
                      <a:pt x="2198" y="2972"/>
                    </a:cubicBezTo>
                    <a:cubicBezTo>
                      <a:pt x="2198" y="2945"/>
                      <a:pt x="2175" y="2927"/>
                      <a:pt x="2148" y="2927"/>
                    </a:cubicBezTo>
                    <a:cubicBezTo>
                      <a:pt x="2059" y="2927"/>
                      <a:pt x="1972" y="3505"/>
                      <a:pt x="1972" y="4056"/>
                    </a:cubicBezTo>
                    <a:cubicBezTo>
                      <a:pt x="1972" y="4351"/>
                      <a:pt x="1946" y="4599"/>
                      <a:pt x="1922" y="4612"/>
                    </a:cubicBezTo>
                    <a:cubicBezTo>
                      <a:pt x="1897" y="4626"/>
                      <a:pt x="1727" y="4496"/>
                      <a:pt x="1536" y="4326"/>
                    </a:cubicBezTo>
                    <a:cubicBezTo>
                      <a:pt x="1345" y="4157"/>
                      <a:pt x="1163" y="4018"/>
                      <a:pt x="1134" y="4018"/>
                    </a:cubicBezTo>
                    <a:cubicBezTo>
                      <a:pt x="1055" y="4018"/>
                      <a:pt x="1134" y="5248"/>
                      <a:pt x="1234" y="5583"/>
                    </a:cubicBezTo>
                    <a:cubicBezTo>
                      <a:pt x="1282" y="5740"/>
                      <a:pt x="1309" y="5891"/>
                      <a:pt x="1293" y="5914"/>
                    </a:cubicBezTo>
                    <a:cubicBezTo>
                      <a:pt x="1277" y="5937"/>
                      <a:pt x="1173" y="5889"/>
                      <a:pt x="1067" y="5809"/>
                    </a:cubicBezTo>
                    <a:cubicBezTo>
                      <a:pt x="414" y="5317"/>
                      <a:pt x="404" y="5309"/>
                      <a:pt x="405" y="5440"/>
                    </a:cubicBezTo>
                    <a:cubicBezTo>
                      <a:pt x="406" y="5898"/>
                      <a:pt x="655" y="6708"/>
                      <a:pt x="908" y="7065"/>
                    </a:cubicBezTo>
                    <a:cubicBezTo>
                      <a:pt x="999" y="7195"/>
                      <a:pt x="1066" y="7376"/>
                      <a:pt x="1075" y="7509"/>
                    </a:cubicBezTo>
                    <a:cubicBezTo>
                      <a:pt x="1084" y="7633"/>
                      <a:pt x="1143" y="7811"/>
                      <a:pt x="1209" y="7908"/>
                    </a:cubicBezTo>
                    <a:cubicBezTo>
                      <a:pt x="1342" y="8102"/>
                      <a:pt x="1296" y="8190"/>
                      <a:pt x="1100" y="8096"/>
                    </a:cubicBezTo>
                    <a:cubicBezTo>
                      <a:pt x="1035" y="8064"/>
                      <a:pt x="804" y="7981"/>
                      <a:pt x="589" y="7915"/>
                    </a:cubicBezTo>
                    <a:cubicBezTo>
                      <a:pt x="375" y="7850"/>
                      <a:pt x="146" y="7781"/>
                      <a:pt x="86" y="7757"/>
                    </a:cubicBezTo>
                    <a:cubicBezTo>
                      <a:pt x="-7" y="7721"/>
                      <a:pt x="-17" y="7732"/>
                      <a:pt x="19" y="7840"/>
                    </a:cubicBezTo>
                    <a:cubicBezTo>
                      <a:pt x="106" y="8100"/>
                      <a:pt x="412" y="8599"/>
                      <a:pt x="631" y="8848"/>
                    </a:cubicBezTo>
                    <a:cubicBezTo>
                      <a:pt x="756" y="8991"/>
                      <a:pt x="848" y="9127"/>
                      <a:pt x="832" y="9149"/>
                    </a:cubicBezTo>
                    <a:cubicBezTo>
                      <a:pt x="816" y="9172"/>
                      <a:pt x="674" y="9187"/>
                      <a:pt x="522" y="9187"/>
                    </a:cubicBezTo>
                    <a:cubicBezTo>
                      <a:pt x="370" y="9187"/>
                      <a:pt x="201" y="9218"/>
                      <a:pt x="145" y="9255"/>
                    </a:cubicBezTo>
                    <a:cubicBezTo>
                      <a:pt x="52" y="9316"/>
                      <a:pt x="79" y="9357"/>
                      <a:pt x="405" y="9676"/>
                    </a:cubicBezTo>
                    <a:cubicBezTo>
                      <a:pt x="601" y="9869"/>
                      <a:pt x="921" y="10121"/>
                      <a:pt x="1125" y="10240"/>
                    </a:cubicBezTo>
                    <a:cubicBezTo>
                      <a:pt x="1330" y="10359"/>
                      <a:pt x="1489" y="10483"/>
                      <a:pt x="1469" y="10511"/>
                    </a:cubicBezTo>
                    <a:cubicBezTo>
                      <a:pt x="1449" y="10541"/>
                      <a:pt x="1286" y="10548"/>
                      <a:pt x="1100" y="10534"/>
                    </a:cubicBezTo>
                    <a:cubicBezTo>
                      <a:pt x="921" y="10521"/>
                      <a:pt x="721" y="10524"/>
                      <a:pt x="648" y="10541"/>
                    </a:cubicBezTo>
                    <a:lnTo>
                      <a:pt x="522" y="10572"/>
                    </a:lnTo>
                    <a:cubicBezTo>
                      <a:pt x="521" y="10573"/>
                      <a:pt x="522" y="10577"/>
                      <a:pt x="522" y="10579"/>
                    </a:cubicBezTo>
                    <a:cubicBezTo>
                      <a:pt x="522" y="10581"/>
                      <a:pt x="522" y="10584"/>
                      <a:pt x="522" y="10587"/>
                    </a:cubicBezTo>
                    <a:lnTo>
                      <a:pt x="665" y="10752"/>
                    </a:lnTo>
                    <a:cubicBezTo>
                      <a:pt x="986" y="11143"/>
                      <a:pt x="1619" y="11405"/>
                      <a:pt x="2491" y="11505"/>
                    </a:cubicBezTo>
                    <a:cubicBezTo>
                      <a:pt x="2795" y="11539"/>
                      <a:pt x="3046" y="11590"/>
                      <a:pt x="3044" y="11617"/>
                    </a:cubicBezTo>
                    <a:cubicBezTo>
                      <a:pt x="3043" y="11645"/>
                      <a:pt x="2976" y="11844"/>
                      <a:pt x="2902" y="12054"/>
                    </a:cubicBezTo>
                    <a:cubicBezTo>
                      <a:pt x="2774" y="12417"/>
                      <a:pt x="2754" y="12936"/>
                      <a:pt x="2860" y="13032"/>
                    </a:cubicBezTo>
                    <a:cubicBezTo>
                      <a:pt x="2880" y="13050"/>
                      <a:pt x="3064" y="12962"/>
                      <a:pt x="3271" y="12829"/>
                    </a:cubicBezTo>
                    <a:cubicBezTo>
                      <a:pt x="3478" y="12696"/>
                      <a:pt x="3663" y="12607"/>
                      <a:pt x="3681" y="12633"/>
                    </a:cubicBezTo>
                    <a:cubicBezTo>
                      <a:pt x="3700" y="12660"/>
                      <a:pt x="3687" y="12837"/>
                      <a:pt x="3656" y="13032"/>
                    </a:cubicBezTo>
                    <a:cubicBezTo>
                      <a:pt x="3626" y="13227"/>
                      <a:pt x="3611" y="13398"/>
                      <a:pt x="3623" y="13408"/>
                    </a:cubicBezTo>
                    <a:cubicBezTo>
                      <a:pt x="3653" y="13435"/>
                      <a:pt x="3936" y="13293"/>
                      <a:pt x="4167" y="13137"/>
                    </a:cubicBezTo>
                    <a:cubicBezTo>
                      <a:pt x="4276" y="13064"/>
                      <a:pt x="4392" y="13017"/>
                      <a:pt x="4419" y="13032"/>
                    </a:cubicBezTo>
                    <a:cubicBezTo>
                      <a:pt x="4446" y="13047"/>
                      <a:pt x="4469" y="13200"/>
                      <a:pt x="4469" y="13371"/>
                    </a:cubicBezTo>
                    <a:cubicBezTo>
                      <a:pt x="4469" y="13538"/>
                      <a:pt x="4475" y="13674"/>
                      <a:pt x="4486" y="13679"/>
                    </a:cubicBezTo>
                    <a:cubicBezTo>
                      <a:pt x="4572" y="13677"/>
                      <a:pt x="4935" y="13542"/>
                      <a:pt x="5064" y="13461"/>
                    </a:cubicBezTo>
                    <a:cubicBezTo>
                      <a:pt x="5152" y="13406"/>
                      <a:pt x="5227" y="13377"/>
                      <a:pt x="5232" y="13401"/>
                    </a:cubicBezTo>
                    <a:cubicBezTo>
                      <a:pt x="5237" y="13424"/>
                      <a:pt x="5241" y="13470"/>
                      <a:pt x="5248" y="13498"/>
                    </a:cubicBezTo>
                    <a:cubicBezTo>
                      <a:pt x="5256" y="13527"/>
                      <a:pt x="5269" y="13599"/>
                      <a:pt x="5274" y="13656"/>
                    </a:cubicBezTo>
                    <a:cubicBezTo>
                      <a:pt x="5291" y="13892"/>
                      <a:pt x="5368" y="13914"/>
                      <a:pt x="5642" y="13769"/>
                    </a:cubicBezTo>
                    <a:cubicBezTo>
                      <a:pt x="5784" y="13695"/>
                      <a:pt x="5928" y="13596"/>
                      <a:pt x="5969" y="13551"/>
                    </a:cubicBezTo>
                    <a:cubicBezTo>
                      <a:pt x="6070" y="13442"/>
                      <a:pt x="6154" y="13498"/>
                      <a:pt x="6154" y="13679"/>
                    </a:cubicBezTo>
                    <a:cubicBezTo>
                      <a:pt x="6154" y="14037"/>
                      <a:pt x="6337" y="14089"/>
                      <a:pt x="6723" y="13837"/>
                    </a:cubicBezTo>
                    <a:cubicBezTo>
                      <a:pt x="6856" y="13751"/>
                      <a:pt x="6970" y="13679"/>
                      <a:pt x="6983" y="13679"/>
                    </a:cubicBezTo>
                    <a:cubicBezTo>
                      <a:pt x="6992" y="13679"/>
                      <a:pt x="7029" y="13718"/>
                      <a:pt x="7067" y="13769"/>
                    </a:cubicBezTo>
                    <a:cubicBezTo>
                      <a:pt x="6830" y="13318"/>
                      <a:pt x="6740" y="12846"/>
                      <a:pt x="6740" y="12189"/>
                    </a:cubicBezTo>
                    <a:cubicBezTo>
                      <a:pt x="6740" y="11457"/>
                      <a:pt x="6793" y="11169"/>
                      <a:pt x="6992" y="10782"/>
                    </a:cubicBezTo>
                    <a:cubicBezTo>
                      <a:pt x="7341" y="10103"/>
                      <a:pt x="8304" y="9223"/>
                      <a:pt x="9070" y="8886"/>
                    </a:cubicBezTo>
                    <a:cubicBezTo>
                      <a:pt x="9620" y="8644"/>
                      <a:pt x="9846" y="8605"/>
                      <a:pt x="10679" y="8608"/>
                    </a:cubicBezTo>
                    <a:cubicBezTo>
                      <a:pt x="11795" y="8611"/>
                      <a:pt x="11956" y="8642"/>
                      <a:pt x="12749" y="9029"/>
                    </a:cubicBezTo>
                    <a:cubicBezTo>
                      <a:pt x="14546" y="9906"/>
                      <a:pt x="15346" y="11990"/>
                      <a:pt x="14517" y="13641"/>
                    </a:cubicBezTo>
                    <a:cubicBezTo>
                      <a:pt x="14166" y="14341"/>
                      <a:pt x="13752" y="14761"/>
                      <a:pt x="13495" y="14672"/>
                    </a:cubicBezTo>
                    <a:cubicBezTo>
                      <a:pt x="13402" y="14640"/>
                      <a:pt x="13297" y="14683"/>
                      <a:pt x="13260" y="14770"/>
                    </a:cubicBezTo>
                    <a:cubicBezTo>
                      <a:pt x="13223" y="14857"/>
                      <a:pt x="13121" y="14906"/>
                      <a:pt x="13034" y="14875"/>
                    </a:cubicBezTo>
                    <a:cubicBezTo>
                      <a:pt x="12937" y="14842"/>
                      <a:pt x="12853" y="14906"/>
                      <a:pt x="12816" y="15033"/>
                    </a:cubicBezTo>
                    <a:cubicBezTo>
                      <a:pt x="12771" y="15185"/>
                      <a:pt x="12687" y="15230"/>
                      <a:pt x="12522" y="15191"/>
                    </a:cubicBezTo>
                    <a:cubicBezTo>
                      <a:pt x="12352" y="15151"/>
                      <a:pt x="12289" y="15187"/>
                      <a:pt x="12263" y="15349"/>
                    </a:cubicBezTo>
                    <a:cubicBezTo>
                      <a:pt x="12243" y="15470"/>
                      <a:pt x="12093" y="15628"/>
                      <a:pt x="11936" y="15696"/>
                    </a:cubicBezTo>
                    <a:cubicBezTo>
                      <a:pt x="11486" y="15888"/>
                      <a:pt x="10569" y="15935"/>
                      <a:pt x="9883" y="15801"/>
                    </a:cubicBezTo>
                    <a:cubicBezTo>
                      <a:pt x="9315" y="15690"/>
                      <a:pt x="9250" y="15650"/>
                      <a:pt x="9196" y="15372"/>
                    </a:cubicBezTo>
                    <a:cubicBezTo>
                      <a:pt x="9155" y="15167"/>
                      <a:pt x="9106" y="15105"/>
                      <a:pt x="9045" y="15191"/>
                    </a:cubicBezTo>
                    <a:cubicBezTo>
                      <a:pt x="8921" y="15368"/>
                      <a:pt x="8735" y="15253"/>
                      <a:pt x="8735" y="14996"/>
                    </a:cubicBezTo>
                    <a:cubicBezTo>
                      <a:pt x="8735" y="14846"/>
                      <a:pt x="8689" y="14801"/>
                      <a:pt x="8559" y="14845"/>
                    </a:cubicBezTo>
                    <a:cubicBezTo>
                      <a:pt x="8436" y="14887"/>
                      <a:pt x="8357" y="14835"/>
                      <a:pt x="8316" y="14695"/>
                    </a:cubicBezTo>
                    <a:cubicBezTo>
                      <a:pt x="8259" y="14501"/>
                      <a:pt x="8235" y="14505"/>
                      <a:pt x="8047" y="14657"/>
                    </a:cubicBezTo>
                    <a:cubicBezTo>
                      <a:pt x="7859" y="14810"/>
                      <a:pt x="7826" y="14790"/>
                      <a:pt x="7553" y="14469"/>
                    </a:cubicBezTo>
                    <a:cubicBezTo>
                      <a:pt x="7423" y="14316"/>
                      <a:pt x="7313" y="14171"/>
                      <a:pt x="7218" y="14025"/>
                    </a:cubicBezTo>
                    <a:cubicBezTo>
                      <a:pt x="7219" y="14054"/>
                      <a:pt x="7195" y="14072"/>
                      <a:pt x="7151" y="14093"/>
                    </a:cubicBezTo>
                    <a:cubicBezTo>
                      <a:pt x="7096" y="14119"/>
                      <a:pt x="6964" y="14155"/>
                      <a:pt x="6857" y="14176"/>
                    </a:cubicBezTo>
                    <a:cubicBezTo>
                      <a:pt x="6604" y="14225"/>
                      <a:pt x="6277" y="14486"/>
                      <a:pt x="6145" y="14747"/>
                    </a:cubicBezTo>
                    <a:cubicBezTo>
                      <a:pt x="5977" y="15080"/>
                      <a:pt x="5999" y="15574"/>
                      <a:pt x="6204" y="15944"/>
                    </a:cubicBezTo>
                    <a:lnTo>
                      <a:pt x="6371" y="16245"/>
                    </a:lnTo>
                    <a:lnTo>
                      <a:pt x="6547" y="16109"/>
                    </a:lnTo>
                    <a:cubicBezTo>
                      <a:pt x="6735" y="15968"/>
                      <a:pt x="6792" y="15989"/>
                      <a:pt x="6874" y="16230"/>
                    </a:cubicBezTo>
                    <a:cubicBezTo>
                      <a:pt x="6897" y="16297"/>
                      <a:pt x="7040" y="16477"/>
                      <a:pt x="7193" y="16629"/>
                    </a:cubicBezTo>
                    <a:cubicBezTo>
                      <a:pt x="7345" y="16780"/>
                      <a:pt x="7480" y="16937"/>
                      <a:pt x="7494" y="16975"/>
                    </a:cubicBezTo>
                    <a:cubicBezTo>
                      <a:pt x="7531" y="17074"/>
                      <a:pt x="7635" y="16996"/>
                      <a:pt x="7746" y="16787"/>
                    </a:cubicBezTo>
                    <a:cubicBezTo>
                      <a:pt x="7799" y="16686"/>
                      <a:pt x="7861" y="16606"/>
                      <a:pt x="7888" y="16606"/>
                    </a:cubicBezTo>
                    <a:cubicBezTo>
                      <a:pt x="7916" y="16606"/>
                      <a:pt x="7990" y="16686"/>
                      <a:pt x="8056" y="16787"/>
                    </a:cubicBezTo>
                    <a:cubicBezTo>
                      <a:pt x="8185" y="16983"/>
                      <a:pt x="8301" y="17016"/>
                      <a:pt x="8416" y="16892"/>
                    </a:cubicBezTo>
                    <a:cubicBezTo>
                      <a:pt x="8617" y="16674"/>
                      <a:pt x="8646" y="17071"/>
                      <a:pt x="8475" y="17674"/>
                    </a:cubicBezTo>
                    <a:cubicBezTo>
                      <a:pt x="8260" y="18431"/>
                      <a:pt x="7782" y="19223"/>
                      <a:pt x="7126" y="19909"/>
                    </a:cubicBezTo>
                    <a:lnTo>
                      <a:pt x="6832" y="20210"/>
                    </a:lnTo>
                    <a:lnTo>
                      <a:pt x="7126" y="20210"/>
                    </a:lnTo>
                    <a:cubicBezTo>
                      <a:pt x="7312" y="20210"/>
                      <a:pt x="7502" y="20163"/>
                      <a:pt x="7679" y="20082"/>
                    </a:cubicBezTo>
                    <a:cubicBezTo>
                      <a:pt x="7828" y="20014"/>
                      <a:pt x="7965" y="19977"/>
                      <a:pt x="7980" y="19999"/>
                    </a:cubicBezTo>
                    <a:cubicBezTo>
                      <a:pt x="7996" y="20022"/>
                      <a:pt x="7976" y="20162"/>
                      <a:pt x="7938" y="20308"/>
                    </a:cubicBezTo>
                    <a:cubicBezTo>
                      <a:pt x="7901" y="20454"/>
                      <a:pt x="7892" y="20590"/>
                      <a:pt x="7913" y="20609"/>
                    </a:cubicBezTo>
                    <a:cubicBezTo>
                      <a:pt x="7934" y="20628"/>
                      <a:pt x="8108" y="20569"/>
                      <a:pt x="8307" y="20481"/>
                    </a:cubicBezTo>
                    <a:cubicBezTo>
                      <a:pt x="8506" y="20392"/>
                      <a:pt x="8695" y="20333"/>
                      <a:pt x="8718" y="20345"/>
                    </a:cubicBezTo>
                    <a:cubicBezTo>
                      <a:pt x="8741" y="20358"/>
                      <a:pt x="8744" y="20496"/>
                      <a:pt x="8726" y="20654"/>
                    </a:cubicBezTo>
                    <a:cubicBezTo>
                      <a:pt x="8697" y="20911"/>
                      <a:pt x="8703" y="20940"/>
                      <a:pt x="8802" y="20940"/>
                    </a:cubicBezTo>
                    <a:cubicBezTo>
                      <a:pt x="9008" y="20939"/>
                      <a:pt x="9317" y="20839"/>
                      <a:pt x="9589" y="20684"/>
                    </a:cubicBezTo>
                    <a:cubicBezTo>
                      <a:pt x="9739" y="20599"/>
                      <a:pt x="9871" y="20543"/>
                      <a:pt x="9883" y="20564"/>
                    </a:cubicBezTo>
                    <a:cubicBezTo>
                      <a:pt x="9895" y="20584"/>
                      <a:pt x="9943" y="20709"/>
                      <a:pt x="9983" y="20842"/>
                    </a:cubicBezTo>
                    <a:cubicBezTo>
                      <a:pt x="10070" y="21132"/>
                      <a:pt x="10341" y="21449"/>
                      <a:pt x="10587" y="21542"/>
                    </a:cubicBezTo>
                    <a:cubicBezTo>
                      <a:pt x="10740" y="21600"/>
                      <a:pt x="10793" y="21598"/>
                      <a:pt x="10980" y="21512"/>
                    </a:cubicBezTo>
                    <a:cubicBezTo>
                      <a:pt x="11239" y="21393"/>
                      <a:pt x="11455" y="21149"/>
                      <a:pt x="11550" y="20865"/>
                    </a:cubicBezTo>
                    <a:cubicBezTo>
                      <a:pt x="11589" y="20750"/>
                      <a:pt x="11629" y="20624"/>
                      <a:pt x="11643" y="20586"/>
                    </a:cubicBezTo>
                    <a:cubicBezTo>
                      <a:pt x="11660" y="20537"/>
                      <a:pt x="11721" y="20551"/>
                      <a:pt x="11860" y="20646"/>
                    </a:cubicBezTo>
                    <a:cubicBezTo>
                      <a:pt x="12078" y="20795"/>
                      <a:pt x="12482" y="20940"/>
                      <a:pt x="12690" y="20940"/>
                    </a:cubicBezTo>
                    <a:cubicBezTo>
                      <a:pt x="12804" y="20940"/>
                      <a:pt x="12832" y="20916"/>
                      <a:pt x="12832" y="20789"/>
                    </a:cubicBezTo>
                    <a:cubicBezTo>
                      <a:pt x="12832" y="20705"/>
                      <a:pt x="12806" y="20572"/>
                      <a:pt x="12774" y="20496"/>
                    </a:cubicBezTo>
                    <a:cubicBezTo>
                      <a:pt x="12742" y="20420"/>
                      <a:pt x="12724" y="20339"/>
                      <a:pt x="12740" y="20315"/>
                    </a:cubicBezTo>
                    <a:cubicBezTo>
                      <a:pt x="12757" y="20291"/>
                      <a:pt x="12947" y="20351"/>
                      <a:pt x="13159" y="20451"/>
                    </a:cubicBezTo>
                    <a:cubicBezTo>
                      <a:pt x="13383" y="20556"/>
                      <a:pt x="13565" y="20613"/>
                      <a:pt x="13595" y="20586"/>
                    </a:cubicBezTo>
                    <a:cubicBezTo>
                      <a:pt x="13625" y="20559"/>
                      <a:pt x="13620" y="20441"/>
                      <a:pt x="13587" y="20308"/>
                    </a:cubicBezTo>
                    <a:cubicBezTo>
                      <a:pt x="13555" y="20181"/>
                      <a:pt x="13553" y="20059"/>
                      <a:pt x="13578" y="20037"/>
                    </a:cubicBezTo>
                    <a:cubicBezTo>
                      <a:pt x="13603" y="20015"/>
                      <a:pt x="13739" y="20047"/>
                      <a:pt x="13880" y="20105"/>
                    </a:cubicBezTo>
                    <a:cubicBezTo>
                      <a:pt x="14021" y="20162"/>
                      <a:pt x="14261" y="20209"/>
                      <a:pt x="14416" y="20210"/>
                    </a:cubicBezTo>
                    <a:lnTo>
                      <a:pt x="14693" y="20210"/>
                    </a:lnTo>
                    <a:lnTo>
                      <a:pt x="14425" y="19932"/>
                    </a:lnTo>
                    <a:cubicBezTo>
                      <a:pt x="13686" y="19193"/>
                      <a:pt x="13089" y="18119"/>
                      <a:pt x="12967" y="17291"/>
                    </a:cubicBezTo>
                    <a:cubicBezTo>
                      <a:pt x="12936" y="17081"/>
                      <a:pt x="12938" y="16964"/>
                      <a:pt x="12983" y="16922"/>
                    </a:cubicBezTo>
                    <a:cubicBezTo>
                      <a:pt x="12984" y="16920"/>
                      <a:pt x="12983" y="16916"/>
                      <a:pt x="12983" y="16914"/>
                    </a:cubicBezTo>
                    <a:cubicBezTo>
                      <a:pt x="12986" y="16907"/>
                      <a:pt x="12996" y="16904"/>
                      <a:pt x="13000" y="16899"/>
                    </a:cubicBezTo>
                    <a:cubicBezTo>
                      <a:pt x="13012" y="16885"/>
                      <a:pt x="13022" y="16877"/>
                      <a:pt x="13042" y="16884"/>
                    </a:cubicBezTo>
                    <a:cubicBezTo>
                      <a:pt x="13049" y="16887"/>
                      <a:pt x="13059" y="16894"/>
                      <a:pt x="13067" y="16899"/>
                    </a:cubicBezTo>
                    <a:cubicBezTo>
                      <a:pt x="13070" y="16901"/>
                      <a:pt x="13072" y="16905"/>
                      <a:pt x="13076" y="16907"/>
                    </a:cubicBezTo>
                    <a:cubicBezTo>
                      <a:pt x="13098" y="16911"/>
                      <a:pt x="13121" y="16917"/>
                      <a:pt x="13151" y="16929"/>
                    </a:cubicBezTo>
                    <a:cubicBezTo>
                      <a:pt x="13312" y="16996"/>
                      <a:pt x="13377" y="16962"/>
                      <a:pt x="13562" y="16681"/>
                    </a:cubicBezTo>
                    <a:cubicBezTo>
                      <a:pt x="13619" y="16594"/>
                      <a:pt x="13638" y="16600"/>
                      <a:pt x="13779" y="16802"/>
                    </a:cubicBezTo>
                    <a:lnTo>
                      <a:pt x="13939" y="17027"/>
                    </a:lnTo>
                    <a:lnTo>
                      <a:pt x="14232" y="16749"/>
                    </a:lnTo>
                    <a:cubicBezTo>
                      <a:pt x="14392" y="16597"/>
                      <a:pt x="14571" y="16374"/>
                      <a:pt x="14634" y="16252"/>
                    </a:cubicBezTo>
                    <a:cubicBezTo>
                      <a:pt x="14698" y="16130"/>
                      <a:pt x="14763" y="16034"/>
                      <a:pt x="14777" y="16034"/>
                    </a:cubicBezTo>
                    <a:cubicBezTo>
                      <a:pt x="14790" y="16034"/>
                      <a:pt x="14885" y="16076"/>
                      <a:pt x="14986" y="16132"/>
                    </a:cubicBezTo>
                    <a:lnTo>
                      <a:pt x="15171" y="16230"/>
                    </a:lnTo>
                    <a:lnTo>
                      <a:pt x="15338" y="15921"/>
                    </a:lnTo>
                    <a:cubicBezTo>
                      <a:pt x="15597" y="15429"/>
                      <a:pt x="15535" y="14804"/>
                      <a:pt x="15196" y="14477"/>
                    </a:cubicBezTo>
                    <a:cubicBezTo>
                      <a:pt x="15043" y="14330"/>
                      <a:pt x="14676" y="14153"/>
                      <a:pt x="14525" y="14153"/>
                    </a:cubicBezTo>
                    <a:cubicBezTo>
                      <a:pt x="14322" y="14153"/>
                      <a:pt x="14283" y="14051"/>
                      <a:pt x="14408" y="13860"/>
                    </a:cubicBezTo>
                    <a:cubicBezTo>
                      <a:pt x="14544" y="13652"/>
                      <a:pt x="14579" y="13643"/>
                      <a:pt x="14726" y="13792"/>
                    </a:cubicBezTo>
                    <a:cubicBezTo>
                      <a:pt x="14837" y="13903"/>
                      <a:pt x="15028" y="13999"/>
                      <a:pt x="15162" y="14018"/>
                    </a:cubicBezTo>
                    <a:cubicBezTo>
                      <a:pt x="15196" y="14018"/>
                      <a:pt x="15231" y="14012"/>
                      <a:pt x="15254" y="14010"/>
                    </a:cubicBezTo>
                    <a:cubicBezTo>
                      <a:pt x="15268" y="14007"/>
                      <a:pt x="15280" y="14003"/>
                      <a:pt x="15288" y="13995"/>
                    </a:cubicBezTo>
                    <a:cubicBezTo>
                      <a:pt x="15322" y="13964"/>
                      <a:pt x="15350" y="13839"/>
                      <a:pt x="15355" y="13717"/>
                    </a:cubicBezTo>
                    <a:cubicBezTo>
                      <a:pt x="15359" y="13595"/>
                      <a:pt x="15375" y="13478"/>
                      <a:pt x="15380" y="13453"/>
                    </a:cubicBezTo>
                    <a:cubicBezTo>
                      <a:pt x="15385" y="13428"/>
                      <a:pt x="15494" y="13491"/>
                      <a:pt x="15623" y="13596"/>
                    </a:cubicBezTo>
                    <a:cubicBezTo>
                      <a:pt x="15940" y="13853"/>
                      <a:pt x="16131" y="13937"/>
                      <a:pt x="16201" y="13837"/>
                    </a:cubicBezTo>
                    <a:cubicBezTo>
                      <a:pt x="16230" y="13796"/>
                      <a:pt x="16259" y="13688"/>
                      <a:pt x="16260" y="13596"/>
                    </a:cubicBezTo>
                    <a:cubicBezTo>
                      <a:pt x="16261" y="13420"/>
                      <a:pt x="16335" y="13325"/>
                      <a:pt x="16402" y="13423"/>
                    </a:cubicBezTo>
                    <a:cubicBezTo>
                      <a:pt x="16448" y="13489"/>
                      <a:pt x="16886" y="13677"/>
                      <a:pt x="16997" y="13679"/>
                    </a:cubicBezTo>
                    <a:cubicBezTo>
                      <a:pt x="17047" y="13680"/>
                      <a:pt x="17073" y="13588"/>
                      <a:pt x="17073" y="13378"/>
                    </a:cubicBezTo>
                    <a:cubicBezTo>
                      <a:pt x="17073" y="13211"/>
                      <a:pt x="17086" y="13057"/>
                      <a:pt x="17106" y="13039"/>
                    </a:cubicBezTo>
                    <a:cubicBezTo>
                      <a:pt x="17126" y="13022"/>
                      <a:pt x="17224" y="13063"/>
                      <a:pt x="17324" y="13130"/>
                    </a:cubicBezTo>
                    <a:cubicBezTo>
                      <a:pt x="17424" y="13197"/>
                      <a:pt x="17589" y="13293"/>
                      <a:pt x="17693" y="13340"/>
                    </a:cubicBezTo>
                    <a:lnTo>
                      <a:pt x="17886" y="13423"/>
                    </a:lnTo>
                    <a:lnTo>
                      <a:pt x="17886" y="13197"/>
                    </a:lnTo>
                    <a:cubicBezTo>
                      <a:pt x="17886" y="13074"/>
                      <a:pt x="17857" y="12899"/>
                      <a:pt x="17827" y="12806"/>
                    </a:cubicBezTo>
                    <a:cubicBezTo>
                      <a:pt x="17796" y="12710"/>
                      <a:pt x="17798" y="12627"/>
                      <a:pt x="17827" y="12611"/>
                    </a:cubicBezTo>
                    <a:cubicBezTo>
                      <a:pt x="17855" y="12595"/>
                      <a:pt x="18041" y="12691"/>
                      <a:pt x="18238" y="12821"/>
                    </a:cubicBezTo>
                    <a:cubicBezTo>
                      <a:pt x="18434" y="12951"/>
                      <a:pt x="18614" y="13055"/>
                      <a:pt x="18640" y="13055"/>
                    </a:cubicBezTo>
                    <a:cubicBezTo>
                      <a:pt x="18716" y="13055"/>
                      <a:pt x="18767" y="12643"/>
                      <a:pt x="18724" y="12385"/>
                    </a:cubicBezTo>
                    <a:cubicBezTo>
                      <a:pt x="18702" y="12252"/>
                      <a:pt x="18634" y="12028"/>
                      <a:pt x="18573" y="11888"/>
                    </a:cubicBezTo>
                    <a:cubicBezTo>
                      <a:pt x="18511" y="11748"/>
                      <a:pt x="18479" y="11614"/>
                      <a:pt x="18497" y="11587"/>
                    </a:cubicBezTo>
                    <a:cubicBezTo>
                      <a:pt x="18516" y="11561"/>
                      <a:pt x="18630" y="11542"/>
                      <a:pt x="18757" y="11542"/>
                    </a:cubicBezTo>
                    <a:cubicBezTo>
                      <a:pt x="19140" y="11542"/>
                      <a:pt x="19856" y="11386"/>
                      <a:pt x="20207" y="11226"/>
                    </a:cubicBezTo>
                    <a:cubicBezTo>
                      <a:pt x="20484" y="11101"/>
                      <a:pt x="20991" y="10684"/>
                      <a:pt x="21003" y="10579"/>
                    </a:cubicBezTo>
                    <a:cubicBezTo>
                      <a:pt x="20998" y="10572"/>
                      <a:pt x="20985" y="10563"/>
                      <a:pt x="20970" y="10556"/>
                    </a:cubicBezTo>
                    <a:cubicBezTo>
                      <a:pt x="20964" y="10554"/>
                      <a:pt x="20951" y="10551"/>
                      <a:pt x="20944" y="10549"/>
                    </a:cubicBezTo>
                    <a:cubicBezTo>
                      <a:pt x="20868" y="10541"/>
                      <a:pt x="20712" y="10539"/>
                      <a:pt x="20534" y="10541"/>
                    </a:cubicBezTo>
                    <a:cubicBezTo>
                      <a:pt x="20294" y="10545"/>
                      <a:pt x="20082" y="10529"/>
                      <a:pt x="20065" y="10504"/>
                    </a:cubicBezTo>
                    <a:cubicBezTo>
                      <a:pt x="20047" y="10479"/>
                      <a:pt x="20197" y="10359"/>
                      <a:pt x="20400" y="10240"/>
                    </a:cubicBezTo>
                    <a:cubicBezTo>
                      <a:pt x="20783" y="10018"/>
                      <a:pt x="21422" y="9444"/>
                      <a:pt x="21422" y="9323"/>
                    </a:cubicBezTo>
                    <a:cubicBezTo>
                      <a:pt x="21422" y="9241"/>
                      <a:pt x="21250" y="9196"/>
                      <a:pt x="20953" y="9195"/>
                    </a:cubicBezTo>
                    <a:cubicBezTo>
                      <a:pt x="20836" y="9194"/>
                      <a:pt x="20721" y="9167"/>
                      <a:pt x="20701" y="9142"/>
                    </a:cubicBezTo>
                    <a:cubicBezTo>
                      <a:pt x="20699" y="9142"/>
                      <a:pt x="20677" y="9142"/>
                      <a:pt x="20676" y="9142"/>
                    </a:cubicBezTo>
                    <a:cubicBezTo>
                      <a:pt x="20672" y="9141"/>
                      <a:pt x="20695" y="9125"/>
                      <a:pt x="20718" y="9097"/>
                    </a:cubicBezTo>
                    <a:cubicBezTo>
                      <a:pt x="20743" y="9044"/>
                      <a:pt x="20804" y="8958"/>
                      <a:pt x="20886" y="8871"/>
                    </a:cubicBezTo>
                    <a:cubicBezTo>
                      <a:pt x="21095" y="8647"/>
                      <a:pt x="21583" y="7797"/>
                      <a:pt x="21531" y="7750"/>
                    </a:cubicBezTo>
                    <a:cubicBezTo>
                      <a:pt x="21516" y="7737"/>
                      <a:pt x="21370" y="7776"/>
                      <a:pt x="21204" y="7833"/>
                    </a:cubicBezTo>
                    <a:cubicBezTo>
                      <a:pt x="21039" y="7890"/>
                      <a:pt x="20765" y="7987"/>
                      <a:pt x="20601" y="8043"/>
                    </a:cubicBezTo>
                    <a:cubicBezTo>
                      <a:pt x="20437" y="8100"/>
                      <a:pt x="20285" y="8134"/>
                      <a:pt x="20257" y="8119"/>
                    </a:cubicBezTo>
                    <a:cubicBezTo>
                      <a:pt x="20230" y="8103"/>
                      <a:pt x="20261" y="7998"/>
                      <a:pt x="20324" y="7885"/>
                    </a:cubicBezTo>
                    <a:cubicBezTo>
                      <a:pt x="20388" y="7773"/>
                      <a:pt x="20442" y="7612"/>
                      <a:pt x="20442" y="7532"/>
                    </a:cubicBezTo>
                    <a:cubicBezTo>
                      <a:pt x="20442" y="7452"/>
                      <a:pt x="20540" y="7205"/>
                      <a:pt x="20668" y="6975"/>
                    </a:cubicBezTo>
                    <a:cubicBezTo>
                      <a:pt x="20911" y="6539"/>
                      <a:pt x="21038" y="6140"/>
                      <a:pt x="21104" y="5621"/>
                    </a:cubicBezTo>
                    <a:lnTo>
                      <a:pt x="21146" y="5312"/>
                    </a:lnTo>
                    <a:lnTo>
                      <a:pt x="20861" y="5515"/>
                    </a:lnTo>
                    <a:cubicBezTo>
                      <a:pt x="20706" y="5625"/>
                      <a:pt x="20518" y="5770"/>
                      <a:pt x="20433" y="5839"/>
                    </a:cubicBezTo>
                    <a:cubicBezTo>
                      <a:pt x="20229" y="6005"/>
                      <a:pt x="20186" y="5923"/>
                      <a:pt x="20291" y="5560"/>
                    </a:cubicBezTo>
                    <a:cubicBezTo>
                      <a:pt x="20356" y="5336"/>
                      <a:pt x="20407" y="4954"/>
                      <a:pt x="20425" y="4635"/>
                    </a:cubicBezTo>
                    <a:lnTo>
                      <a:pt x="20433" y="4432"/>
                    </a:lnTo>
                    <a:cubicBezTo>
                      <a:pt x="20434" y="4320"/>
                      <a:pt x="20429" y="4229"/>
                      <a:pt x="20416" y="4168"/>
                    </a:cubicBezTo>
                    <a:lnTo>
                      <a:pt x="20375" y="3988"/>
                    </a:lnTo>
                    <a:lnTo>
                      <a:pt x="20006" y="4311"/>
                    </a:lnTo>
                    <a:cubicBezTo>
                      <a:pt x="19802" y="4492"/>
                      <a:pt x="19623" y="4630"/>
                      <a:pt x="19604" y="4612"/>
                    </a:cubicBezTo>
                    <a:cubicBezTo>
                      <a:pt x="19584" y="4595"/>
                      <a:pt x="19570" y="4363"/>
                      <a:pt x="19570" y="4101"/>
                    </a:cubicBezTo>
                    <a:cubicBezTo>
                      <a:pt x="19570" y="3666"/>
                      <a:pt x="19486" y="3066"/>
                      <a:pt x="19411" y="2957"/>
                    </a:cubicBezTo>
                    <a:cubicBezTo>
                      <a:pt x="19394" y="2933"/>
                      <a:pt x="19338" y="2969"/>
                      <a:pt x="19285" y="3040"/>
                    </a:cubicBezTo>
                    <a:cubicBezTo>
                      <a:pt x="19233" y="3110"/>
                      <a:pt x="19116" y="3271"/>
                      <a:pt x="19025" y="3393"/>
                    </a:cubicBezTo>
                    <a:cubicBezTo>
                      <a:pt x="18935" y="3515"/>
                      <a:pt x="18841" y="3591"/>
                      <a:pt x="18816" y="3566"/>
                    </a:cubicBezTo>
                    <a:cubicBezTo>
                      <a:pt x="18808" y="3559"/>
                      <a:pt x="18794" y="3536"/>
                      <a:pt x="18782" y="3499"/>
                    </a:cubicBezTo>
                    <a:cubicBezTo>
                      <a:pt x="18782" y="3497"/>
                      <a:pt x="18783" y="3493"/>
                      <a:pt x="18782" y="3491"/>
                    </a:cubicBezTo>
                    <a:cubicBezTo>
                      <a:pt x="18780" y="3485"/>
                      <a:pt x="18776" y="3476"/>
                      <a:pt x="18774" y="3469"/>
                    </a:cubicBezTo>
                    <a:cubicBezTo>
                      <a:pt x="18750" y="3386"/>
                      <a:pt x="18722" y="3262"/>
                      <a:pt x="18699" y="3130"/>
                    </a:cubicBezTo>
                    <a:cubicBezTo>
                      <a:pt x="18605" y="2596"/>
                      <a:pt x="18350" y="2119"/>
                      <a:pt x="18020" y="1866"/>
                    </a:cubicBezTo>
                    <a:lnTo>
                      <a:pt x="17894" y="1768"/>
                    </a:lnTo>
                    <a:lnTo>
                      <a:pt x="17944" y="1986"/>
                    </a:lnTo>
                    <a:cubicBezTo>
                      <a:pt x="18001" y="2214"/>
                      <a:pt x="17999" y="2249"/>
                      <a:pt x="17819" y="3123"/>
                    </a:cubicBezTo>
                    <a:cubicBezTo>
                      <a:pt x="17757" y="3418"/>
                      <a:pt x="17710" y="3754"/>
                      <a:pt x="17710" y="3867"/>
                    </a:cubicBezTo>
                    <a:cubicBezTo>
                      <a:pt x="17710" y="3981"/>
                      <a:pt x="17688" y="4119"/>
                      <a:pt x="17659" y="4168"/>
                    </a:cubicBezTo>
                    <a:cubicBezTo>
                      <a:pt x="17631" y="4218"/>
                      <a:pt x="17578" y="4395"/>
                      <a:pt x="17542" y="4567"/>
                    </a:cubicBezTo>
                    <a:cubicBezTo>
                      <a:pt x="17507" y="4740"/>
                      <a:pt x="17416" y="4987"/>
                      <a:pt x="17341" y="5116"/>
                    </a:cubicBezTo>
                    <a:cubicBezTo>
                      <a:pt x="17266" y="5246"/>
                      <a:pt x="17109" y="5525"/>
                      <a:pt x="16989" y="5733"/>
                    </a:cubicBezTo>
                    <a:cubicBezTo>
                      <a:pt x="16775" y="6106"/>
                      <a:pt x="16703" y="6165"/>
                      <a:pt x="16629" y="6057"/>
                    </a:cubicBezTo>
                    <a:cubicBezTo>
                      <a:pt x="16608" y="6027"/>
                      <a:pt x="16480" y="6163"/>
                      <a:pt x="16335" y="6358"/>
                    </a:cubicBezTo>
                    <a:cubicBezTo>
                      <a:pt x="16191" y="6553"/>
                      <a:pt x="15982" y="6811"/>
                      <a:pt x="15874" y="6930"/>
                    </a:cubicBezTo>
                    <a:cubicBezTo>
                      <a:pt x="15635" y="7195"/>
                      <a:pt x="15556" y="7357"/>
                      <a:pt x="15556" y="7630"/>
                    </a:cubicBezTo>
                    <a:cubicBezTo>
                      <a:pt x="15556" y="7873"/>
                      <a:pt x="15638" y="8026"/>
                      <a:pt x="15833" y="8171"/>
                    </a:cubicBezTo>
                    <a:cubicBezTo>
                      <a:pt x="15962" y="8268"/>
                      <a:pt x="15970" y="8304"/>
                      <a:pt x="15933" y="8585"/>
                    </a:cubicBezTo>
                    <a:cubicBezTo>
                      <a:pt x="15905" y="8798"/>
                      <a:pt x="15864" y="8892"/>
                      <a:pt x="15799" y="8909"/>
                    </a:cubicBezTo>
                    <a:cubicBezTo>
                      <a:pt x="15537" y="8977"/>
                      <a:pt x="15224" y="9159"/>
                      <a:pt x="15120" y="9307"/>
                    </a:cubicBezTo>
                    <a:cubicBezTo>
                      <a:pt x="15056" y="9401"/>
                      <a:pt x="14883" y="9531"/>
                      <a:pt x="14726" y="9601"/>
                    </a:cubicBezTo>
                    <a:lnTo>
                      <a:pt x="14441" y="9729"/>
                    </a:lnTo>
                    <a:lnTo>
                      <a:pt x="14232" y="9518"/>
                    </a:lnTo>
                    <a:cubicBezTo>
                      <a:pt x="14115" y="9403"/>
                      <a:pt x="13902" y="9223"/>
                      <a:pt x="13754" y="9119"/>
                    </a:cubicBezTo>
                    <a:cubicBezTo>
                      <a:pt x="13426" y="8889"/>
                      <a:pt x="13084" y="8439"/>
                      <a:pt x="13168" y="8344"/>
                    </a:cubicBezTo>
                    <a:cubicBezTo>
                      <a:pt x="13200" y="8308"/>
                      <a:pt x="13203" y="8231"/>
                      <a:pt x="13176" y="8171"/>
                    </a:cubicBezTo>
                    <a:cubicBezTo>
                      <a:pt x="13069" y="7933"/>
                      <a:pt x="13116" y="7500"/>
                      <a:pt x="13285" y="7178"/>
                    </a:cubicBezTo>
                    <a:cubicBezTo>
                      <a:pt x="13428" y="6906"/>
                      <a:pt x="13492" y="6841"/>
                      <a:pt x="13754" y="6719"/>
                    </a:cubicBezTo>
                    <a:cubicBezTo>
                      <a:pt x="13922" y="6641"/>
                      <a:pt x="14084" y="6576"/>
                      <a:pt x="14115" y="6576"/>
                    </a:cubicBezTo>
                    <a:cubicBezTo>
                      <a:pt x="14146" y="6576"/>
                      <a:pt x="14276" y="6508"/>
                      <a:pt x="14400" y="6418"/>
                    </a:cubicBezTo>
                    <a:cubicBezTo>
                      <a:pt x="14551" y="6309"/>
                      <a:pt x="14709" y="6248"/>
                      <a:pt x="14886" y="6230"/>
                    </a:cubicBezTo>
                    <a:cubicBezTo>
                      <a:pt x="15030" y="6215"/>
                      <a:pt x="15144" y="6178"/>
                      <a:pt x="15137" y="6147"/>
                    </a:cubicBezTo>
                    <a:cubicBezTo>
                      <a:pt x="15130" y="6116"/>
                      <a:pt x="15251" y="6062"/>
                      <a:pt x="15405" y="6027"/>
                    </a:cubicBezTo>
                    <a:cubicBezTo>
                      <a:pt x="15760" y="5945"/>
                      <a:pt x="15954" y="5826"/>
                      <a:pt x="16025" y="5658"/>
                    </a:cubicBezTo>
                    <a:cubicBezTo>
                      <a:pt x="16106" y="5467"/>
                      <a:pt x="16108" y="5467"/>
                      <a:pt x="15849" y="5621"/>
                    </a:cubicBezTo>
                    <a:cubicBezTo>
                      <a:pt x="15657" y="5735"/>
                      <a:pt x="15512" y="5772"/>
                      <a:pt x="15103" y="5801"/>
                    </a:cubicBezTo>
                    <a:cubicBezTo>
                      <a:pt x="14826" y="5821"/>
                      <a:pt x="14561" y="5849"/>
                      <a:pt x="14509" y="5869"/>
                    </a:cubicBezTo>
                    <a:cubicBezTo>
                      <a:pt x="14456" y="5889"/>
                      <a:pt x="14394" y="5883"/>
                      <a:pt x="14374" y="5854"/>
                    </a:cubicBezTo>
                    <a:cubicBezTo>
                      <a:pt x="14328" y="5786"/>
                      <a:pt x="14562" y="5643"/>
                      <a:pt x="14718" y="5643"/>
                    </a:cubicBezTo>
                    <a:cubicBezTo>
                      <a:pt x="14785" y="5643"/>
                      <a:pt x="14914" y="5569"/>
                      <a:pt x="15003" y="5485"/>
                    </a:cubicBezTo>
                    <a:cubicBezTo>
                      <a:pt x="15193" y="5307"/>
                      <a:pt x="15403" y="5250"/>
                      <a:pt x="15564" y="5327"/>
                    </a:cubicBezTo>
                    <a:cubicBezTo>
                      <a:pt x="15655" y="5371"/>
                      <a:pt x="15673" y="5365"/>
                      <a:pt x="15673" y="5305"/>
                    </a:cubicBezTo>
                    <a:cubicBezTo>
                      <a:pt x="15673" y="5112"/>
                      <a:pt x="15546" y="4950"/>
                      <a:pt x="15338" y="4876"/>
                    </a:cubicBezTo>
                    <a:cubicBezTo>
                      <a:pt x="15218" y="4833"/>
                      <a:pt x="15071" y="4778"/>
                      <a:pt x="15003" y="4748"/>
                    </a:cubicBezTo>
                    <a:cubicBezTo>
                      <a:pt x="14935" y="4718"/>
                      <a:pt x="14828" y="4698"/>
                      <a:pt x="14768" y="4710"/>
                    </a:cubicBezTo>
                    <a:cubicBezTo>
                      <a:pt x="14708" y="4722"/>
                      <a:pt x="14584" y="4698"/>
                      <a:pt x="14492" y="4657"/>
                    </a:cubicBezTo>
                    <a:lnTo>
                      <a:pt x="14324" y="4582"/>
                    </a:lnTo>
                    <a:lnTo>
                      <a:pt x="14626" y="4349"/>
                    </a:lnTo>
                    <a:cubicBezTo>
                      <a:pt x="14986" y="4066"/>
                      <a:pt x="15136" y="3816"/>
                      <a:pt x="15187" y="3424"/>
                    </a:cubicBezTo>
                    <a:cubicBezTo>
                      <a:pt x="15218" y="3185"/>
                      <a:pt x="15263" y="3102"/>
                      <a:pt x="15405" y="2995"/>
                    </a:cubicBezTo>
                    <a:cubicBezTo>
                      <a:pt x="15409" y="2991"/>
                      <a:pt x="15409" y="2990"/>
                      <a:pt x="15414" y="2987"/>
                    </a:cubicBezTo>
                    <a:cubicBezTo>
                      <a:pt x="15425" y="2979"/>
                      <a:pt x="15435" y="2971"/>
                      <a:pt x="15447" y="2965"/>
                    </a:cubicBezTo>
                    <a:cubicBezTo>
                      <a:pt x="15538" y="2909"/>
                      <a:pt x="15642" y="2875"/>
                      <a:pt x="15698" y="2882"/>
                    </a:cubicBezTo>
                    <a:cubicBezTo>
                      <a:pt x="15805" y="2895"/>
                      <a:pt x="15825" y="2941"/>
                      <a:pt x="15841" y="3213"/>
                    </a:cubicBezTo>
                    <a:cubicBezTo>
                      <a:pt x="15851" y="3384"/>
                      <a:pt x="15887" y="3537"/>
                      <a:pt x="15925" y="3559"/>
                    </a:cubicBezTo>
                    <a:cubicBezTo>
                      <a:pt x="15963" y="3581"/>
                      <a:pt x="16110" y="3604"/>
                      <a:pt x="16252" y="3604"/>
                    </a:cubicBezTo>
                    <a:cubicBezTo>
                      <a:pt x="16412" y="3605"/>
                      <a:pt x="16548" y="3637"/>
                      <a:pt x="16620" y="3694"/>
                    </a:cubicBezTo>
                    <a:cubicBezTo>
                      <a:pt x="16732" y="3783"/>
                      <a:pt x="16738" y="3783"/>
                      <a:pt x="16696" y="3657"/>
                    </a:cubicBezTo>
                    <a:cubicBezTo>
                      <a:pt x="16609" y="3394"/>
                      <a:pt x="16623" y="3312"/>
                      <a:pt x="16763" y="3326"/>
                    </a:cubicBezTo>
                    <a:cubicBezTo>
                      <a:pt x="16959" y="3344"/>
                      <a:pt x="16931" y="3310"/>
                      <a:pt x="16578" y="3108"/>
                    </a:cubicBezTo>
                    <a:cubicBezTo>
                      <a:pt x="16279" y="2935"/>
                      <a:pt x="16255" y="2905"/>
                      <a:pt x="16268" y="2731"/>
                    </a:cubicBezTo>
                    <a:cubicBezTo>
                      <a:pt x="16289" y="2454"/>
                      <a:pt x="16066" y="2295"/>
                      <a:pt x="15648" y="2295"/>
                    </a:cubicBezTo>
                    <a:cubicBezTo>
                      <a:pt x="15250" y="2295"/>
                      <a:pt x="14950" y="2425"/>
                      <a:pt x="14835" y="2641"/>
                    </a:cubicBezTo>
                    <a:cubicBezTo>
                      <a:pt x="14787" y="2733"/>
                      <a:pt x="14709" y="2980"/>
                      <a:pt x="14659" y="3190"/>
                    </a:cubicBezTo>
                    <a:cubicBezTo>
                      <a:pt x="14526" y="3762"/>
                      <a:pt x="14302" y="4052"/>
                      <a:pt x="14224" y="3755"/>
                    </a:cubicBezTo>
                    <a:cubicBezTo>
                      <a:pt x="14174" y="3566"/>
                      <a:pt x="14030" y="3517"/>
                      <a:pt x="13729" y="3589"/>
                    </a:cubicBezTo>
                    <a:cubicBezTo>
                      <a:pt x="13357" y="3678"/>
                      <a:pt x="13297" y="3669"/>
                      <a:pt x="13235" y="3521"/>
                    </a:cubicBezTo>
                    <a:cubicBezTo>
                      <a:pt x="13161" y="3347"/>
                      <a:pt x="13118" y="3358"/>
                      <a:pt x="13134" y="3544"/>
                    </a:cubicBezTo>
                    <a:cubicBezTo>
                      <a:pt x="13151" y="3748"/>
                      <a:pt x="13050" y="3843"/>
                      <a:pt x="12774" y="3882"/>
                    </a:cubicBezTo>
                    <a:cubicBezTo>
                      <a:pt x="12592" y="3909"/>
                      <a:pt x="12534" y="3945"/>
                      <a:pt x="12506" y="4048"/>
                    </a:cubicBezTo>
                    <a:cubicBezTo>
                      <a:pt x="12486" y="4120"/>
                      <a:pt x="12486" y="4213"/>
                      <a:pt x="12506" y="4259"/>
                    </a:cubicBezTo>
                    <a:cubicBezTo>
                      <a:pt x="12605" y="4491"/>
                      <a:pt x="12291" y="4434"/>
                      <a:pt x="11969" y="4161"/>
                    </a:cubicBezTo>
                    <a:cubicBezTo>
                      <a:pt x="11765" y="3988"/>
                      <a:pt x="11517" y="3566"/>
                      <a:pt x="11584" y="3506"/>
                    </a:cubicBezTo>
                    <a:cubicBezTo>
                      <a:pt x="11605" y="3487"/>
                      <a:pt x="11727" y="3452"/>
                      <a:pt x="11860" y="3424"/>
                    </a:cubicBezTo>
                    <a:lnTo>
                      <a:pt x="12103" y="3371"/>
                    </a:lnTo>
                    <a:lnTo>
                      <a:pt x="12103" y="3040"/>
                    </a:lnTo>
                    <a:cubicBezTo>
                      <a:pt x="12103" y="2729"/>
                      <a:pt x="12113" y="2700"/>
                      <a:pt x="12296" y="2566"/>
                    </a:cubicBezTo>
                    <a:cubicBezTo>
                      <a:pt x="12529" y="2395"/>
                      <a:pt x="12773" y="1970"/>
                      <a:pt x="12774" y="1731"/>
                    </a:cubicBezTo>
                    <a:cubicBezTo>
                      <a:pt x="12775" y="1469"/>
                      <a:pt x="12629" y="1273"/>
                      <a:pt x="12380" y="1189"/>
                    </a:cubicBezTo>
                    <a:cubicBezTo>
                      <a:pt x="12154" y="1113"/>
                      <a:pt x="11736" y="1102"/>
                      <a:pt x="11517" y="1166"/>
                    </a:cubicBezTo>
                    <a:cubicBezTo>
                      <a:pt x="11432" y="1191"/>
                      <a:pt x="11318" y="1164"/>
                      <a:pt x="11156" y="1068"/>
                    </a:cubicBezTo>
                    <a:cubicBezTo>
                      <a:pt x="10945" y="944"/>
                      <a:pt x="10928" y="913"/>
                      <a:pt x="10955" y="760"/>
                    </a:cubicBezTo>
                    <a:cubicBezTo>
                      <a:pt x="10973" y="662"/>
                      <a:pt x="10959" y="570"/>
                      <a:pt x="10922" y="549"/>
                    </a:cubicBezTo>
                    <a:cubicBezTo>
                      <a:pt x="10806" y="485"/>
                      <a:pt x="10850" y="304"/>
                      <a:pt x="10989" y="271"/>
                    </a:cubicBezTo>
                    <a:cubicBezTo>
                      <a:pt x="11119" y="240"/>
                      <a:pt x="11117" y="243"/>
                      <a:pt x="10972" y="211"/>
                    </a:cubicBezTo>
                    <a:cubicBezTo>
                      <a:pt x="10884" y="191"/>
                      <a:pt x="10833" y="144"/>
                      <a:pt x="10838" y="90"/>
                    </a:cubicBezTo>
                    <a:cubicBezTo>
                      <a:pt x="10842" y="42"/>
                      <a:pt x="10816" y="0"/>
                      <a:pt x="10788" y="0"/>
                    </a:cubicBezTo>
                    <a:close/>
                    <a:moveTo>
                      <a:pt x="10813" y="3604"/>
                    </a:moveTo>
                    <a:cubicBezTo>
                      <a:pt x="10819" y="3600"/>
                      <a:pt x="10826" y="3604"/>
                      <a:pt x="10830" y="3604"/>
                    </a:cubicBezTo>
                    <a:cubicBezTo>
                      <a:pt x="10862" y="3609"/>
                      <a:pt x="10923" y="3724"/>
                      <a:pt x="10972" y="3860"/>
                    </a:cubicBezTo>
                    <a:cubicBezTo>
                      <a:pt x="10987" y="3900"/>
                      <a:pt x="11002" y="3939"/>
                      <a:pt x="11022" y="3980"/>
                    </a:cubicBezTo>
                    <a:cubicBezTo>
                      <a:pt x="11082" y="4104"/>
                      <a:pt x="11171" y="4232"/>
                      <a:pt x="11265" y="4349"/>
                    </a:cubicBezTo>
                    <a:cubicBezTo>
                      <a:pt x="11297" y="4388"/>
                      <a:pt x="11324" y="4426"/>
                      <a:pt x="11358" y="4462"/>
                    </a:cubicBezTo>
                    <a:cubicBezTo>
                      <a:pt x="11391" y="4498"/>
                      <a:pt x="11432" y="4535"/>
                      <a:pt x="11467" y="4567"/>
                    </a:cubicBezTo>
                    <a:cubicBezTo>
                      <a:pt x="11501" y="4600"/>
                      <a:pt x="11532" y="4630"/>
                      <a:pt x="11567" y="4657"/>
                    </a:cubicBezTo>
                    <a:cubicBezTo>
                      <a:pt x="11603" y="4685"/>
                      <a:pt x="11641" y="4711"/>
                      <a:pt x="11676" y="4733"/>
                    </a:cubicBezTo>
                    <a:cubicBezTo>
                      <a:pt x="11798" y="4809"/>
                      <a:pt x="11963" y="4945"/>
                      <a:pt x="12045" y="5041"/>
                    </a:cubicBezTo>
                    <a:cubicBezTo>
                      <a:pt x="12082" y="5085"/>
                      <a:pt x="12120" y="5124"/>
                      <a:pt x="12162" y="5154"/>
                    </a:cubicBezTo>
                    <a:cubicBezTo>
                      <a:pt x="12190" y="5175"/>
                      <a:pt x="12224" y="5192"/>
                      <a:pt x="12254" y="5207"/>
                    </a:cubicBezTo>
                    <a:cubicBezTo>
                      <a:pt x="12285" y="5221"/>
                      <a:pt x="12314" y="5236"/>
                      <a:pt x="12346" y="5244"/>
                    </a:cubicBezTo>
                    <a:cubicBezTo>
                      <a:pt x="12363" y="5249"/>
                      <a:pt x="12380" y="5249"/>
                      <a:pt x="12397" y="5252"/>
                    </a:cubicBezTo>
                    <a:cubicBezTo>
                      <a:pt x="12431" y="5258"/>
                      <a:pt x="12463" y="5261"/>
                      <a:pt x="12489" y="5267"/>
                    </a:cubicBezTo>
                    <a:cubicBezTo>
                      <a:pt x="12515" y="5273"/>
                      <a:pt x="12537" y="5283"/>
                      <a:pt x="12556" y="5290"/>
                    </a:cubicBezTo>
                    <a:cubicBezTo>
                      <a:pt x="12584" y="5300"/>
                      <a:pt x="12603" y="5308"/>
                      <a:pt x="12615" y="5320"/>
                    </a:cubicBezTo>
                    <a:cubicBezTo>
                      <a:pt x="12618" y="5324"/>
                      <a:pt x="12621" y="5331"/>
                      <a:pt x="12623" y="5335"/>
                    </a:cubicBezTo>
                    <a:cubicBezTo>
                      <a:pt x="12639" y="5367"/>
                      <a:pt x="12592" y="5407"/>
                      <a:pt x="12489" y="5455"/>
                    </a:cubicBezTo>
                    <a:cubicBezTo>
                      <a:pt x="12465" y="5466"/>
                      <a:pt x="12440" y="5476"/>
                      <a:pt x="12413" y="5493"/>
                    </a:cubicBezTo>
                    <a:cubicBezTo>
                      <a:pt x="12387" y="5509"/>
                      <a:pt x="12359" y="5531"/>
                      <a:pt x="12330" y="5553"/>
                    </a:cubicBezTo>
                    <a:cubicBezTo>
                      <a:pt x="12271" y="5596"/>
                      <a:pt x="12203" y="5651"/>
                      <a:pt x="12137" y="5711"/>
                    </a:cubicBezTo>
                    <a:cubicBezTo>
                      <a:pt x="12071" y="5771"/>
                      <a:pt x="12005" y="5835"/>
                      <a:pt x="11936" y="5907"/>
                    </a:cubicBezTo>
                    <a:cubicBezTo>
                      <a:pt x="11798" y="6049"/>
                      <a:pt x="11660" y="6211"/>
                      <a:pt x="11534" y="6373"/>
                    </a:cubicBezTo>
                    <a:cubicBezTo>
                      <a:pt x="11471" y="6454"/>
                      <a:pt x="11412" y="6535"/>
                      <a:pt x="11358" y="6614"/>
                    </a:cubicBezTo>
                    <a:cubicBezTo>
                      <a:pt x="11277" y="6732"/>
                      <a:pt x="11206" y="6845"/>
                      <a:pt x="11156" y="6945"/>
                    </a:cubicBezTo>
                    <a:cubicBezTo>
                      <a:pt x="11140" y="6978"/>
                      <a:pt x="11126" y="7013"/>
                      <a:pt x="11115" y="7043"/>
                    </a:cubicBezTo>
                    <a:cubicBezTo>
                      <a:pt x="11062" y="7177"/>
                      <a:pt x="10972" y="7379"/>
                      <a:pt x="10922" y="7494"/>
                    </a:cubicBezTo>
                    <a:cubicBezTo>
                      <a:pt x="10871" y="7609"/>
                      <a:pt x="10818" y="7719"/>
                      <a:pt x="10796" y="7742"/>
                    </a:cubicBezTo>
                    <a:cubicBezTo>
                      <a:pt x="10784" y="7755"/>
                      <a:pt x="10764" y="7743"/>
                      <a:pt x="10737" y="7712"/>
                    </a:cubicBezTo>
                    <a:cubicBezTo>
                      <a:pt x="10724" y="7697"/>
                      <a:pt x="10711" y="7677"/>
                      <a:pt x="10696" y="7652"/>
                    </a:cubicBezTo>
                    <a:cubicBezTo>
                      <a:pt x="10664" y="7603"/>
                      <a:pt x="10623" y="7540"/>
                      <a:pt x="10587" y="7464"/>
                    </a:cubicBezTo>
                    <a:cubicBezTo>
                      <a:pt x="10531" y="7350"/>
                      <a:pt x="10479" y="7217"/>
                      <a:pt x="10427" y="7073"/>
                    </a:cubicBezTo>
                    <a:cubicBezTo>
                      <a:pt x="10414" y="7036"/>
                      <a:pt x="10397" y="6989"/>
                      <a:pt x="10377" y="6945"/>
                    </a:cubicBezTo>
                    <a:cubicBezTo>
                      <a:pt x="10338" y="6858"/>
                      <a:pt x="10283" y="6764"/>
                      <a:pt x="10235" y="6682"/>
                    </a:cubicBezTo>
                    <a:cubicBezTo>
                      <a:pt x="10210" y="6640"/>
                      <a:pt x="10190" y="6601"/>
                      <a:pt x="10168" y="6569"/>
                    </a:cubicBezTo>
                    <a:cubicBezTo>
                      <a:pt x="9915" y="6210"/>
                      <a:pt x="9316" y="5613"/>
                      <a:pt x="9087" y="5485"/>
                    </a:cubicBezTo>
                    <a:cubicBezTo>
                      <a:pt x="9057" y="5469"/>
                      <a:pt x="9033" y="5454"/>
                      <a:pt x="9011" y="5440"/>
                    </a:cubicBezTo>
                    <a:cubicBezTo>
                      <a:pt x="8989" y="5426"/>
                      <a:pt x="8967" y="5414"/>
                      <a:pt x="8952" y="5402"/>
                    </a:cubicBezTo>
                    <a:cubicBezTo>
                      <a:pt x="8938" y="5390"/>
                      <a:pt x="8934" y="5375"/>
                      <a:pt x="8927" y="5365"/>
                    </a:cubicBezTo>
                    <a:cubicBezTo>
                      <a:pt x="8921" y="5355"/>
                      <a:pt x="8918" y="5343"/>
                      <a:pt x="8919" y="5335"/>
                    </a:cubicBezTo>
                    <a:cubicBezTo>
                      <a:pt x="8919" y="5330"/>
                      <a:pt x="8917" y="5331"/>
                      <a:pt x="8919" y="5327"/>
                    </a:cubicBezTo>
                    <a:cubicBezTo>
                      <a:pt x="8921" y="5323"/>
                      <a:pt x="8923" y="5316"/>
                      <a:pt x="8927" y="5312"/>
                    </a:cubicBezTo>
                    <a:cubicBezTo>
                      <a:pt x="8936" y="5304"/>
                      <a:pt x="8953" y="5296"/>
                      <a:pt x="8969" y="5290"/>
                    </a:cubicBezTo>
                    <a:cubicBezTo>
                      <a:pt x="9002" y="5276"/>
                      <a:pt x="9048" y="5271"/>
                      <a:pt x="9112" y="5259"/>
                    </a:cubicBezTo>
                    <a:cubicBezTo>
                      <a:pt x="9136" y="5255"/>
                      <a:pt x="9170" y="5244"/>
                      <a:pt x="9204" y="5229"/>
                    </a:cubicBezTo>
                    <a:cubicBezTo>
                      <a:pt x="9306" y="5184"/>
                      <a:pt x="9435" y="5096"/>
                      <a:pt x="9539" y="5004"/>
                    </a:cubicBezTo>
                    <a:cubicBezTo>
                      <a:pt x="9678" y="4881"/>
                      <a:pt x="9925" y="4671"/>
                      <a:pt x="10084" y="4537"/>
                    </a:cubicBezTo>
                    <a:cubicBezTo>
                      <a:pt x="10211" y="4430"/>
                      <a:pt x="10356" y="4263"/>
                      <a:pt x="10469" y="4101"/>
                    </a:cubicBezTo>
                    <a:cubicBezTo>
                      <a:pt x="10488" y="4074"/>
                      <a:pt x="10511" y="4045"/>
                      <a:pt x="10528" y="4018"/>
                    </a:cubicBezTo>
                    <a:cubicBezTo>
                      <a:pt x="10545" y="3991"/>
                      <a:pt x="10555" y="3968"/>
                      <a:pt x="10570" y="3943"/>
                    </a:cubicBezTo>
                    <a:cubicBezTo>
                      <a:pt x="10624" y="3846"/>
                      <a:pt x="10683" y="3756"/>
                      <a:pt x="10729" y="3694"/>
                    </a:cubicBezTo>
                    <a:cubicBezTo>
                      <a:pt x="10752" y="3663"/>
                      <a:pt x="10771" y="3643"/>
                      <a:pt x="10788" y="3627"/>
                    </a:cubicBezTo>
                    <a:cubicBezTo>
                      <a:pt x="10796" y="3618"/>
                      <a:pt x="10807" y="3608"/>
                      <a:pt x="10813" y="3604"/>
                    </a:cubicBezTo>
                    <a:close/>
                    <a:moveTo>
                      <a:pt x="10771" y="8096"/>
                    </a:moveTo>
                    <a:cubicBezTo>
                      <a:pt x="10816" y="8096"/>
                      <a:pt x="10971" y="8473"/>
                      <a:pt x="10939" y="8502"/>
                    </a:cubicBezTo>
                    <a:cubicBezTo>
                      <a:pt x="10893" y="8544"/>
                      <a:pt x="10614" y="8543"/>
                      <a:pt x="10587" y="8502"/>
                    </a:cubicBezTo>
                    <a:cubicBezTo>
                      <a:pt x="10581" y="8494"/>
                      <a:pt x="10587" y="8474"/>
                      <a:pt x="10595" y="8442"/>
                    </a:cubicBezTo>
                    <a:cubicBezTo>
                      <a:pt x="10597" y="8419"/>
                      <a:pt x="10604" y="8389"/>
                      <a:pt x="10620" y="8359"/>
                    </a:cubicBezTo>
                    <a:cubicBezTo>
                      <a:pt x="10630" y="8330"/>
                      <a:pt x="10644" y="8293"/>
                      <a:pt x="10662" y="8254"/>
                    </a:cubicBezTo>
                    <a:cubicBezTo>
                      <a:pt x="10674" y="8229"/>
                      <a:pt x="10684" y="8212"/>
                      <a:pt x="10696" y="8194"/>
                    </a:cubicBezTo>
                    <a:cubicBezTo>
                      <a:pt x="10724" y="8139"/>
                      <a:pt x="10757" y="8096"/>
                      <a:pt x="10771" y="8096"/>
                    </a:cubicBezTo>
                    <a:close/>
                    <a:moveTo>
                      <a:pt x="10796" y="8864"/>
                    </a:moveTo>
                    <a:cubicBezTo>
                      <a:pt x="10728" y="8864"/>
                      <a:pt x="10660" y="8888"/>
                      <a:pt x="10570" y="8939"/>
                    </a:cubicBezTo>
                    <a:cubicBezTo>
                      <a:pt x="10445" y="9009"/>
                      <a:pt x="10202" y="9067"/>
                      <a:pt x="10034" y="9067"/>
                    </a:cubicBezTo>
                    <a:cubicBezTo>
                      <a:pt x="9410" y="9067"/>
                      <a:pt x="9043" y="9747"/>
                      <a:pt x="9539" y="9985"/>
                    </a:cubicBezTo>
                    <a:cubicBezTo>
                      <a:pt x="9871" y="10144"/>
                      <a:pt x="9821" y="10283"/>
                      <a:pt x="9371" y="10451"/>
                    </a:cubicBezTo>
                    <a:cubicBezTo>
                      <a:pt x="9064" y="10566"/>
                      <a:pt x="8912" y="10578"/>
                      <a:pt x="8693" y="10489"/>
                    </a:cubicBezTo>
                    <a:cubicBezTo>
                      <a:pt x="8537" y="10425"/>
                      <a:pt x="8330" y="10402"/>
                      <a:pt x="8232" y="10436"/>
                    </a:cubicBezTo>
                    <a:cubicBezTo>
                      <a:pt x="7973" y="10525"/>
                      <a:pt x="8015" y="10776"/>
                      <a:pt x="8299" y="10842"/>
                    </a:cubicBezTo>
                    <a:cubicBezTo>
                      <a:pt x="8438" y="10875"/>
                      <a:pt x="8516" y="10954"/>
                      <a:pt x="8483" y="11031"/>
                    </a:cubicBezTo>
                    <a:cubicBezTo>
                      <a:pt x="8452" y="11104"/>
                      <a:pt x="8340" y="11626"/>
                      <a:pt x="8232" y="12189"/>
                    </a:cubicBezTo>
                    <a:cubicBezTo>
                      <a:pt x="8075" y="13002"/>
                      <a:pt x="7971" y="13260"/>
                      <a:pt x="7754" y="13438"/>
                    </a:cubicBezTo>
                    <a:lnTo>
                      <a:pt x="7486" y="13664"/>
                    </a:lnTo>
                    <a:lnTo>
                      <a:pt x="7779" y="13875"/>
                    </a:lnTo>
                    <a:cubicBezTo>
                      <a:pt x="8183" y="14159"/>
                      <a:pt x="8950" y="14160"/>
                      <a:pt x="9355" y="13875"/>
                    </a:cubicBezTo>
                    <a:cubicBezTo>
                      <a:pt x="9656" y="13663"/>
                      <a:pt x="9651" y="13661"/>
                      <a:pt x="9422" y="13491"/>
                    </a:cubicBezTo>
                    <a:cubicBezTo>
                      <a:pt x="9252" y="13365"/>
                      <a:pt x="9122" y="13003"/>
                      <a:pt x="8927" y="12114"/>
                    </a:cubicBezTo>
                    <a:cubicBezTo>
                      <a:pt x="8782" y="11451"/>
                      <a:pt x="8687" y="10885"/>
                      <a:pt x="8718" y="10857"/>
                    </a:cubicBezTo>
                    <a:cubicBezTo>
                      <a:pt x="8821" y="10765"/>
                      <a:pt x="10209" y="10805"/>
                      <a:pt x="10277" y="10903"/>
                    </a:cubicBezTo>
                    <a:cubicBezTo>
                      <a:pt x="10313" y="10956"/>
                      <a:pt x="10195" y="11103"/>
                      <a:pt x="10008" y="11226"/>
                    </a:cubicBezTo>
                    <a:cubicBezTo>
                      <a:pt x="9705" y="11427"/>
                      <a:pt x="9575" y="11621"/>
                      <a:pt x="9388" y="12152"/>
                    </a:cubicBezTo>
                    <a:cubicBezTo>
                      <a:pt x="9284" y="12447"/>
                      <a:pt x="9716" y="13121"/>
                      <a:pt x="10159" y="13355"/>
                    </a:cubicBezTo>
                    <a:cubicBezTo>
                      <a:pt x="10552" y="13563"/>
                      <a:pt x="10578" y="13604"/>
                      <a:pt x="10545" y="14010"/>
                    </a:cubicBezTo>
                    <a:cubicBezTo>
                      <a:pt x="10510" y="14436"/>
                      <a:pt x="10502" y="14442"/>
                      <a:pt x="10134" y="14409"/>
                    </a:cubicBezTo>
                    <a:cubicBezTo>
                      <a:pt x="9760" y="14375"/>
                      <a:pt x="9755" y="14377"/>
                      <a:pt x="9782" y="14793"/>
                    </a:cubicBezTo>
                    <a:cubicBezTo>
                      <a:pt x="9805" y="15137"/>
                      <a:pt x="9857" y="15219"/>
                      <a:pt x="10050" y="15221"/>
                    </a:cubicBezTo>
                    <a:cubicBezTo>
                      <a:pt x="10179" y="15223"/>
                      <a:pt x="10376" y="15284"/>
                      <a:pt x="10494" y="15364"/>
                    </a:cubicBezTo>
                    <a:cubicBezTo>
                      <a:pt x="10681" y="15491"/>
                      <a:pt x="10752" y="15494"/>
                      <a:pt x="11031" y="15364"/>
                    </a:cubicBezTo>
                    <a:cubicBezTo>
                      <a:pt x="11208" y="15282"/>
                      <a:pt x="11450" y="15214"/>
                      <a:pt x="11567" y="15214"/>
                    </a:cubicBezTo>
                    <a:cubicBezTo>
                      <a:pt x="11738" y="15214"/>
                      <a:pt x="11786" y="15135"/>
                      <a:pt x="11793" y="14800"/>
                    </a:cubicBezTo>
                    <a:cubicBezTo>
                      <a:pt x="11802" y="14394"/>
                      <a:pt x="11791" y="14385"/>
                      <a:pt x="11441" y="14416"/>
                    </a:cubicBezTo>
                    <a:cubicBezTo>
                      <a:pt x="11095" y="14447"/>
                      <a:pt x="11081" y="14433"/>
                      <a:pt x="11048" y="14018"/>
                    </a:cubicBezTo>
                    <a:cubicBezTo>
                      <a:pt x="11015" y="13614"/>
                      <a:pt x="11042" y="13565"/>
                      <a:pt x="11467" y="13325"/>
                    </a:cubicBezTo>
                    <a:cubicBezTo>
                      <a:pt x="12294" y="12857"/>
                      <a:pt x="12377" y="11922"/>
                      <a:pt x="11651" y="11309"/>
                    </a:cubicBezTo>
                    <a:cubicBezTo>
                      <a:pt x="11436" y="11127"/>
                      <a:pt x="11292" y="10942"/>
                      <a:pt x="11324" y="10895"/>
                    </a:cubicBezTo>
                    <a:cubicBezTo>
                      <a:pt x="11418" y="10759"/>
                      <a:pt x="12582" y="10796"/>
                      <a:pt x="12715" y="10940"/>
                    </a:cubicBezTo>
                    <a:cubicBezTo>
                      <a:pt x="12917" y="11158"/>
                      <a:pt x="12430" y="13277"/>
                      <a:pt x="12129" y="13491"/>
                    </a:cubicBezTo>
                    <a:cubicBezTo>
                      <a:pt x="11995" y="13586"/>
                      <a:pt x="11914" y="13679"/>
                      <a:pt x="11944" y="13702"/>
                    </a:cubicBezTo>
                    <a:cubicBezTo>
                      <a:pt x="12545" y="14146"/>
                      <a:pt x="13223" y="14212"/>
                      <a:pt x="13712" y="13867"/>
                    </a:cubicBezTo>
                    <a:cubicBezTo>
                      <a:pt x="14024" y="13648"/>
                      <a:pt x="14017" y="13645"/>
                      <a:pt x="13788" y="13483"/>
                    </a:cubicBezTo>
                    <a:cubicBezTo>
                      <a:pt x="13614" y="13361"/>
                      <a:pt x="13495" y="13025"/>
                      <a:pt x="13310" y="12144"/>
                    </a:cubicBezTo>
                    <a:lnTo>
                      <a:pt x="13067" y="10970"/>
                    </a:lnTo>
                    <a:lnTo>
                      <a:pt x="13335" y="10790"/>
                    </a:lnTo>
                    <a:cubicBezTo>
                      <a:pt x="13561" y="10633"/>
                      <a:pt x="13574" y="10590"/>
                      <a:pt x="13427" y="10504"/>
                    </a:cubicBezTo>
                    <a:cubicBezTo>
                      <a:pt x="13219" y="10380"/>
                      <a:pt x="12964" y="10376"/>
                      <a:pt x="12765" y="10489"/>
                    </a:cubicBezTo>
                    <a:cubicBezTo>
                      <a:pt x="12621" y="10571"/>
                      <a:pt x="11682" y="10403"/>
                      <a:pt x="11534" y="10271"/>
                    </a:cubicBezTo>
                    <a:cubicBezTo>
                      <a:pt x="11492" y="10234"/>
                      <a:pt x="11642" y="10137"/>
                      <a:pt x="11869" y="10052"/>
                    </a:cubicBezTo>
                    <a:cubicBezTo>
                      <a:pt x="12167" y="9941"/>
                      <a:pt x="12279" y="9833"/>
                      <a:pt x="12279" y="9669"/>
                    </a:cubicBezTo>
                    <a:cubicBezTo>
                      <a:pt x="12279" y="9343"/>
                      <a:pt x="11956" y="9067"/>
                      <a:pt x="11575" y="9067"/>
                    </a:cubicBezTo>
                    <a:cubicBezTo>
                      <a:pt x="11396" y="9067"/>
                      <a:pt x="11147" y="9009"/>
                      <a:pt x="11022" y="8939"/>
                    </a:cubicBezTo>
                    <a:cubicBezTo>
                      <a:pt x="10932" y="8888"/>
                      <a:pt x="10864" y="8864"/>
                      <a:pt x="10796" y="8864"/>
                    </a:cubicBezTo>
                    <a:close/>
                    <a:moveTo>
                      <a:pt x="11425" y="9172"/>
                    </a:moveTo>
                    <a:cubicBezTo>
                      <a:pt x="11444" y="9171"/>
                      <a:pt x="11456" y="9171"/>
                      <a:pt x="11475" y="9172"/>
                    </a:cubicBezTo>
                    <a:cubicBezTo>
                      <a:pt x="11729" y="9185"/>
                      <a:pt x="11936" y="9363"/>
                      <a:pt x="11936" y="9654"/>
                    </a:cubicBezTo>
                    <a:cubicBezTo>
                      <a:pt x="11936" y="10005"/>
                      <a:pt x="11470" y="10173"/>
                      <a:pt x="11098" y="9955"/>
                    </a:cubicBezTo>
                    <a:cubicBezTo>
                      <a:pt x="10846" y="9807"/>
                      <a:pt x="10773" y="9805"/>
                      <a:pt x="10486" y="9939"/>
                    </a:cubicBezTo>
                    <a:cubicBezTo>
                      <a:pt x="10069" y="10134"/>
                      <a:pt x="10039" y="10132"/>
                      <a:pt x="9757" y="9879"/>
                    </a:cubicBezTo>
                    <a:cubicBezTo>
                      <a:pt x="9544" y="9688"/>
                      <a:pt x="9542" y="9643"/>
                      <a:pt x="9690" y="9443"/>
                    </a:cubicBezTo>
                    <a:cubicBezTo>
                      <a:pt x="9902" y="9155"/>
                      <a:pt x="10300" y="9104"/>
                      <a:pt x="10578" y="9330"/>
                    </a:cubicBezTo>
                    <a:cubicBezTo>
                      <a:pt x="10782" y="9496"/>
                      <a:pt x="10811" y="9496"/>
                      <a:pt x="11006" y="9338"/>
                    </a:cubicBezTo>
                    <a:cubicBezTo>
                      <a:pt x="11139" y="9230"/>
                      <a:pt x="11288" y="9179"/>
                      <a:pt x="11425" y="9172"/>
                    </a:cubicBezTo>
                    <a:close/>
                    <a:moveTo>
                      <a:pt x="8316" y="12460"/>
                    </a:moveTo>
                    <a:cubicBezTo>
                      <a:pt x="8320" y="12459"/>
                      <a:pt x="8328" y="12460"/>
                      <a:pt x="8332" y="12460"/>
                    </a:cubicBezTo>
                    <a:cubicBezTo>
                      <a:pt x="8401" y="12466"/>
                      <a:pt x="8450" y="12624"/>
                      <a:pt x="8450" y="12927"/>
                    </a:cubicBezTo>
                    <a:cubicBezTo>
                      <a:pt x="8450" y="13218"/>
                      <a:pt x="8394" y="13420"/>
                      <a:pt x="8307" y="13446"/>
                    </a:cubicBezTo>
                    <a:cubicBezTo>
                      <a:pt x="8100" y="13508"/>
                      <a:pt x="8029" y="13260"/>
                      <a:pt x="8131" y="12821"/>
                    </a:cubicBezTo>
                    <a:cubicBezTo>
                      <a:pt x="8185" y="12587"/>
                      <a:pt x="8257" y="12473"/>
                      <a:pt x="8316" y="12460"/>
                    </a:cubicBezTo>
                    <a:close/>
                    <a:moveTo>
                      <a:pt x="8785" y="12483"/>
                    </a:moveTo>
                    <a:cubicBezTo>
                      <a:pt x="8893" y="12469"/>
                      <a:pt x="8959" y="12647"/>
                      <a:pt x="8994" y="13055"/>
                    </a:cubicBezTo>
                    <a:cubicBezTo>
                      <a:pt x="9023" y="13383"/>
                      <a:pt x="8873" y="13562"/>
                      <a:pt x="8701" y="13408"/>
                    </a:cubicBezTo>
                    <a:cubicBezTo>
                      <a:pt x="8579" y="13299"/>
                      <a:pt x="8605" y="12569"/>
                      <a:pt x="8735" y="12498"/>
                    </a:cubicBezTo>
                    <a:cubicBezTo>
                      <a:pt x="8752" y="12488"/>
                      <a:pt x="8769" y="12485"/>
                      <a:pt x="8785" y="12483"/>
                    </a:cubicBezTo>
                    <a:close/>
                    <a:moveTo>
                      <a:pt x="12682" y="12754"/>
                    </a:moveTo>
                    <a:cubicBezTo>
                      <a:pt x="12745" y="12756"/>
                      <a:pt x="12799" y="12899"/>
                      <a:pt x="12799" y="13077"/>
                    </a:cubicBezTo>
                    <a:cubicBezTo>
                      <a:pt x="12799" y="13377"/>
                      <a:pt x="12638" y="13557"/>
                      <a:pt x="12489" y="13423"/>
                    </a:cubicBezTo>
                    <a:cubicBezTo>
                      <a:pt x="12387" y="13332"/>
                      <a:pt x="12556" y="12748"/>
                      <a:pt x="12682" y="12754"/>
                    </a:cubicBezTo>
                    <a:close/>
                    <a:moveTo>
                      <a:pt x="13251" y="12829"/>
                    </a:moveTo>
                    <a:cubicBezTo>
                      <a:pt x="13314" y="12818"/>
                      <a:pt x="13390" y="12914"/>
                      <a:pt x="13411" y="13047"/>
                    </a:cubicBezTo>
                    <a:cubicBezTo>
                      <a:pt x="13458" y="13348"/>
                      <a:pt x="13237" y="13582"/>
                      <a:pt x="13134" y="13340"/>
                    </a:cubicBezTo>
                    <a:cubicBezTo>
                      <a:pt x="13043" y="13128"/>
                      <a:pt x="13105" y="12855"/>
                      <a:pt x="13251" y="12829"/>
                    </a:cubicBezTo>
                    <a:close/>
                  </a:path>
                </a:pathLst>
              </a:custGeom>
              <a:ln w="12700" cap="flat">
                <a:noFill/>
                <a:miter lim="400000"/>
              </a:ln>
              <a:effectLst/>
            </p:spPr>
          </p:pic>
        </p:grpSp>
      </p:grpSp>
      <p:sp>
        <p:nvSpPr>
          <p:cNvPr id="20" name="www.roskazna.ru"/>
          <p:cNvSpPr txBox="1"/>
          <p:nvPr/>
        </p:nvSpPr>
        <p:spPr>
          <a:xfrm>
            <a:off x="683568" y="339502"/>
            <a:ext cx="1800200" cy="24109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square" lIns="50800" tIns="50800" rIns="50800" bIns="50800" anchor="ctr">
            <a:spAutoFit/>
          </a:bodyPr>
          <a:lstStyle/>
          <a:p>
            <a:pPr marL="92075" lvl="2" algn="l">
              <a:defRPr b="0">
                <a:solidFill>
                  <a:srgbClr val="212121"/>
                </a:solidFill>
                <a:latin typeface="Helvetica"/>
                <a:ea typeface="Helvetica"/>
                <a:cs typeface="Helvetica"/>
                <a:sym typeface="Helvetica"/>
              </a:defRPr>
            </a:pPr>
            <a:r>
              <a:rPr sz="900" dirty="0" smtClean="0">
                <a:solidFill>
                  <a:schemeClr val="accent1">
                    <a:lumMod val="50000"/>
                  </a:schemeClr>
                </a:solidFill>
                <a:latin typeface="Cambria" pitchFamily="18" charset="0"/>
              </a:rPr>
              <a:t>www.</a:t>
            </a:r>
            <a:r>
              <a:rPr lang="en-US" sz="900" dirty="0" smtClean="0">
                <a:solidFill>
                  <a:schemeClr val="accent1">
                    <a:lumMod val="50000"/>
                  </a:schemeClr>
                </a:solidFill>
                <a:latin typeface="Cambria" pitchFamily="18" charset="0"/>
              </a:rPr>
              <a:t>altay</a:t>
            </a:r>
            <a:r>
              <a:rPr lang="ru-RU" sz="900" dirty="0" smtClean="0">
                <a:solidFill>
                  <a:schemeClr val="accent1">
                    <a:lumMod val="50000"/>
                  </a:schemeClr>
                </a:solidFill>
                <a:latin typeface="Cambria" pitchFamily="18" charset="0"/>
              </a:rPr>
              <a:t>.</a:t>
            </a:r>
            <a:r>
              <a:rPr sz="900" dirty="0" smtClean="0">
                <a:solidFill>
                  <a:schemeClr val="accent1">
                    <a:lumMod val="50000"/>
                  </a:schemeClr>
                </a:solidFill>
                <a:latin typeface="Cambria" pitchFamily="18" charset="0"/>
              </a:rPr>
              <a:t>roskazna.ru</a:t>
            </a:r>
            <a:endParaRPr sz="900" dirty="0">
              <a:solidFill>
                <a:schemeClr val="accent1">
                  <a:lumMod val="50000"/>
                </a:schemeClr>
              </a:solidFill>
              <a:latin typeface="Cambria" pitchFamily="18" charset="0"/>
            </a:endParaRPr>
          </a:p>
        </p:txBody>
      </p:sp>
      <p:sp>
        <p:nvSpPr>
          <p:cNvPr id="26" name="TextBox 3"/>
          <p:cNvSpPr txBox="1">
            <a:spLocks noChangeArrowheads="1"/>
          </p:cNvSpPr>
          <p:nvPr/>
        </p:nvSpPr>
        <p:spPr bwMode="auto">
          <a:xfrm>
            <a:off x="755576" y="126817"/>
            <a:ext cx="2736304" cy="28469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txBody>
          <a:bodyPr wrap="square" lIns="68580" tIns="34290" rIns="68580" bIns="34290">
            <a:spAutoFit/>
          </a:bodyPr>
          <a:lstStyle/>
          <a:p>
            <a:r>
              <a:rPr lang="ru-RU" altLang="ru-RU" sz="1400" b="1" dirty="0" smtClean="0">
                <a:solidFill>
                  <a:schemeClr val="tx2">
                    <a:lumMod val="50000"/>
                  </a:schemeClr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Cambria" pitchFamily="18" charset="0"/>
                <a:cs typeface="Arial" pitchFamily="34" charset="0"/>
              </a:rPr>
              <a:t>УФК ПО АЛТАЙСКОМУ КРАЮ</a:t>
            </a:r>
            <a:endParaRPr lang="ru-RU" altLang="ru-RU" sz="1400" b="1" dirty="0">
              <a:solidFill>
                <a:schemeClr val="tx2">
                  <a:lumMod val="50000"/>
                </a:schemeClr>
              </a:solidFill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  <a:latin typeface="Cambria" pitchFamily="18" charset="0"/>
              <a:cs typeface="Arial" pitchFamily="34" charset="0"/>
            </a:endParaRPr>
          </a:p>
        </p:txBody>
      </p:sp>
      <p:sp>
        <p:nvSpPr>
          <p:cNvPr id="12" name="TextBox 15"/>
          <p:cNvSpPr txBox="1">
            <a:spLocks noChangeArrowheads="1"/>
          </p:cNvSpPr>
          <p:nvPr/>
        </p:nvSpPr>
        <p:spPr bwMode="auto">
          <a:xfrm>
            <a:off x="3275856" y="51470"/>
            <a:ext cx="5868144" cy="5232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/>
            <a:r>
              <a:rPr lang="ru-RU" altLang="ru-RU" sz="14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mbria" pitchFamily="18" charset="0"/>
              </a:rPr>
              <a:t>Результаты осуществления функций по контролю и надзору в финансово-бюджетной сфере в УФК по Алтайскому краю, 2018 г.</a:t>
            </a:r>
          </a:p>
        </p:txBody>
      </p:sp>
      <p:sp>
        <p:nvSpPr>
          <p:cNvPr id="44" name="Прямоугольник 43"/>
          <p:cNvSpPr/>
          <p:nvPr/>
        </p:nvSpPr>
        <p:spPr>
          <a:xfrm>
            <a:off x="107504" y="1087295"/>
            <a:ext cx="1584176" cy="86177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buNone/>
            </a:pPr>
            <a:r>
              <a:rPr lang="ru-RU" sz="1000" dirty="0" smtClean="0">
                <a:solidFill>
                  <a:srgbClr val="C00000"/>
                </a:solidFill>
                <a:latin typeface="Cambria" pitchFamily="18" charset="0"/>
              </a:rPr>
              <a:t> </a:t>
            </a:r>
            <a:r>
              <a:rPr lang="ru-RU" sz="1000" b="1" dirty="0" smtClean="0">
                <a:solidFill>
                  <a:srgbClr val="C00000"/>
                </a:solidFill>
                <a:latin typeface="Cambria" pitchFamily="18" charset="0"/>
              </a:rPr>
              <a:t>66</a:t>
            </a:r>
            <a:r>
              <a:rPr lang="ru-RU" sz="1000" dirty="0" smtClean="0">
                <a:solidFill>
                  <a:srgbClr val="C00000"/>
                </a:solidFill>
                <a:latin typeface="Cambria" pitchFamily="18" charset="0"/>
              </a:rPr>
              <a:t> </a:t>
            </a:r>
            <a:r>
              <a:rPr lang="ru-RU" sz="1000" dirty="0" smtClean="0">
                <a:solidFill>
                  <a:schemeClr val="accent1">
                    <a:lumMod val="50000"/>
                  </a:schemeClr>
                </a:solidFill>
                <a:latin typeface="Cambria" pitchFamily="18" charset="0"/>
              </a:rPr>
              <a:t>выездных проверок</a:t>
            </a:r>
          </a:p>
          <a:p>
            <a:pPr algn="ctr">
              <a:buNone/>
            </a:pPr>
            <a:endParaRPr lang="ru-RU" sz="1000" dirty="0" smtClean="0">
              <a:solidFill>
                <a:srgbClr val="C00000"/>
              </a:solidFill>
              <a:latin typeface="Cambria" pitchFamily="18" charset="0"/>
            </a:endParaRPr>
          </a:p>
          <a:p>
            <a:pPr algn="ctr">
              <a:buNone/>
            </a:pPr>
            <a:r>
              <a:rPr lang="ru-RU" sz="1000" b="1" dirty="0" smtClean="0">
                <a:solidFill>
                  <a:srgbClr val="C00000"/>
                </a:solidFill>
                <a:latin typeface="Cambria" pitchFamily="18" charset="0"/>
              </a:rPr>
              <a:t> 8</a:t>
            </a:r>
            <a:r>
              <a:rPr lang="ru-RU" sz="1000" dirty="0" smtClean="0">
                <a:solidFill>
                  <a:srgbClr val="C00000"/>
                </a:solidFill>
                <a:latin typeface="Cambria" pitchFamily="18" charset="0"/>
              </a:rPr>
              <a:t> </a:t>
            </a:r>
            <a:r>
              <a:rPr lang="ru-RU" sz="1000" dirty="0" smtClean="0">
                <a:solidFill>
                  <a:schemeClr val="accent1">
                    <a:lumMod val="50000"/>
                  </a:schemeClr>
                </a:solidFill>
                <a:latin typeface="Cambria" pitchFamily="18" charset="0"/>
              </a:rPr>
              <a:t>камеральных проверок</a:t>
            </a:r>
            <a:endParaRPr lang="ru-RU" sz="1000" dirty="0" smtClean="0">
              <a:solidFill>
                <a:srgbClr val="C00000"/>
              </a:solidFill>
              <a:latin typeface="Cambria" pitchFamily="18" charset="0"/>
            </a:endParaRPr>
          </a:p>
          <a:p>
            <a:pPr algn="ctr">
              <a:buNone/>
            </a:pPr>
            <a:endParaRPr lang="ru-RU" sz="1000" b="1" dirty="0" smtClean="0">
              <a:solidFill>
                <a:schemeClr val="accent1">
                  <a:lumMod val="50000"/>
                </a:schemeClr>
              </a:solidFill>
              <a:latin typeface="Cambria" pitchFamily="18" charset="0"/>
            </a:endParaRPr>
          </a:p>
        </p:txBody>
      </p:sp>
      <p:sp>
        <p:nvSpPr>
          <p:cNvPr id="45" name="Содержимое 2"/>
          <p:cNvSpPr txBox="1">
            <a:spLocks/>
          </p:cNvSpPr>
          <p:nvPr/>
        </p:nvSpPr>
        <p:spPr bwMode="auto">
          <a:xfrm>
            <a:off x="1763688" y="1043163"/>
            <a:ext cx="2736304" cy="86409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 typeface="Arial" charset="0"/>
              <a:buNone/>
              <a:tabLst/>
              <a:defRPr/>
            </a:pPr>
            <a:r>
              <a:rPr kumimoji="0" lang="ru-RU" sz="1000" b="0" i="0" u="none" strike="noStrike" kern="1200" cap="none" spc="0" normalizeH="0" baseline="0" noProof="0" dirty="0" smtClean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Cambria" pitchFamily="18" charset="0"/>
                <a:ea typeface="+mn-ea"/>
                <a:cs typeface="+mn-cs"/>
              </a:rPr>
              <a:t> </a:t>
            </a:r>
            <a:r>
              <a:rPr kumimoji="0" lang="ru-RU" sz="1000" b="1" i="0" u="none" strike="noStrike" kern="1200" cap="none" spc="0" normalizeH="0" baseline="0" noProof="0" dirty="0" smtClean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Cambria" pitchFamily="18" charset="0"/>
                <a:ea typeface="+mn-ea"/>
                <a:cs typeface="+mn-cs"/>
              </a:rPr>
              <a:t>30 </a:t>
            </a:r>
            <a:r>
              <a:rPr kumimoji="0" lang="ru-RU" sz="10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accent1">
                    <a:lumMod val="50000"/>
                  </a:schemeClr>
                </a:solidFill>
                <a:effectLst/>
                <a:uLnTx/>
                <a:uFillTx/>
                <a:latin typeface="Cambria" pitchFamily="18" charset="0"/>
                <a:ea typeface="+mn-ea"/>
                <a:cs typeface="+mn-cs"/>
              </a:rPr>
              <a:t>проверок по централизованным заданиям Федерального казначейства</a:t>
            </a: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 typeface="Arial" charset="0"/>
              <a:buNone/>
              <a:tabLst/>
              <a:defRPr/>
            </a:pPr>
            <a:r>
              <a:rPr kumimoji="0" lang="ru-RU" sz="1000" b="1" i="0" u="none" strike="noStrike" kern="1200" cap="none" spc="0" normalizeH="0" baseline="0" noProof="0" dirty="0" smtClean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Cambria" pitchFamily="18" charset="0"/>
                <a:ea typeface="+mn-ea"/>
                <a:cs typeface="+mn-cs"/>
              </a:rPr>
              <a:t>24</a:t>
            </a:r>
            <a:r>
              <a:rPr kumimoji="0" lang="ru-RU" sz="10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accent1">
                    <a:lumMod val="50000"/>
                  </a:schemeClr>
                </a:solidFill>
                <a:effectLst/>
                <a:uLnTx/>
                <a:uFillTx/>
                <a:latin typeface="Cambria" pitchFamily="18" charset="0"/>
                <a:ea typeface="+mn-ea"/>
                <a:cs typeface="+mn-cs"/>
              </a:rPr>
              <a:t> проверки по инициативе </a:t>
            </a: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 typeface="Arial" charset="0"/>
              <a:buNone/>
              <a:tabLst/>
              <a:defRPr/>
            </a:pPr>
            <a:r>
              <a:rPr kumimoji="0" lang="ru-RU" sz="10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accent1">
                    <a:lumMod val="50000"/>
                  </a:schemeClr>
                </a:solidFill>
                <a:effectLst/>
                <a:uLnTx/>
                <a:uFillTx/>
                <a:latin typeface="Cambria" pitchFamily="18" charset="0"/>
                <a:ea typeface="+mn-ea"/>
                <a:cs typeface="+mn-cs"/>
              </a:rPr>
              <a:t>  </a:t>
            </a:r>
            <a:r>
              <a:rPr kumimoji="0" lang="ru-RU" altLang="ru-RU" sz="10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accent1">
                    <a:lumMod val="50000"/>
                  </a:schemeClr>
                </a:solidFill>
                <a:effectLst/>
                <a:uLnTx/>
                <a:uFillTx/>
                <a:latin typeface="Cambria" pitchFamily="18" charset="0"/>
                <a:ea typeface="+mn-ea"/>
                <a:cs typeface="+mn-cs"/>
              </a:rPr>
              <a:t>УФК по Алтайскому краю </a:t>
            </a:r>
            <a:endParaRPr kumimoji="0" lang="ru-RU" sz="1000" b="0" i="0" u="none" strike="noStrike" kern="1200" cap="none" spc="0" normalizeH="0" baseline="0" noProof="0" dirty="0" smtClean="0">
              <a:ln>
                <a:noFill/>
              </a:ln>
              <a:solidFill>
                <a:schemeClr val="accent1">
                  <a:lumMod val="50000"/>
                </a:schemeClr>
              </a:solidFill>
              <a:effectLst/>
              <a:uLnTx/>
              <a:uFillTx/>
              <a:latin typeface="Cambria" pitchFamily="18" charset="0"/>
              <a:ea typeface="+mn-ea"/>
              <a:cs typeface="+mn-cs"/>
            </a:endParaRP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 typeface="Arial" charset="0"/>
              <a:buNone/>
              <a:tabLst/>
              <a:defRPr/>
            </a:pPr>
            <a:r>
              <a:rPr kumimoji="0" lang="ru-RU" sz="1000" b="1" i="0" u="none" strike="noStrike" kern="1200" cap="none" spc="0" normalizeH="0" baseline="0" noProof="0" dirty="0" smtClean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Cambria" pitchFamily="18" charset="0"/>
                <a:ea typeface="+mn-ea"/>
                <a:cs typeface="+mn-cs"/>
              </a:rPr>
              <a:t>20</a:t>
            </a:r>
            <a:r>
              <a:rPr kumimoji="0" lang="ru-RU" sz="10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accent1">
                    <a:lumMod val="50000"/>
                  </a:schemeClr>
                </a:solidFill>
                <a:effectLst/>
                <a:uLnTx/>
                <a:uFillTx/>
                <a:latin typeface="Cambria" pitchFamily="18" charset="0"/>
                <a:ea typeface="+mn-ea"/>
                <a:cs typeface="+mn-cs"/>
              </a:rPr>
              <a:t> внеплановых проверок</a:t>
            </a:r>
          </a:p>
        </p:txBody>
      </p:sp>
      <p:cxnSp>
        <p:nvCxnSpPr>
          <p:cNvPr id="46" name="Прямая соединительная линия 45"/>
          <p:cNvCxnSpPr/>
          <p:nvPr/>
        </p:nvCxnSpPr>
        <p:spPr>
          <a:xfrm flipV="1">
            <a:off x="1691680" y="1059582"/>
            <a:ext cx="0" cy="897195"/>
          </a:xfrm>
          <a:prstGeom prst="line">
            <a:avLst/>
          </a:prstGeom>
          <a:ln>
            <a:solidFill>
              <a:schemeClr val="accent1">
                <a:lumMod val="50000"/>
              </a:schemeClr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7" name="TextBox 84"/>
          <p:cNvSpPr txBox="1">
            <a:spLocks noChangeArrowheads="1"/>
          </p:cNvSpPr>
          <p:nvPr/>
        </p:nvSpPr>
        <p:spPr bwMode="auto">
          <a:xfrm>
            <a:off x="107504" y="771550"/>
            <a:ext cx="4320480" cy="2716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>
              <a:lnSpc>
                <a:spcPts val="1500"/>
              </a:lnSpc>
            </a:pPr>
            <a:r>
              <a:rPr lang="ru-RU" altLang="ru-RU" sz="1200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mbria" pitchFamily="18" charset="0"/>
              </a:rPr>
              <a:t>УФК по Алтайскому краю проведено 74 проверки</a:t>
            </a:r>
          </a:p>
        </p:txBody>
      </p:sp>
      <p:sp>
        <p:nvSpPr>
          <p:cNvPr id="48" name="Прямоугольник 47"/>
          <p:cNvSpPr/>
          <p:nvPr/>
        </p:nvSpPr>
        <p:spPr bwMode="auto">
          <a:xfrm>
            <a:off x="35496" y="771550"/>
            <a:ext cx="4464496" cy="271612"/>
          </a:xfrm>
          <a:prstGeom prst="rect">
            <a:avLst/>
          </a:prstGeom>
          <a:noFill/>
          <a:ln w="9525">
            <a:solidFill>
              <a:schemeClr val="accent1">
                <a:lumMod val="50000"/>
              </a:schemeClr>
            </a:solidFill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 sz="1200" dirty="0">
              <a:solidFill>
                <a:schemeClr val="accent1">
                  <a:lumMod val="50000"/>
                </a:schemeClr>
              </a:solidFill>
            </a:endParaRPr>
          </a:p>
        </p:txBody>
      </p:sp>
      <p:sp>
        <p:nvSpPr>
          <p:cNvPr id="50" name="Прямоугольник 49"/>
          <p:cNvSpPr/>
          <p:nvPr/>
        </p:nvSpPr>
        <p:spPr bwMode="auto">
          <a:xfrm>
            <a:off x="35496" y="1043163"/>
            <a:ext cx="4464496" cy="952523"/>
          </a:xfrm>
          <a:prstGeom prst="rect">
            <a:avLst/>
          </a:prstGeom>
          <a:noFill/>
          <a:ln w="9525">
            <a:solidFill>
              <a:schemeClr val="accent1">
                <a:lumMod val="50000"/>
              </a:schemeClr>
            </a:solidFill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 sz="1000" dirty="0">
              <a:solidFill>
                <a:schemeClr val="accent1">
                  <a:lumMod val="50000"/>
                </a:schemeClr>
              </a:solidFill>
            </a:endParaRPr>
          </a:p>
        </p:txBody>
      </p:sp>
      <p:sp>
        <p:nvSpPr>
          <p:cNvPr id="70" name="Прямоугольник 69"/>
          <p:cNvSpPr/>
          <p:nvPr/>
        </p:nvSpPr>
        <p:spPr>
          <a:xfrm>
            <a:off x="35496" y="1923678"/>
            <a:ext cx="4464496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ru-RU" sz="1400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mbria" pitchFamily="18" charset="0"/>
              </a:rPr>
              <a:t>Объем проверенных средств - 21 336 млн. руб.   </a:t>
            </a:r>
          </a:p>
        </p:txBody>
      </p:sp>
      <p:sp>
        <p:nvSpPr>
          <p:cNvPr id="97" name="Прямоугольник 96"/>
          <p:cNvSpPr/>
          <p:nvPr/>
        </p:nvSpPr>
        <p:spPr>
          <a:xfrm>
            <a:off x="-73024" y="2191965"/>
            <a:ext cx="4536504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ru-RU" sz="1400" b="1" dirty="0" smtClean="0">
                <a:solidFill>
                  <a:schemeClr val="accent1">
                    <a:lumMod val="50000"/>
                  </a:schemeClr>
                </a:solidFill>
                <a:latin typeface="Cambria" pitchFamily="18" charset="0"/>
              </a:rPr>
              <a:t>Структура объема выявленных нарушений</a:t>
            </a:r>
          </a:p>
        </p:txBody>
      </p:sp>
      <p:sp>
        <p:nvSpPr>
          <p:cNvPr id="98" name="Прямоугольник 97"/>
          <p:cNvSpPr/>
          <p:nvPr/>
        </p:nvSpPr>
        <p:spPr>
          <a:xfrm>
            <a:off x="-73024" y="2510775"/>
            <a:ext cx="2088232" cy="29238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ru-RU" sz="1300" b="1" dirty="0" smtClean="0">
                <a:solidFill>
                  <a:srgbClr val="C00000"/>
                </a:solidFill>
                <a:latin typeface="Cambria" pitchFamily="18" charset="0"/>
              </a:rPr>
              <a:t>Всего 4 270,4 млн. руб.</a:t>
            </a:r>
          </a:p>
        </p:txBody>
      </p:sp>
      <p:sp>
        <p:nvSpPr>
          <p:cNvPr id="99" name="Прямоугольник 98"/>
          <p:cNvSpPr/>
          <p:nvPr/>
        </p:nvSpPr>
        <p:spPr bwMode="auto">
          <a:xfrm>
            <a:off x="1943200" y="2510775"/>
            <a:ext cx="153162" cy="144016"/>
          </a:xfrm>
          <a:prstGeom prst="rect">
            <a:avLst/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/>
          </a:p>
        </p:txBody>
      </p:sp>
      <p:sp>
        <p:nvSpPr>
          <p:cNvPr id="100" name="TextBox 99"/>
          <p:cNvSpPr txBox="1"/>
          <p:nvPr/>
        </p:nvSpPr>
        <p:spPr>
          <a:xfrm>
            <a:off x="2087216" y="2408570"/>
            <a:ext cx="2411760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>
              <a:defRPr/>
            </a:pPr>
            <a:r>
              <a:rPr lang="ru-RU" sz="1000" dirty="0" smtClean="0">
                <a:solidFill>
                  <a:schemeClr val="accent1">
                    <a:lumMod val="50000"/>
                  </a:schemeClr>
                </a:solidFill>
                <a:latin typeface="Cambria" panose="02040503050406030204" pitchFamily="18" charset="0"/>
              </a:rPr>
              <a:t>нарушения порядка предоставления бюджетных средств (654,9 млн. руб.)</a:t>
            </a:r>
            <a:endParaRPr lang="ru-RU" sz="1000" dirty="0">
              <a:solidFill>
                <a:schemeClr val="accent1">
                  <a:lumMod val="50000"/>
                </a:schemeClr>
              </a:solidFill>
              <a:latin typeface="+mj-lt"/>
            </a:endParaRPr>
          </a:p>
        </p:txBody>
      </p:sp>
      <p:sp>
        <p:nvSpPr>
          <p:cNvPr id="102" name="Прямоугольник 101"/>
          <p:cNvSpPr/>
          <p:nvPr/>
        </p:nvSpPr>
        <p:spPr>
          <a:xfrm>
            <a:off x="143000" y="3425974"/>
            <a:ext cx="792088" cy="2769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ru-RU" sz="1200" b="1" dirty="0" smtClean="0">
                <a:solidFill>
                  <a:schemeClr val="bg1"/>
                </a:solidFill>
                <a:latin typeface="Cambria" pitchFamily="18" charset="0"/>
              </a:rPr>
              <a:t>5%</a:t>
            </a:r>
          </a:p>
        </p:txBody>
      </p:sp>
      <p:sp>
        <p:nvSpPr>
          <p:cNvPr id="106" name="Прямоугольник 105"/>
          <p:cNvSpPr/>
          <p:nvPr/>
        </p:nvSpPr>
        <p:spPr>
          <a:xfrm>
            <a:off x="359024" y="3630965"/>
            <a:ext cx="792088" cy="2769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ru-RU" sz="1200" b="1" dirty="0" smtClean="0">
                <a:solidFill>
                  <a:schemeClr val="bg1"/>
                </a:solidFill>
                <a:latin typeface="Cambria" pitchFamily="18" charset="0"/>
              </a:rPr>
              <a:t>4%</a:t>
            </a:r>
          </a:p>
        </p:txBody>
      </p:sp>
      <p:sp>
        <p:nvSpPr>
          <p:cNvPr id="107" name="Прямоугольник 106"/>
          <p:cNvSpPr/>
          <p:nvPr/>
        </p:nvSpPr>
        <p:spPr bwMode="auto">
          <a:xfrm>
            <a:off x="1943200" y="2870815"/>
            <a:ext cx="153162" cy="144016"/>
          </a:xfrm>
          <a:prstGeom prst="rect">
            <a:avLst/>
          </a:prstGeom>
          <a:solidFill>
            <a:srgbClr val="7030A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/>
          </a:p>
        </p:txBody>
      </p:sp>
      <p:sp>
        <p:nvSpPr>
          <p:cNvPr id="108" name="TextBox 107"/>
          <p:cNvSpPr txBox="1"/>
          <p:nvPr/>
        </p:nvSpPr>
        <p:spPr>
          <a:xfrm>
            <a:off x="215008" y="4701793"/>
            <a:ext cx="4248472" cy="24622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/>
            </a:pPr>
            <a:r>
              <a:rPr lang="ru-RU" sz="1000" dirty="0" smtClean="0">
                <a:solidFill>
                  <a:schemeClr val="accent1">
                    <a:lumMod val="50000"/>
                  </a:schemeClr>
                </a:solidFill>
                <a:latin typeface="Cambria" panose="02040503050406030204" pitchFamily="18" charset="0"/>
              </a:rPr>
              <a:t>неэффективное использование бюджетных средств  (12,5 млн. руб.)</a:t>
            </a:r>
            <a:endParaRPr lang="ru-RU" sz="1000" dirty="0">
              <a:solidFill>
                <a:schemeClr val="accent1">
                  <a:lumMod val="50000"/>
                </a:schemeClr>
              </a:solidFill>
              <a:latin typeface="+mj-lt"/>
            </a:endParaRPr>
          </a:p>
        </p:txBody>
      </p:sp>
      <p:sp>
        <p:nvSpPr>
          <p:cNvPr id="110" name="TextBox 109"/>
          <p:cNvSpPr txBox="1"/>
          <p:nvPr/>
        </p:nvSpPr>
        <p:spPr>
          <a:xfrm>
            <a:off x="2087216" y="2758737"/>
            <a:ext cx="2411760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/>
            </a:pPr>
            <a:r>
              <a:rPr lang="ru-RU" sz="1000" dirty="0" smtClean="0">
                <a:solidFill>
                  <a:schemeClr val="accent1">
                    <a:lumMod val="50000"/>
                  </a:schemeClr>
                </a:solidFill>
                <a:latin typeface="Cambria" panose="02040503050406030204" pitchFamily="18" charset="0"/>
              </a:rPr>
              <a:t>неправомерное использование средств (349,5  млн. руб.)</a:t>
            </a:r>
            <a:endParaRPr lang="ru-RU" sz="1000" dirty="0">
              <a:solidFill>
                <a:schemeClr val="accent1">
                  <a:lumMod val="50000"/>
                </a:schemeClr>
              </a:solidFill>
              <a:latin typeface="+mj-lt"/>
            </a:endParaRPr>
          </a:p>
        </p:txBody>
      </p:sp>
      <p:sp>
        <p:nvSpPr>
          <p:cNvPr id="111" name="Прямоугольник 110"/>
          <p:cNvSpPr/>
          <p:nvPr/>
        </p:nvSpPr>
        <p:spPr bwMode="auto">
          <a:xfrm>
            <a:off x="1943200" y="3878927"/>
            <a:ext cx="144016" cy="144016"/>
          </a:xfrm>
          <a:prstGeom prst="rect">
            <a:avLst/>
          </a:prstGeom>
          <a:solidFill>
            <a:schemeClr val="accent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/>
          </a:p>
        </p:txBody>
      </p:sp>
      <p:sp>
        <p:nvSpPr>
          <p:cNvPr id="112" name="TextBox 111"/>
          <p:cNvSpPr txBox="1"/>
          <p:nvPr/>
        </p:nvSpPr>
        <p:spPr>
          <a:xfrm>
            <a:off x="2087216" y="3099033"/>
            <a:ext cx="2304256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>
              <a:defRPr/>
            </a:pPr>
            <a:r>
              <a:rPr lang="ru-RU" sz="1000" dirty="0" smtClean="0">
                <a:solidFill>
                  <a:schemeClr val="accent1">
                    <a:lumMod val="50000"/>
                  </a:schemeClr>
                </a:solidFill>
                <a:latin typeface="Cambria" panose="02040503050406030204" pitchFamily="18" charset="0"/>
              </a:rPr>
              <a:t>нарушения порядка ведения бюджетного учета, предоставления бюджетной отчетности (373,3 млн. руб.)</a:t>
            </a:r>
            <a:endParaRPr lang="ru-RU" sz="1000" dirty="0">
              <a:solidFill>
                <a:schemeClr val="accent1">
                  <a:lumMod val="50000"/>
                </a:schemeClr>
              </a:solidFill>
              <a:latin typeface="+mj-lt"/>
            </a:endParaRPr>
          </a:p>
        </p:txBody>
      </p:sp>
      <p:sp>
        <p:nvSpPr>
          <p:cNvPr id="113" name="Прямоугольник 112"/>
          <p:cNvSpPr/>
          <p:nvPr/>
        </p:nvSpPr>
        <p:spPr bwMode="auto">
          <a:xfrm>
            <a:off x="70992" y="4227934"/>
            <a:ext cx="153162" cy="144016"/>
          </a:xfrm>
          <a:prstGeom prst="rect">
            <a:avLst/>
          </a:prstGeom>
          <a:solidFill>
            <a:srgbClr val="00B05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/>
          </a:p>
        </p:txBody>
      </p:sp>
      <p:sp>
        <p:nvSpPr>
          <p:cNvPr id="114" name="TextBox 113"/>
          <p:cNvSpPr txBox="1"/>
          <p:nvPr/>
        </p:nvSpPr>
        <p:spPr>
          <a:xfrm>
            <a:off x="2087216" y="3766849"/>
            <a:ext cx="2385410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/>
            </a:pPr>
            <a:r>
              <a:rPr lang="ru-RU" sz="1000" dirty="0" smtClean="0">
                <a:solidFill>
                  <a:schemeClr val="accent1">
                    <a:lumMod val="50000"/>
                  </a:schemeClr>
                </a:solidFill>
                <a:latin typeface="Cambria" panose="02040503050406030204" pitchFamily="18" charset="0"/>
              </a:rPr>
              <a:t>иные нарушения бюджетного законодательства (2 519,1 млн. руб.)</a:t>
            </a:r>
            <a:endParaRPr lang="ru-RU" sz="1000" dirty="0">
              <a:solidFill>
                <a:schemeClr val="accent1">
                  <a:lumMod val="50000"/>
                </a:schemeClr>
              </a:solidFill>
              <a:latin typeface="+mj-lt"/>
            </a:endParaRPr>
          </a:p>
        </p:txBody>
      </p:sp>
      <p:sp>
        <p:nvSpPr>
          <p:cNvPr id="115" name="Прямоугольник 114"/>
          <p:cNvSpPr/>
          <p:nvPr/>
        </p:nvSpPr>
        <p:spPr bwMode="auto">
          <a:xfrm>
            <a:off x="70992" y="4515966"/>
            <a:ext cx="144016" cy="144016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/>
          </a:p>
        </p:txBody>
      </p:sp>
      <p:sp>
        <p:nvSpPr>
          <p:cNvPr id="116" name="TextBox 115"/>
          <p:cNvSpPr txBox="1"/>
          <p:nvPr/>
        </p:nvSpPr>
        <p:spPr>
          <a:xfrm>
            <a:off x="215008" y="4403888"/>
            <a:ext cx="4176464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>
              <a:defRPr/>
            </a:pPr>
            <a:r>
              <a:rPr lang="ru-RU" sz="1000" dirty="0" smtClean="0">
                <a:solidFill>
                  <a:schemeClr val="accent1">
                    <a:lumMod val="50000"/>
                  </a:schemeClr>
                </a:solidFill>
                <a:latin typeface="Cambria" panose="02040503050406030204" pitchFamily="18" charset="0"/>
              </a:rPr>
              <a:t>другие нарушения законодательства в финансово-бюджетной сфере </a:t>
            </a:r>
          </a:p>
          <a:p>
            <a:pPr algn="just">
              <a:defRPr/>
            </a:pPr>
            <a:r>
              <a:rPr lang="ru-RU" sz="1000" dirty="0" smtClean="0">
                <a:solidFill>
                  <a:schemeClr val="accent1">
                    <a:lumMod val="50000"/>
                  </a:schemeClr>
                </a:solidFill>
                <a:latin typeface="Cambria" panose="02040503050406030204" pitchFamily="18" charset="0"/>
              </a:rPr>
              <a:t>(15,1 млн. руб.)</a:t>
            </a:r>
            <a:endParaRPr lang="ru-RU" sz="1000" dirty="0">
              <a:solidFill>
                <a:schemeClr val="accent1">
                  <a:lumMod val="50000"/>
                </a:schemeClr>
              </a:solidFill>
              <a:latin typeface="+mj-lt"/>
            </a:endParaRPr>
          </a:p>
        </p:txBody>
      </p:sp>
      <p:sp>
        <p:nvSpPr>
          <p:cNvPr id="117" name="Прямоугольник 116"/>
          <p:cNvSpPr/>
          <p:nvPr/>
        </p:nvSpPr>
        <p:spPr>
          <a:xfrm>
            <a:off x="35496" y="2211710"/>
            <a:ext cx="4464496" cy="2880320"/>
          </a:xfrm>
          <a:prstGeom prst="rect">
            <a:avLst/>
          </a:prstGeom>
          <a:noFill/>
          <a:ln w="9525">
            <a:solidFill>
              <a:schemeClr val="accent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pPr indent="180000">
              <a:defRPr/>
            </a:pPr>
            <a:endParaRPr lang="ru-RU" sz="1000" dirty="0">
              <a:solidFill>
                <a:schemeClr val="accent1">
                  <a:lumMod val="50000"/>
                </a:schemeClr>
              </a:solidFill>
              <a:latin typeface="Cambria" pitchFamily="18" charset="0"/>
            </a:endParaRPr>
          </a:p>
        </p:txBody>
      </p:sp>
      <p:sp>
        <p:nvSpPr>
          <p:cNvPr id="118" name="TextBox 117"/>
          <p:cNvSpPr txBox="1"/>
          <p:nvPr/>
        </p:nvSpPr>
        <p:spPr>
          <a:xfrm>
            <a:off x="215008" y="4083918"/>
            <a:ext cx="4320480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/>
            </a:pPr>
            <a:r>
              <a:rPr lang="ru-RU" sz="1000" dirty="0" smtClean="0">
                <a:solidFill>
                  <a:schemeClr val="accent1">
                    <a:lumMod val="50000"/>
                  </a:schemeClr>
                </a:solidFill>
                <a:latin typeface="Cambria" panose="02040503050406030204" pitchFamily="18" charset="0"/>
              </a:rPr>
              <a:t>нарушения в сфере осуществления закупок для обеспечения </a:t>
            </a:r>
            <a:r>
              <a:rPr lang="ru-RU" sz="1000" dirty="0" err="1" smtClean="0">
                <a:solidFill>
                  <a:schemeClr val="accent1">
                    <a:lumMod val="50000"/>
                  </a:schemeClr>
                </a:solidFill>
                <a:latin typeface="Cambria" panose="02040503050406030204" pitchFamily="18" charset="0"/>
              </a:rPr>
              <a:t>гос</a:t>
            </a:r>
            <a:r>
              <a:rPr lang="ru-RU" sz="1000" dirty="0" smtClean="0">
                <a:solidFill>
                  <a:schemeClr val="accent1">
                    <a:lumMod val="50000"/>
                  </a:schemeClr>
                </a:solidFill>
                <a:latin typeface="Cambria" panose="02040503050406030204" pitchFamily="18" charset="0"/>
              </a:rPr>
              <a:t>. нужд</a:t>
            </a:r>
          </a:p>
          <a:p>
            <a:pPr>
              <a:defRPr/>
            </a:pPr>
            <a:r>
              <a:rPr lang="ru-RU" sz="1000" dirty="0" smtClean="0">
                <a:solidFill>
                  <a:schemeClr val="accent1">
                    <a:lumMod val="50000"/>
                  </a:schemeClr>
                </a:solidFill>
                <a:latin typeface="Cambria" panose="02040503050406030204" pitchFamily="18" charset="0"/>
              </a:rPr>
              <a:t> (337,7 млн. руб.)</a:t>
            </a:r>
            <a:endParaRPr lang="ru-RU" sz="1000" dirty="0">
              <a:solidFill>
                <a:schemeClr val="accent1">
                  <a:lumMod val="50000"/>
                </a:schemeClr>
              </a:solidFill>
              <a:latin typeface="+mj-lt"/>
            </a:endParaRPr>
          </a:p>
        </p:txBody>
      </p:sp>
      <p:sp>
        <p:nvSpPr>
          <p:cNvPr id="119" name="Прямоугольник 118"/>
          <p:cNvSpPr/>
          <p:nvPr/>
        </p:nvSpPr>
        <p:spPr bwMode="auto">
          <a:xfrm>
            <a:off x="1943200" y="3230855"/>
            <a:ext cx="153162" cy="144016"/>
          </a:xfrm>
          <a:prstGeom prst="rect">
            <a:avLst/>
          </a:prstGeom>
          <a:solidFill>
            <a:srgbClr val="FFFF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/>
          </a:p>
        </p:txBody>
      </p:sp>
      <p:sp>
        <p:nvSpPr>
          <p:cNvPr id="122" name="TextBox 121"/>
          <p:cNvSpPr txBox="1"/>
          <p:nvPr/>
        </p:nvSpPr>
        <p:spPr>
          <a:xfrm>
            <a:off x="287016" y="4845809"/>
            <a:ext cx="4320480" cy="24622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/>
            </a:pPr>
            <a:r>
              <a:rPr lang="ru-RU" sz="1000" dirty="0" smtClean="0">
                <a:solidFill>
                  <a:schemeClr val="accent1">
                    <a:lumMod val="50000"/>
                  </a:schemeClr>
                </a:solidFill>
                <a:latin typeface="Cambria" panose="02040503050406030204" pitchFamily="18" charset="0"/>
              </a:rPr>
              <a:t>нецелевое использование  бюджетных средств (4,3 млн. руб.)</a:t>
            </a:r>
            <a:endParaRPr lang="ru-RU" sz="1000" dirty="0">
              <a:solidFill>
                <a:schemeClr val="accent1">
                  <a:lumMod val="50000"/>
                </a:schemeClr>
              </a:solidFill>
              <a:latin typeface="+mj-lt"/>
            </a:endParaRPr>
          </a:p>
        </p:txBody>
      </p:sp>
      <p:graphicFrame>
        <p:nvGraphicFramePr>
          <p:cNvPr id="123" name="Диаграмма 122"/>
          <p:cNvGraphicFramePr/>
          <p:nvPr/>
        </p:nvGraphicFramePr>
        <p:xfrm>
          <a:off x="-540568" y="2766869"/>
          <a:ext cx="3168352" cy="144016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5"/>
          </a:graphicData>
        </a:graphic>
      </p:graphicFrame>
      <p:sp>
        <p:nvSpPr>
          <p:cNvPr id="124" name="Прямоугольник 123"/>
          <p:cNvSpPr/>
          <p:nvPr/>
        </p:nvSpPr>
        <p:spPr>
          <a:xfrm>
            <a:off x="791072" y="3014831"/>
            <a:ext cx="792088" cy="2769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ru-RU" sz="1200" b="1" dirty="0" smtClean="0">
                <a:solidFill>
                  <a:schemeClr val="bg1"/>
                </a:solidFill>
                <a:latin typeface="Cambria" pitchFamily="18" charset="0"/>
              </a:rPr>
              <a:t>59%</a:t>
            </a:r>
          </a:p>
        </p:txBody>
      </p:sp>
      <p:sp>
        <p:nvSpPr>
          <p:cNvPr id="125" name="Прямоугольник 124"/>
          <p:cNvSpPr/>
          <p:nvPr/>
        </p:nvSpPr>
        <p:spPr>
          <a:xfrm>
            <a:off x="359024" y="3446879"/>
            <a:ext cx="792088" cy="2769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ru-RU" sz="1200" b="1" dirty="0" smtClean="0">
                <a:solidFill>
                  <a:schemeClr val="bg1"/>
                </a:solidFill>
                <a:latin typeface="Cambria" pitchFamily="18" charset="0"/>
              </a:rPr>
              <a:t>15%</a:t>
            </a:r>
          </a:p>
        </p:txBody>
      </p:sp>
      <p:sp>
        <p:nvSpPr>
          <p:cNvPr id="126" name="Прямоугольник 125"/>
          <p:cNvSpPr/>
          <p:nvPr/>
        </p:nvSpPr>
        <p:spPr>
          <a:xfrm>
            <a:off x="1007096" y="3446879"/>
            <a:ext cx="792088" cy="2769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ru-RU" sz="1200" b="1" dirty="0" smtClean="0">
                <a:solidFill>
                  <a:schemeClr val="bg1"/>
                </a:solidFill>
                <a:latin typeface="Cambria" pitchFamily="18" charset="0"/>
              </a:rPr>
              <a:t>8%</a:t>
            </a:r>
          </a:p>
        </p:txBody>
      </p:sp>
      <p:sp>
        <p:nvSpPr>
          <p:cNvPr id="127" name="Прямоугольник 126"/>
          <p:cNvSpPr/>
          <p:nvPr/>
        </p:nvSpPr>
        <p:spPr>
          <a:xfrm>
            <a:off x="-73024" y="3374871"/>
            <a:ext cx="792088" cy="2769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ru-RU" sz="1200" b="1" dirty="0" smtClean="0">
                <a:solidFill>
                  <a:schemeClr val="accent1">
                    <a:lumMod val="50000"/>
                  </a:schemeClr>
                </a:solidFill>
                <a:latin typeface="Cambria" pitchFamily="18" charset="0"/>
              </a:rPr>
              <a:t>9%</a:t>
            </a:r>
          </a:p>
        </p:txBody>
      </p:sp>
      <p:sp>
        <p:nvSpPr>
          <p:cNvPr id="128" name="Прямоугольник 127"/>
          <p:cNvSpPr/>
          <p:nvPr/>
        </p:nvSpPr>
        <p:spPr>
          <a:xfrm>
            <a:off x="-180528" y="3147814"/>
            <a:ext cx="792088" cy="2769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ru-RU" sz="1200" b="1" dirty="0" smtClean="0">
                <a:solidFill>
                  <a:schemeClr val="accent1">
                    <a:lumMod val="50000"/>
                  </a:schemeClr>
                </a:solidFill>
                <a:latin typeface="Cambria" pitchFamily="18" charset="0"/>
              </a:rPr>
              <a:t>8%</a:t>
            </a:r>
          </a:p>
        </p:txBody>
      </p:sp>
      <p:sp>
        <p:nvSpPr>
          <p:cNvPr id="129" name="Прямоугольник 128"/>
          <p:cNvSpPr/>
          <p:nvPr/>
        </p:nvSpPr>
        <p:spPr>
          <a:xfrm>
            <a:off x="935088" y="3878927"/>
            <a:ext cx="792088" cy="2769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ru-RU" sz="1200" b="1" dirty="0" smtClean="0">
                <a:solidFill>
                  <a:schemeClr val="accent1">
                    <a:lumMod val="50000"/>
                  </a:schemeClr>
                </a:solidFill>
                <a:latin typeface="Cambria" pitchFamily="18" charset="0"/>
              </a:rPr>
              <a:t>1%</a:t>
            </a:r>
          </a:p>
        </p:txBody>
      </p:sp>
      <p:sp>
        <p:nvSpPr>
          <p:cNvPr id="130" name="Прямоугольник 129"/>
          <p:cNvSpPr/>
          <p:nvPr/>
        </p:nvSpPr>
        <p:spPr>
          <a:xfrm>
            <a:off x="35496" y="1995686"/>
            <a:ext cx="4464496" cy="216024"/>
          </a:xfrm>
          <a:prstGeom prst="rect">
            <a:avLst/>
          </a:prstGeom>
          <a:noFill/>
          <a:ln w="9525">
            <a:solidFill>
              <a:schemeClr val="accent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pPr indent="180000">
              <a:defRPr/>
            </a:pPr>
            <a:endParaRPr lang="ru-RU" sz="1000" dirty="0">
              <a:solidFill>
                <a:schemeClr val="accent1">
                  <a:lumMod val="50000"/>
                </a:schemeClr>
              </a:solidFill>
              <a:latin typeface="Cambria" pitchFamily="18" charset="0"/>
            </a:endParaRPr>
          </a:p>
        </p:txBody>
      </p:sp>
      <p:cxnSp>
        <p:nvCxnSpPr>
          <p:cNvPr id="137" name="Прямая соединительная линия 136"/>
          <p:cNvCxnSpPr/>
          <p:nvPr/>
        </p:nvCxnSpPr>
        <p:spPr>
          <a:xfrm>
            <a:off x="4572000" y="771550"/>
            <a:ext cx="0" cy="4248472"/>
          </a:xfrm>
          <a:prstGeom prst="line">
            <a:avLst/>
          </a:prstGeom>
          <a:ln>
            <a:solidFill>
              <a:srgbClr val="FFC000"/>
            </a:solidFill>
            <a:prstDash val="lg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8" name="Стрелка вниз 137"/>
          <p:cNvSpPr/>
          <p:nvPr/>
        </p:nvSpPr>
        <p:spPr>
          <a:xfrm rot="16200000">
            <a:off x="6660232" y="-1028650"/>
            <a:ext cx="360039" cy="4392488"/>
          </a:xfrm>
          <a:prstGeom prst="downArrow">
            <a:avLst>
              <a:gd name="adj1" fmla="val 83661"/>
              <a:gd name="adj2" fmla="val 18387"/>
            </a:avLst>
          </a:prstGeom>
          <a:noFill/>
          <a:ln w="635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>
              <a:noFill/>
            </a:endParaRPr>
          </a:p>
        </p:txBody>
      </p:sp>
      <p:sp>
        <p:nvSpPr>
          <p:cNvPr id="139" name="Прямоугольник 138"/>
          <p:cNvSpPr/>
          <p:nvPr/>
        </p:nvSpPr>
        <p:spPr>
          <a:xfrm>
            <a:off x="4644008" y="1029577"/>
            <a:ext cx="4392488" cy="318036"/>
          </a:xfrm>
          <a:prstGeom prst="rect">
            <a:avLst/>
          </a:prstGeom>
        </p:spPr>
        <p:txBody>
          <a:bodyPr wrap="square" lIns="68580" tIns="34290" rIns="68580" bIns="34290">
            <a:spAutoFit/>
          </a:bodyPr>
          <a:lstStyle/>
          <a:p>
            <a:pPr algn="ctr" eaLnBrk="1" hangingPunct="1"/>
            <a:r>
              <a:rPr lang="ru-RU" sz="1200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mbria" pitchFamily="18" charset="0"/>
                <a:cs typeface="Times New Roman" pitchFamily="18" charset="0"/>
              </a:rPr>
              <a:t>45</a:t>
            </a:r>
            <a:r>
              <a:rPr lang="ru-RU" sz="1100" dirty="0" smtClean="0">
                <a:solidFill>
                  <a:schemeClr val="accent1">
                    <a:lumMod val="50000"/>
                  </a:schemeClr>
                </a:solidFill>
                <a:latin typeface="Cambria" pitchFamily="18" charset="0"/>
                <a:cs typeface="Times New Roman" pitchFamily="18" charset="0"/>
              </a:rPr>
              <a:t> представлений на сумму </a:t>
            </a:r>
            <a:r>
              <a:rPr lang="ru-RU" sz="1200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mbria" pitchFamily="18" charset="0"/>
                <a:cs typeface="Times New Roman" pitchFamily="18" charset="0"/>
              </a:rPr>
              <a:t>4,7 млрд.руб.</a:t>
            </a:r>
          </a:p>
          <a:p>
            <a:pPr algn="ctr" eaLnBrk="1" hangingPunct="1">
              <a:lnSpc>
                <a:spcPts val="500"/>
              </a:lnSpc>
            </a:pPr>
            <a:endParaRPr lang="ru-RU" sz="1000" dirty="0" smtClean="0">
              <a:solidFill>
                <a:schemeClr val="accent1">
                  <a:lumMod val="50000"/>
                </a:schemeClr>
              </a:solidFill>
              <a:latin typeface="Cambria" pitchFamily="18" charset="0"/>
              <a:cs typeface="Times New Roman" pitchFamily="18" charset="0"/>
            </a:endParaRPr>
          </a:p>
        </p:txBody>
      </p:sp>
      <p:sp>
        <p:nvSpPr>
          <p:cNvPr id="140" name="Стрелка вниз 139"/>
          <p:cNvSpPr/>
          <p:nvPr/>
        </p:nvSpPr>
        <p:spPr>
          <a:xfrm rot="16200000">
            <a:off x="6624229" y="-632607"/>
            <a:ext cx="432046" cy="4392488"/>
          </a:xfrm>
          <a:prstGeom prst="downArrow">
            <a:avLst>
              <a:gd name="adj1" fmla="val 83661"/>
              <a:gd name="adj2" fmla="val 18387"/>
            </a:avLst>
          </a:prstGeom>
          <a:noFill/>
          <a:ln w="635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>
              <a:noFill/>
            </a:endParaRPr>
          </a:p>
        </p:txBody>
      </p:sp>
      <p:sp>
        <p:nvSpPr>
          <p:cNvPr id="141" name="Прямоугольник 140"/>
          <p:cNvSpPr/>
          <p:nvPr/>
        </p:nvSpPr>
        <p:spPr>
          <a:xfrm>
            <a:off x="4644008" y="1419622"/>
            <a:ext cx="4392488" cy="253916"/>
          </a:xfrm>
          <a:prstGeom prst="rect">
            <a:avLst/>
          </a:prstGeom>
        </p:spPr>
        <p:txBody>
          <a:bodyPr wrap="square" lIns="68580" tIns="34290" rIns="68580" bIns="34290">
            <a:spAutoFit/>
          </a:bodyPr>
          <a:lstStyle/>
          <a:p>
            <a:pPr algn="ctr" eaLnBrk="1" hangingPunct="1"/>
            <a:r>
              <a:rPr lang="ru-RU" sz="1200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mbria" pitchFamily="18" charset="0"/>
                <a:cs typeface="Times New Roman" pitchFamily="18" charset="0"/>
              </a:rPr>
              <a:t>8</a:t>
            </a:r>
            <a:r>
              <a:rPr lang="ru-RU" sz="1100" dirty="0" smtClean="0">
                <a:solidFill>
                  <a:schemeClr val="accent1">
                    <a:lumMod val="50000"/>
                  </a:schemeClr>
                </a:solidFill>
                <a:latin typeface="Cambria" pitchFamily="18" charset="0"/>
                <a:cs typeface="Times New Roman" pitchFamily="18" charset="0"/>
              </a:rPr>
              <a:t> предписаний на сумму </a:t>
            </a:r>
            <a:r>
              <a:rPr lang="ru-RU" sz="1200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mbria" pitchFamily="18" charset="0"/>
                <a:cs typeface="Times New Roman" pitchFamily="18" charset="0"/>
              </a:rPr>
              <a:t>28,9 млн.руб.</a:t>
            </a:r>
          </a:p>
        </p:txBody>
      </p:sp>
      <p:sp>
        <p:nvSpPr>
          <p:cNvPr id="142" name="TextBox 84"/>
          <p:cNvSpPr txBox="1">
            <a:spLocks noChangeArrowheads="1"/>
          </p:cNvSpPr>
          <p:nvPr/>
        </p:nvSpPr>
        <p:spPr bwMode="auto">
          <a:xfrm>
            <a:off x="4644008" y="699542"/>
            <a:ext cx="4320480" cy="28469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>
              <a:lnSpc>
                <a:spcPts val="1500"/>
              </a:lnSpc>
            </a:pPr>
            <a:r>
              <a:rPr lang="ru-RU" altLang="ru-RU" sz="1300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mbria" pitchFamily="18" charset="0"/>
              </a:rPr>
              <a:t>направлено объектам контроля</a:t>
            </a:r>
          </a:p>
        </p:txBody>
      </p:sp>
      <p:sp>
        <p:nvSpPr>
          <p:cNvPr id="143" name="TextBox 84"/>
          <p:cNvSpPr txBox="1">
            <a:spLocks noChangeArrowheads="1"/>
          </p:cNvSpPr>
          <p:nvPr/>
        </p:nvSpPr>
        <p:spPr bwMode="auto">
          <a:xfrm>
            <a:off x="4572000" y="1950680"/>
            <a:ext cx="864096" cy="47705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>
              <a:lnSpc>
                <a:spcPts val="1500"/>
              </a:lnSpc>
            </a:pPr>
            <a:r>
              <a:rPr lang="ru-RU" altLang="ru-RU" sz="1300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mbria" pitchFamily="18" charset="0"/>
              </a:rPr>
              <a:t>12,7</a:t>
            </a:r>
          </a:p>
          <a:p>
            <a:pPr algn="ctr">
              <a:lnSpc>
                <a:spcPts val="1500"/>
              </a:lnSpc>
            </a:pPr>
            <a:r>
              <a:rPr lang="ru-RU" altLang="ru-RU" sz="1300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mbria" pitchFamily="18" charset="0"/>
              </a:rPr>
              <a:t>млн.руб.</a:t>
            </a:r>
          </a:p>
        </p:txBody>
      </p:sp>
      <p:sp>
        <p:nvSpPr>
          <p:cNvPr id="144" name="Прямоугольник 143"/>
          <p:cNvSpPr/>
          <p:nvPr/>
        </p:nvSpPr>
        <p:spPr>
          <a:xfrm>
            <a:off x="5148064" y="1919903"/>
            <a:ext cx="3995936" cy="507831"/>
          </a:xfrm>
          <a:prstGeom prst="rect">
            <a:avLst/>
          </a:prstGeom>
        </p:spPr>
        <p:txBody>
          <a:bodyPr wrap="square" lIns="68580" tIns="34290" rIns="68580" bIns="34290">
            <a:spAutoFit/>
          </a:bodyPr>
          <a:lstStyle/>
          <a:p>
            <a:pPr algn="ctr" eaLnBrk="1" hangingPunct="1"/>
            <a:r>
              <a:rPr lang="ru-RU" sz="950" b="1" dirty="0" smtClean="0">
                <a:solidFill>
                  <a:schemeClr val="accent1">
                    <a:lumMod val="50000"/>
                  </a:schemeClr>
                </a:solidFill>
                <a:latin typeface="Cambria" pitchFamily="18" charset="0"/>
                <a:cs typeface="Times New Roman" pitchFamily="18" charset="0"/>
              </a:rPr>
              <a:t>Возмещено по предписаниям и представлениям в досудебном порядке, а также в добровольном порядке (по средствам </a:t>
            </a:r>
            <a:r>
              <a:rPr lang="ru-RU" sz="950" b="1" dirty="0" err="1" smtClean="0">
                <a:solidFill>
                  <a:schemeClr val="accent1">
                    <a:lumMod val="50000"/>
                  </a:schemeClr>
                </a:solidFill>
                <a:latin typeface="Cambria" pitchFamily="18" charset="0"/>
                <a:cs typeface="Times New Roman" pitchFamily="18" charset="0"/>
              </a:rPr>
              <a:t>фед.бюджета</a:t>
            </a:r>
            <a:r>
              <a:rPr lang="ru-RU" sz="950" b="1" dirty="0" smtClean="0">
                <a:solidFill>
                  <a:schemeClr val="accent1">
                    <a:lumMod val="50000"/>
                  </a:schemeClr>
                </a:solidFill>
                <a:latin typeface="Cambria" pitchFamily="18" charset="0"/>
                <a:cs typeface="Times New Roman" pitchFamily="18" charset="0"/>
              </a:rPr>
              <a:t> и средствам, полученным из </a:t>
            </a:r>
            <a:r>
              <a:rPr lang="ru-RU" sz="950" b="1" dirty="0" err="1" smtClean="0">
                <a:solidFill>
                  <a:schemeClr val="accent1">
                    <a:lumMod val="50000"/>
                  </a:schemeClr>
                </a:solidFill>
                <a:latin typeface="Cambria" pitchFamily="18" charset="0"/>
                <a:cs typeface="Times New Roman" pitchFamily="18" charset="0"/>
              </a:rPr>
              <a:t>фед.бюджета</a:t>
            </a:r>
            <a:r>
              <a:rPr lang="ru-RU" sz="950" b="1" dirty="0" smtClean="0">
                <a:solidFill>
                  <a:schemeClr val="accent1">
                    <a:lumMod val="50000"/>
                  </a:schemeClr>
                </a:solidFill>
                <a:latin typeface="Cambria" pitchFamily="18" charset="0"/>
                <a:cs typeface="Times New Roman" pitchFamily="18" charset="0"/>
              </a:rPr>
              <a:t>)</a:t>
            </a:r>
          </a:p>
        </p:txBody>
      </p:sp>
      <p:sp>
        <p:nvSpPr>
          <p:cNvPr id="145" name="TextBox 84"/>
          <p:cNvSpPr txBox="1">
            <a:spLocks noChangeArrowheads="1"/>
          </p:cNvSpPr>
          <p:nvPr/>
        </p:nvSpPr>
        <p:spPr bwMode="auto">
          <a:xfrm>
            <a:off x="4644008" y="2742768"/>
            <a:ext cx="4320480" cy="47705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>
              <a:lnSpc>
                <a:spcPts val="1500"/>
              </a:lnSpc>
            </a:pPr>
            <a:r>
              <a:rPr lang="ru-RU" altLang="ru-RU" sz="1200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mbria" pitchFamily="18" charset="0"/>
              </a:rPr>
              <a:t>направлено в Федеральное казначейство для дальнейшего направления в Минфин России</a:t>
            </a:r>
          </a:p>
        </p:txBody>
      </p:sp>
      <p:cxnSp>
        <p:nvCxnSpPr>
          <p:cNvPr id="146" name="Прямая соединительная линия 145"/>
          <p:cNvCxnSpPr/>
          <p:nvPr/>
        </p:nvCxnSpPr>
        <p:spPr>
          <a:xfrm>
            <a:off x="4644008" y="2787774"/>
            <a:ext cx="4392488" cy="0"/>
          </a:xfrm>
          <a:prstGeom prst="line">
            <a:avLst/>
          </a:prstGeom>
          <a:ln>
            <a:solidFill>
              <a:srgbClr val="FFC000"/>
            </a:solidFill>
            <a:prstDash val="lg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7" name="Стрелка вниз 146"/>
          <p:cNvSpPr/>
          <p:nvPr/>
        </p:nvSpPr>
        <p:spPr>
          <a:xfrm rot="16200000">
            <a:off x="5328084" y="2488562"/>
            <a:ext cx="576064" cy="1944216"/>
          </a:xfrm>
          <a:prstGeom prst="downArrow">
            <a:avLst>
              <a:gd name="adj1" fmla="val 83661"/>
              <a:gd name="adj2" fmla="val 18387"/>
            </a:avLst>
          </a:prstGeom>
          <a:noFill/>
          <a:ln w="635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>
              <a:noFill/>
            </a:endParaRPr>
          </a:p>
        </p:txBody>
      </p:sp>
      <p:sp>
        <p:nvSpPr>
          <p:cNvPr id="148" name="Прямоугольник 147"/>
          <p:cNvSpPr/>
          <p:nvPr/>
        </p:nvSpPr>
        <p:spPr>
          <a:xfrm>
            <a:off x="4644008" y="3244646"/>
            <a:ext cx="1944216" cy="438582"/>
          </a:xfrm>
          <a:prstGeom prst="rect">
            <a:avLst/>
          </a:prstGeom>
        </p:spPr>
        <p:txBody>
          <a:bodyPr wrap="square" lIns="68580" tIns="34290" rIns="68580" bIns="34290">
            <a:spAutoFit/>
          </a:bodyPr>
          <a:lstStyle/>
          <a:p>
            <a:pPr algn="ctr" eaLnBrk="1" hangingPunct="1"/>
            <a:r>
              <a:rPr lang="ru-RU" sz="1200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mbria" pitchFamily="18" charset="0"/>
                <a:cs typeface="Times New Roman" pitchFamily="18" charset="0"/>
              </a:rPr>
              <a:t>6</a:t>
            </a:r>
            <a:r>
              <a:rPr lang="ru-RU" sz="1100" dirty="0" smtClean="0">
                <a:solidFill>
                  <a:schemeClr val="accent1">
                    <a:lumMod val="50000"/>
                  </a:schemeClr>
                </a:solidFill>
                <a:latin typeface="Cambria" pitchFamily="18" charset="0"/>
                <a:cs typeface="Times New Roman" pitchFamily="18" charset="0"/>
              </a:rPr>
              <a:t> проектов УБМП на сумму </a:t>
            </a:r>
          </a:p>
          <a:p>
            <a:pPr algn="ctr" eaLnBrk="1" hangingPunct="1"/>
            <a:r>
              <a:rPr lang="ru-RU" sz="1200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mbria" pitchFamily="18" charset="0"/>
                <a:cs typeface="Times New Roman" pitchFamily="18" charset="0"/>
              </a:rPr>
              <a:t>141,4 млн.руб.</a:t>
            </a:r>
            <a:r>
              <a:rPr lang="ru-RU" sz="950" dirty="0" smtClean="0">
                <a:solidFill>
                  <a:schemeClr val="accent1">
                    <a:lumMod val="50000"/>
                  </a:schemeClr>
                </a:solidFill>
                <a:latin typeface="Cambria" pitchFamily="18" charset="0"/>
                <a:cs typeface="Times New Roman" pitchFamily="18" charset="0"/>
              </a:rPr>
              <a:t>.</a:t>
            </a:r>
          </a:p>
        </p:txBody>
      </p:sp>
      <p:sp>
        <p:nvSpPr>
          <p:cNvPr id="149" name="Прямоугольник 148"/>
          <p:cNvSpPr/>
          <p:nvPr/>
        </p:nvSpPr>
        <p:spPr>
          <a:xfrm>
            <a:off x="6588224" y="3172638"/>
            <a:ext cx="2483768" cy="623248"/>
          </a:xfrm>
          <a:prstGeom prst="rect">
            <a:avLst/>
          </a:prstGeom>
        </p:spPr>
        <p:txBody>
          <a:bodyPr wrap="square" lIns="68580" tIns="34290" rIns="68580" bIns="34290">
            <a:spAutoFit/>
          </a:bodyPr>
          <a:lstStyle/>
          <a:p>
            <a:pPr algn="ctr" eaLnBrk="1" hangingPunct="1"/>
            <a:r>
              <a:rPr lang="ru-RU" sz="1100" b="1" dirty="0" smtClean="0">
                <a:solidFill>
                  <a:schemeClr val="accent1">
                    <a:lumMod val="50000"/>
                  </a:schemeClr>
                </a:solidFill>
                <a:latin typeface="Cambria" pitchFamily="18" charset="0"/>
                <a:cs typeface="Times New Roman" pitchFamily="18" charset="0"/>
              </a:rPr>
              <a:t> приняты решения о бесспорном взыскании  по </a:t>
            </a:r>
            <a:r>
              <a:rPr lang="ru-RU" sz="1200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mbria" pitchFamily="18" charset="0"/>
                <a:cs typeface="Times New Roman" pitchFamily="18" charset="0"/>
              </a:rPr>
              <a:t>5</a:t>
            </a:r>
            <a:r>
              <a:rPr lang="ru-RU" sz="1100" b="1" dirty="0" smtClean="0">
                <a:solidFill>
                  <a:schemeClr val="accent1">
                    <a:lumMod val="50000"/>
                  </a:schemeClr>
                </a:solidFill>
                <a:latin typeface="Cambria" pitchFamily="18" charset="0"/>
                <a:cs typeface="Times New Roman" pitchFamily="18" charset="0"/>
              </a:rPr>
              <a:t> УБМП на сумму </a:t>
            </a:r>
          </a:p>
          <a:p>
            <a:pPr algn="ctr" eaLnBrk="1" hangingPunct="1"/>
            <a:r>
              <a:rPr lang="ru-RU" sz="1200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mbria" pitchFamily="18" charset="0"/>
                <a:cs typeface="Times New Roman" pitchFamily="18" charset="0"/>
              </a:rPr>
              <a:t>137,9 млн.руб.</a:t>
            </a:r>
            <a:endParaRPr lang="ru-RU" sz="950" b="1" dirty="0" smtClean="0">
              <a:solidFill>
                <a:schemeClr val="accent1">
                  <a:lumMod val="50000"/>
                </a:schemeClr>
              </a:solidFill>
              <a:latin typeface="Cambria" pitchFamily="18" charset="0"/>
              <a:cs typeface="Times New Roman" pitchFamily="18" charset="0"/>
            </a:endParaRPr>
          </a:p>
        </p:txBody>
      </p:sp>
      <p:cxnSp>
        <p:nvCxnSpPr>
          <p:cNvPr id="150" name="Прямая соединительная линия 149"/>
          <p:cNvCxnSpPr/>
          <p:nvPr/>
        </p:nvCxnSpPr>
        <p:spPr>
          <a:xfrm>
            <a:off x="4644008" y="3795886"/>
            <a:ext cx="4392488" cy="0"/>
          </a:xfrm>
          <a:prstGeom prst="line">
            <a:avLst/>
          </a:prstGeom>
          <a:ln>
            <a:solidFill>
              <a:srgbClr val="FFC000"/>
            </a:solidFill>
            <a:prstDash val="lg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1" name="Прямоугольник 150"/>
          <p:cNvSpPr/>
          <p:nvPr/>
        </p:nvSpPr>
        <p:spPr>
          <a:xfrm>
            <a:off x="4644008" y="3867894"/>
            <a:ext cx="4392488" cy="1224136"/>
          </a:xfrm>
          <a:prstGeom prst="rect">
            <a:avLst/>
          </a:prstGeom>
          <a:noFill/>
          <a:ln w="9525">
            <a:solidFill>
              <a:schemeClr val="accent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pPr indent="180000">
              <a:defRPr/>
            </a:pPr>
            <a:endParaRPr lang="ru-RU" sz="1000" dirty="0">
              <a:solidFill>
                <a:schemeClr val="accent1">
                  <a:lumMod val="50000"/>
                </a:schemeClr>
              </a:solidFill>
              <a:latin typeface="Cambria" pitchFamily="18" charset="0"/>
            </a:endParaRPr>
          </a:p>
        </p:txBody>
      </p:sp>
      <p:sp>
        <p:nvSpPr>
          <p:cNvPr id="152" name="Прямоугольник 151"/>
          <p:cNvSpPr/>
          <p:nvPr/>
        </p:nvSpPr>
        <p:spPr>
          <a:xfrm>
            <a:off x="4644008" y="3939902"/>
            <a:ext cx="1584176" cy="1131079"/>
          </a:xfrm>
          <a:prstGeom prst="rect">
            <a:avLst/>
          </a:prstGeom>
        </p:spPr>
        <p:txBody>
          <a:bodyPr wrap="square" lIns="68580" tIns="34290" rIns="68580" bIns="34290">
            <a:spAutoFit/>
          </a:bodyPr>
          <a:lstStyle/>
          <a:p>
            <a:pPr algn="ctr" eaLnBrk="1" hangingPunct="1"/>
            <a:r>
              <a:rPr lang="ru-RU" sz="1100" b="1" cap="small" dirty="0" smtClean="0">
                <a:solidFill>
                  <a:schemeClr val="accent1">
                    <a:lumMod val="50000"/>
                  </a:schemeClr>
                </a:solidFill>
                <a:latin typeface="Cambria" pitchFamily="18" charset="0"/>
                <a:cs typeface="Times New Roman" pitchFamily="18" charset="0"/>
              </a:rPr>
              <a:t>Составлено</a:t>
            </a:r>
            <a:r>
              <a:rPr lang="ru-RU" sz="1200" b="1" cap="small" dirty="0" smtClean="0">
                <a:solidFill>
                  <a:schemeClr val="accent1">
                    <a:lumMod val="50000"/>
                  </a:schemeClr>
                </a:solidFill>
                <a:latin typeface="Cambria" pitchFamily="18" charset="0"/>
                <a:cs typeface="Times New Roman" pitchFamily="18" charset="0"/>
              </a:rPr>
              <a:t> </a:t>
            </a:r>
            <a:r>
              <a:rPr lang="ru-RU" sz="1200" b="1" cap="small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mbria" pitchFamily="18" charset="0"/>
                <a:cs typeface="Times New Roman" pitchFamily="18" charset="0"/>
              </a:rPr>
              <a:t>30 </a:t>
            </a:r>
            <a:r>
              <a:rPr lang="ru-RU" sz="1100" b="1" cap="small" dirty="0" smtClean="0">
                <a:solidFill>
                  <a:schemeClr val="accent1">
                    <a:lumMod val="50000"/>
                  </a:schemeClr>
                </a:solidFill>
                <a:latin typeface="Cambria" pitchFamily="18" charset="0"/>
                <a:cs typeface="Times New Roman" pitchFamily="18" charset="0"/>
              </a:rPr>
              <a:t>протоколов </a:t>
            </a:r>
          </a:p>
          <a:p>
            <a:pPr algn="ctr" eaLnBrk="1" hangingPunct="1"/>
            <a:r>
              <a:rPr lang="ru-RU" sz="1100" b="1" cap="small" dirty="0" smtClean="0">
                <a:solidFill>
                  <a:schemeClr val="accent1">
                    <a:lumMod val="50000"/>
                  </a:schemeClr>
                </a:solidFill>
                <a:latin typeface="Cambria" pitchFamily="18" charset="0"/>
                <a:cs typeface="Times New Roman" pitchFamily="18" charset="0"/>
              </a:rPr>
              <a:t>об административных правонарушениях </a:t>
            </a:r>
          </a:p>
          <a:p>
            <a:pPr algn="ctr" eaLnBrk="1" hangingPunct="1"/>
            <a:r>
              <a:rPr lang="ru-RU" sz="1100" b="1" cap="small" dirty="0" smtClean="0">
                <a:solidFill>
                  <a:schemeClr val="accent1">
                    <a:lumMod val="50000"/>
                  </a:schemeClr>
                </a:solidFill>
                <a:latin typeface="Cambria" pitchFamily="18" charset="0"/>
                <a:cs typeface="Times New Roman" pitchFamily="18" charset="0"/>
              </a:rPr>
              <a:t>на сумму нарушений</a:t>
            </a:r>
            <a:r>
              <a:rPr lang="ru-RU" sz="1200" b="1" cap="small" dirty="0" smtClean="0">
                <a:solidFill>
                  <a:schemeClr val="accent1">
                    <a:lumMod val="50000"/>
                  </a:schemeClr>
                </a:solidFill>
                <a:latin typeface="Cambria" pitchFamily="18" charset="0"/>
                <a:cs typeface="Times New Roman" pitchFamily="18" charset="0"/>
              </a:rPr>
              <a:t> </a:t>
            </a:r>
            <a:r>
              <a:rPr lang="ru-RU" sz="1200" b="1" cap="small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mbria" pitchFamily="18" charset="0"/>
                <a:cs typeface="Times New Roman" pitchFamily="18" charset="0"/>
              </a:rPr>
              <a:t>5,3 МЛРД.РУБ.</a:t>
            </a:r>
            <a:endParaRPr lang="ru-RU" sz="1200" cap="small" dirty="0" smtClean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mbria" pitchFamily="18" charset="0"/>
              <a:cs typeface="Times New Roman" pitchFamily="18" charset="0"/>
            </a:endParaRPr>
          </a:p>
        </p:txBody>
      </p:sp>
      <p:sp>
        <p:nvSpPr>
          <p:cNvPr id="153" name="Нашивка 152"/>
          <p:cNvSpPr/>
          <p:nvPr/>
        </p:nvSpPr>
        <p:spPr bwMode="auto">
          <a:xfrm rot="5400000">
            <a:off x="6732241" y="843557"/>
            <a:ext cx="144016" cy="2016224"/>
          </a:xfrm>
          <a:prstGeom prst="chevron">
            <a:avLst>
              <a:gd name="adj" fmla="val 75576"/>
            </a:avLst>
          </a:prstGeom>
          <a:ln w="6350">
            <a:solidFill>
              <a:schemeClr val="accent1">
                <a:lumMod val="50000"/>
              </a:schemeClr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</p:sp>
      <p:sp>
        <p:nvSpPr>
          <p:cNvPr id="63" name="Прямоугольник 62"/>
          <p:cNvSpPr/>
          <p:nvPr/>
        </p:nvSpPr>
        <p:spPr>
          <a:xfrm>
            <a:off x="6228184" y="3841035"/>
            <a:ext cx="2915816" cy="530915"/>
          </a:xfrm>
          <a:prstGeom prst="rect">
            <a:avLst/>
          </a:prstGeom>
        </p:spPr>
        <p:txBody>
          <a:bodyPr wrap="square" lIns="68580" tIns="34290" rIns="68580" bIns="34290">
            <a:spAutoFit/>
          </a:bodyPr>
          <a:lstStyle/>
          <a:p>
            <a:pPr algn="ctr" eaLnBrk="1" hangingPunct="1"/>
            <a:r>
              <a:rPr lang="ru-RU" sz="1000" dirty="0" smtClean="0">
                <a:solidFill>
                  <a:schemeClr val="accent1">
                    <a:lumMod val="50000"/>
                  </a:schemeClr>
                </a:solidFill>
                <a:latin typeface="Cambria" pitchFamily="18" charset="0"/>
                <a:cs typeface="Times New Roman" pitchFamily="18" charset="0"/>
              </a:rPr>
              <a:t>вынесено </a:t>
            </a:r>
            <a:r>
              <a:rPr lang="ru-RU" sz="1000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mbria" pitchFamily="18" charset="0"/>
                <a:cs typeface="Times New Roman" pitchFamily="18" charset="0"/>
              </a:rPr>
              <a:t>18</a:t>
            </a:r>
            <a:r>
              <a:rPr lang="ru-RU" sz="1000" dirty="0" smtClean="0">
                <a:solidFill>
                  <a:schemeClr val="accent1">
                    <a:lumMod val="50000"/>
                  </a:schemeClr>
                </a:solidFill>
                <a:latin typeface="Cambria" pitchFamily="18" charset="0"/>
                <a:cs typeface="Times New Roman" pitchFamily="18" charset="0"/>
              </a:rPr>
              <a:t> постановлений</a:t>
            </a:r>
          </a:p>
          <a:p>
            <a:pPr algn="ctr" eaLnBrk="1" hangingPunct="1"/>
            <a:r>
              <a:rPr lang="ru-RU" sz="1000" dirty="0" smtClean="0">
                <a:solidFill>
                  <a:schemeClr val="accent1">
                    <a:lumMod val="50000"/>
                  </a:schemeClr>
                </a:solidFill>
                <a:latin typeface="Cambria" pitchFamily="18" charset="0"/>
                <a:cs typeface="Times New Roman" pitchFamily="18" charset="0"/>
              </a:rPr>
              <a:t>о наложении административных штрафов</a:t>
            </a:r>
          </a:p>
          <a:p>
            <a:pPr algn="ctr" eaLnBrk="1" hangingPunct="1"/>
            <a:r>
              <a:rPr lang="ru-RU" sz="1000" dirty="0" smtClean="0">
                <a:solidFill>
                  <a:schemeClr val="accent1">
                    <a:lumMod val="50000"/>
                  </a:schemeClr>
                </a:solidFill>
                <a:latin typeface="Cambria" pitchFamily="18" charset="0"/>
                <a:cs typeface="Times New Roman" pitchFamily="18" charset="0"/>
              </a:rPr>
              <a:t>на сумму нарушений </a:t>
            </a:r>
            <a:r>
              <a:rPr lang="ru-RU" sz="1000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mbria" pitchFamily="18" charset="0"/>
                <a:cs typeface="Times New Roman" pitchFamily="18" charset="0"/>
              </a:rPr>
              <a:t>3,6 млрд. руб.</a:t>
            </a:r>
          </a:p>
        </p:txBody>
      </p:sp>
      <p:sp>
        <p:nvSpPr>
          <p:cNvPr id="64" name="Прямоугольник 63"/>
          <p:cNvSpPr/>
          <p:nvPr/>
        </p:nvSpPr>
        <p:spPr>
          <a:xfrm>
            <a:off x="6228184" y="4354964"/>
            <a:ext cx="2915816" cy="377026"/>
          </a:xfrm>
          <a:prstGeom prst="rect">
            <a:avLst/>
          </a:prstGeom>
        </p:spPr>
        <p:txBody>
          <a:bodyPr wrap="square" lIns="68580" tIns="34290" rIns="68580" bIns="34290">
            <a:spAutoFit/>
          </a:bodyPr>
          <a:lstStyle/>
          <a:p>
            <a:pPr algn="ctr" eaLnBrk="1" hangingPunct="1"/>
            <a:r>
              <a:rPr lang="ru-RU" sz="1000" dirty="0" smtClean="0">
                <a:solidFill>
                  <a:schemeClr val="accent1">
                    <a:lumMod val="50000"/>
                  </a:schemeClr>
                </a:solidFill>
                <a:latin typeface="Cambria" pitchFamily="18" charset="0"/>
                <a:cs typeface="Times New Roman" pitchFamily="18" charset="0"/>
              </a:rPr>
              <a:t>наложено административных штрафов</a:t>
            </a:r>
          </a:p>
          <a:p>
            <a:pPr algn="ctr" eaLnBrk="1" hangingPunct="1"/>
            <a:r>
              <a:rPr lang="ru-RU" sz="1000" dirty="0" smtClean="0">
                <a:solidFill>
                  <a:schemeClr val="accent1">
                    <a:lumMod val="50000"/>
                  </a:schemeClr>
                </a:solidFill>
                <a:latin typeface="Cambria" pitchFamily="18" charset="0"/>
                <a:cs typeface="Times New Roman" pitchFamily="18" charset="0"/>
              </a:rPr>
              <a:t>на сумму </a:t>
            </a:r>
            <a:r>
              <a:rPr lang="ru-RU" sz="1000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mbria" pitchFamily="18" charset="0"/>
                <a:cs typeface="Times New Roman" pitchFamily="18" charset="0"/>
              </a:rPr>
              <a:t>200 тыс. руб. </a:t>
            </a:r>
          </a:p>
        </p:txBody>
      </p:sp>
      <p:sp>
        <p:nvSpPr>
          <p:cNvPr id="65" name="Прямоугольник 64"/>
          <p:cNvSpPr/>
          <p:nvPr/>
        </p:nvSpPr>
        <p:spPr>
          <a:xfrm>
            <a:off x="6228184" y="4715004"/>
            <a:ext cx="2915816" cy="377026"/>
          </a:xfrm>
          <a:prstGeom prst="rect">
            <a:avLst/>
          </a:prstGeom>
        </p:spPr>
        <p:txBody>
          <a:bodyPr wrap="square" lIns="68580" tIns="34290" rIns="68580" bIns="34290">
            <a:spAutoFit/>
          </a:bodyPr>
          <a:lstStyle/>
          <a:p>
            <a:pPr algn="ctr" eaLnBrk="1" hangingPunct="1"/>
            <a:r>
              <a:rPr lang="ru-RU" sz="1000" dirty="0" smtClean="0">
                <a:solidFill>
                  <a:schemeClr val="accent1">
                    <a:lumMod val="50000"/>
                  </a:schemeClr>
                </a:solidFill>
                <a:latin typeface="Cambria" pitchFamily="18" charset="0"/>
                <a:cs typeface="Times New Roman" pitchFamily="18" charset="0"/>
              </a:rPr>
              <a:t>сумма взысканных административных штрафов составила </a:t>
            </a:r>
            <a:r>
              <a:rPr lang="ru-RU" sz="1000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mbria" pitchFamily="18" charset="0"/>
                <a:cs typeface="Times New Roman" pitchFamily="18" charset="0"/>
              </a:rPr>
              <a:t>200 тыс. руб</a:t>
            </a:r>
            <a:r>
              <a:rPr lang="ru-RU" sz="1000" dirty="0" smtClean="0">
                <a:solidFill>
                  <a:schemeClr val="accent1">
                    <a:lumMod val="50000"/>
                  </a:schemeClr>
                </a:solidFill>
                <a:latin typeface="Cambria" pitchFamily="18" charset="0"/>
                <a:cs typeface="Times New Roman" pitchFamily="18" charset="0"/>
              </a:rPr>
              <a:t>. </a:t>
            </a:r>
          </a:p>
        </p:txBody>
      </p:sp>
      <p:sp>
        <p:nvSpPr>
          <p:cNvPr id="67" name="Прямоугольник 66"/>
          <p:cNvSpPr/>
          <p:nvPr/>
        </p:nvSpPr>
        <p:spPr>
          <a:xfrm>
            <a:off x="6300192" y="3867894"/>
            <a:ext cx="2736304" cy="1224136"/>
          </a:xfrm>
          <a:prstGeom prst="rect">
            <a:avLst/>
          </a:prstGeom>
          <a:noFill/>
          <a:ln w="9525">
            <a:solidFill>
              <a:schemeClr val="accent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pPr indent="180000">
              <a:defRPr/>
            </a:pPr>
            <a:endParaRPr lang="ru-RU" sz="1000" dirty="0">
              <a:solidFill>
                <a:schemeClr val="accent1">
                  <a:lumMod val="50000"/>
                </a:schemeClr>
              </a:solidFill>
              <a:latin typeface="Cambria" pitchFamily="18" charset="0"/>
            </a:endParaRPr>
          </a:p>
        </p:txBody>
      </p:sp>
      <p:sp>
        <p:nvSpPr>
          <p:cNvPr id="68" name="Прямоугольник 67"/>
          <p:cNvSpPr/>
          <p:nvPr/>
        </p:nvSpPr>
        <p:spPr>
          <a:xfrm>
            <a:off x="6300192" y="4371950"/>
            <a:ext cx="2736304" cy="360040"/>
          </a:xfrm>
          <a:prstGeom prst="rect">
            <a:avLst/>
          </a:prstGeom>
          <a:noFill/>
          <a:ln w="9525">
            <a:solidFill>
              <a:schemeClr val="accent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pPr indent="180000">
              <a:defRPr/>
            </a:pPr>
            <a:endParaRPr lang="ru-RU" sz="1000" dirty="0">
              <a:solidFill>
                <a:schemeClr val="accent1">
                  <a:lumMod val="50000"/>
                </a:schemeClr>
              </a:solidFill>
              <a:latin typeface="Cambria" pitchFamily="18" charset="0"/>
            </a:endParaRPr>
          </a:p>
        </p:txBody>
      </p:sp>
      <p:sp>
        <p:nvSpPr>
          <p:cNvPr id="71" name="Прямоугольник 70"/>
          <p:cNvSpPr/>
          <p:nvPr/>
        </p:nvSpPr>
        <p:spPr>
          <a:xfrm>
            <a:off x="4644008" y="2427734"/>
            <a:ext cx="4499992" cy="361637"/>
          </a:xfrm>
          <a:prstGeom prst="rect">
            <a:avLst/>
          </a:prstGeom>
        </p:spPr>
        <p:txBody>
          <a:bodyPr wrap="square" lIns="68580" tIns="34290" rIns="68580" bIns="34290">
            <a:spAutoFit/>
          </a:bodyPr>
          <a:lstStyle/>
          <a:p>
            <a:pPr eaLnBrk="1" hangingPunct="1"/>
            <a:r>
              <a:rPr lang="ru-RU" sz="950" dirty="0" smtClean="0">
                <a:solidFill>
                  <a:schemeClr val="accent1">
                    <a:lumMod val="50000"/>
                  </a:schemeClr>
                </a:solidFill>
                <a:latin typeface="Cambria" pitchFamily="18" charset="0"/>
                <a:cs typeface="Times New Roman" pitchFamily="18" charset="0"/>
              </a:rPr>
              <a:t>* по другим предписаниям и представлениям срок исполнения </a:t>
            </a:r>
          </a:p>
          <a:p>
            <a:pPr eaLnBrk="1" hangingPunct="1"/>
            <a:r>
              <a:rPr lang="ru-RU" sz="950" dirty="0" smtClean="0">
                <a:solidFill>
                  <a:schemeClr val="accent1">
                    <a:lumMod val="50000"/>
                  </a:schemeClr>
                </a:solidFill>
                <a:latin typeface="Cambria" pitchFamily="18" charset="0"/>
                <a:cs typeface="Times New Roman" pitchFamily="18" charset="0"/>
              </a:rPr>
              <a:t>не наступил, обжалование предписаний</a:t>
            </a:r>
          </a:p>
        </p:txBody>
      </p:sp>
      <p:sp>
        <p:nvSpPr>
          <p:cNvPr id="74" name="Прямоугольник 73"/>
          <p:cNvSpPr/>
          <p:nvPr/>
        </p:nvSpPr>
        <p:spPr>
          <a:xfrm>
            <a:off x="8828856" y="4904973"/>
            <a:ext cx="315144" cy="238527"/>
          </a:xfrm>
          <a:prstGeom prst="rect">
            <a:avLst/>
          </a:prstGeom>
        </p:spPr>
        <p:txBody>
          <a:bodyPr wrap="square" lIns="68580" tIns="34290" rIns="68580" bIns="34290">
            <a:spAutoFit/>
          </a:bodyPr>
          <a:lstStyle/>
          <a:p>
            <a:pPr algn="r" eaLnBrk="1" hangingPunct="1"/>
            <a:r>
              <a:rPr lang="ru-RU" sz="1100" dirty="0" smtClean="0">
                <a:solidFill>
                  <a:schemeClr val="accent1">
                    <a:lumMod val="50000"/>
                  </a:schemeClr>
                </a:solidFill>
                <a:latin typeface="Cambria" pitchFamily="18" charset="0"/>
                <a:cs typeface="Times New Roman" pitchFamily="18" charset="0"/>
              </a:rPr>
              <a:t>16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Итоги деятельности Казначейства России за 2018 год…"/>
          <p:cNvSpPr/>
          <p:nvPr/>
        </p:nvSpPr>
        <p:spPr>
          <a:xfrm>
            <a:off x="3347864" y="51470"/>
            <a:ext cx="5796136" cy="648072"/>
          </a:xfrm>
          <a:prstGeom prst="roundRect">
            <a:avLst>
              <a:gd name="adj" fmla="val 11676"/>
            </a:avLst>
          </a:prstGeom>
          <a:solidFill>
            <a:srgbClr val="003859"/>
          </a:solidFill>
          <a:ln w="12700">
            <a:noFill/>
            <a:miter lim="400000"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0" tIns="0" rIns="0" bIns="0" anchor="ctr"/>
          <a:lstStyle/>
          <a:p>
            <a:pPr algn="ctr" defTabSz="336947">
              <a:defRPr/>
            </a:pPr>
            <a:endParaRPr lang="ru-RU" sz="2200" b="1" cap="all" dirty="0" smtClean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mbria" pitchFamily="18" charset="0"/>
              <a:ea typeface="Open Sans Condensed Light" pitchFamily="34" charset="0"/>
              <a:cs typeface="Open Sans Condensed Light" pitchFamily="34" charset="0"/>
            </a:endParaRPr>
          </a:p>
        </p:txBody>
      </p:sp>
      <p:sp>
        <p:nvSpPr>
          <p:cNvPr id="9" name="Line"/>
          <p:cNvSpPr/>
          <p:nvPr/>
        </p:nvSpPr>
        <p:spPr>
          <a:xfrm flipV="1">
            <a:off x="-1" y="771550"/>
            <a:ext cx="9144001" cy="1"/>
          </a:xfrm>
          <a:prstGeom prst="line">
            <a:avLst/>
          </a:prstGeom>
          <a:ln>
            <a:solidFill>
              <a:schemeClr val="bg1">
                <a:lumMod val="95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lIns="0" tIns="0" rIns="0" bIns="0" anchor="ctr"/>
          <a:lstStyle/>
          <a:p>
            <a:pPr>
              <a:defRPr sz="3200" b="0">
                <a:solidFill>
                  <a:srgbClr val="FFFFFF"/>
                </a:solidFill>
                <a:latin typeface="+mn-lt"/>
                <a:ea typeface="+mn-ea"/>
                <a:cs typeface="+mn-cs"/>
                <a:sym typeface="Helvetica Neue Medium"/>
              </a:defRPr>
            </a:pPr>
            <a:endParaRPr>
              <a:ln w="12700">
                <a:solidFill>
                  <a:schemeClr val="tx1"/>
                </a:solidFill>
              </a:ln>
            </a:endParaRPr>
          </a:p>
        </p:txBody>
      </p:sp>
      <p:grpSp>
        <p:nvGrpSpPr>
          <p:cNvPr id="2" name="Group"/>
          <p:cNvGrpSpPr/>
          <p:nvPr/>
        </p:nvGrpSpPr>
        <p:grpSpPr>
          <a:xfrm>
            <a:off x="0" y="1"/>
            <a:ext cx="755576" cy="699541"/>
            <a:chOff x="0" y="0"/>
            <a:chExt cx="1409276" cy="1337589"/>
          </a:xfrm>
        </p:grpSpPr>
        <p:pic>
          <p:nvPicPr>
            <p:cNvPr id="11" name="Снимок экрана 2018-06-05 в 12.52.22.jpg" descr="Снимок экрана 2018-06-05 в 12.52.22.jpg"/>
            <p:cNvPicPr>
              <a:picLocks noChangeAspect="1"/>
            </p:cNvPicPr>
            <p:nvPr/>
          </p:nvPicPr>
          <p:blipFill>
            <a:blip r:embed="rId2" cstate="print">
              <a:extLst/>
            </a:blip>
            <a:stretch>
              <a:fillRect/>
            </a:stretch>
          </p:blipFill>
          <p:spPr>
            <a:xfrm>
              <a:off x="0" y="0"/>
              <a:ext cx="1409277" cy="1337590"/>
            </a:xfrm>
            <a:prstGeom prst="rect">
              <a:avLst/>
            </a:prstGeom>
            <a:ln w="12700" cap="flat">
              <a:noFill/>
              <a:miter lim="400000"/>
            </a:ln>
            <a:effectLst/>
          </p:spPr>
        </p:pic>
        <p:grpSp>
          <p:nvGrpSpPr>
            <p:cNvPr id="3" name="Group"/>
            <p:cNvGrpSpPr/>
            <p:nvPr/>
          </p:nvGrpSpPr>
          <p:grpSpPr>
            <a:xfrm>
              <a:off x="194622" y="150347"/>
              <a:ext cx="1019890" cy="1138346"/>
              <a:chOff x="-134" y="0"/>
              <a:chExt cx="1019888" cy="1138344"/>
            </a:xfrm>
          </p:grpSpPr>
          <p:sp>
            <p:nvSpPr>
              <p:cNvPr id="14" name="Circle"/>
              <p:cNvSpPr/>
              <p:nvPr/>
            </p:nvSpPr>
            <p:spPr>
              <a:xfrm>
                <a:off x="314787" y="450342"/>
                <a:ext cx="390199" cy="390199"/>
              </a:xfrm>
              <a:prstGeom prst="ellipse">
                <a:avLst/>
              </a:prstGeom>
              <a:solidFill>
                <a:srgbClr val="013B5E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0" tIns="0" rIns="0" bIns="0" numCol="1" anchor="ctr">
                <a:noAutofit/>
              </a:bodyPr>
              <a:lstStyle/>
              <a:p>
                <a:pPr>
                  <a:defRPr sz="3200" b="0">
                    <a:solidFill>
                      <a:srgbClr val="FFFFFF"/>
                    </a:solidFill>
                    <a:latin typeface="+mn-lt"/>
                    <a:ea typeface="+mn-ea"/>
                    <a:cs typeface="+mn-cs"/>
                    <a:sym typeface="Helvetica Neue Medium"/>
                  </a:defRPr>
                </a:pPr>
                <a:endParaRPr/>
              </a:p>
            </p:txBody>
          </p:sp>
          <p:pic>
            <p:nvPicPr>
              <p:cNvPr id="15" name="30688_html_m284ef2b5.png" descr="30688_html_m284ef2b5.png"/>
              <p:cNvPicPr>
                <a:picLocks noChangeAspect="1"/>
              </p:cNvPicPr>
              <p:nvPr/>
            </p:nvPicPr>
            <p:blipFill>
              <a:blip r:embed="rId3" cstate="print">
                <a:extLst/>
              </a:blip>
              <a:srcRect l="824" t="717" r="564" b="407"/>
              <a:stretch>
                <a:fillRect/>
              </a:stretch>
            </p:blipFill>
            <p:spPr>
              <a:xfrm>
                <a:off x="-135" y="0"/>
                <a:ext cx="1019889" cy="1138345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535" h="21581" extrusionOk="0">
                    <a:moveTo>
                      <a:pt x="10788" y="0"/>
                    </a:moveTo>
                    <a:cubicBezTo>
                      <a:pt x="10759" y="0"/>
                      <a:pt x="10737" y="39"/>
                      <a:pt x="10737" y="83"/>
                    </a:cubicBezTo>
                    <a:cubicBezTo>
                      <a:pt x="10737" y="127"/>
                      <a:pt x="10684" y="185"/>
                      <a:pt x="10612" y="211"/>
                    </a:cubicBezTo>
                    <a:cubicBezTo>
                      <a:pt x="10509" y="248"/>
                      <a:pt x="10497" y="253"/>
                      <a:pt x="10578" y="256"/>
                    </a:cubicBezTo>
                    <a:cubicBezTo>
                      <a:pt x="10728" y="261"/>
                      <a:pt x="10764" y="390"/>
                      <a:pt x="10654" y="542"/>
                    </a:cubicBezTo>
                    <a:cubicBezTo>
                      <a:pt x="10576" y="649"/>
                      <a:pt x="10572" y="695"/>
                      <a:pt x="10629" y="790"/>
                    </a:cubicBezTo>
                    <a:cubicBezTo>
                      <a:pt x="10687" y="889"/>
                      <a:pt x="10679" y="914"/>
                      <a:pt x="10587" y="971"/>
                    </a:cubicBezTo>
                    <a:cubicBezTo>
                      <a:pt x="10527" y="1007"/>
                      <a:pt x="10432" y="1081"/>
                      <a:pt x="10377" y="1129"/>
                    </a:cubicBezTo>
                    <a:cubicBezTo>
                      <a:pt x="10306" y="1191"/>
                      <a:pt x="10234" y="1200"/>
                      <a:pt x="10117" y="1174"/>
                    </a:cubicBezTo>
                    <a:cubicBezTo>
                      <a:pt x="9832" y="1108"/>
                      <a:pt x="9308" y="1139"/>
                      <a:pt x="9120" y="1226"/>
                    </a:cubicBezTo>
                    <a:cubicBezTo>
                      <a:pt x="8900" y="1329"/>
                      <a:pt x="8818" y="1448"/>
                      <a:pt x="8818" y="1693"/>
                    </a:cubicBezTo>
                    <a:cubicBezTo>
                      <a:pt x="8818" y="1964"/>
                      <a:pt x="8952" y="2208"/>
                      <a:pt x="9254" y="2498"/>
                    </a:cubicBezTo>
                    <a:cubicBezTo>
                      <a:pt x="9482" y="2717"/>
                      <a:pt x="9518" y="2774"/>
                      <a:pt x="9497" y="2927"/>
                    </a:cubicBezTo>
                    <a:cubicBezTo>
                      <a:pt x="9451" y="3270"/>
                      <a:pt x="9508" y="3386"/>
                      <a:pt x="9757" y="3424"/>
                    </a:cubicBezTo>
                    <a:cubicBezTo>
                      <a:pt x="9881" y="3442"/>
                      <a:pt x="9994" y="3471"/>
                      <a:pt x="10008" y="3491"/>
                    </a:cubicBezTo>
                    <a:cubicBezTo>
                      <a:pt x="10064" y="3572"/>
                      <a:pt x="9813" y="3950"/>
                      <a:pt x="9581" y="4138"/>
                    </a:cubicBezTo>
                    <a:cubicBezTo>
                      <a:pt x="9313" y="4356"/>
                      <a:pt x="9209" y="4370"/>
                      <a:pt x="9179" y="4176"/>
                    </a:cubicBezTo>
                    <a:cubicBezTo>
                      <a:pt x="9150" y="3995"/>
                      <a:pt x="9012" y="3868"/>
                      <a:pt x="8785" y="3830"/>
                    </a:cubicBezTo>
                    <a:cubicBezTo>
                      <a:pt x="8677" y="3812"/>
                      <a:pt x="8561" y="3764"/>
                      <a:pt x="8533" y="3717"/>
                    </a:cubicBezTo>
                    <a:cubicBezTo>
                      <a:pt x="8478" y="3621"/>
                      <a:pt x="8490" y="3418"/>
                      <a:pt x="8550" y="3363"/>
                    </a:cubicBezTo>
                    <a:cubicBezTo>
                      <a:pt x="8609" y="3310"/>
                      <a:pt x="8600" y="3235"/>
                      <a:pt x="8533" y="3235"/>
                    </a:cubicBezTo>
                    <a:cubicBezTo>
                      <a:pt x="8502" y="3235"/>
                      <a:pt x="8478" y="3251"/>
                      <a:pt x="8483" y="3273"/>
                    </a:cubicBezTo>
                    <a:cubicBezTo>
                      <a:pt x="8488" y="3295"/>
                      <a:pt x="8460" y="3377"/>
                      <a:pt x="8425" y="3454"/>
                    </a:cubicBezTo>
                    <a:cubicBezTo>
                      <a:pt x="8354" y="3607"/>
                      <a:pt x="8157" y="3689"/>
                      <a:pt x="8047" y="3612"/>
                    </a:cubicBezTo>
                    <a:cubicBezTo>
                      <a:pt x="7924" y="3525"/>
                      <a:pt x="7663" y="3494"/>
                      <a:pt x="7545" y="3551"/>
                    </a:cubicBezTo>
                    <a:cubicBezTo>
                      <a:pt x="7460" y="3592"/>
                      <a:pt x="7427" y="3657"/>
                      <a:pt x="7427" y="3807"/>
                    </a:cubicBezTo>
                    <a:cubicBezTo>
                      <a:pt x="7427" y="3919"/>
                      <a:pt x="7400" y="4030"/>
                      <a:pt x="7369" y="4048"/>
                    </a:cubicBezTo>
                    <a:cubicBezTo>
                      <a:pt x="7264" y="4106"/>
                      <a:pt x="6974" y="3598"/>
                      <a:pt x="6874" y="3190"/>
                    </a:cubicBezTo>
                    <a:cubicBezTo>
                      <a:pt x="6758" y="2715"/>
                      <a:pt x="6663" y="2535"/>
                      <a:pt x="6472" y="2423"/>
                    </a:cubicBezTo>
                    <a:cubicBezTo>
                      <a:pt x="5949" y="2115"/>
                      <a:pt x="5145" y="2336"/>
                      <a:pt x="5248" y="2761"/>
                    </a:cubicBezTo>
                    <a:cubicBezTo>
                      <a:pt x="5283" y="2905"/>
                      <a:pt x="5264" y="2936"/>
                      <a:pt x="5098" y="3017"/>
                    </a:cubicBezTo>
                    <a:cubicBezTo>
                      <a:pt x="4995" y="3067"/>
                      <a:pt x="4852" y="3153"/>
                      <a:pt x="4771" y="3213"/>
                    </a:cubicBezTo>
                    <a:lnTo>
                      <a:pt x="4620" y="3326"/>
                    </a:lnTo>
                    <a:lnTo>
                      <a:pt x="4762" y="3318"/>
                    </a:lnTo>
                    <a:cubicBezTo>
                      <a:pt x="4910" y="3313"/>
                      <a:pt x="4913" y="3329"/>
                      <a:pt x="4838" y="3627"/>
                    </a:cubicBezTo>
                    <a:cubicBezTo>
                      <a:pt x="4800" y="3779"/>
                      <a:pt x="4801" y="3783"/>
                      <a:pt x="4913" y="3694"/>
                    </a:cubicBezTo>
                    <a:cubicBezTo>
                      <a:pt x="4982" y="3640"/>
                      <a:pt x="5119" y="3604"/>
                      <a:pt x="5257" y="3604"/>
                    </a:cubicBezTo>
                    <a:cubicBezTo>
                      <a:pt x="5592" y="3604"/>
                      <a:pt x="5681" y="3520"/>
                      <a:pt x="5701" y="3183"/>
                    </a:cubicBezTo>
                    <a:cubicBezTo>
                      <a:pt x="5715" y="2936"/>
                      <a:pt x="5730" y="2895"/>
                      <a:pt x="5835" y="2882"/>
                    </a:cubicBezTo>
                    <a:cubicBezTo>
                      <a:pt x="5903" y="2873"/>
                      <a:pt x="6041" y="2922"/>
                      <a:pt x="6137" y="2995"/>
                    </a:cubicBezTo>
                    <a:cubicBezTo>
                      <a:pt x="6285" y="3107"/>
                      <a:pt x="6311" y="3175"/>
                      <a:pt x="6338" y="3446"/>
                    </a:cubicBezTo>
                    <a:cubicBezTo>
                      <a:pt x="6381" y="3870"/>
                      <a:pt x="6545" y="4098"/>
                      <a:pt x="7075" y="4477"/>
                    </a:cubicBezTo>
                    <a:lnTo>
                      <a:pt x="7218" y="4582"/>
                    </a:lnTo>
                    <a:lnTo>
                      <a:pt x="7033" y="4665"/>
                    </a:lnTo>
                    <a:cubicBezTo>
                      <a:pt x="6933" y="4712"/>
                      <a:pt x="6809" y="4736"/>
                      <a:pt x="6757" y="4718"/>
                    </a:cubicBezTo>
                    <a:cubicBezTo>
                      <a:pt x="6705" y="4700"/>
                      <a:pt x="6609" y="4711"/>
                      <a:pt x="6539" y="4740"/>
                    </a:cubicBezTo>
                    <a:cubicBezTo>
                      <a:pt x="6469" y="4770"/>
                      <a:pt x="6326" y="4825"/>
                      <a:pt x="6221" y="4861"/>
                    </a:cubicBezTo>
                    <a:cubicBezTo>
                      <a:pt x="6016" y="4930"/>
                      <a:pt x="5860" y="5089"/>
                      <a:pt x="5860" y="5229"/>
                    </a:cubicBezTo>
                    <a:cubicBezTo>
                      <a:pt x="5860" y="5296"/>
                      <a:pt x="5909" y="5309"/>
                      <a:pt x="6086" y="5305"/>
                    </a:cubicBezTo>
                    <a:cubicBezTo>
                      <a:pt x="6272" y="5300"/>
                      <a:pt x="6358" y="5334"/>
                      <a:pt x="6514" y="5470"/>
                    </a:cubicBezTo>
                    <a:cubicBezTo>
                      <a:pt x="6620" y="5563"/>
                      <a:pt x="6761" y="5643"/>
                      <a:pt x="6824" y="5643"/>
                    </a:cubicBezTo>
                    <a:cubicBezTo>
                      <a:pt x="6975" y="5643"/>
                      <a:pt x="7205" y="5787"/>
                      <a:pt x="7159" y="5854"/>
                    </a:cubicBezTo>
                    <a:cubicBezTo>
                      <a:pt x="7139" y="5883"/>
                      <a:pt x="7086" y="5889"/>
                      <a:pt x="7033" y="5869"/>
                    </a:cubicBezTo>
                    <a:cubicBezTo>
                      <a:pt x="6981" y="5849"/>
                      <a:pt x="6703" y="5816"/>
                      <a:pt x="6422" y="5794"/>
                    </a:cubicBezTo>
                    <a:cubicBezTo>
                      <a:pt x="6016" y="5761"/>
                      <a:pt x="5866" y="5729"/>
                      <a:pt x="5684" y="5621"/>
                    </a:cubicBezTo>
                    <a:cubicBezTo>
                      <a:pt x="5537" y="5533"/>
                      <a:pt x="5450" y="5502"/>
                      <a:pt x="5450" y="5545"/>
                    </a:cubicBezTo>
                    <a:cubicBezTo>
                      <a:pt x="5450" y="5731"/>
                      <a:pt x="5828" y="6004"/>
                      <a:pt x="6086" y="6004"/>
                    </a:cubicBezTo>
                    <a:cubicBezTo>
                      <a:pt x="6152" y="6004"/>
                      <a:pt x="6254" y="6049"/>
                      <a:pt x="6313" y="6102"/>
                    </a:cubicBezTo>
                    <a:cubicBezTo>
                      <a:pt x="6372" y="6155"/>
                      <a:pt x="6537" y="6214"/>
                      <a:pt x="6673" y="6230"/>
                    </a:cubicBezTo>
                    <a:cubicBezTo>
                      <a:pt x="6826" y="6248"/>
                      <a:pt x="7005" y="6319"/>
                      <a:pt x="7142" y="6418"/>
                    </a:cubicBezTo>
                    <a:cubicBezTo>
                      <a:pt x="7265" y="6507"/>
                      <a:pt x="7388" y="6576"/>
                      <a:pt x="7419" y="6576"/>
                    </a:cubicBezTo>
                    <a:cubicBezTo>
                      <a:pt x="7450" y="6576"/>
                      <a:pt x="7603" y="6637"/>
                      <a:pt x="7763" y="6712"/>
                    </a:cubicBezTo>
                    <a:cubicBezTo>
                      <a:pt x="7984" y="6815"/>
                      <a:pt x="8093" y="6910"/>
                      <a:pt x="8215" y="7110"/>
                    </a:cubicBezTo>
                    <a:cubicBezTo>
                      <a:pt x="8400" y="7416"/>
                      <a:pt x="8472" y="7949"/>
                      <a:pt x="8357" y="8141"/>
                    </a:cubicBezTo>
                    <a:cubicBezTo>
                      <a:pt x="8309" y="8223"/>
                      <a:pt x="8307" y="8277"/>
                      <a:pt x="8349" y="8314"/>
                    </a:cubicBezTo>
                    <a:cubicBezTo>
                      <a:pt x="8442" y="8398"/>
                      <a:pt x="8212" y="8750"/>
                      <a:pt x="7905" y="8999"/>
                    </a:cubicBezTo>
                    <a:cubicBezTo>
                      <a:pt x="7759" y="9117"/>
                      <a:pt x="7519" y="9325"/>
                      <a:pt x="7369" y="9458"/>
                    </a:cubicBezTo>
                    <a:lnTo>
                      <a:pt x="7092" y="9699"/>
                    </a:lnTo>
                    <a:lnTo>
                      <a:pt x="6866" y="9631"/>
                    </a:lnTo>
                    <a:cubicBezTo>
                      <a:pt x="6728" y="9589"/>
                      <a:pt x="6539" y="9461"/>
                      <a:pt x="6380" y="9300"/>
                    </a:cubicBezTo>
                    <a:cubicBezTo>
                      <a:pt x="6216" y="9135"/>
                      <a:pt x="6039" y="9005"/>
                      <a:pt x="5894" y="8961"/>
                    </a:cubicBezTo>
                    <a:cubicBezTo>
                      <a:pt x="5670" y="8893"/>
                      <a:pt x="5657" y="8883"/>
                      <a:pt x="5600" y="8585"/>
                    </a:cubicBezTo>
                    <a:lnTo>
                      <a:pt x="5542" y="8277"/>
                    </a:lnTo>
                    <a:lnTo>
                      <a:pt x="5760" y="8089"/>
                    </a:lnTo>
                    <a:cubicBezTo>
                      <a:pt x="5948" y="7927"/>
                      <a:pt x="5979" y="7873"/>
                      <a:pt x="5978" y="7675"/>
                    </a:cubicBezTo>
                    <a:cubicBezTo>
                      <a:pt x="5976" y="7384"/>
                      <a:pt x="5842" y="7139"/>
                      <a:pt x="5374" y="6569"/>
                    </a:cubicBezTo>
                    <a:cubicBezTo>
                      <a:pt x="5169" y="6318"/>
                      <a:pt x="4986" y="6086"/>
                      <a:pt x="4972" y="6049"/>
                    </a:cubicBezTo>
                    <a:cubicBezTo>
                      <a:pt x="4952" y="5995"/>
                      <a:pt x="4937" y="5995"/>
                      <a:pt x="4863" y="6049"/>
                    </a:cubicBezTo>
                    <a:cubicBezTo>
                      <a:pt x="4784" y="6108"/>
                      <a:pt x="4722" y="6036"/>
                      <a:pt x="4419" y="5523"/>
                    </a:cubicBezTo>
                    <a:cubicBezTo>
                      <a:pt x="4056" y="4909"/>
                      <a:pt x="3942" y="4630"/>
                      <a:pt x="3941" y="4349"/>
                    </a:cubicBezTo>
                    <a:cubicBezTo>
                      <a:pt x="3941" y="4257"/>
                      <a:pt x="3918" y="4168"/>
                      <a:pt x="3891" y="4153"/>
                    </a:cubicBezTo>
                    <a:cubicBezTo>
                      <a:pt x="3864" y="4138"/>
                      <a:pt x="3826" y="3978"/>
                      <a:pt x="3807" y="3792"/>
                    </a:cubicBezTo>
                    <a:cubicBezTo>
                      <a:pt x="3788" y="3607"/>
                      <a:pt x="3717" y="3190"/>
                      <a:pt x="3648" y="2867"/>
                    </a:cubicBezTo>
                    <a:cubicBezTo>
                      <a:pt x="3571" y="2504"/>
                      <a:pt x="3535" y="2193"/>
                      <a:pt x="3556" y="2054"/>
                    </a:cubicBezTo>
                    <a:cubicBezTo>
                      <a:pt x="3597" y="1785"/>
                      <a:pt x="3543" y="1767"/>
                      <a:pt x="3329" y="1994"/>
                    </a:cubicBezTo>
                    <a:cubicBezTo>
                      <a:pt x="3045" y="2296"/>
                      <a:pt x="2785" y="2972"/>
                      <a:pt x="2785" y="3393"/>
                    </a:cubicBezTo>
                    <a:cubicBezTo>
                      <a:pt x="2785" y="3476"/>
                      <a:pt x="2762" y="3559"/>
                      <a:pt x="2734" y="3574"/>
                    </a:cubicBezTo>
                    <a:cubicBezTo>
                      <a:pt x="2682" y="3603"/>
                      <a:pt x="2198" y="3060"/>
                      <a:pt x="2198" y="2972"/>
                    </a:cubicBezTo>
                    <a:cubicBezTo>
                      <a:pt x="2198" y="2945"/>
                      <a:pt x="2175" y="2927"/>
                      <a:pt x="2148" y="2927"/>
                    </a:cubicBezTo>
                    <a:cubicBezTo>
                      <a:pt x="2059" y="2927"/>
                      <a:pt x="1972" y="3505"/>
                      <a:pt x="1972" y="4056"/>
                    </a:cubicBezTo>
                    <a:cubicBezTo>
                      <a:pt x="1972" y="4351"/>
                      <a:pt x="1946" y="4599"/>
                      <a:pt x="1922" y="4612"/>
                    </a:cubicBezTo>
                    <a:cubicBezTo>
                      <a:pt x="1897" y="4626"/>
                      <a:pt x="1727" y="4496"/>
                      <a:pt x="1536" y="4326"/>
                    </a:cubicBezTo>
                    <a:cubicBezTo>
                      <a:pt x="1345" y="4157"/>
                      <a:pt x="1163" y="4018"/>
                      <a:pt x="1134" y="4018"/>
                    </a:cubicBezTo>
                    <a:cubicBezTo>
                      <a:pt x="1055" y="4018"/>
                      <a:pt x="1134" y="5248"/>
                      <a:pt x="1234" y="5583"/>
                    </a:cubicBezTo>
                    <a:cubicBezTo>
                      <a:pt x="1282" y="5740"/>
                      <a:pt x="1309" y="5891"/>
                      <a:pt x="1293" y="5914"/>
                    </a:cubicBezTo>
                    <a:cubicBezTo>
                      <a:pt x="1277" y="5937"/>
                      <a:pt x="1173" y="5889"/>
                      <a:pt x="1067" y="5809"/>
                    </a:cubicBezTo>
                    <a:cubicBezTo>
                      <a:pt x="414" y="5317"/>
                      <a:pt x="404" y="5309"/>
                      <a:pt x="405" y="5440"/>
                    </a:cubicBezTo>
                    <a:cubicBezTo>
                      <a:pt x="406" y="5898"/>
                      <a:pt x="655" y="6708"/>
                      <a:pt x="908" y="7065"/>
                    </a:cubicBezTo>
                    <a:cubicBezTo>
                      <a:pt x="999" y="7195"/>
                      <a:pt x="1066" y="7376"/>
                      <a:pt x="1075" y="7509"/>
                    </a:cubicBezTo>
                    <a:cubicBezTo>
                      <a:pt x="1084" y="7633"/>
                      <a:pt x="1143" y="7811"/>
                      <a:pt x="1209" y="7908"/>
                    </a:cubicBezTo>
                    <a:cubicBezTo>
                      <a:pt x="1342" y="8102"/>
                      <a:pt x="1296" y="8190"/>
                      <a:pt x="1100" y="8096"/>
                    </a:cubicBezTo>
                    <a:cubicBezTo>
                      <a:pt x="1035" y="8064"/>
                      <a:pt x="804" y="7981"/>
                      <a:pt x="589" y="7915"/>
                    </a:cubicBezTo>
                    <a:cubicBezTo>
                      <a:pt x="375" y="7850"/>
                      <a:pt x="146" y="7781"/>
                      <a:pt x="86" y="7757"/>
                    </a:cubicBezTo>
                    <a:cubicBezTo>
                      <a:pt x="-7" y="7721"/>
                      <a:pt x="-17" y="7732"/>
                      <a:pt x="19" y="7840"/>
                    </a:cubicBezTo>
                    <a:cubicBezTo>
                      <a:pt x="106" y="8100"/>
                      <a:pt x="412" y="8599"/>
                      <a:pt x="631" y="8848"/>
                    </a:cubicBezTo>
                    <a:cubicBezTo>
                      <a:pt x="756" y="8991"/>
                      <a:pt x="848" y="9127"/>
                      <a:pt x="832" y="9149"/>
                    </a:cubicBezTo>
                    <a:cubicBezTo>
                      <a:pt x="816" y="9172"/>
                      <a:pt x="674" y="9187"/>
                      <a:pt x="522" y="9187"/>
                    </a:cubicBezTo>
                    <a:cubicBezTo>
                      <a:pt x="370" y="9187"/>
                      <a:pt x="201" y="9218"/>
                      <a:pt x="145" y="9255"/>
                    </a:cubicBezTo>
                    <a:cubicBezTo>
                      <a:pt x="52" y="9316"/>
                      <a:pt x="79" y="9357"/>
                      <a:pt x="405" y="9676"/>
                    </a:cubicBezTo>
                    <a:cubicBezTo>
                      <a:pt x="601" y="9869"/>
                      <a:pt x="921" y="10121"/>
                      <a:pt x="1125" y="10240"/>
                    </a:cubicBezTo>
                    <a:cubicBezTo>
                      <a:pt x="1330" y="10359"/>
                      <a:pt x="1489" y="10483"/>
                      <a:pt x="1469" y="10511"/>
                    </a:cubicBezTo>
                    <a:cubicBezTo>
                      <a:pt x="1449" y="10541"/>
                      <a:pt x="1286" y="10548"/>
                      <a:pt x="1100" y="10534"/>
                    </a:cubicBezTo>
                    <a:cubicBezTo>
                      <a:pt x="921" y="10521"/>
                      <a:pt x="721" y="10524"/>
                      <a:pt x="648" y="10541"/>
                    </a:cubicBezTo>
                    <a:lnTo>
                      <a:pt x="522" y="10572"/>
                    </a:lnTo>
                    <a:cubicBezTo>
                      <a:pt x="521" y="10573"/>
                      <a:pt x="522" y="10577"/>
                      <a:pt x="522" y="10579"/>
                    </a:cubicBezTo>
                    <a:cubicBezTo>
                      <a:pt x="522" y="10581"/>
                      <a:pt x="522" y="10584"/>
                      <a:pt x="522" y="10587"/>
                    </a:cubicBezTo>
                    <a:lnTo>
                      <a:pt x="665" y="10752"/>
                    </a:lnTo>
                    <a:cubicBezTo>
                      <a:pt x="986" y="11143"/>
                      <a:pt x="1619" y="11405"/>
                      <a:pt x="2491" y="11505"/>
                    </a:cubicBezTo>
                    <a:cubicBezTo>
                      <a:pt x="2795" y="11539"/>
                      <a:pt x="3046" y="11590"/>
                      <a:pt x="3044" y="11617"/>
                    </a:cubicBezTo>
                    <a:cubicBezTo>
                      <a:pt x="3043" y="11645"/>
                      <a:pt x="2976" y="11844"/>
                      <a:pt x="2902" y="12054"/>
                    </a:cubicBezTo>
                    <a:cubicBezTo>
                      <a:pt x="2774" y="12417"/>
                      <a:pt x="2754" y="12936"/>
                      <a:pt x="2860" y="13032"/>
                    </a:cubicBezTo>
                    <a:cubicBezTo>
                      <a:pt x="2880" y="13050"/>
                      <a:pt x="3064" y="12962"/>
                      <a:pt x="3271" y="12829"/>
                    </a:cubicBezTo>
                    <a:cubicBezTo>
                      <a:pt x="3478" y="12696"/>
                      <a:pt x="3663" y="12607"/>
                      <a:pt x="3681" y="12633"/>
                    </a:cubicBezTo>
                    <a:cubicBezTo>
                      <a:pt x="3700" y="12660"/>
                      <a:pt x="3687" y="12837"/>
                      <a:pt x="3656" y="13032"/>
                    </a:cubicBezTo>
                    <a:cubicBezTo>
                      <a:pt x="3626" y="13227"/>
                      <a:pt x="3611" y="13398"/>
                      <a:pt x="3623" y="13408"/>
                    </a:cubicBezTo>
                    <a:cubicBezTo>
                      <a:pt x="3653" y="13435"/>
                      <a:pt x="3936" y="13293"/>
                      <a:pt x="4167" y="13137"/>
                    </a:cubicBezTo>
                    <a:cubicBezTo>
                      <a:pt x="4276" y="13064"/>
                      <a:pt x="4392" y="13017"/>
                      <a:pt x="4419" y="13032"/>
                    </a:cubicBezTo>
                    <a:cubicBezTo>
                      <a:pt x="4446" y="13047"/>
                      <a:pt x="4469" y="13200"/>
                      <a:pt x="4469" y="13371"/>
                    </a:cubicBezTo>
                    <a:cubicBezTo>
                      <a:pt x="4469" y="13538"/>
                      <a:pt x="4475" y="13674"/>
                      <a:pt x="4486" y="13679"/>
                    </a:cubicBezTo>
                    <a:cubicBezTo>
                      <a:pt x="4572" y="13677"/>
                      <a:pt x="4935" y="13542"/>
                      <a:pt x="5064" y="13461"/>
                    </a:cubicBezTo>
                    <a:cubicBezTo>
                      <a:pt x="5152" y="13406"/>
                      <a:pt x="5227" y="13377"/>
                      <a:pt x="5232" y="13401"/>
                    </a:cubicBezTo>
                    <a:cubicBezTo>
                      <a:pt x="5237" y="13424"/>
                      <a:pt x="5241" y="13470"/>
                      <a:pt x="5248" y="13498"/>
                    </a:cubicBezTo>
                    <a:cubicBezTo>
                      <a:pt x="5256" y="13527"/>
                      <a:pt x="5269" y="13599"/>
                      <a:pt x="5274" y="13656"/>
                    </a:cubicBezTo>
                    <a:cubicBezTo>
                      <a:pt x="5291" y="13892"/>
                      <a:pt x="5368" y="13914"/>
                      <a:pt x="5642" y="13769"/>
                    </a:cubicBezTo>
                    <a:cubicBezTo>
                      <a:pt x="5784" y="13695"/>
                      <a:pt x="5928" y="13596"/>
                      <a:pt x="5969" y="13551"/>
                    </a:cubicBezTo>
                    <a:cubicBezTo>
                      <a:pt x="6070" y="13442"/>
                      <a:pt x="6154" y="13498"/>
                      <a:pt x="6154" y="13679"/>
                    </a:cubicBezTo>
                    <a:cubicBezTo>
                      <a:pt x="6154" y="14037"/>
                      <a:pt x="6337" y="14089"/>
                      <a:pt x="6723" y="13837"/>
                    </a:cubicBezTo>
                    <a:cubicBezTo>
                      <a:pt x="6856" y="13751"/>
                      <a:pt x="6970" y="13679"/>
                      <a:pt x="6983" y="13679"/>
                    </a:cubicBezTo>
                    <a:cubicBezTo>
                      <a:pt x="6992" y="13679"/>
                      <a:pt x="7029" y="13718"/>
                      <a:pt x="7067" y="13769"/>
                    </a:cubicBezTo>
                    <a:cubicBezTo>
                      <a:pt x="6830" y="13318"/>
                      <a:pt x="6740" y="12846"/>
                      <a:pt x="6740" y="12189"/>
                    </a:cubicBezTo>
                    <a:cubicBezTo>
                      <a:pt x="6740" y="11457"/>
                      <a:pt x="6793" y="11169"/>
                      <a:pt x="6992" y="10782"/>
                    </a:cubicBezTo>
                    <a:cubicBezTo>
                      <a:pt x="7341" y="10103"/>
                      <a:pt x="8304" y="9223"/>
                      <a:pt x="9070" y="8886"/>
                    </a:cubicBezTo>
                    <a:cubicBezTo>
                      <a:pt x="9620" y="8644"/>
                      <a:pt x="9846" y="8605"/>
                      <a:pt x="10679" y="8608"/>
                    </a:cubicBezTo>
                    <a:cubicBezTo>
                      <a:pt x="11795" y="8611"/>
                      <a:pt x="11956" y="8642"/>
                      <a:pt x="12749" y="9029"/>
                    </a:cubicBezTo>
                    <a:cubicBezTo>
                      <a:pt x="14546" y="9906"/>
                      <a:pt x="15346" y="11990"/>
                      <a:pt x="14517" y="13641"/>
                    </a:cubicBezTo>
                    <a:cubicBezTo>
                      <a:pt x="14166" y="14341"/>
                      <a:pt x="13752" y="14761"/>
                      <a:pt x="13495" y="14672"/>
                    </a:cubicBezTo>
                    <a:cubicBezTo>
                      <a:pt x="13402" y="14640"/>
                      <a:pt x="13297" y="14683"/>
                      <a:pt x="13260" y="14770"/>
                    </a:cubicBezTo>
                    <a:cubicBezTo>
                      <a:pt x="13223" y="14857"/>
                      <a:pt x="13121" y="14906"/>
                      <a:pt x="13034" y="14875"/>
                    </a:cubicBezTo>
                    <a:cubicBezTo>
                      <a:pt x="12937" y="14842"/>
                      <a:pt x="12853" y="14906"/>
                      <a:pt x="12816" y="15033"/>
                    </a:cubicBezTo>
                    <a:cubicBezTo>
                      <a:pt x="12771" y="15185"/>
                      <a:pt x="12687" y="15230"/>
                      <a:pt x="12522" y="15191"/>
                    </a:cubicBezTo>
                    <a:cubicBezTo>
                      <a:pt x="12352" y="15151"/>
                      <a:pt x="12289" y="15187"/>
                      <a:pt x="12263" y="15349"/>
                    </a:cubicBezTo>
                    <a:cubicBezTo>
                      <a:pt x="12243" y="15470"/>
                      <a:pt x="12093" y="15628"/>
                      <a:pt x="11936" y="15696"/>
                    </a:cubicBezTo>
                    <a:cubicBezTo>
                      <a:pt x="11486" y="15888"/>
                      <a:pt x="10569" y="15935"/>
                      <a:pt x="9883" y="15801"/>
                    </a:cubicBezTo>
                    <a:cubicBezTo>
                      <a:pt x="9315" y="15690"/>
                      <a:pt x="9250" y="15650"/>
                      <a:pt x="9196" y="15372"/>
                    </a:cubicBezTo>
                    <a:cubicBezTo>
                      <a:pt x="9155" y="15167"/>
                      <a:pt x="9106" y="15105"/>
                      <a:pt x="9045" y="15191"/>
                    </a:cubicBezTo>
                    <a:cubicBezTo>
                      <a:pt x="8921" y="15368"/>
                      <a:pt x="8735" y="15253"/>
                      <a:pt x="8735" y="14996"/>
                    </a:cubicBezTo>
                    <a:cubicBezTo>
                      <a:pt x="8735" y="14846"/>
                      <a:pt x="8689" y="14801"/>
                      <a:pt x="8559" y="14845"/>
                    </a:cubicBezTo>
                    <a:cubicBezTo>
                      <a:pt x="8436" y="14887"/>
                      <a:pt x="8357" y="14835"/>
                      <a:pt x="8316" y="14695"/>
                    </a:cubicBezTo>
                    <a:cubicBezTo>
                      <a:pt x="8259" y="14501"/>
                      <a:pt x="8235" y="14505"/>
                      <a:pt x="8047" y="14657"/>
                    </a:cubicBezTo>
                    <a:cubicBezTo>
                      <a:pt x="7859" y="14810"/>
                      <a:pt x="7826" y="14790"/>
                      <a:pt x="7553" y="14469"/>
                    </a:cubicBezTo>
                    <a:cubicBezTo>
                      <a:pt x="7423" y="14316"/>
                      <a:pt x="7313" y="14171"/>
                      <a:pt x="7218" y="14025"/>
                    </a:cubicBezTo>
                    <a:cubicBezTo>
                      <a:pt x="7219" y="14054"/>
                      <a:pt x="7195" y="14072"/>
                      <a:pt x="7151" y="14093"/>
                    </a:cubicBezTo>
                    <a:cubicBezTo>
                      <a:pt x="7096" y="14119"/>
                      <a:pt x="6964" y="14155"/>
                      <a:pt x="6857" y="14176"/>
                    </a:cubicBezTo>
                    <a:cubicBezTo>
                      <a:pt x="6604" y="14225"/>
                      <a:pt x="6277" y="14486"/>
                      <a:pt x="6145" y="14747"/>
                    </a:cubicBezTo>
                    <a:cubicBezTo>
                      <a:pt x="5977" y="15080"/>
                      <a:pt x="5999" y="15574"/>
                      <a:pt x="6204" y="15944"/>
                    </a:cubicBezTo>
                    <a:lnTo>
                      <a:pt x="6371" y="16245"/>
                    </a:lnTo>
                    <a:lnTo>
                      <a:pt x="6547" y="16109"/>
                    </a:lnTo>
                    <a:cubicBezTo>
                      <a:pt x="6735" y="15968"/>
                      <a:pt x="6792" y="15989"/>
                      <a:pt x="6874" y="16230"/>
                    </a:cubicBezTo>
                    <a:cubicBezTo>
                      <a:pt x="6897" y="16297"/>
                      <a:pt x="7040" y="16477"/>
                      <a:pt x="7193" y="16629"/>
                    </a:cubicBezTo>
                    <a:cubicBezTo>
                      <a:pt x="7345" y="16780"/>
                      <a:pt x="7480" y="16937"/>
                      <a:pt x="7494" y="16975"/>
                    </a:cubicBezTo>
                    <a:cubicBezTo>
                      <a:pt x="7531" y="17074"/>
                      <a:pt x="7635" y="16996"/>
                      <a:pt x="7746" y="16787"/>
                    </a:cubicBezTo>
                    <a:cubicBezTo>
                      <a:pt x="7799" y="16686"/>
                      <a:pt x="7861" y="16606"/>
                      <a:pt x="7888" y="16606"/>
                    </a:cubicBezTo>
                    <a:cubicBezTo>
                      <a:pt x="7916" y="16606"/>
                      <a:pt x="7990" y="16686"/>
                      <a:pt x="8056" y="16787"/>
                    </a:cubicBezTo>
                    <a:cubicBezTo>
                      <a:pt x="8185" y="16983"/>
                      <a:pt x="8301" y="17016"/>
                      <a:pt x="8416" y="16892"/>
                    </a:cubicBezTo>
                    <a:cubicBezTo>
                      <a:pt x="8617" y="16674"/>
                      <a:pt x="8646" y="17071"/>
                      <a:pt x="8475" y="17674"/>
                    </a:cubicBezTo>
                    <a:cubicBezTo>
                      <a:pt x="8260" y="18431"/>
                      <a:pt x="7782" y="19223"/>
                      <a:pt x="7126" y="19909"/>
                    </a:cubicBezTo>
                    <a:lnTo>
                      <a:pt x="6832" y="20210"/>
                    </a:lnTo>
                    <a:lnTo>
                      <a:pt x="7126" y="20210"/>
                    </a:lnTo>
                    <a:cubicBezTo>
                      <a:pt x="7312" y="20210"/>
                      <a:pt x="7502" y="20163"/>
                      <a:pt x="7679" y="20082"/>
                    </a:cubicBezTo>
                    <a:cubicBezTo>
                      <a:pt x="7828" y="20014"/>
                      <a:pt x="7965" y="19977"/>
                      <a:pt x="7980" y="19999"/>
                    </a:cubicBezTo>
                    <a:cubicBezTo>
                      <a:pt x="7996" y="20022"/>
                      <a:pt x="7976" y="20162"/>
                      <a:pt x="7938" y="20308"/>
                    </a:cubicBezTo>
                    <a:cubicBezTo>
                      <a:pt x="7901" y="20454"/>
                      <a:pt x="7892" y="20590"/>
                      <a:pt x="7913" y="20609"/>
                    </a:cubicBezTo>
                    <a:cubicBezTo>
                      <a:pt x="7934" y="20628"/>
                      <a:pt x="8108" y="20569"/>
                      <a:pt x="8307" y="20481"/>
                    </a:cubicBezTo>
                    <a:cubicBezTo>
                      <a:pt x="8506" y="20392"/>
                      <a:pt x="8695" y="20333"/>
                      <a:pt x="8718" y="20345"/>
                    </a:cubicBezTo>
                    <a:cubicBezTo>
                      <a:pt x="8741" y="20358"/>
                      <a:pt x="8744" y="20496"/>
                      <a:pt x="8726" y="20654"/>
                    </a:cubicBezTo>
                    <a:cubicBezTo>
                      <a:pt x="8697" y="20911"/>
                      <a:pt x="8703" y="20940"/>
                      <a:pt x="8802" y="20940"/>
                    </a:cubicBezTo>
                    <a:cubicBezTo>
                      <a:pt x="9008" y="20939"/>
                      <a:pt x="9317" y="20839"/>
                      <a:pt x="9589" y="20684"/>
                    </a:cubicBezTo>
                    <a:cubicBezTo>
                      <a:pt x="9739" y="20599"/>
                      <a:pt x="9871" y="20543"/>
                      <a:pt x="9883" y="20564"/>
                    </a:cubicBezTo>
                    <a:cubicBezTo>
                      <a:pt x="9895" y="20584"/>
                      <a:pt x="9943" y="20709"/>
                      <a:pt x="9983" y="20842"/>
                    </a:cubicBezTo>
                    <a:cubicBezTo>
                      <a:pt x="10070" y="21132"/>
                      <a:pt x="10341" y="21449"/>
                      <a:pt x="10587" y="21542"/>
                    </a:cubicBezTo>
                    <a:cubicBezTo>
                      <a:pt x="10740" y="21600"/>
                      <a:pt x="10793" y="21598"/>
                      <a:pt x="10980" y="21512"/>
                    </a:cubicBezTo>
                    <a:cubicBezTo>
                      <a:pt x="11239" y="21393"/>
                      <a:pt x="11455" y="21149"/>
                      <a:pt x="11550" y="20865"/>
                    </a:cubicBezTo>
                    <a:cubicBezTo>
                      <a:pt x="11589" y="20750"/>
                      <a:pt x="11629" y="20624"/>
                      <a:pt x="11643" y="20586"/>
                    </a:cubicBezTo>
                    <a:cubicBezTo>
                      <a:pt x="11660" y="20537"/>
                      <a:pt x="11721" y="20551"/>
                      <a:pt x="11860" y="20646"/>
                    </a:cubicBezTo>
                    <a:cubicBezTo>
                      <a:pt x="12078" y="20795"/>
                      <a:pt x="12482" y="20940"/>
                      <a:pt x="12690" y="20940"/>
                    </a:cubicBezTo>
                    <a:cubicBezTo>
                      <a:pt x="12804" y="20940"/>
                      <a:pt x="12832" y="20916"/>
                      <a:pt x="12832" y="20789"/>
                    </a:cubicBezTo>
                    <a:cubicBezTo>
                      <a:pt x="12832" y="20705"/>
                      <a:pt x="12806" y="20572"/>
                      <a:pt x="12774" y="20496"/>
                    </a:cubicBezTo>
                    <a:cubicBezTo>
                      <a:pt x="12742" y="20420"/>
                      <a:pt x="12724" y="20339"/>
                      <a:pt x="12740" y="20315"/>
                    </a:cubicBezTo>
                    <a:cubicBezTo>
                      <a:pt x="12757" y="20291"/>
                      <a:pt x="12947" y="20351"/>
                      <a:pt x="13159" y="20451"/>
                    </a:cubicBezTo>
                    <a:cubicBezTo>
                      <a:pt x="13383" y="20556"/>
                      <a:pt x="13565" y="20613"/>
                      <a:pt x="13595" y="20586"/>
                    </a:cubicBezTo>
                    <a:cubicBezTo>
                      <a:pt x="13625" y="20559"/>
                      <a:pt x="13620" y="20441"/>
                      <a:pt x="13587" y="20308"/>
                    </a:cubicBezTo>
                    <a:cubicBezTo>
                      <a:pt x="13555" y="20181"/>
                      <a:pt x="13553" y="20059"/>
                      <a:pt x="13578" y="20037"/>
                    </a:cubicBezTo>
                    <a:cubicBezTo>
                      <a:pt x="13603" y="20015"/>
                      <a:pt x="13739" y="20047"/>
                      <a:pt x="13880" y="20105"/>
                    </a:cubicBezTo>
                    <a:cubicBezTo>
                      <a:pt x="14021" y="20162"/>
                      <a:pt x="14261" y="20209"/>
                      <a:pt x="14416" y="20210"/>
                    </a:cubicBezTo>
                    <a:lnTo>
                      <a:pt x="14693" y="20210"/>
                    </a:lnTo>
                    <a:lnTo>
                      <a:pt x="14425" y="19932"/>
                    </a:lnTo>
                    <a:cubicBezTo>
                      <a:pt x="13686" y="19193"/>
                      <a:pt x="13089" y="18119"/>
                      <a:pt x="12967" y="17291"/>
                    </a:cubicBezTo>
                    <a:cubicBezTo>
                      <a:pt x="12936" y="17081"/>
                      <a:pt x="12938" y="16964"/>
                      <a:pt x="12983" y="16922"/>
                    </a:cubicBezTo>
                    <a:cubicBezTo>
                      <a:pt x="12984" y="16920"/>
                      <a:pt x="12983" y="16916"/>
                      <a:pt x="12983" y="16914"/>
                    </a:cubicBezTo>
                    <a:cubicBezTo>
                      <a:pt x="12986" y="16907"/>
                      <a:pt x="12996" y="16904"/>
                      <a:pt x="13000" y="16899"/>
                    </a:cubicBezTo>
                    <a:cubicBezTo>
                      <a:pt x="13012" y="16885"/>
                      <a:pt x="13022" y="16877"/>
                      <a:pt x="13042" y="16884"/>
                    </a:cubicBezTo>
                    <a:cubicBezTo>
                      <a:pt x="13049" y="16887"/>
                      <a:pt x="13059" y="16894"/>
                      <a:pt x="13067" y="16899"/>
                    </a:cubicBezTo>
                    <a:cubicBezTo>
                      <a:pt x="13070" y="16901"/>
                      <a:pt x="13072" y="16905"/>
                      <a:pt x="13076" y="16907"/>
                    </a:cubicBezTo>
                    <a:cubicBezTo>
                      <a:pt x="13098" y="16911"/>
                      <a:pt x="13121" y="16917"/>
                      <a:pt x="13151" y="16929"/>
                    </a:cubicBezTo>
                    <a:cubicBezTo>
                      <a:pt x="13312" y="16996"/>
                      <a:pt x="13377" y="16962"/>
                      <a:pt x="13562" y="16681"/>
                    </a:cubicBezTo>
                    <a:cubicBezTo>
                      <a:pt x="13619" y="16594"/>
                      <a:pt x="13638" y="16600"/>
                      <a:pt x="13779" y="16802"/>
                    </a:cubicBezTo>
                    <a:lnTo>
                      <a:pt x="13939" y="17027"/>
                    </a:lnTo>
                    <a:lnTo>
                      <a:pt x="14232" y="16749"/>
                    </a:lnTo>
                    <a:cubicBezTo>
                      <a:pt x="14392" y="16597"/>
                      <a:pt x="14571" y="16374"/>
                      <a:pt x="14634" y="16252"/>
                    </a:cubicBezTo>
                    <a:cubicBezTo>
                      <a:pt x="14698" y="16130"/>
                      <a:pt x="14763" y="16034"/>
                      <a:pt x="14777" y="16034"/>
                    </a:cubicBezTo>
                    <a:cubicBezTo>
                      <a:pt x="14790" y="16034"/>
                      <a:pt x="14885" y="16076"/>
                      <a:pt x="14986" y="16132"/>
                    </a:cubicBezTo>
                    <a:lnTo>
                      <a:pt x="15171" y="16230"/>
                    </a:lnTo>
                    <a:lnTo>
                      <a:pt x="15338" y="15921"/>
                    </a:lnTo>
                    <a:cubicBezTo>
                      <a:pt x="15597" y="15429"/>
                      <a:pt x="15535" y="14804"/>
                      <a:pt x="15196" y="14477"/>
                    </a:cubicBezTo>
                    <a:cubicBezTo>
                      <a:pt x="15043" y="14330"/>
                      <a:pt x="14676" y="14153"/>
                      <a:pt x="14525" y="14153"/>
                    </a:cubicBezTo>
                    <a:cubicBezTo>
                      <a:pt x="14322" y="14153"/>
                      <a:pt x="14283" y="14051"/>
                      <a:pt x="14408" y="13860"/>
                    </a:cubicBezTo>
                    <a:cubicBezTo>
                      <a:pt x="14544" y="13652"/>
                      <a:pt x="14579" y="13643"/>
                      <a:pt x="14726" y="13792"/>
                    </a:cubicBezTo>
                    <a:cubicBezTo>
                      <a:pt x="14837" y="13903"/>
                      <a:pt x="15028" y="13999"/>
                      <a:pt x="15162" y="14018"/>
                    </a:cubicBezTo>
                    <a:cubicBezTo>
                      <a:pt x="15196" y="14018"/>
                      <a:pt x="15231" y="14012"/>
                      <a:pt x="15254" y="14010"/>
                    </a:cubicBezTo>
                    <a:cubicBezTo>
                      <a:pt x="15268" y="14007"/>
                      <a:pt x="15280" y="14003"/>
                      <a:pt x="15288" y="13995"/>
                    </a:cubicBezTo>
                    <a:cubicBezTo>
                      <a:pt x="15322" y="13964"/>
                      <a:pt x="15350" y="13839"/>
                      <a:pt x="15355" y="13717"/>
                    </a:cubicBezTo>
                    <a:cubicBezTo>
                      <a:pt x="15359" y="13595"/>
                      <a:pt x="15375" y="13478"/>
                      <a:pt x="15380" y="13453"/>
                    </a:cubicBezTo>
                    <a:cubicBezTo>
                      <a:pt x="15385" y="13428"/>
                      <a:pt x="15494" y="13491"/>
                      <a:pt x="15623" y="13596"/>
                    </a:cubicBezTo>
                    <a:cubicBezTo>
                      <a:pt x="15940" y="13853"/>
                      <a:pt x="16131" y="13937"/>
                      <a:pt x="16201" y="13837"/>
                    </a:cubicBezTo>
                    <a:cubicBezTo>
                      <a:pt x="16230" y="13796"/>
                      <a:pt x="16259" y="13688"/>
                      <a:pt x="16260" y="13596"/>
                    </a:cubicBezTo>
                    <a:cubicBezTo>
                      <a:pt x="16261" y="13420"/>
                      <a:pt x="16335" y="13325"/>
                      <a:pt x="16402" y="13423"/>
                    </a:cubicBezTo>
                    <a:cubicBezTo>
                      <a:pt x="16448" y="13489"/>
                      <a:pt x="16886" y="13677"/>
                      <a:pt x="16997" y="13679"/>
                    </a:cubicBezTo>
                    <a:cubicBezTo>
                      <a:pt x="17047" y="13680"/>
                      <a:pt x="17073" y="13588"/>
                      <a:pt x="17073" y="13378"/>
                    </a:cubicBezTo>
                    <a:cubicBezTo>
                      <a:pt x="17073" y="13211"/>
                      <a:pt x="17086" y="13057"/>
                      <a:pt x="17106" y="13039"/>
                    </a:cubicBezTo>
                    <a:cubicBezTo>
                      <a:pt x="17126" y="13022"/>
                      <a:pt x="17224" y="13063"/>
                      <a:pt x="17324" y="13130"/>
                    </a:cubicBezTo>
                    <a:cubicBezTo>
                      <a:pt x="17424" y="13197"/>
                      <a:pt x="17589" y="13293"/>
                      <a:pt x="17693" y="13340"/>
                    </a:cubicBezTo>
                    <a:lnTo>
                      <a:pt x="17886" y="13423"/>
                    </a:lnTo>
                    <a:lnTo>
                      <a:pt x="17886" y="13197"/>
                    </a:lnTo>
                    <a:cubicBezTo>
                      <a:pt x="17886" y="13074"/>
                      <a:pt x="17857" y="12899"/>
                      <a:pt x="17827" y="12806"/>
                    </a:cubicBezTo>
                    <a:cubicBezTo>
                      <a:pt x="17796" y="12710"/>
                      <a:pt x="17798" y="12627"/>
                      <a:pt x="17827" y="12611"/>
                    </a:cubicBezTo>
                    <a:cubicBezTo>
                      <a:pt x="17855" y="12595"/>
                      <a:pt x="18041" y="12691"/>
                      <a:pt x="18238" y="12821"/>
                    </a:cubicBezTo>
                    <a:cubicBezTo>
                      <a:pt x="18434" y="12951"/>
                      <a:pt x="18614" y="13055"/>
                      <a:pt x="18640" y="13055"/>
                    </a:cubicBezTo>
                    <a:cubicBezTo>
                      <a:pt x="18716" y="13055"/>
                      <a:pt x="18767" y="12643"/>
                      <a:pt x="18724" y="12385"/>
                    </a:cubicBezTo>
                    <a:cubicBezTo>
                      <a:pt x="18702" y="12252"/>
                      <a:pt x="18634" y="12028"/>
                      <a:pt x="18573" y="11888"/>
                    </a:cubicBezTo>
                    <a:cubicBezTo>
                      <a:pt x="18511" y="11748"/>
                      <a:pt x="18479" y="11614"/>
                      <a:pt x="18497" y="11587"/>
                    </a:cubicBezTo>
                    <a:cubicBezTo>
                      <a:pt x="18516" y="11561"/>
                      <a:pt x="18630" y="11542"/>
                      <a:pt x="18757" y="11542"/>
                    </a:cubicBezTo>
                    <a:cubicBezTo>
                      <a:pt x="19140" y="11542"/>
                      <a:pt x="19856" y="11386"/>
                      <a:pt x="20207" y="11226"/>
                    </a:cubicBezTo>
                    <a:cubicBezTo>
                      <a:pt x="20484" y="11101"/>
                      <a:pt x="20991" y="10684"/>
                      <a:pt x="21003" y="10579"/>
                    </a:cubicBezTo>
                    <a:cubicBezTo>
                      <a:pt x="20998" y="10572"/>
                      <a:pt x="20985" y="10563"/>
                      <a:pt x="20970" y="10556"/>
                    </a:cubicBezTo>
                    <a:cubicBezTo>
                      <a:pt x="20964" y="10554"/>
                      <a:pt x="20951" y="10551"/>
                      <a:pt x="20944" y="10549"/>
                    </a:cubicBezTo>
                    <a:cubicBezTo>
                      <a:pt x="20868" y="10541"/>
                      <a:pt x="20712" y="10539"/>
                      <a:pt x="20534" y="10541"/>
                    </a:cubicBezTo>
                    <a:cubicBezTo>
                      <a:pt x="20294" y="10545"/>
                      <a:pt x="20082" y="10529"/>
                      <a:pt x="20065" y="10504"/>
                    </a:cubicBezTo>
                    <a:cubicBezTo>
                      <a:pt x="20047" y="10479"/>
                      <a:pt x="20197" y="10359"/>
                      <a:pt x="20400" y="10240"/>
                    </a:cubicBezTo>
                    <a:cubicBezTo>
                      <a:pt x="20783" y="10018"/>
                      <a:pt x="21422" y="9444"/>
                      <a:pt x="21422" y="9323"/>
                    </a:cubicBezTo>
                    <a:cubicBezTo>
                      <a:pt x="21422" y="9241"/>
                      <a:pt x="21250" y="9196"/>
                      <a:pt x="20953" y="9195"/>
                    </a:cubicBezTo>
                    <a:cubicBezTo>
                      <a:pt x="20836" y="9194"/>
                      <a:pt x="20721" y="9167"/>
                      <a:pt x="20701" y="9142"/>
                    </a:cubicBezTo>
                    <a:cubicBezTo>
                      <a:pt x="20699" y="9142"/>
                      <a:pt x="20677" y="9142"/>
                      <a:pt x="20676" y="9142"/>
                    </a:cubicBezTo>
                    <a:cubicBezTo>
                      <a:pt x="20672" y="9141"/>
                      <a:pt x="20695" y="9125"/>
                      <a:pt x="20718" y="9097"/>
                    </a:cubicBezTo>
                    <a:cubicBezTo>
                      <a:pt x="20743" y="9044"/>
                      <a:pt x="20804" y="8958"/>
                      <a:pt x="20886" y="8871"/>
                    </a:cubicBezTo>
                    <a:cubicBezTo>
                      <a:pt x="21095" y="8647"/>
                      <a:pt x="21583" y="7797"/>
                      <a:pt x="21531" y="7750"/>
                    </a:cubicBezTo>
                    <a:cubicBezTo>
                      <a:pt x="21516" y="7737"/>
                      <a:pt x="21370" y="7776"/>
                      <a:pt x="21204" y="7833"/>
                    </a:cubicBezTo>
                    <a:cubicBezTo>
                      <a:pt x="21039" y="7890"/>
                      <a:pt x="20765" y="7987"/>
                      <a:pt x="20601" y="8043"/>
                    </a:cubicBezTo>
                    <a:cubicBezTo>
                      <a:pt x="20437" y="8100"/>
                      <a:pt x="20285" y="8134"/>
                      <a:pt x="20257" y="8119"/>
                    </a:cubicBezTo>
                    <a:cubicBezTo>
                      <a:pt x="20230" y="8103"/>
                      <a:pt x="20261" y="7998"/>
                      <a:pt x="20324" y="7885"/>
                    </a:cubicBezTo>
                    <a:cubicBezTo>
                      <a:pt x="20388" y="7773"/>
                      <a:pt x="20442" y="7612"/>
                      <a:pt x="20442" y="7532"/>
                    </a:cubicBezTo>
                    <a:cubicBezTo>
                      <a:pt x="20442" y="7452"/>
                      <a:pt x="20540" y="7205"/>
                      <a:pt x="20668" y="6975"/>
                    </a:cubicBezTo>
                    <a:cubicBezTo>
                      <a:pt x="20911" y="6539"/>
                      <a:pt x="21038" y="6140"/>
                      <a:pt x="21104" y="5621"/>
                    </a:cubicBezTo>
                    <a:lnTo>
                      <a:pt x="21146" y="5312"/>
                    </a:lnTo>
                    <a:lnTo>
                      <a:pt x="20861" y="5515"/>
                    </a:lnTo>
                    <a:cubicBezTo>
                      <a:pt x="20706" y="5625"/>
                      <a:pt x="20518" y="5770"/>
                      <a:pt x="20433" y="5839"/>
                    </a:cubicBezTo>
                    <a:cubicBezTo>
                      <a:pt x="20229" y="6005"/>
                      <a:pt x="20186" y="5923"/>
                      <a:pt x="20291" y="5560"/>
                    </a:cubicBezTo>
                    <a:cubicBezTo>
                      <a:pt x="20356" y="5336"/>
                      <a:pt x="20407" y="4954"/>
                      <a:pt x="20425" y="4635"/>
                    </a:cubicBezTo>
                    <a:lnTo>
                      <a:pt x="20433" y="4432"/>
                    </a:lnTo>
                    <a:cubicBezTo>
                      <a:pt x="20434" y="4320"/>
                      <a:pt x="20429" y="4229"/>
                      <a:pt x="20416" y="4168"/>
                    </a:cubicBezTo>
                    <a:lnTo>
                      <a:pt x="20375" y="3988"/>
                    </a:lnTo>
                    <a:lnTo>
                      <a:pt x="20006" y="4311"/>
                    </a:lnTo>
                    <a:cubicBezTo>
                      <a:pt x="19802" y="4492"/>
                      <a:pt x="19623" y="4630"/>
                      <a:pt x="19604" y="4612"/>
                    </a:cubicBezTo>
                    <a:cubicBezTo>
                      <a:pt x="19584" y="4595"/>
                      <a:pt x="19570" y="4363"/>
                      <a:pt x="19570" y="4101"/>
                    </a:cubicBezTo>
                    <a:cubicBezTo>
                      <a:pt x="19570" y="3666"/>
                      <a:pt x="19486" y="3066"/>
                      <a:pt x="19411" y="2957"/>
                    </a:cubicBezTo>
                    <a:cubicBezTo>
                      <a:pt x="19394" y="2933"/>
                      <a:pt x="19338" y="2969"/>
                      <a:pt x="19285" y="3040"/>
                    </a:cubicBezTo>
                    <a:cubicBezTo>
                      <a:pt x="19233" y="3110"/>
                      <a:pt x="19116" y="3271"/>
                      <a:pt x="19025" y="3393"/>
                    </a:cubicBezTo>
                    <a:cubicBezTo>
                      <a:pt x="18935" y="3515"/>
                      <a:pt x="18841" y="3591"/>
                      <a:pt x="18816" y="3566"/>
                    </a:cubicBezTo>
                    <a:cubicBezTo>
                      <a:pt x="18808" y="3559"/>
                      <a:pt x="18794" y="3536"/>
                      <a:pt x="18782" y="3499"/>
                    </a:cubicBezTo>
                    <a:cubicBezTo>
                      <a:pt x="18782" y="3497"/>
                      <a:pt x="18783" y="3493"/>
                      <a:pt x="18782" y="3491"/>
                    </a:cubicBezTo>
                    <a:cubicBezTo>
                      <a:pt x="18780" y="3485"/>
                      <a:pt x="18776" y="3476"/>
                      <a:pt x="18774" y="3469"/>
                    </a:cubicBezTo>
                    <a:cubicBezTo>
                      <a:pt x="18750" y="3386"/>
                      <a:pt x="18722" y="3262"/>
                      <a:pt x="18699" y="3130"/>
                    </a:cubicBezTo>
                    <a:cubicBezTo>
                      <a:pt x="18605" y="2596"/>
                      <a:pt x="18350" y="2119"/>
                      <a:pt x="18020" y="1866"/>
                    </a:cubicBezTo>
                    <a:lnTo>
                      <a:pt x="17894" y="1768"/>
                    </a:lnTo>
                    <a:lnTo>
                      <a:pt x="17944" y="1986"/>
                    </a:lnTo>
                    <a:cubicBezTo>
                      <a:pt x="18001" y="2214"/>
                      <a:pt x="17999" y="2249"/>
                      <a:pt x="17819" y="3123"/>
                    </a:cubicBezTo>
                    <a:cubicBezTo>
                      <a:pt x="17757" y="3418"/>
                      <a:pt x="17710" y="3754"/>
                      <a:pt x="17710" y="3867"/>
                    </a:cubicBezTo>
                    <a:cubicBezTo>
                      <a:pt x="17710" y="3981"/>
                      <a:pt x="17688" y="4119"/>
                      <a:pt x="17659" y="4168"/>
                    </a:cubicBezTo>
                    <a:cubicBezTo>
                      <a:pt x="17631" y="4218"/>
                      <a:pt x="17578" y="4395"/>
                      <a:pt x="17542" y="4567"/>
                    </a:cubicBezTo>
                    <a:cubicBezTo>
                      <a:pt x="17507" y="4740"/>
                      <a:pt x="17416" y="4987"/>
                      <a:pt x="17341" y="5116"/>
                    </a:cubicBezTo>
                    <a:cubicBezTo>
                      <a:pt x="17266" y="5246"/>
                      <a:pt x="17109" y="5525"/>
                      <a:pt x="16989" y="5733"/>
                    </a:cubicBezTo>
                    <a:cubicBezTo>
                      <a:pt x="16775" y="6106"/>
                      <a:pt x="16703" y="6165"/>
                      <a:pt x="16629" y="6057"/>
                    </a:cubicBezTo>
                    <a:cubicBezTo>
                      <a:pt x="16608" y="6027"/>
                      <a:pt x="16480" y="6163"/>
                      <a:pt x="16335" y="6358"/>
                    </a:cubicBezTo>
                    <a:cubicBezTo>
                      <a:pt x="16191" y="6553"/>
                      <a:pt x="15982" y="6811"/>
                      <a:pt x="15874" y="6930"/>
                    </a:cubicBezTo>
                    <a:cubicBezTo>
                      <a:pt x="15635" y="7195"/>
                      <a:pt x="15556" y="7357"/>
                      <a:pt x="15556" y="7630"/>
                    </a:cubicBezTo>
                    <a:cubicBezTo>
                      <a:pt x="15556" y="7873"/>
                      <a:pt x="15638" y="8026"/>
                      <a:pt x="15833" y="8171"/>
                    </a:cubicBezTo>
                    <a:cubicBezTo>
                      <a:pt x="15962" y="8268"/>
                      <a:pt x="15970" y="8304"/>
                      <a:pt x="15933" y="8585"/>
                    </a:cubicBezTo>
                    <a:cubicBezTo>
                      <a:pt x="15905" y="8798"/>
                      <a:pt x="15864" y="8892"/>
                      <a:pt x="15799" y="8909"/>
                    </a:cubicBezTo>
                    <a:cubicBezTo>
                      <a:pt x="15537" y="8977"/>
                      <a:pt x="15224" y="9159"/>
                      <a:pt x="15120" y="9307"/>
                    </a:cubicBezTo>
                    <a:cubicBezTo>
                      <a:pt x="15056" y="9401"/>
                      <a:pt x="14883" y="9531"/>
                      <a:pt x="14726" y="9601"/>
                    </a:cubicBezTo>
                    <a:lnTo>
                      <a:pt x="14441" y="9729"/>
                    </a:lnTo>
                    <a:lnTo>
                      <a:pt x="14232" y="9518"/>
                    </a:lnTo>
                    <a:cubicBezTo>
                      <a:pt x="14115" y="9403"/>
                      <a:pt x="13902" y="9223"/>
                      <a:pt x="13754" y="9119"/>
                    </a:cubicBezTo>
                    <a:cubicBezTo>
                      <a:pt x="13426" y="8889"/>
                      <a:pt x="13084" y="8439"/>
                      <a:pt x="13168" y="8344"/>
                    </a:cubicBezTo>
                    <a:cubicBezTo>
                      <a:pt x="13200" y="8308"/>
                      <a:pt x="13203" y="8231"/>
                      <a:pt x="13176" y="8171"/>
                    </a:cubicBezTo>
                    <a:cubicBezTo>
                      <a:pt x="13069" y="7933"/>
                      <a:pt x="13116" y="7500"/>
                      <a:pt x="13285" y="7178"/>
                    </a:cubicBezTo>
                    <a:cubicBezTo>
                      <a:pt x="13428" y="6906"/>
                      <a:pt x="13492" y="6841"/>
                      <a:pt x="13754" y="6719"/>
                    </a:cubicBezTo>
                    <a:cubicBezTo>
                      <a:pt x="13922" y="6641"/>
                      <a:pt x="14084" y="6576"/>
                      <a:pt x="14115" y="6576"/>
                    </a:cubicBezTo>
                    <a:cubicBezTo>
                      <a:pt x="14146" y="6576"/>
                      <a:pt x="14276" y="6508"/>
                      <a:pt x="14400" y="6418"/>
                    </a:cubicBezTo>
                    <a:cubicBezTo>
                      <a:pt x="14551" y="6309"/>
                      <a:pt x="14709" y="6248"/>
                      <a:pt x="14886" y="6230"/>
                    </a:cubicBezTo>
                    <a:cubicBezTo>
                      <a:pt x="15030" y="6215"/>
                      <a:pt x="15144" y="6178"/>
                      <a:pt x="15137" y="6147"/>
                    </a:cubicBezTo>
                    <a:cubicBezTo>
                      <a:pt x="15130" y="6116"/>
                      <a:pt x="15251" y="6062"/>
                      <a:pt x="15405" y="6027"/>
                    </a:cubicBezTo>
                    <a:cubicBezTo>
                      <a:pt x="15760" y="5945"/>
                      <a:pt x="15954" y="5826"/>
                      <a:pt x="16025" y="5658"/>
                    </a:cubicBezTo>
                    <a:cubicBezTo>
                      <a:pt x="16106" y="5467"/>
                      <a:pt x="16108" y="5467"/>
                      <a:pt x="15849" y="5621"/>
                    </a:cubicBezTo>
                    <a:cubicBezTo>
                      <a:pt x="15657" y="5735"/>
                      <a:pt x="15512" y="5772"/>
                      <a:pt x="15103" y="5801"/>
                    </a:cubicBezTo>
                    <a:cubicBezTo>
                      <a:pt x="14826" y="5821"/>
                      <a:pt x="14561" y="5849"/>
                      <a:pt x="14509" y="5869"/>
                    </a:cubicBezTo>
                    <a:cubicBezTo>
                      <a:pt x="14456" y="5889"/>
                      <a:pt x="14394" y="5883"/>
                      <a:pt x="14374" y="5854"/>
                    </a:cubicBezTo>
                    <a:cubicBezTo>
                      <a:pt x="14328" y="5786"/>
                      <a:pt x="14562" y="5643"/>
                      <a:pt x="14718" y="5643"/>
                    </a:cubicBezTo>
                    <a:cubicBezTo>
                      <a:pt x="14785" y="5643"/>
                      <a:pt x="14914" y="5569"/>
                      <a:pt x="15003" y="5485"/>
                    </a:cubicBezTo>
                    <a:cubicBezTo>
                      <a:pt x="15193" y="5307"/>
                      <a:pt x="15403" y="5250"/>
                      <a:pt x="15564" y="5327"/>
                    </a:cubicBezTo>
                    <a:cubicBezTo>
                      <a:pt x="15655" y="5371"/>
                      <a:pt x="15673" y="5365"/>
                      <a:pt x="15673" y="5305"/>
                    </a:cubicBezTo>
                    <a:cubicBezTo>
                      <a:pt x="15673" y="5112"/>
                      <a:pt x="15546" y="4950"/>
                      <a:pt x="15338" y="4876"/>
                    </a:cubicBezTo>
                    <a:cubicBezTo>
                      <a:pt x="15218" y="4833"/>
                      <a:pt x="15071" y="4778"/>
                      <a:pt x="15003" y="4748"/>
                    </a:cubicBezTo>
                    <a:cubicBezTo>
                      <a:pt x="14935" y="4718"/>
                      <a:pt x="14828" y="4698"/>
                      <a:pt x="14768" y="4710"/>
                    </a:cubicBezTo>
                    <a:cubicBezTo>
                      <a:pt x="14708" y="4722"/>
                      <a:pt x="14584" y="4698"/>
                      <a:pt x="14492" y="4657"/>
                    </a:cubicBezTo>
                    <a:lnTo>
                      <a:pt x="14324" y="4582"/>
                    </a:lnTo>
                    <a:lnTo>
                      <a:pt x="14626" y="4349"/>
                    </a:lnTo>
                    <a:cubicBezTo>
                      <a:pt x="14986" y="4066"/>
                      <a:pt x="15136" y="3816"/>
                      <a:pt x="15187" y="3424"/>
                    </a:cubicBezTo>
                    <a:cubicBezTo>
                      <a:pt x="15218" y="3185"/>
                      <a:pt x="15263" y="3102"/>
                      <a:pt x="15405" y="2995"/>
                    </a:cubicBezTo>
                    <a:cubicBezTo>
                      <a:pt x="15409" y="2991"/>
                      <a:pt x="15409" y="2990"/>
                      <a:pt x="15414" y="2987"/>
                    </a:cubicBezTo>
                    <a:cubicBezTo>
                      <a:pt x="15425" y="2979"/>
                      <a:pt x="15435" y="2971"/>
                      <a:pt x="15447" y="2965"/>
                    </a:cubicBezTo>
                    <a:cubicBezTo>
                      <a:pt x="15538" y="2909"/>
                      <a:pt x="15642" y="2875"/>
                      <a:pt x="15698" y="2882"/>
                    </a:cubicBezTo>
                    <a:cubicBezTo>
                      <a:pt x="15805" y="2895"/>
                      <a:pt x="15825" y="2941"/>
                      <a:pt x="15841" y="3213"/>
                    </a:cubicBezTo>
                    <a:cubicBezTo>
                      <a:pt x="15851" y="3384"/>
                      <a:pt x="15887" y="3537"/>
                      <a:pt x="15925" y="3559"/>
                    </a:cubicBezTo>
                    <a:cubicBezTo>
                      <a:pt x="15963" y="3581"/>
                      <a:pt x="16110" y="3604"/>
                      <a:pt x="16252" y="3604"/>
                    </a:cubicBezTo>
                    <a:cubicBezTo>
                      <a:pt x="16412" y="3605"/>
                      <a:pt x="16548" y="3637"/>
                      <a:pt x="16620" y="3694"/>
                    </a:cubicBezTo>
                    <a:cubicBezTo>
                      <a:pt x="16732" y="3783"/>
                      <a:pt x="16738" y="3783"/>
                      <a:pt x="16696" y="3657"/>
                    </a:cubicBezTo>
                    <a:cubicBezTo>
                      <a:pt x="16609" y="3394"/>
                      <a:pt x="16623" y="3312"/>
                      <a:pt x="16763" y="3326"/>
                    </a:cubicBezTo>
                    <a:cubicBezTo>
                      <a:pt x="16959" y="3344"/>
                      <a:pt x="16931" y="3310"/>
                      <a:pt x="16578" y="3108"/>
                    </a:cubicBezTo>
                    <a:cubicBezTo>
                      <a:pt x="16279" y="2935"/>
                      <a:pt x="16255" y="2905"/>
                      <a:pt x="16268" y="2731"/>
                    </a:cubicBezTo>
                    <a:cubicBezTo>
                      <a:pt x="16289" y="2454"/>
                      <a:pt x="16066" y="2295"/>
                      <a:pt x="15648" y="2295"/>
                    </a:cubicBezTo>
                    <a:cubicBezTo>
                      <a:pt x="15250" y="2295"/>
                      <a:pt x="14950" y="2425"/>
                      <a:pt x="14835" y="2641"/>
                    </a:cubicBezTo>
                    <a:cubicBezTo>
                      <a:pt x="14787" y="2733"/>
                      <a:pt x="14709" y="2980"/>
                      <a:pt x="14659" y="3190"/>
                    </a:cubicBezTo>
                    <a:cubicBezTo>
                      <a:pt x="14526" y="3762"/>
                      <a:pt x="14302" y="4052"/>
                      <a:pt x="14224" y="3755"/>
                    </a:cubicBezTo>
                    <a:cubicBezTo>
                      <a:pt x="14174" y="3566"/>
                      <a:pt x="14030" y="3517"/>
                      <a:pt x="13729" y="3589"/>
                    </a:cubicBezTo>
                    <a:cubicBezTo>
                      <a:pt x="13357" y="3678"/>
                      <a:pt x="13297" y="3669"/>
                      <a:pt x="13235" y="3521"/>
                    </a:cubicBezTo>
                    <a:cubicBezTo>
                      <a:pt x="13161" y="3347"/>
                      <a:pt x="13118" y="3358"/>
                      <a:pt x="13134" y="3544"/>
                    </a:cubicBezTo>
                    <a:cubicBezTo>
                      <a:pt x="13151" y="3748"/>
                      <a:pt x="13050" y="3843"/>
                      <a:pt x="12774" y="3882"/>
                    </a:cubicBezTo>
                    <a:cubicBezTo>
                      <a:pt x="12592" y="3909"/>
                      <a:pt x="12534" y="3945"/>
                      <a:pt x="12506" y="4048"/>
                    </a:cubicBezTo>
                    <a:cubicBezTo>
                      <a:pt x="12486" y="4120"/>
                      <a:pt x="12486" y="4213"/>
                      <a:pt x="12506" y="4259"/>
                    </a:cubicBezTo>
                    <a:cubicBezTo>
                      <a:pt x="12605" y="4491"/>
                      <a:pt x="12291" y="4434"/>
                      <a:pt x="11969" y="4161"/>
                    </a:cubicBezTo>
                    <a:cubicBezTo>
                      <a:pt x="11765" y="3988"/>
                      <a:pt x="11517" y="3566"/>
                      <a:pt x="11584" y="3506"/>
                    </a:cubicBezTo>
                    <a:cubicBezTo>
                      <a:pt x="11605" y="3487"/>
                      <a:pt x="11727" y="3452"/>
                      <a:pt x="11860" y="3424"/>
                    </a:cubicBezTo>
                    <a:lnTo>
                      <a:pt x="12103" y="3371"/>
                    </a:lnTo>
                    <a:lnTo>
                      <a:pt x="12103" y="3040"/>
                    </a:lnTo>
                    <a:cubicBezTo>
                      <a:pt x="12103" y="2729"/>
                      <a:pt x="12113" y="2700"/>
                      <a:pt x="12296" y="2566"/>
                    </a:cubicBezTo>
                    <a:cubicBezTo>
                      <a:pt x="12529" y="2395"/>
                      <a:pt x="12773" y="1970"/>
                      <a:pt x="12774" y="1731"/>
                    </a:cubicBezTo>
                    <a:cubicBezTo>
                      <a:pt x="12775" y="1469"/>
                      <a:pt x="12629" y="1273"/>
                      <a:pt x="12380" y="1189"/>
                    </a:cubicBezTo>
                    <a:cubicBezTo>
                      <a:pt x="12154" y="1113"/>
                      <a:pt x="11736" y="1102"/>
                      <a:pt x="11517" y="1166"/>
                    </a:cubicBezTo>
                    <a:cubicBezTo>
                      <a:pt x="11432" y="1191"/>
                      <a:pt x="11318" y="1164"/>
                      <a:pt x="11156" y="1068"/>
                    </a:cubicBezTo>
                    <a:cubicBezTo>
                      <a:pt x="10945" y="944"/>
                      <a:pt x="10928" y="913"/>
                      <a:pt x="10955" y="760"/>
                    </a:cubicBezTo>
                    <a:cubicBezTo>
                      <a:pt x="10973" y="662"/>
                      <a:pt x="10959" y="570"/>
                      <a:pt x="10922" y="549"/>
                    </a:cubicBezTo>
                    <a:cubicBezTo>
                      <a:pt x="10806" y="485"/>
                      <a:pt x="10850" y="304"/>
                      <a:pt x="10989" y="271"/>
                    </a:cubicBezTo>
                    <a:cubicBezTo>
                      <a:pt x="11119" y="240"/>
                      <a:pt x="11117" y="243"/>
                      <a:pt x="10972" y="211"/>
                    </a:cubicBezTo>
                    <a:cubicBezTo>
                      <a:pt x="10884" y="191"/>
                      <a:pt x="10833" y="144"/>
                      <a:pt x="10838" y="90"/>
                    </a:cubicBezTo>
                    <a:cubicBezTo>
                      <a:pt x="10842" y="42"/>
                      <a:pt x="10816" y="0"/>
                      <a:pt x="10788" y="0"/>
                    </a:cubicBezTo>
                    <a:close/>
                    <a:moveTo>
                      <a:pt x="10813" y="3604"/>
                    </a:moveTo>
                    <a:cubicBezTo>
                      <a:pt x="10819" y="3600"/>
                      <a:pt x="10826" y="3604"/>
                      <a:pt x="10830" y="3604"/>
                    </a:cubicBezTo>
                    <a:cubicBezTo>
                      <a:pt x="10862" y="3609"/>
                      <a:pt x="10923" y="3724"/>
                      <a:pt x="10972" y="3860"/>
                    </a:cubicBezTo>
                    <a:cubicBezTo>
                      <a:pt x="10987" y="3900"/>
                      <a:pt x="11002" y="3939"/>
                      <a:pt x="11022" y="3980"/>
                    </a:cubicBezTo>
                    <a:cubicBezTo>
                      <a:pt x="11082" y="4104"/>
                      <a:pt x="11171" y="4232"/>
                      <a:pt x="11265" y="4349"/>
                    </a:cubicBezTo>
                    <a:cubicBezTo>
                      <a:pt x="11297" y="4388"/>
                      <a:pt x="11324" y="4426"/>
                      <a:pt x="11358" y="4462"/>
                    </a:cubicBezTo>
                    <a:cubicBezTo>
                      <a:pt x="11391" y="4498"/>
                      <a:pt x="11432" y="4535"/>
                      <a:pt x="11467" y="4567"/>
                    </a:cubicBezTo>
                    <a:cubicBezTo>
                      <a:pt x="11501" y="4600"/>
                      <a:pt x="11532" y="4630"/>
                      <a:pt x="11567" y="4657"/>
                    </a:cubicBezTo>
                    <a:cubicBezTo>
                      <a:pt x="11603" y="4685"/>
                      <a:pt x="11641" y="4711"/>
                      <a:pt x="11676" y="4733"/>
                    </a:cubicBezTo>
                    <a:cubicBezTo>
                      <a:pt x="11798" y="4809"/>
                      <a:pt x="11963" y="4945"/>
                      <a:pt x="12045" y="5041"/>
                    </a:cubicBezTo>
                    <a:cubicBezTo>
                      <a:pt x="12082" y="5085"/>
                      <a:pt x="12120" y="5124"/>
                      <a:pt x="12162" y="5154"/>
                    </a:cubicBezTo>
                    <a:cubicBezTo>
                      <a:pt x="12190" y="5175"/>
                      <a:pt x="12224" y="5192"/>
                      <a:pt x="12254" y="5207"/>
                    </a:cubicBezTo>
                    <a:cubicBezTo>
                      <a:pt x="12285" y="5221"/>
                      <a:pt x="12314" y="5236"/>
                      <a:pt x="12346" y="5244"/>
                    </a:cubicBezTo>
                    <a:cubicBezTo>
                      <a:pt x="12363" y="5249"/>
                      <a:pt x="12380" y="5249"/>
                      <a:pt x="12397" y="5252"/>
                    </a:cubicBezTo>
                    <a:cubicBezTo>
                      <a:pt x="12431" y="5258"/>
                      <a:pt x="12463" y="5261"/>
                      <a:pt x="12489" y="5267"/>
                    </a:cubicBezTo>
                    <a:cubicBezTo>
                      <a:pt x="12515" y="5273"/>
                      <a:pt x="12537" y="5283"/>
                      <a:pt x="12556" y="5290"/>
                    </a:cubicBezTo>
                    <a:cubicBezTo>
                      <a:pt x="12584" y="5300"/>
                      <a:pt x="12603" y="5308"/>
                      <a:pt x="12615" y="5320"/>
                    </a:cubicBezTo>
                    <a:cubicBezTo>
                      <a:pt x="12618" y="5324"/>
                      <a:pt x="12621" y="5331"/>
                      <a:pt x="12623" y="5335"/>
                    </a:cubicBezTo>
                    <a:cubicBezTo>
                      <a:pt x="12639" y="5367"/>
                      <a:pt x="12592" y="5407"/>
                      <a:pt x="12489" y="5455"/>
                    </a:cubicBezTo>
                    <a:cubicBezTo>
                      <a:pt x="12465" y="5466"/>
                      <a:pt x="12440" y="5476"/>
                      <a:pt x="12413" y="5493"/>
                    </a:cubicBezTo>
                    <a:cubicBezTo>
                      <a:pt x="12387" y="5509"/>
                      <a:pt x="12359" y="5531"/>
                      <a:pt x="12330" y="5553"/>
                    </a:cubicBezTo>
                    <a:cubicBezTo>
                      <a:pt x="12271" y="5596"/>
                      <a:pt x="12203" y="5651"/>
                      <a:pt x="12137" y="5711"/>
                    </a:cubicBezTo>
                    <a:cubicBezTo>
                      <a:pt x="12071" y="5771"/>
                      <a:pt x="12005" y="5835"/>
                      <a:pt x="11936" y="5907"/>
                    </a:cubicBezTo>
                    <a:cubicBezTo>
                      <a:pt x="11798" y="6049"/>
                      <a:pt x="11660" y="6211"/>
                      <a:pt x="11534" y="6373"/>
                    </a:cubicBezTo>
                    <a:cubicBezTo>
                      <a:pt x="11471" y="6454"/>
                      <a:pt x="11412" y="6535"/>
                      <a:pt x="11358" y="6614"/>
                    </a:cubicBezTo>
                    <a:cubicBezTo>
                      <a:pt x="11277" y="6732"/>
                      <a:pt x="11206" y="6845"/>
                      <a:pt x="11156" y="6945"/>
                    </a:cubicBezTo>
                    <a:cubicBezTo>
                      <a:pt x="11140" y="6978"/>
                      <a:pt x="11126" y="7013"/>
                      <a:pt x="11115" y="7043"/>
                    </a:cubicBezTo>
                    <a:cubicBezTo>
                      <a:pt x="11062" y="7177"/>
                      <a:pt x="10972" y="7379"/>
                      <a:pt x="10922" y="7494"/>
                    </a:cubicBezTo>
                    <a:cubicBezTo>
                      <a:pt x="10871" y="7609"/>
                      <a:pt x="10818" y="7719"/>
                      <a:pt x="10796" y="7742"/>
                    </a:cubicBezTo>
                    <a:cubicBezTo>
                      <a:pt x="10784" y="7755"/>
                      <a:pt x="10764" y="7743"/>
                      <a:pt x="10737" y="7712"/>
                    </a:cubicBezTo>
                    <a:cubicBezTo>
                      <a:pt x="10724" y="7697"/>
                      <a:pt x="10711" y="7677"/>
                      <a:pt x="10696" y="7652"/>
                    </a:cubicBezTo>
                    <a:cubicBezTo>
                      <a:pt x="10664" y="7603"/>
                      <a:pt x="10623" y="7540"/>
                      <a:pt x="10587" y="7464"/>
                    </a:cubicBezTo>
                    <a:cubicBezTo>
                      <a:pt x="10531" y="7350"/>
                      <a:pt x="10479" y="7217"/>
                      <a:pt x="10427" y="7073"/>
                    </a:cubicBezTo>
                    <a:cubicBezTo>
                      <a:pt x="10414" y="7036"/>
                      <a:pt x="10397" y="6989"/>
                      <a:pt x="10377" y="6945"/>
                    </a:cubicBezTo>
                    <a:cubicBezTo>
                      <a:pt x="10338" y="6858"/>
                      <a:pt x="10283" y="6764"/>
                      <a:pt x="10235" y="6682"/>
                    </a:cubicBezTo>
                    <a:cubicBezTo>
                      <a:pt x="10210" y="6640"/>
                      <a:pt x="10190" y="6601"/>
                      <a:pt x="10168" y="6569"/>
                    </a:cubicBezTo>
                    <a:cubicBezTo>
                      <a:pt x="9915" y="6210"/>
                      <a:pt x="9316" y="5613"/>
                      <a:pt x="9087" y="5485"/>
                    </a:cubicBezTo>
                    <a:cubicBezTo>
                      <a:pt x="9057" y="5469"/>
                      <a:pt x="9033" y="5454"/>
                      <a:pt x="9011" y="5440"/>
                    </a:cubicBezTo>
                    <a:cubicBezTo>
                      <a:pt x="8989" y="5426"/>
                      <a:pt x="8967" y="5414"/>
                      <a:pt x="8952" y="5402"/>
                    </a:cubicBezTo>
                    <a:cubicBezTo>
                      <a:pt x="8938" y="5390"/>
                      <a:pt x="8934" y="5375"/>
                      <a:pt x="8927" y="5365"/>
                    </a:cubicBezTo>
                    <a:cubicBezTo>
                      <a:pt x="8921" y="5355"/>
                      <a:pt x="8918" y="5343"/>
                      <a:pt x="8919" y="5335"/>
                    </a:cubicBezTo>
                    <a:cubicBezTo>
                      <a:pt x="8919" y="5330"/>
                      <a:pt x="8917" y="5331"/>
                      <a:pt x="8919" y="5327"/>
                    </a:cubicBezTo>
                    <a:cubicBezTo>
                      <a:pt x="8921" y="5323"/>
                      <a:pt x="8923" y="5316"/>
                      <a:pt x="8927" y="5312"/>
                    </a:cubicBezTo>
                    <a:cubicBezTo>
                      <a:pt x="8936" y="5304"/>
                      <a:pt x="8953" y="5296"/>
                      <a:pt x="8969" y="5290"/>
                    </a:cubicBezTo>
                    <a:cubicBezTo>
                      <a:pt x="9002" y="5276"/>
                      <a:pt x="9048" y="5271"/>
                      <a:pt x="9112" y="5259"/>
                    </a:cubicBezTo>
                    <a:cubicBezTo>
                      <a:pt x="9136" y="5255"/>
                      <a:pt x="9170" y="5244"/>
                      <a:pt x="9204" y="5229"/>
                    </a:cubicBezTo>
                    <a:cubicBezTo>
                      <a:pt x="9306" y="5184"/>
                      <a:pt x="9435" y="5096"/>
                      <a:pt x="9539" y="5004"/>
                    </a:cubicBezTo>
                    <a:cubicBezTo>
                      <a:pt x="9678" y="4881"/>
                      <a:pt x="9925" y="4671"/>
                      <a:pt x="10084" y="4537"/>
                    </a:cubicBezTo>
                    <a:cubicBezTo>
                      <a:pt x="10211" y="4430"/>
                      <a:pt x="10356" y="4263"/>
                      <a:pt x="10469" y="4101"/>
                    </a:cubicBezTo>
                    <a:cubicBezTo>
                      <a:pt x="10488" y="4074"/>
                      <a:pt x="10511" y="4045"/>
                      <a:pt x="10528" y="4018"/>
                    </a:cubicBezTo>
                    <a:cubicBezTo>
                      <a:pt x="10545" y="3991"/>
                      <a:pt x="10555" y="3968"/>
                      <a:pt x="10570" y="3943"/>
                    </a:cubicBezTo>
                    <a:cubicBezTo>
                      <a:pt x="10624" y="3846"/>
                      <a:pt x="10683" y="3756"/>
                      <a:pt x="10729" y="3694"/>
                    </a:cubicBezTo>
                    <a:cubicBezTo>
                      <a:pt x="10752" y="3663"/>
                      <a:pt x="10771" y="3643"/>
                      <a:pt x="10788" y="3627"/>
                    </a:cubicBezTo>
                    <a:cubicBezTo>
                      <a:pt x="10796" y="3618"/>
                      <a:pt x="10807" y="3608"/>
                      <a:pt x="10813" y="3604"/>
                    </a:cubicBezTo>
                    <a:close/>
                    <a:moveTo>
                      <a:pt x="10771" y="8096"/>
                    </a:moveTo>
                    <a:cubicBezTo>
                      <a:pt x="10816" y="8096"/>
                      <a:pt x="10971" y="8473"/>
                      <a:pt x="10939" y="8502"/>
                    </a:cubicBezTo>
                    <a:cubicBezTo>
                      <a:pt x="10893" y="8544"/>
                      <a:pt x="10614" y="8543"/>
                      <a:pt x="10587" y="8502"/>
                    </a:cubicBezTo>
                    <a:cubicBezTo>
                      <a:pt x="10581" y="8494"/>
                      <a:pt x="10587" y="8474"/>
                      <a:pt x="10595" y="8442"/>
                    </a:cubicBezTo>
                    <a:cubicBezTo>
                      <a:pt x="10597" y="8419"/>
                      <a:pt x="10604" y="8389"/>
                      <a:pt x="10620" y="8359"/>
                    </a:cubicBezTo>
                    <a:cubicBezTo>
                      <a:pt x="10630" y="8330"/>
                      <a:pt x="10644" y="8293"/>
                      <a:pt x="10662" y="8254"/>
                    </a:cubicBezTo>
                    <a:cubicBezTo>
                      <a:pt x="10674" y="8229"/>
                      <a:pt x="10684" y="8212"/>
                      <a:pt x="10696" y="8194"/>
                    </a:cubicBezTo>
                    <a:cubicBezTo>
                      <a:pt x="10724" y="8139"/>
                      <a:pt x="10757" y="8096"/>
                      <a:pt x="10771" y="8096"/>
                    </a:cubicBezTo>
                    <a:close/>
                    <a:moveTo>
                      <a:pt x="10796" y="8864"/>
                    </a:moveTo>
                    <a:cubicBezTo>
                      <a:pt x="10728" y="8864"/>
                      <a:pt x="10660" y="8888"/>
                      <a:pt x="10570" y="8939"/>
                    </a:cubicBezTo>
                    <a:cubicBezTo>
                      <a:pt x="10445" y="9009"/>
                      <a:pt x="10202" y="9067"/>
                      <a:pt x="10034" y="9067"/>
                    </a:cubicBezTo>
                    <a:cubicBezTo>
                      <a:pt x="9410" y="9067"/>
                      <a:pt x="9043" y="9747"/>
                      <a:pt x="9539" y="9985"/>
                    </a:cubicBezTo>
                    <a:cubicBezTo>
                      <a:pt x="9871" y="10144"/>
                      <a:pt x="9821" y="10283"/>
                      <a:pt x="9371" y="10451"/>
                    </a:cubicBezTo>
                    <a:cubicBezTo>
                      <a:pt x="9064" y="10566"/>
                      <a:pt x="8912" y="10578"/>
                      <a:pt x="8693" y="10489"/>
                    </a:cubicBezTo>
                    <a:cubicBezTo>
                      <a:pt x="8537" y="10425"/>
                      <a:pt x="8330" y="10402"/>
                      <a:pt x="8232" y="10436"/>
                    </a:cubicBezTo>
                    <a:cubicBezTo>
                      <a:pt x="7973" y="10525"/>
                      <a:pt x="8015" y="10776"/>
                      <a:pt x="8299" y="10842"/>
                    </a:cubicBezTo>
                    <a:cubicBezTo>
                      <a:pt x="8438" y="10875"/>
                      <a:pt x="8516" y="10954"/>
                      <a:pt x="8483" y="11031"/>
                    </a:cubicBezTo>
                    <a:cubicBezTo>
                      <a:pt x="8452" y="11104"/>
                      <a:pt x="8340" y="11626"/>
                      <a:pt x="8232" y="12189"/>
                    </a:cubicBezTo>
                    <a:cubicBezTo>
                      <a:pt x="8075" y="13002"/>
                      <a:pt x="7971" y="13260"/>
                      <a:pt x="7754" y="13438"/>
                    </a:cubicBezTo>
                    <a:lnTo>
                      <a:pt x="7486" y="13664"/>
                    </a:lnTo>
                    <a:lnTo>
                      <a:pt x="7779" y="13875"/>
                    </a:lnTo>
                    <a:cubicBezTo>
                      <a:pt x="8183" y="14159"/>
                      <a:pt x="8950" y="14160"/>
                      <a:pt x="9355" y="13875"/>
                    </a:cubicBezTo>
                    <a:cubicBezTo>
                      <a:pt x="9656" y="13663"/>
                      <a:pt x="9651" y="13661"/>
                      <a:pt x="9422" y="13491"/>
                    </a:cubicBezTo>
                    <a:cubicBezTo>
                      <a:pt x="9252" y="13365"/>
                      <a:pt x="9122" y="13003"/>
                      <a:pt x="8927" y="12114"/>
                    </a:cubicBezTo>
                    <a:cubicBezTo>
                      <a:pt x="8782" y="11451"/>
                      <a:pt x="8687" y="10885"/>
                      <a:pt x="8718" y="10857"/>
                    </a:cubicBezTo>
                    <a:cubicBezTo>
                      <a:pt x="8821" y="10765"/>
                      <a:pt x="10209" y="10805"/>
                      <a:pt x="10277" y="10903"/>
                    </a:cubicBezTo>
                    <a:cubicBezTo>
                      <a:pt x="10313" y="10956"/>
                      <a:pt x="10195" y="11103"/>
                      <a:pt x="10008" y="11226"/>
                    </a:cubicBezTo>
                    <a:cubicBezTo>
                      <a:pt x="9705" y="11427"/>
                      <a:pt x="9575" y="11621"/>
                      <a:pt x="9388" y="12152"/>
                    </a:cubicBezTo>
                    <a:cubicBezTo>
                      <a:pt x="9284" y="12447"/>
                      <a:pt x="9716" y="13121"/>
                      <a:pt x="10159" y="13355"/>
                    </a:cubicBezTo>
                    <a:cubicBezTo>
                      <a:pt x="10552" y="13563"/>
                      <a:pt x="10578" y="13604"/>
                      <a:pt x="10545" y="14010"/>
                    </a:cubicBezTo>
                    <a:cubicBezTo>
                      <a:pt x="10510" y="14436"/>
                      <a:pt x="10502" y="14442"/>
                      <a:pt x="10134" y="14409"/>
                    </a:cubicBezTo>
                    <a:cubicBezTo>
                      <a:pt x="9760" y="14375"/>
                      <a:pt x="9755" y="14377"/>
                      <a:pt x="9782" y="14793"/>
                    </a:cubicBezTo>
                    <a:cubicBezTo>
                      <a:pt x="9805" y="15137"/>
                      <a:pt x="9857" y="15219"/>
                      <a:pt x="10050" y="15221"/>
                    </a:cubicBezTo>
                    <a:cubicBezTo>
                      <a:pt x="10179" y="15223"/>
                      <a:pt x="10376" y="15284"/>
                      <a:pt x="10494" y="15364"/>
                    </a:cubicBezTo>
                    <a:cubicBezTo>
                      <a:pt x="10681" y="15491"/>
                      <a:pt x="10752" y="15494"/>
                      <a:pt x="11031" y="15364"/>
                    </a:cubicBezTo>
                    <a:cubicBezTo>
                      <a:pt x="11208" y="15282"/>
                      <a:pt x="11450" y="15214"/>
                      <a:pt x="11567" y="15214"/>
                    </a:cubicBezTo>
                    <a:cubicBezTo>
                      <a:pt x="11738" y="15214"/>
                      <a:pt x="11786" y="15135"/>
                      <a:pt x="11793" y="14800"/>
                    </a:cubicBezTo>
                    <a:cubicBezTo>
                      <a:pt x="11802" y="14394"/>
                      <a:pt x="11791" y="14385"/>
                      <a:pt x="11441" y="14416"/>
                    </a:cubicBezTo>
                    <a:cubicBezTo>
                      <a:pt x="11095" y="14447"/>
                      <a:pt x="11081" y="14433"/>
                      <a:pt x="11048" y="14018"/>
                    </a:cubicBezTo>
                    <a:cubicBezTo>
                      <a:pt x="11015" y="13614"/>
                      <a:pt x="11042" y="13565"/>
                      <a:pt x="11467" y="13325"/>
                    </a:cubicBezTo>
                    <a:cubicBezTo>
                      <a:pt x="12294" y="12857"/>
                      <a:pt x="12377" y="11922"/>
                      <a:pt x="11651" y="11309"/>
                    </a:cubicBezTo>
                    <a:cubicBezTo>
                      <a:pt x="11436" y="11127"/>
                      <a:pt x="11292" y="10942"/>
                      <a:pt x="11324" y="10895"/>
                    </a:cubicBezTo>
                    <a:cubicBezTo>
                      <a:pt x="11418" y="10759"/>
                      <a:pt x="12582" y="10796"/>
                      <a:pt x="12715" y="10940"/>
                    </a:cubicBezTo>
                    <a:cubicBezTo>
                      <a:pt x="12917" y="11158"/>
                      <a:pt x="12430" y="13277"/>
                      <a:pt x="12129" y="13491"/>
                    </a:cubicBezTo>
                    <a:cubicBezTo>
                      <a:pt x="11995" y="13586"/>
                      <a:pt x="11914" y="13679"/>
                      <a:pt x="11944" y="13702"/>
                    </a:cubicBezTo>
                    <a:cubicBezTo>
                      <a:pt x="12545" y="14146"/>
                      <a:pt x="13223" y="14212"/>
                      <a:pt x="13712" y="13867"/>
                    </a:cubicBezTo>
                    <a:cubicBezTo>
                      <a:pt x="14024" y="13648"/>
                      <a:pt x="14017" y="13645"/>
                      <a:pt x="13788" y="13483"/>
                    </a:cubicBezTo>
                    <a:cubicBezTo>
                      <a:pt x="13614" y="13361"/>
                      <a:pt x="13495" y="13025"/>
                      <a:pt x="13310" y="12144"/>
                    </a:cubicBezTo>
                    <a:lnTo>
                      <a:pt x="13067" y="10970"/>
                    </a:lnTo>
                    <a:lnTo>
                      <a:pt x="13335" y="10790"/>
                    </a:lnTo>
                    <a:cubicBezTo>
                      <a:pt x="13561" y="10633"/>
                      <a:pt x="13574" y="10590"/>
                      <a:pt x="13427" y="10504"/>
                    </a:cubicBezTo>
                    <a:cubicBezTo>
                      <a:pt x="13219" y="10380"/>
                      <a:pt x="12964" y="10376"/>
                      <a:pt x="12765" y="10489"/>
                    </a:cubicBezTo>
                    <a:cubicBezTo>
                      <a:pt x="12621" y="10571"/>
                      <a:pt x="11682" y="10403"/>
                      <a:pt x="11534" y="10271"/>
                    </a:cubicBezTo>
                    <a:cubicBezTo>
                      <a:pt x="11492" y="10234"/>
                      <a:pt x="11642" y="10137"/>
                      <a:pt x="11869" y="10052"/>
                    </a:cubicBezTo>
                    <a:cubicBezTo>
                      <a:pt x="12167" y="9941"/>
                      <a:pt x="12279" y="9833"/>
                      <a:pt x="12279" y="9669"/>
                    </a:cubicBezTo>
                    <a:cubicBezTo>
                      <a:pt x="12279" y="9343"/>
                      <a:pt x="11956" y="9067"/>
                      <a:pt x="11575" y="9067"/>
                    </a:cubicBezTo>
                    <a:cubicBezTo>
                      <a:pt x="11396" y="9067"/>
                      <a:pt x="11147" y="9009"/>
                      <a:pt x="11022" y="8939"/>
                    </a:cubicBezTo>
                    <a:cubicBezTo>
                      <a:pt x="10932" y="8888"/>
                      <a:pt x="10864" y="8864"/>
                      <a:pt x="10796" y="8864"/>
                    </a:cubicBezTo>
                    <a:close/>
                    <a:moveTo>
                      <a:pt x="11425" y="9172"/>
                    </a:moveTo>
                    <a:cubicBezTo>
                      <a:pt x="11444" y="9171"/>
                      <a:pt x="11456" y="9171"/>
                      <a:pt x="11475" y="9172"/>
                    </a:cubicBezTo>
                    <a:cubicBezTo>
                      <a:pt x="11729" y="9185"/>
                      <a:pt x="11936" y="9363"/>
                      <a:pt x="11936" y="9654"/>
                    </a:cubicBezTo>
                    <a:cubicBezTo>
                      <a:pt x="11936" y="10005"/>
                      <a:pt x="11470" y="10173"/>
                      <a:pt x="11098" y="9955"/>
                    </a:cubicBezTo>
                    <a:cubicBezTo>
                      <a:pt x="10846" y="9807"/>
                      <a:pt x="10773" y="9805"/>
                      <a:pt x="10486" y="9939"/>
                    </a:cubicBezTo>
                    <a:cubicBezTo>
                      <a:pt x="10069" y="10134"/>
                      <a:pt x="10039" y="10132"/>
                      <a:pt x="9757" y="9879"/>
                    </a:cubicBezTo>
                    <a:cubicBezTo>
                      <a:pt x="9544" y="9688"/>
                      <a:pt x="9542" y="9643"/>
                      <a:pt x="9690" y="9443"/>
                    </a:cubicBezTo>
                    <a:cubicBezTo>
                      <a:pt x="9902" y="9155"/>
                      <a:pt x="10300" y="9104"/>
                      <a:pt x="10578" y="9330"/>
                    </a:cubicBezTo>
                    <a:cubicBezTo>
                      <a:pt x="10782" y="9496"/>
                      <a:pt x="10811" y="9496"/>
                      <a:pt x="11006" y="9338"/>
                    </a:cubicBezTo>
                    <a:cubicBezTo>
                      <a:pt x="11139" y="9230"/>
                      <a:pt x="11288" y="9179"/>
                      <a:pt x="11425" y="9172"/>
                    </a:cubicBezTo>
                    <a:close/>
                    <a:moveTo>
                      <a:pt x="8316" y="12460"/>
                    </a:moveTo>
                    <a:cubicBezTo>
                      <a:pt x="8320" y="12459"/>
                      <a:pt x="8328" y="12460"/>
                      <a:pt x="8332" y="12460"/>
                    </a:cubicBezTo>
                    <a:cubicBezTo>
                      <a:pt x="8401" y="12466"/>
                      <a:pt x="8450" y="12624"/>
                      <a:pt x="8450" y="12927"/>
                    </a:cubicBezTo>
                    <a:cubicBezTo>
                      <a:pt x="8450" y="13218"/>
                      <a:pt x="8394" y="13420"/>
                      <a:pt x="8307" y="13446"/>
                    </a:cubicBezTo>
                    <a:cubicBezTo>
                      <a:pt x="8100" y="13508"/>
                      <a:pt x="8029" y="13260"/>
                      <a:pt x="8131" y="12821"/>
                    </a:cubicBezTo>
                    <a:cubicBezTo>
                      <a:pt x="8185" y="12587"/>
                      <a:pt x="8257" y="12473"/>
                      <a:pt x="8316" y="12460"/>
                    </a:cubicBezTo>
                    <a:close/>
                    <a:moveTo>
                      <a:pt x="8785" y="12483"/>
                    </a:moveTo>
                    <a:cubicBezTo>
                      <a:pt x="8893" y="12469"/>
                      <a:pt x="8959" y="12647"/>
                      <a:pt x="8994" y="13055"/>
                    </a:cubicBezTo>
                    <a:cubicBezTo>
                      <a:pt x="9023" y="13383"/>
                      <a:pt x="8873" y="13562"/>
                      <a:pt x="8701" y="13408"/>
                    </a:cubicBezTo>
                    <a:cubicBezTo>
                      <a:pt x="8579" y="13299"/>
                      <a:pt x="8605" y="12569"/>
                      <a:pt x="8735" y="12498"/>
                    </a:cubicBezTo>
                    <a:cubicBezTo>
                      <a:pt x="8752" y="12488"/>
                      <a:pt x="8769" y="12485"/>
                      <a:pt x="8785" y="12483"/>
                    </a:cubicBezTo>
                    <a:close/>
                    <a:moveTo>
                      <a:pt x="12682" y="12754"/>
                    </a:moveTo>
                    <a:cubicBezTo>
                      <a:pt x="12745" y="12756"/>
                      <a:pt x="12799" y="12899"/>
                      <a:pt x="12799" y="13077"/>
                    </a:cubicBezTo>
                    <a:cubicBezTo>
                      <a:pt x="12799" y="13377"/>
                      <a:pt x="12638" y="13557"/>
                      <a:pt x="12489" y="13423"/>
                    </a:cubicBezTo>
                    <a:cubicBezTo>
                      <a:pt x="12387" y="13332"/>
                      <a:pt x="12556" y="12748"/>
                      <a:pt x="12682" y="12754"/>
                    </a:cubicBezTo>
                    <a:close/>
                    <a:moveTo>
                      <a:pt x="13251" y="12829"/>
                    </a:moveTo>
                    <a:cubicBezTo>
                      <a:pt x="13314" y="12818"/>
                      <a:pt x="13390" y="12914"/>
                      <a:pt x="13411" y="13047"/>
                    </a:cubicBezTo>
                    <a:cubicBezTo>
                      <a:pt x="13458" y="13348"/>
                      <a:pt x="13237" y="13582"/>
                      <a:pt x="13134" y="13340"/>
                    </a:cubicBezTo>
                    <a:cubicBezTo>
                      <a:pt x="13043" y="13128"/>
                      <a:pt x="13105" y="12855"/>
                      <a:pt x="13251" y="12829"/>
                    </a:cubicBezTo>
                    <a:close/>
                  </a:path>
                </a:pathLst>
              </a:custGeom>
              <a:ln w="12700" cap="flat">
                <a:noFill/>
                <a:miter lim="400000"/>
              </a:ln>
              <a:effectLst/>
            </p:spPr>
          </p:pic>
        </p:grpSp>
      </p:grpSp>
      <p:sp>
        <p:nvSpPr>
          <p:cNvPr id="20" name="www.roskazna.ru"/>
          <p:cNvSpPr txBox="1"/>
          <p:nvPr/>
        </p:nvSpPr>
        <p:spPr>
          <a:xfrm>
            <a:off x="683568" y="339502"/>
            <a:ext cx="1800200" cy="24109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square" lIns="50800" tIns="50800" rIns="50800" bIns="50800" anchor="ctr">
            <a:spAutoFit/>
          </a:bodyPr>
          <a:lstStyle/>
          <a:p>
            <a:pPr marL="92075" lvl="2" algn="l">
              <a:defRPr b="0">
                <a:solidFill>
                  <a:srgbClr val="212121"/>
                </a:solidFill>
                <a:latin typeface="Helvetica"/>
                <a:ea typeface="Helvetica"/>
                <a:cs typeface="Helvetica"/>
                <a:sym typeface="Helvetica"/>
              </a:defRPr>
            </a:pPr>
            <a:r>
              <a:rPr sz="900" dirty="0" smtClean="0">
                <a:solidFill>
                  <a:schemeClr val="accent1">
                    <a:lumMod val="50000"/>
                  </a:schemeClr>
                </a:solidFill>
                <a:latin typeface="Cambria" pitchFamily="18" charset="0"/>
              </a:rPr>
              <a:t>www.</a:t>
            </a:r>
            <a:r>
              <a:rPr lang="en-US" sz="900" dirty="0" smtClean="0">
                <a:solidFill>
                  <a:schemeClr val="accent1">
                    <a:lumMod val="50000"/>
                  </a:schemeClr>
                </a:solidFill>
                <a:latin typeface="Cambria" pitchFamily="18" charset="0"/>
              </a:rPr>
              <a:t>altay</a:t>
            </a:r>
            <a:r>
              <a:rPr lang="ru-RU" sz="900" dirty="0" smtClean="0">
                <a:solidFill>
                  <a:schemeClr val="accent1">
                    <a:lumMod val="50000"/>
                  </a:schemeClr>
                </a:solidFill>
                <a:latin typeface="Cambria" pitchFamily="18" charset="0"/>
              </a:rPr>
              <a:t>.</a:t>
            </a:r>
            <a:r>
              <a:rPr sz="900" dirty="0" smtClean="0">
                <a:solidFill>
                  <a:schemeClr val="accent1">
                    <a:lumMod val="50000"/>
                  </a:schemeClr>
                </a:solidFill>
                <a:latin typeface="Cambria" pitchFamily="18" charset="0"/>
              </a:rPr>
              <a:t>roskazna.ru</a:t>
            </a:r>
            <a:endParaRPr sz="900" dirty="0">
              <a:solidFill>
                <a:schemeClr val="accent1">
                  <a:lumMod val="50000"/>
                </a:schemeClr>
              </a:solidFill>
              <a:latin typeface="Cambria" pitchFamily="18" charset="0"/>
            </a:endParaRPr>
          </a:p>
        </p:txBody>
      </p:sp>
      <p:sp>
        <p:nvSpPr>
          <p:cNvPr id="26" name="TextBox 3"/>
          <p:cNvSpPr txBox="1">
            <a:spLocks noChangeArrowheads="1"/>
          </p:cNvSpPr>
          <p:nvPr/>
        </p:nvSpPr>
        <p:spPr bwMode="auto">
          <a:xfrm>
            <a:off x="755576" y="126817"/>
            <a:ext cx="2736304" cy="28469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txBody>
          <a:bodyPr wrap="square" lIns="68580" tIns="34290" rIns="68580" bIns="34290">
            <a:spAutoFit/>
          </a:bodyPr>
          <a:lstStyle/>
          <a:p>
            <a:r>
              <a:rPr lang="ru-RU" altLang="ru-RU" sz="1400" b="1" dirty="0" smtClean="0">
                <a:solidFill>
                  <a:schemeClr val="tx2">
                    <a:lumMod val="50000"/>
                  </a:schemeClr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Cambria" pitchFamily="18" charset="0"/>
                <a:cs typeface="Arial" pitchFamily="34" charset="0"/>
              </a:rPr>
              <a:t>УФК ПО АЛТАЙСКОМУ КРАЮ</a:t>
            </a:r>
            <a:endParaRPr lang="ru-RU" altLang="ru-RU" sz="1400" b="1" dirty="0">
              <a:solidFill>
                <a:schemeClr val="tx2">
                  <a:lumMod val="50000"/>
                </a:schemeClr>
              </a:solidFill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  <a:latin typeface="Cambria" pitchFamily="18" charset="0"/>
              <a:cs typeface="Arial" pitchFamily="34" charset="0"/>
            </a:endParaRPr>
          </a:p>
        </p:txBody>
      </p:sp>
      <p:sp>
        <p:nvSpPr>
          <p:cNvPr id="12" name="TextBox 15"/>
          <p:cNvSpPr txBox="1">
            <a:spLocks noChangeArrowheads="1"/>
          </p:cNvSpPr>
          <p:nvPr/>
        </p:nvSpPr>
        <p:spPr bwMode="auto">
          <a:xfrm>
            <a:off x="3347864" y="195486"/>
            <a:ext cx="5796136" cy="33855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/>
            <a:r>
              <a:rPr lang="ru-RU" altLang="ru-RU" sz="16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mbria" pitchFamily="18" charset="0"/>
              </a:rPr>
              <a:t>Контроль в финансово-бюджетной сфере</a:t>
            </a:r>
          </a:p>
        </p:txBody>
      </p:sp>
      <p:sp>
        <p:nvSpPr>
          <p:cNvPr id="16" name="Прямоугольник 15"/>
          <p:cNvSpPr/>
          <p:nvPr/>
        </p:nvSpPr>
        <p:spPr>
          <a:xfrm>
            <a:off x="323527" y="2211710"/>
            <a:ext cx="4811829" cy="43088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>
              <a:defRPr/>
            </a:pPr>
            <a:r>
              <a:rPr lang="ru-RU" sz="1100" dirty="0" smtClean="0">
                <a:solidFill>
                  <a:schemeClr val="accent1">
                    <a:lumMod val="50000"/>
                  </a:schemeClr>
                </a:solidFill>
                <a:latin typeface="Cambria" pitchFamily="18" charset="0"/>
              </a:rPr>
              <a:t>изучение результатов предыдущих проверок, а также анализ информации об устранении ранее выявленных нарушений</a:t>
            </a:r>
          </a:p>
        </p:txBody>
      </p:sp>
      <p:sp>
        <p:nvSpPr>
          <p:cNvPr id="21" name="Прямоугольник 20"/>
          <p:cNvSpPr/>
          <p:nvPr/>
        </p:nvSpPr>
        <p:spPr>
          <a:xfrm>
            <a:off x="35496" y="915566"/>
            <a:ext cx="5112568" cy="1224136"/>
          </a:xfrm>
          <a:prstGeom prst="rect">
            <a:avLst/>
          </a:prstGeom>
          <a:noFill/>
          <a:ln w="12700">
            <a:solidFill>
              <a:srgbClr val="C00000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pPr indent="180000">
              <a:defRPr/>
            </a:pPr>
            <a:endParaRPr lang="ru-RU" sz="1000" dirty="0">
              <a:solidFill>
                <a:schemeClr val="accent1">
                  <a:lumMod val="50000"/>
                </a:schemeClr>
              </a:solidFill>
              <a:latin typeface="Cambria" pitchFamily="18" charset="0"/>
            </a:endParaRPr>
          </a:p>
        </p:txBody>
      </p:sp>
      <p:sp>
        <p:nvSpPr>
          <p:cNvPr id="22" name="Прямоугольник 21"/>
          <p:cNvSpPr/>
          <p:nvPr/>
        </p:nvSpPr>
        <p:spPr>
          <a:xfrm>
            <a:off x="0" y="888320"/>
            <a:ext cx="5148064" cy="3872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lnSpc>
                <a:spcPts val="500"/>
              </a:lnSpc>
              <a:defRPr/>
            </a:pPr>
            <a:endParaRPr lang="ru-RU" sz="1250" b="1" dirty="0" smtClean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mbria" pitchFamily="18" charset="0"/>
            </a:endParaRPr>
          </a:p>
          <a:p>
            <a:pPr algn="ctr">
              <a:defRPr/>
            </a:pPr>
            <a:r>
              <a:rPr lang="ru-RU" sz="1500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mbria" pitchFamily="18" charset="0"/>
              </a:rPr>
              <a:t>ПРЕДПРОВЕРОЧНЫЙ АНАЛИЗ</a:t>
            </a:r>
          </a:p>
        </p:txBody>
      </p:sp>
      <p:sp>
        <p:nvSpPr>
          <p:cNvPr id="32" name="Прямоугольник 31"/>
          <p:cNvSpPr/>
          <p:nvPr/>
        </p:nvSpPr>
        <p:spPr>
          <a:xfrm>
            <a:off x="35496" y="2211710"/>
            <a:ext cx="5112568" cy="432048"/>
          </a:xfrm>
          <a:prstGeom prst="rect">
            <a:avLst/>
          </a:prstGeom>
          <a:noFill/>
          <a:ln w="9525">
            <a:solidFill>
              <a:schemeClr val="accent1">
                <a:lumMod val="75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pPr indent="180000">
              <a:buFont typeface="Wingdings" pitchFamily="2" charset="2"/>
              <a:buChar char="Ø"/>
              <a:defRPr/>
            </a:pPr>
            <a:endParaRPr lang="ru-RU" altLang="ru-RU" sz="1200" dirty="0" smtClean="0">
              <a:solidFill>
                <a:schemeClr val="accent1">
                  <a:lumMod val="50000"/>
                </a:schemeClr>
              </a:solidFill>
              <a:latin typeface="Cambria" pitchFamily="18" charset="0"/>
            </a:endParaRPr>
          </a:p>
          <a:p>
            <a:pPr indent="180000">
              <a:buFont typeface="Wingdings" pitchFamily="2" charset="2"/>
              <a:buChar char="Ø"/>
              <a:defRPr/>
            </a:pPr>
            <a:endParaRPr lang="ru-RU" altLang="ru-RU" sz="1200" dirty="0">
              <a:solidFill>
                <a:schemeClr val="accent1">
                  <a:lumMod val="50000"/>
                </a:schemeClr>
              </a:solidFill>
              <a:latin typeface="Cambria" pitchFamily="18" charset="0"/>
            </a:endParaRPr>
          </a:p>
        </p:txBody>
      </p:sp>
      <p:pic>
        <p:nvPicPr>
          <p:cNvPr id="33" name="Picture 5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107504" y="2283718"/>
            <a:ext cx="185324" cy="21602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4" name="Прямоугольник 33"/>
          <p:cNvSpPr/>
          <p:nvPr/>
        </p:nvSpPr>
        <p:spPr>
          <a:xfrm>
            <a:off x="323527" y="2643758"/>
            <a:ext cx="4811829" cy="43088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>
              <a:defRPr/>
            </a:pPr>
            <a:r>
              <a:rPr lang="ru-RU" sz="1100" dirty="0" smtClean="0">
                <a:solidFill>
                  <a:schemeClr val="accent1">
                    <a:lumMod val="50000"/>
                  </a:schemeClr>
                </a:solidFill>
                <a:latin typeface="Cambria" pitchFamily="18" charset="0"/>
              </a:rPr>
              <a:t>определение перечня вопросов и документов, подлежащих обязательной проверке</a:t>
            </a:r>
          </a:p>
        </p:txBody>
      </p:sp>
      <p:sp>
        <p:nvSpPr>
          <p:cNvPr id="35" name="Прямоугольник 34"/>
          <p:cNvSpPr/>
          <p:nvPr/>
        </p:nvSpPr>
        <p:spPr>
          <a:xfrm>
            <a:off x="35496" y="2643758"/>
            <a:ext cx="5112568" cy="432048"/>
          </a:xfrm>
          <a:prstGeom prst="rect">
            <a:avLst/>
          </a:prstGeom>
          <a:noFill/>
          <a:ln w="9525">
            <a:solidFill>
              <a:schemeClr val="accent1">
                <a:lumMod val="75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pPr indent="180000">
              <a:buFont typeface="Wingdings" pitchFamily="2" charset="2"/>
              <a:buChar char="Ø"/>
              <a:defRPr/>
            </a:pPr>
            <a:endParaRPr lang="ru-RU" altLang="ru-RU" sz="1200" dirty="0" smtClean="0">
              <a:solidFill>
                <a:schemeClr val="accent1">
                  <a:lumMod val="50000"/>
                </a:schemeClr>
              </a:solidFill>
              <a:latin typeface="Cambria" pitchFamily="18" charset="0"/>
            </a:endParaRPr>
          </a:p>
          <a:p>
            <a:pPr indent="180000">
              <a:buFont typeface="Wingdings" pitchFamily="2" charset="2"/>
              <a:buChar char="Ø"/>
              <a:defRPr/>
            </a:pPr>
            <a:endParaRPr lang="ru-RU" altLang="ru-RU" sz="1200" dirty="0">
              <a:solidFill>
                <a:schemeClr val="accent1">
                  <a:lumMod val="50000"/>
                </a:schemeClr>
              </a:solidFill>
              <a:latin typeface="Cambria" pitchFamily="18" charset="0"/>
            </a:endParaRPr>
          </a:p>
        </p:txBody>
      </p:sp>
      <p:pic>
        <p:nvPicPr>
          <p:cNvPr id="36" name="Picture 5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107504" y="2715766"/>
            <a:ext cx="185324" cy="21602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8" name="Прямоугольник 37"/>
          <p:cNvSpPr/>
          <p:nvPr/>
        </p:nvSpPr>
        <p:spPr>
          <a:xfrm>
            <a:off x="323527" y="3075806"/>
            <a:ext cx="4811829" cy="43088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>
              <a:defRPr/>
            </a:pPr>
            <a:r>
              <a:rPr lang="ru-RU" sz="1100" dirty="0" smtClean="0">
                <a:solidFill>
                  <a:schemeClr val="accent1">
                    <a:lumMod val="50000"/>
                  </a:schemeClr>
                </a:solidFill>
                <a:latin typeface="Cambria" pitchFamily="18" charset="0"/>
              </a:rPr>
              <a:t>оценка бухгалтерской отчетности объекта контроля на предмет объема проверяемых средств, направлений их расходования</a:t>
            </a:r>
          </a:p>
        </p:txBody>
      </p:sp>
      <p:sp>
        <p:nvSpPr>
          <p:cNvPr id="39" name="Прямоугольник 38"/>
          <p:cNvSpPr/>
          <p:nvPr/>
        </p:nvSpPr>
        <p:spPr>
          <a:xfrm>
            <a:off x="35496" y="3075806"/>
            <a:ext cx="5112568" cy="432048"/>
          </a:xfrm>
          <a:prstGeom prst="rect">
            <a:avLst/>
          </a:prstGeom>
          <a:noFill/>
          <a:ln w="9525">
            <a:solidFill>
              <a:schemeClr val="accent1">
                <a:lumMod val="75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pPr indent="180000">
              <a:buFont typeface="Wingdings" pitchFamily="2" charset="2"/>
              <a:buChar char="Ø"/>
              <a:defRPr/>
            </a:pPr>
            <a:endParaRPr lang="ru-RU" altLang="ru-RU" sz="1200" dirty="0" smtClean="0">
              <a:solidFill>
                <a:schemeClr val="accent1">
                  <a:lumMod val="50000"/>
                </a:schemeClr>
              </a:solidFill>
              <a:latin typeface="Cambria" pitchFamily="18" charset="0"/>
            </a:endParaRPr>
          </a:p>
          <a:p>
            <a:pPr indent="180000">
              <a:buFont typeface="Wingdings" pitchFamily="2" charset="2"/>
              <a:buChar char="Ø"/>
              <a:defRPr/>
            </a:pPr>
            <a:endParaRPr lang="ru-RU" altLang="ru-RU" sz="1200" dirty="0">
              <a:solidFill>
                <a:schemeClr val="accent1">
                  <a:lumMod val="50000"/>
                </a:schemeClr>
              </a:solidFill>
              <a:latin typeface="Cambria" pitchFamily="18" charset="0"/>
            </a:endParaRPr>
          </a:p>
        </p:txBody>
      </p:sp>
      <p:pic>
        <p:nvPicPr>
          <p:cNvPr id="40" name="Picture 5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107504" y="3147814"/>
            <a:ext cx="185324" cy="21602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1" name="Прямоугольник 40"/>
          <p:cNvSpPr/>
          <p:nvPr/>
        </p:nvSpPr>
        <p:spPr>
          <a:xfrm>
            <a:off x="323527" y="3507854"/>
            <a:ext cx="4811829" cy="43088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>
              <a:defRPr/>
            </a:pPr>
            <a:r>
              <a:rPr lang="ru-RU" sz="1100" dirty="0" smtClean="0">
                <a:solidFill>
                  <a:schemeClr val="accent1">
                    <a:lumMod val="50000"/>
                  </a:schemeClr>
                </a:solidFill>
                <a:latin typeface="Cambria" pitchFamily="18" charset="0"/>
              </a:rPr>
              <a:t>определение метода проведения проверки, в том числе необходимости во встречных проверках и обследованиях</a:t>
            </a:r>
          </a:p>
        </p:txBody>
      </p:sp>
      <p:sp>
        <p:nvSpPr>
          <p:cNvPr id="42" name="Прямоугольник 41"/>
          <p:cNvSpPr/>
          <p:nvPr/>
        </p:nvSpPr>
        <p:spPr>
          <a:xfrm>
            <a:off x="35496" y="3507854"/>
            <a:ext cx="5112568" cy="432048"/>
          </a:xfrm>
          <a:prstGeom prst="rect">
            <a:avLst/>
          </a:prstGeom>
          <a:noFill/>
          <a:ln w="9525">
            <a:solidFill>
              <a:schemeClr val="accent1">
                <a:lumMod val="75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pPr indent="180000">
              <a:buFont typeface="Wingdings" pitchFamily="2" charset="2"/>
              <a:buChar char="Ø"/>
              <a:defRPr/>
            </a:pPr>
            <a:endParaRPr lang="ru-RU" altLang="ru-RU" sz="1200" dirty="0" smtClean="0">
              <a:solidFill>
                <a:schemeClr val="accent1">
                  <a:lumMod val="50000"/>
                </a:schemeClr>
              </a:solidFill>
              <a:latin typeface="Cambria" pitchFamily="18" charset="0"/>
            </a:endParaRPr>
          </a:p>
          <a:p>
            <a:pPr indent="180000">
              <a:buFont typeface="Wingdings" pitchFamily="2" charset="2"/>
              <a:buChar char="Ø"/>
              <a:defRPr/>
            </a:pPr>
            <a:endParaRPr lang="ru-RU" altLang="ru-RU" sz="1200" dirty="0">
              <a:solidFill>
                <a:schemeClr val="accent1">
                  <a:lumMod val="50000"/>
                </a:schemeClr>
              </a:solidFill>
              <a:latin typeface="Cambria" pitchFamily="18" charset="0"/>
            </a:endParaRPr>
          </a:p>
        </p:txBody>
      </p:sp>
      <p:pic>
        <p:nvPicPr>
          <p:cNvPr id="43" name="Picture 5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107504" y="3579862"/>
            <a:ext cx="185324" cy="21602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4" name="Прямоугольник 43"/>
          <p:cNvSpPr/>
          <p:nvPr/>
        </p:nvSpPr>
        <p:spPr>
          <a:xfrm>
            <a:off x="323527" y="3966324"/>
            <a:ext cx="4811829" cy="2616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>
              <a:defRPr/>
            </a:pPr>
            <a:r>
              <a:rPr lang="ru-RU" sz="1100" dirty="0" smtClean="0">
                <a:solidFill>
                  <a:schemeClr val="accent1">
                    <a:lumMod val="50000"/>
                  </a:schemeClr>
                </a:solidFill>
                <a:latin typeface="Cambria" pitchFamily="18" charset="0"/>
              </a:rPr>
              <a:t>информация о признаках или возможностях совершения нарушения</a:t>
            </a:r>
          </a:p>
        </p:txBody>
      </p:sp>
      <p:sp>
        <p:nvSpPr>
          <p:cNvPr id="45" name="Прямоугольник 44"/>
          <p:cNvSpPr/>
          <p:nvPr/>
        </p:nvSpPr>
        <p:spPr>
          <a:xfrm>
            <a:off x="35496" y="3939902"/>
            <a:ext cx="5112568" cy="360040"/>
          </a:xfrm>
          <a:prstGeom prst="rect">
            <a:avLst/>
          </a:prstGeom>
          <a:noFill/>
          <a:ln w="9525">
            <a:solidFill>
              <a:schemeClr val="accent1">
                <a:lumMod val="75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pPr indent="180000">
              <a:buFont typeface="Wingdings" pitchFamily="2" charset="2"/>
              <a:buChar char="Ø"/>
              <a:defRPr/>
            </a:pPr>
            <a:endParaRPr lang="ru-RU" altLang="ru-RU" sz="1200" dirty="0" smtClean="0">
              <a:solidFill>
                <a:schemeClr val="accent1">
                  <a:lumMod val="50000"/>
                </a:schemeClr>
              </a:solidFill>
              <a:latin typeface="Cambria" pitchFamily="18" charset="0"/>
            </a:endParaRPr>
          </a:p>
          <a:p>
            <a:pPr indent="180000">
              <a:buFont typeface="Wingdings" pitchFamily="2" charset="2"/>
              <a:buChar char="Ø"/>
              <a:defRPr/>
            </a:pPr>
            <a:endParaRPr lang="ru-RU" altLang="ru-RU" sz="1200" dirty="0">
              <a:solidFill>
                <a:schemeClr val="accent1">
                  <a:lumMod val="50000"/>
                </a:schemeClr>
              </a:solidFill>
              <a:latin typeface="Cambria" pitchFamily="18" charset="0"/>
            </a:endParaRPr>
          </a:p>
        </p:txBody>
      </p:sp>
      <p:pic>
        <p:nvPicPr>
          <p:cNvPr id="46" name="Picture 5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107504" y="4011910"/>
            <a:ext cx="185324" cy="21602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7" name="Прямоугольник 46"/>
          <p:cNvSpPr/>
          <p:nvPr/>
        </p:nvSpPr>
        <p:spPr>
          <a:xfrm>
            <a:off x="323527" y="4326364"/>
            <a:ext cx="4811829" cy="2616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>
              <a:defRPr/>
            </a:pPr>
            <a:r>
              <a:rPr lang="ru-RU" sz="1100" dirty="0" smtClean="0">
                <a:solidFill>
                  <a:schemeClr val="accent1">
                    <a:lumMod val="50000"/>
                  </a:schemeClr>
                </a:solidFill>
                <a:latin typeface="Cambria" pitchFamily="18" charset="0"/>
              </a:rPr>
              <a:t>изучение материалов арбитражной практики</a:t>
            </a:r>
          </a:p>
        </p:txBody>
      </p:sp>
      <p:sp>
        <p:nvSpPr>
          <p:cNvPr id="48" name="Прямоугольник 47"/>
          <p:cNvSpPr/>
          <p:nvPr/>
        </p:nvSpPr>
        <p:spPr>
          <a:xfrm>
            <a:off x="35496" y="4299942"/>
            <a:ext cx="5112568" cy="360040"/>
          </a:xfrm>
          <a:prstGeom prst="rect">
            <a:avLst/>
          </a:prstGeom>
          <a:noFill/>
          <a:ln w="9525">
            <a:solidFill>
              <a:schemeClr val="accent1">
                <a:lumMod val="75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pPr indent="180000">
              <a:buFont typeface="Wingdings" pitchFamily="2" charset="2"/>
              <a:buChar char="Ø"/>
              <a:defRPr/>
            </a:pPr>
            <a:endParaRPr lang="ru-RU" altLang="ru-RU" sz="1200" dirty="0" smtClean="0">
              <a:solidFill>
                <a:schemeClr val="accent1">
                  <a:lumMod val="50000"/>
                </a:schemeClr>
              </a:solidFill>
              <a:latin typeface="Cambria" pitchFamily="18" charset="0"/>
            </a:endParaRPr>
          </a:p>
          <a:p>
            <a:pPr indent="180000">
              <a:buFont typeface="Wingdings" pitchFamily="2" charset="2"/>
              <a:buChar char="Ø"/>
              <a:defRPr/>
            </a:pPr>
            <a:endParaRPr lang="ru-RU" altLang="ru-RU" sz="1200" dirty="0">
              <a:solidFill>
                <a:schemeClr val="accent1">
                  <a:lumMod val="50000"/>
                </a:schemeClr>
              </a:solidFill>
              <a:latin typeface="Cambria" pitchFamily="18" charset="0"/>
            </a:endParaRPr>
          </a:p>
        </p:txBody>
      </p:sp>
      <p:pic>
        <p:nvPicPr>
          <p:cNvPr id="49" name="Picture 5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107504" y="4371950"/>
            <a:ext cx="185324" cy="21602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0" name="Прямоугольник 49"/>
          <p:cNvSpPr/>
          <p:nvPr/>
        </p:nvSpPr>
        <p:spPr>
          <a:xfrm>
            <a:off x="323527" y="4614396"/>
            <a:ext cx="4811829" cy="43088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>
              <a:defRPr/>
            </a:pPr>
            <a:r>
              <a:rPr lang="ru-RU" sz="1100" dirty="0" smtClean="0">
                <a:solidFill>
                  <a:schemeClr val="accent1">
                    <a:lumMod val="50000"/>
                  </a:schemeClr>
                </a:solidFill>
                <a:latin typeface="Cambria" pitchFamily="18" charset="0"/>
              </a:rPr>
              <a:t>оценка отчетности о расходах и выполнении мероприятий в рамках исполнения соглашений о предоставлении бюджетных средств</a:t>
            </a:r>
          </a:p>
        </p:txBody>
      </p:sp>
      <p:sp>
        <p:nvSpPr>
          <p:cNvPr id="51" name="Прямоугольник 50"/>
          <p:cNvSpPr/>
          <p:nvPr/>
        </p:nvSpPr>
        <p:spPr>
          <a:xfrm>
            <a:off x="35496" y="4659982"/>
            <a:ext cx="5112568" cy="360040"/>
          </a:xfrm>
          <a:prstGeom prst="rect">
            <a:avLst/>
          </a:prstGeom>
          <a:noFill/>
          <a:ln w="9525">
            <a:solidFill>
              <a:schemeClr val="accent1">
                <a:lumMod val="75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pPr indent="180000">
              <a:buFont typeface="Wingdings" pitchFamily="2" charset="2"/>
              <a:buChar char="Ø"/>
              <a:defRPr/>
            </a:pPr>
            <a:endParaRPr lang="ru-RU" altLang="ru-RU" sz="1200" dirty="0" smtClean="0">
              <a:solidFill>
                <a:schemeClr val="accent1">
                  <a:lumMod val="50000"/>
                </a:schemeClr>
              </a:solidFill>
              <a:latin typeface="Cambria" pitchFamily="18" charset="0"/>
            </a:endParaRPr>
          </a:p>
          <a:p>
            <a:pPr indent="180000">
              <a:buFont typeface="Wingdings" pitchFamily="2" charset="2"/>
              <a:buChar char="Ø"/>
              <a:defRPr/>
            </a:pPr>
            <a:endParaRPr lang="ru-RU" altLang="ru-RU" sz="1200" dirty="0">
              <a:solidFill>
                <a:schemeClr val="accent1">
                  <a:lumMod val="50000"/>
                </a:schemeClr>
              </a:solidFill>
              <a:latin typeface="Cambria" pitchFamily="18" charset="0"/>
            </a:endParaRPr>
          </a:p>
        </p:txBody>
      </p:sp>
      <p:pic>
        <p:nvPicPr>
          <p:cNvPr id="52" name="Picture 5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107504" y="4731990"/>
            <a:ext cx="185324" cy="21602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4" name="Прямоугольник 53"/>
          <p:cNvSpPr/>
          <p:nvPr/>
        </p:nvSpPr>
        <p:spPr>
          <a:xfrm>
            <a:off x="35496" y="1200983"/>
            <a:ext cx="5148064" cy="93871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ru-RU" sz="1100" b="1" dirty="0" smtClean="0">
                <a:solidFill>
                  <a:srgbClr val="C00000"/>
                </a:solidFill>
                <a:latin typeface="Cambria" pitchFamily="18" charset="0"/>
              </a:rPr>
              <a:t>Выход на объект контроля с заранее подготовленными материалами, результатами проведенного анализа отдельных аспектов деятельности объекта контроля в целях подтверждения информации о возможных нарушениях, составление программы проверки по вопросам, имеющим гарантированно высокую вероятность выявления нарушений</a:t>
            </a:r>
          </a:p>
        </p:txBody>
      </p:sp>
      <p:sp>
        <p:nvSpPr>
          <p:cNvPr id="66" name="TextBox 65">
            <a:extLst>
              <a:ext uri="{FF2B5EF4-FFF2-40B4-BE49-F238E27FC236}">
                <a16:creationId xmlns:a16="http://schemas.microsoft.com/office/drawing/2014/main" xmlns="" id="{2352622F-E495-814E-B014-B6B6C752559B}"/>
              </a:ext>
            </a:extLst>
          </p:cNvPr>
          <p:cNvSpPr txBox="1"/>
          <p:nvPr/>
        </p:nvSpPr>
        <p:spPr>
          <a:xfrm>
            <a:off x="7452320" y="1779662"/>
            <a:ext cx="1691680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100" b="1" dirty="0">
                <a:solidFill>
                  <a:schemeClr val="accent1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mbria" pitchFamily="18" charset="0"/>
                <a:ea typeface="Open Sans Condensed Light" panose="020B0306030504020204" pitchFamily="34" charset="0"/>
                <a:cs typeface="Open Sans Condensed Light" panose="020B0306030504020204" pitchFamily="34" charset="0"/>
              </a:rPr>
              <a:t>ПЛАНИРОВАНИЕ</a:t>
            </a:r>
            <a:br>
              <a:rPr lang="ru-RU" sz="1100" b="1" dirty="0">
                <a:solidFill>
                  <a:schemeClr val="accent1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mbria" pitchFamily="18" charset="0"/>
                <a:ea typeface="Open Sans Condensed Light" panose="020B0306030504020204" pitchFamily="34" charset="0"/>
                <a:cs typeface="Open Sans Condensed Light" panose="020B0306030504020204" pitchFamily="34" charset="0"/>
              </a:rPr>
            </a:br>
            <a:r>
              <a:rPr lang="ru-RU" sz="1100" b="1" dirty="0">
                <a:solidFill>
                  <a:schemeClr val="accent1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mbria" pitchFamily="18" charset="0"/>
                <a:ea typeface="Open Sans Condensed Light" panose="020B0306030504020204" pitchFamily="34" charset="0"/>
                <a:cs typeface="Open Sans Condensed Light" panose="020B0306030504020204" pitchFamily="34" charset="0"/>
              </a:rPr>
              <a:t>КОНТРОЛЬНОЙ ДЕЯТЕЛЬНОСТИ</a:t>
            </a:r>
          </a:p>
          <a:p>
            <a:pPr algn="ctr"/>
            <a:r>
              <a:rPr lang="ru-RU" sz="1100" i="1" dirty="0">
                <a:solidFill>
                  <a:schemeClr val="accent1">
                    <a:lumMod val="50000"/>
                  </a:schemeClr>
                </a:solidFill>
                <a:latin typeface="Cambria" pitchFamily="18" charset="0"/>
                <a:ea typeface="Open Sans Condensed Light" panose="020B0306030504020204" pitchFamily="34" charset="0"/>
                <a:cs typeface="Open Sans Condensed Light" panose="020B0306030504020204" pitchFamily="34" charset="0"/>
              </a:rPr>
              <a:t>отбор объектов с максимальным риском нарушений</a:t>
            </a:r>
          </a:p>
        </p:txBody>
      </p:sp>
      <p:sp>
        <p:nvSpPr>
          <p:cNvPr id="69" name="TextBox 68"/>
          <p:cNvSpPr txBox="1"/>
          <p:nvPr/>
        </p:nvSpPr>
        <p:spPr>
          <a:xfrm>
            <a:off x="5148064" y="915566"/>
            <a:ext cx="3995936" cy="6924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300" b="1" dirty="0" smtClean="0">
                <a:solidFill>
                  <a:schemeClr val="accent1">
                    <a:lumMod val="50000"/>
                  </a:schemeClr>
                </a:solidFill>
                <a:latin typeface="Cambria" pitchFamily="18" charset="0"/>
              </a:rPr>
              <a:t>Компонент анализа рисков подсистемы</a:t>
            </a:r>
            <a:br>
              <a:rPr lang="ru-RU" sz="1300" b="1" dirty="0" smtClean="0">
                <a:solidFill>
                  <a:schemeClr val="accent1">
                    <a:lumMod val="50000"/>
                  </a:schemeClr>
                </a:solidFill>
                <a:latin typeface="Cambria" pitchFamily="18" charset="0"/>
              </a:rPr>
            </a:br>
            <a:r>
              <a:rPr lang="ru-RU" sz="1300" b="1" dirty="0" smtClean="0">
                <a:solidFill>
                  <a:schemeClr val="accent1">
                    <a:lumMod val="50000"/>
                  </a:schemeClr>
                </a:solidFill>
                <a:latin typeface="Cambria" pitchFamily="18" charset="0"/>
              </a:rPr>
              <a:t>информационно-аналитического обеспечения</a:t>
            </a:r>
          </a:p>
          <a:p>
            <a:pPr algn="ctr"/>
            <a:r>
              <a:rPr lang="ru-RU" sz="1300" b="1" dirty="0" smtClean="0">
                <a:solidFill>
                  <a:schemeClr val="accent1">
                    <a:lumMod val="50000"/>
                  </a:schemeClr>
                </a:solidFill>
                <a:latin typeface="Cambria" pitchFamily="18" charset="0"/>
              </a:rPr>
              <a:t>ГИИС «Электронный бюджет»</a:t>
            </a:r>
            <a:endParaRPr lang="ru-RU" sz="1300" b="1" dirty="0">
              <a:solidFill>
                <a:schemeClr val="accent1">
                  <a:lumMod val="50000"/>
                </a:schemeClr>
              </a:solidFill>
              <a:latin typeface="Cambria" pitchFamily="18" charset="0"/>
            </a:endParaRPr>
          </a:p>
        </p:txBody>
      </p:sp>
      <p:sp>
        <p:nvSpPr>
          <p:cNvPr id="71" name="TextBox 70"/>
          <p:cNvSpPr txBox="1"/>
          <p:nvPr/>
        </p:nvSpPr>
        <p:spPr>
          <a:xfrm>
            <a:off x="11765280" y="6453051"/>
            <a:ext cx="42672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dirty="0">
                <a:solidFill>
                  <a:schemeClr val="bg1">
                    <a:lumMod val="85000"/>
                  </a:schemeClr>
                </a:solidFill>
                <a:latin typeface="Haettenschweiler" panose="020B0706040902060204" pitchFamily="34" charset="0"/>
              </a:rPr>
              <a:t>9</a:t>
            </a:r>
          </a:p>
        </p:txBody>
      </p:sp>
      <p:sp>
        <p:nvSpPr>
          <p:cNvPr id="72" name="TextBox 71">
            <a:extLst>
              <a:ext uri="{FF2B5EF4-FFF2-40B4-BE49-F238E27FC236}">
                <a16:creationId xmlns:a16="http://schemas.microsoft.com/office/drawing/2014/main" xmlns="" id="{2352622F-E495-814E-B014-B6B6C752559B}"/>
              </a:ext>
            </a:extLst>
          </p:cNvPr>
          <p:cNvSpPr txBox="1"/>
          <p:nvPr/>
        </p:nvSpPr>
        <p:spPr>
          <a:xfrm>
            <a:off x="5148064" y="1779662"/>
            <a:ext cx="1691680" cy="127727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100" b="1" dirty="0" smtClean="0">
                <a:solidFill>
                  <a:schemeClr val="accent1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mbria" pitchFamily="18" charset="0"/>
                <a:ea typeface="Open Sans Condensed Light" panose="020B0306030504020204" pitchFamily="34" charset="0"/>
                <a:cs typeface="Open Sans Condensed Light" panose="020B0306030504020204" pitchFamily="34" charset="0"/>
              </a:rPr>
              <a:t>КОМПЛАЙЕНС-КОНТРОЛЬ</a:t>
            </a:r>
          </a:p>
          <a:p>
            <a:pPr algn="ctr"/>
            <a:r>
              <a:rPr lang="ru-RU" sz="1100" i="1" dirty="0" smtClean="0">
                <a:solidFill>
                  <a:schemeClr val="accent1">
                    <a:lumMod val="50000"/>
                  </a:schemeClr>
                </a:solidFill>
                <a:latin typeface="Cambria" pitchFamily="18" charset="0"/>
                <a:ea typeface="Open Sans Condensed Light" panose="020B0306030504020204" pitchFamily="34" charset="0"/>
                <a:cs typeface="Open Sans Condensed Light" panose="020B0306030504020204" pitchFamily="34" charset="0"/>
              </a:rPr>
              <a:t>контроль соблюдения правовых норм, регламентирующих деятельность объекта контроля</a:t>
            </a:r>
          </a:p>
        </p:txBody>
      </p:sp>
      <p:sp>
        <p:nvSpPr>
          <p:cNvPr id="74" name="TextBox 73">
            <a:extLst>
              <a:ext uri="{FF2B5EF4-FFF2-40B4-BE49-F238E27FC236}">
                <a16:creationId xmlns:a16="http://schemas.microsoft.com/office/drawing/2014/main" xmlns="" id="{2352622F-E495-814E-B014-B6B6C752559B}"/>
              </a:ext>
            </a:extLst>
          </p:cNvPr>
          <p:cNvSpPr txBox="1"/>
          <p:nvPr/>
        </p:nvSpPr>
        <p:spPr>
          <a:xfrm>
            <a:off x="7308304" y="3795886"/>
            <a:ext cx="1800200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100" b="1" dirty="0" smtClean="0">
                <a:solidFill>
                  <a:schemeClr val="accent1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mbria" pitchFamily="18" charset="0"/>
                <a:ea typeface="Open Sans Condensed Light" panose="020B0306030504020204" pitchFamily="34" charset="0"/>
                <a:cs typeface="Open Sans Condensed Light" panose="020B0306030504020204" pitchFamily="34" charset="0"/>
              </a:rPr>
              <a:t>ПРЕДПРОВЕРОЧНЫЙ АНАЛИЗ</a:t>
            </a:r>
          </a:p>
          <a:p>
            <a:pPr algn="ctr"/>
            <a:r>
              <a:rPr lang="ru-RU" sz="1100" i="1" dirty="0" smtClean="0">
                <a:solidFill>
                  <a:schemeClr val="accent1">
                    <a:lumMod val="50000"/>
                  </a:schemeClr>
                </a:solidFill>
                <a:latin typeface="Cambria" pitchFamily="18" charset="0"/>
                <a:ea typeface="Open Sans Condensed Light" panose="020B0306030504020204" pitchFamily="34" charset="0"/>
                <a:cs typeface="Open Sans Condensed Light" panose="020B0306030504020204" pitchFamily="34" charset="0"/>
              </a:rPr>
              <a:t>оперативная подготовка  контролеров к выходу на объект контроля</a:t>
            </a:r>
          </a:p>
          <a:p>
            <a:pPr algn="ctr"/>
            <a:r>
              <a:rPr lang="ru-RU" sz="1100" i="1" dirty="0" smtClean="0">
                <a:solidFill>
                  <a:schemeClr val="accent1">
                    <a:lumMod val="50000"/>
                  </a:schemeClr>
                </a:solidFill>
                <a:latin typeface="Cambria" pitchFamily="18" charset="0"/>
                <a:ea typeface="Open Sans Condensed Light" panose="020B0306030504020204" pitchFamily="34" charset="0"/>
                <a:cs typeface="Open Sans Condensed Light" panose="020B0306030504020204" pitchFamily="34" charset="0"/>
              </a:rPr>
              <a:t>(в разработке)</a:t>
            </a:r>
            <a:endParaRPr lang="ru-RU" sz="1100" i="1" dirty="0">
              <a:solidFill>
                <a:schemeClr val="accent1">
                  <a:lumMod val="50000"/>
                </a:schemeClr>
              </a:solidFill>
              <a:latin typeface="Cambria" pitchFamily="18" charset="0"/>
              <a:ea typeface="Open Sans Condensed Light" panose="020B0306030504020204" pitchFamily="34" charset="0"/>
              <a:cs typeface="Open Sans Condensed Light" panose="020B0306030504020204" pitchFamily="34" charset="0"/>
            </a:endParaRPr>
          </a:p>
        </p:txBody>
      </p:sp>
      <p:sp>
        <p:nvSpPr>
          <p:cNvPr id="75" name="TextBox 74">
            <a:extLst>
              <a:ext uri="{FF2B5EF4-FFF2-40B4-BE49-F238E27FC236}">
                <a16:creationId xmlns:a16="http://schemas.microsoft.com/office/drawing/2014/main" xmlns="" id="{2352622F-E495-814E-B014-B6B6C752559B}"/>
              </a:ext>
            </a:extLst>
          </p:cNvPr>
          <p:cNvSpPr txBox="1"/>
          <p:nvPr/>
        </p:nvSpPr>
        <p:spPr>
          <a:xfrm>
            <a:off x="5148064" y="3795886"/>
            <a:ext cx="2016224" cy="127727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100" b="1" dirty="0" smtClean="0">
                <a:solidFill>
                  <a:schemeClr val="accent1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mbria" pitchFamily="18" charset="0"/>
                <a:ea typeface="Open Sans Condensed Light" panose="020B0306030504020204" pitchFamily="34" charset="0"/>
                <a:cs typeface="Open Sans Condensed Light" panose="020B0306030504020204" pitchFamily="34" charset="0"/>
              </a:rPr>
              <a:t>ОЦЕНКА ГОСПРОГРАММ</a:t>
            </a:r>
          </a:p>
          <a:p>
            <a:pPr algn="ctr"/>
            <a:r>
              <a:rPr lang="ru-RU" sz="1100" i="1" dirty="0" smtClean="0">
                <a:solidFill>
                  <a:schemeClr val="accent1">
                    <a:lumMod val="50000"/>
                  </a:schemeClr>
                </a:solidFill>
                <a:latin typeface="Cambria" pitchFamily="18" charset="0"/>
                <a:ea typeface="Open Sans Condensed Light" panose="020B0306030504020204" pitchFamily="34" charset="0"/>
                <a:cs typeface="Open Sans Condensed Light" panose="020B0306030504020204" pitchFamily="34" charset="0"/>
              </a:rPr>
              <a:t>контроль получателей средств </a:t>
            </a:r>
          </a:p>
          <a:p>
            <a:pPr algn="ctr"/>
            <a:r>
              <a:rPr lang="ru-RU" sz="1100" i="1" dirty="0" smtClean="0">
                <a:solidFill>
                  <a:schemeClr val="accent1">
                    <a:lumMod val="50000"/>
                  </a:schemeClr>
                </a:solidFill>
                <a:latin typeface="Cambria" pitchFamily="18" charset="0"/>
                <a:ea typeface="Open Sans Condensed Light" panose="020B0306030504020204" pitchFamily="34" charset="0"/>
                <a:cs typeface="Open Sans Condensed Light" panose="020B0306030504020204" pitchFamily="34" charset="0"/>
              </a:rPr>
              <a:t>по конкретным госпрограммам </a:t>
            </a:r>
          </a:p>
          <a:p>
            <a:pPr algn="ctr"/>
            <a:r>
              <a:rPr lang="ru-RU" sz="1100" i="1" dirty="0" smtClean="0">
                <a:solidFill>
                  <a:schemeClr val="accent1">
                    <a:lumMod val="50000"/>
                  </a:schemeClr>
                </a:solidFill>
                <a:latin typeface="Cambria" pitchFamily="18" charset="0"/>
                <a:ea typeface="Open Sans Condensed Light" panose="020B0306030504020204" pitchFamily="34" charset="0"/>
                <a:cs typeface="Open Sans Condensed Light" panose="020B0306030504020204" pitchFamily="34" charset="0"/>
              </a:rPr>
              <a:t>в текущем финансовом году</a:t>
            </a:r>
          </a:p>
          <a:p>
            <a:pPr algn="ctr"/>
            <a:r>
              <a:rPr lang="ru-RU" sz="1100" i="1" dirty="0" smtClean="0">
                <a:solidFill>
                  <a:schemeClr val="accent1">
                    <a:lumMod val="50000"/>
                  </a:schemeClr>
                </a:solidFill>
                <a:latin typeface="Cambria" pitchFamily="18" charset="0"/>
                <a:ea typeface="Open Sans Condensed Light" panose="020B0306030504020204" pitchFamily="34" charset="0"/>
                <a:cs typeface="Open Sans Condensed Light" panose="020B0306030504020204" pitchFamily="34" charset="0"/>
              </a:rPr>
              <a:t>(в разработке)</a:t>
            </a:r>
          </a:p>
        </p:txBody>
      </p:sp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5" cstate="print"/>
          <a:srcRect l="45477" t="22050" r="24992" b="33851"/>
          <a:stretch>
            <a:fillRect/>
          </a:stretch>
        </p:blipFill>
        <p:spPr bwMode="auto">
          <a:xfrm>
            <a:off x="5250933" y="1779662"/>
            <a:ext cx="3857571" cy="324036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5" name="Прямоугольник 54"/>
          <p:cNvSpPr/>
          <p:nvPr/>
        </p:nvSpPr>
        <p:spPr>
          <a:xfrm>
            <a:off x="5220072" y="915566"/>
            <a:ext cx="3816424" cy="4104456"/>
          </a:xfrm>
          <a:prstGeom prst="rect">
            <a:avLst/>
          </a:prstGeom>
          <a:noFill/>
          <a:ln w="9525">
            <a:solidFill>
              <a:schemeClr val="accent1">
                <a:lumMod val="75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pPr indent="180000">
              <a:buFont typeface="Wingdings" pitchFamily="2" charset="2"/>
              <a:buChar char="Ø"/>
              <a:defRPr/>
            </a:pPr>
            <a:endParaRPr lang="ru-RU" altLang="ru-RU" sz="1200" dirty="0" smtClean="0">
              <a:solidFill>
                <a:schemeClr val="accent1">
                  <a:lumMod val="50000"/>
                </a:schemeClr>
              </a:solidFill>
              <a:latin typeface="Cambria" pitchFamily="18" charset="0"/>
            </a:endParaRPr>
          </a:p>
          <a:p>
            <a:pPr indent="180000">
              <a:buFont typeface="Wingdings" pitchFamily="2" charset="2"/>
              <a:buChar char="Ø"/>
              <a:defRPr/>
            </a:pPr>
            <a:endParaRPr lang="ru-RU" altLang="ru-RU" sz="1200" dirty="0">
              <a:solidFill>
                <a:schemeClr val="accent1">
                  <a:lumMod val="50000"/>
                </a:schemeClr>
              </a:solidFill>
              <a:latin typeface="Cambria" pitchFamily="18" charset="0"/>
            </a:endParaRPr>
          </a:p>
        </p:txBody>
      </p:sp>
      <p:pic>
        <p:nvPicPr>
          <p:cNvPr id="56" name="Курица контур.png" descr="Курица контур.png"/>
          <p:cNvPicPr>
            <a:picLocks noChangeAspect="1"/>
          </p:cNvPicPr>
          <p:nvPr/>
        </p:nvPicPr>
        <p:blipFill>
          <a:blip r:embed="rId6" cstate="print">
            <a:alphaModFix amt="17535"/>
            <a:extLst/>
          </a:blip>
          <a:srcRect r="50591"/>
          <a:stretch>
            <a:fillRect/>
          </a:stretch>
        </p:blipFill>
        <p:spPr>
          <a:xfrm>
            <a:off x="6928242" y="51470"/>
            <a:ext cx="2215758" cy="5040560"/>
          </a:xfrm>
          <a:prstGeom prst="rect">
            <a:avLst/>
          </a:prstGeom>
          <a:ln w="12700">
            <a:miter lim="400000"/>
          </a:ln>
        </p:spPr>
      </p:pic>
      <p:sp>
        <p:nvSpPr>
          <p:cNvPr id="57" name="Прямоугольник 56"/>
          <p:cNvSpPr/>
          <p:nvPr/>
        </p:nvSpPr>
        <p:spPr>
          <a:xfrm>
            <a:off x="8828856" y="4904973"/>
            <a:ext cx="315144" cy="238527"/>
          </a:xfrm>
          <a:prstGeom prst="rect">
            <a:avLst/>
          </a:prstGeom>
        </p:spPr>
        <p:txBody>
          <a:bodyPr wrap="square" lIns="68580" tIns="34290" rIns="68580" bIns="34290">
            <a:spAutoFit/>
          </a:bodyPr>
          <a:lstStyle/>
          <a:p>
            <a:pPr algn="r" eaLnBrk="1" hangingPunct="1"/>
            <a:r>
              <a:rPr lang="ru-RU" sz="1100" dirty="0" smtClean="0">
                <a:solidFill>
                  <a:schemeClr val="accent1">
                    <a:lumMod val="50000"/>
                  </a:schemeClr>
                </a:solidFill>
                <a:latin typeface="Cambria" pitchFamily="18" charset="0"/>
                <a:cs typeface="Times New Roman" pitchFamily="18" charset="0"/>
              </a:rPr>
              <a:t>17</a:t>
            </a:r>
          </a:p>
        </p:txBody>
      </p:sp>
    </p:spTree>
  </p:cSld>
  <p:clrMapOvr>
    <a:masterClrMapping/>
  </p:clrMapOvr>
  <p:transition advClick="0"/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3" name="Курица контур.png" descr="Курица контур.png"/>
          <p:cNvPicPr>
            <a:picLocks noChangeAspect="1"/>
          </p:cNvPicPr>
          <p:nvPr/>
        </p:nvPicPr>
        <p:blipFill>
          <a:blip r:embed="rId2" cstate="print">
            <a:alphaModFix amt="17535"/>
            <a:extLst/>
          </a:blip>
          <a:srcRect r="50591"/>
          <a:stretch>
            <a:fillRect/>
          </a:stretch>
        </p:blipFill>
        <p:spPr>
          <a:xfrm>
            <a:off x="6928242" y="51470"/>
            <a:ext cx="2215758" cy="5040560"/>
          </a:xfrm>
          <a:prstGeom prst="rect">
            <a:avLst/>
          </a:prstGeom>
          <a:ln w="12700">
            <a:miter lim="400000"/>
          </a:ln>
        </p:spPr>
      </p:pic>
      <p:pic>
        <p:nvPicPr>
          <p:cNvPr id="5123" name="Picture 3"/>
          <p:cNvPicPr>
            <a:picLocks noChangeAspect="1" noChangeArrowheads="1"/>
          </p:cNvPicPr>
          <p:nvPr/>
        </p:nvPicPr>
        <p:blipFill>
          <a:blip r:embed="rId3" cstate="print"/>
          <a:srcRect l="21853" t="18900" r="21448" b="16001"/>
          <a:stretch>
            <a:fillRect/>
          </a:stretch>
        </p:blipFill>
        <p:spPr bwMode="auto">
          <a:xfrm>
            <a:off x="2788713" y="1347614"/>
            <a:ext cx="6355287" cy="3600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3" name="Итоги деятельности Казначейства России за 2018 год…"/>
          <p:cNvSpPr/>
          <p:nvPr/>
        </p:nvSpPr>
        <p:spPr>
          <a:xfrm>
            <a:off x="3347864" y="51470"/>
            <a:ext cx="5796136" cy="648072"/>
          </a:xfrm>
          <a:prstGeom prst="roundRect">
            <a:avLst>
              <a:gd name="adj" fmla="val 11676"/>
            </a:avLst>
          </a:prstGeom>
          <a:solidFill>
            <a:srgbClr val="003859"/>
          </a:solidFill>
          <a:ln w="12700">
            <a:noFill/>
            <a:miter lim="400000"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0" tIns="0" rIns="0" bIns="0" anchor="ctr"/>
          <a:lstStyle/>
          <a:p>
            <a:pPr algn="ctr" defTabSz="336947">
              <a:defRPr/>
            </a:pPr>
            <a:endParaRPr lang="ru-RU" sz="2200" b="1" cap="all" dirty="0" smtClean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mbria" pitchFamily="18" charset="0"/>
              <a:ea typeface="Open Sans Condensed Light" pitchFamily="34" charset="0"/>
              <a:cs typeface="Open Sans Condensed Light" pitchFamily="34" charset="0"/>
            </a:endParaRPr>
          </a:p>
        </p:txBody>
      </p:sp>
      <p:sp>
        <p:nvSpPr>
          <p:cNvPr id="9" name="Line"/>
          <p:cNvSpPr/>
          <p:nvPr/>
        </p:nvSpPr>
        <p:spPr>
          <a:xfrm flipV="1">
            <a:off x="-1" y="771550"/>
            <a:ext cx="9144001" cy="1"/>
          </a:xfrm>
          <a:prstGeom prst="line">
            <a:avLst/>
          </a:prstGeom>
          <a:ln>
            <a:solidFill>
              <a:schemeClr val="bg1">
                <a:lumMod val="95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lIns="0" tIns="0" rIns="0" bIns="0" anchor="ctr"/>
          <a:lstStyle/>
          <a:p>
            <a:pPr>
              <a:defRPr sz="3200" b="0">
                <a:solidFill>
                  <a:srgbClr val="FFFFFF"/>
                </a:solidFill>
                <a:latin typeface="+mn-lt"/>
                <a:ea typeface="+mn-ea"/>
                <a:cs typeface="+mn-cs"/>
                <a:sym typeface="Helvetica Neue Medium"/>
              </a:defRPr>
            </a:pPr>
            <a:endParaRPr>
              <a:ln w="12700">
                <a:solidFill>
                  <a:schemeClr val="tx1"/>
                </a:solidFill>
              </a:ln>
            </a:endParaRPr>
          </a:p>
        </p:txBody>
      </p:sp>
      <p:grpSp>
        <p:nvGrpSpPr>
          <p:cNvPr id="2" name="Group"/>
          <p:cNvGrpSpPr/>
          <p:nvPr/>
        </p:nvGrpSpPr>
        <p:grpSpPr>
          <a:xfrm>
            <a:off x="0" y="1"/>
            <a:ext cx="755576" cy="699541"/>
            <a:chOff x="0" y="0"/>
            <a:chExt cx="1409276" cy="1337589"/>
          </a:xfrm>
        </p:grpSpPr>
        <p:pic>
          <p:nvPicPr>
            <p:cNvPr id="11" name="Снимок экрана 2018-06-05 в 12.52.22.jpg" descr="Снимок экрана 2018-06-05 в 12.52.22.jpg"/>
            <p:cNvPicPr>
              <a:picLocks noChangeAspect="1"/>
            </p:cNvPicPr>
            <p:nvPr/>
          </p:nvPicPr>
          <p:blipFill>
            <a:blip r:embed="rId4" cstate="print">
              <a:extLst/>
            </a:blip>
            <a:stretch>
              <a:fillRect/>
            </a:stretch>
          </p:blipFill>
          <p:spPr>
            <a:xfrm>
              <a:off x="0" y="0"/>
              <a:ext cx="1409277" cy="1337590"/>
            </a:xfrm>
            <a:prstGeom prst="rect">
              <a:avLst/>
            </a:prstGeom>
            <a:ln w="12700" cap="flat">
              <a:noFill/>
              <a:miter lim="400000"/>
            </a:ln>
            <a:effectLst/>
          </p:spPr>
        </p:pic>
        <p:grpSp>
          <p:nvGrpSpPr>
            <p:cNvPr id="3" name="Group"/>
            <p:cNvGrpSpPr/>
            <p:nvPr/>
          </p:nvGrpSpPr>
          <p:grpSpPr>
            <a:xfrm>
              <a:off x="194622" y="150347"/>
              <a:ext cx="1019890" cy="1138346"/>
              <a:chOff x="-134" y="0"/>
              <a:chExt cx="1019888" cy="1138344"/>
            </a:xfrm>
          </p:grpSpPr>
          <p:sp>
            <p:nvSpPr>
              <p:cNvPr id="14" name="Circle"/>
              <p:cNvSpPr/>
              <p:nvPr/>
            </p:nvSpPr>
            <p:spPr>
              <a:xfrm>
                <a:off x="314787" y="450342"/>
                <a:ext cx="390199" cy="390199"/>
              </a:xfrm>
              <a:prstGeom prst="ellipse">
                <a:avLst/>
              </a:prstGeom>
              <a:solidFill>
                <a:srgbClr val="013B5E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0" tIns="0" rIns="0" bIns="0" numCol="1" anchor="ctr">
                <a:noAutofit/>
              </a:bodyPr>
              <a:lstStyle/>
              <a:p>
                <a:pPr>
                  <a:defRPr sz="3200" b="0">
                    <a:solidFill>
                      <a:srgbClr val="FFFFFF"/>
                    </a:solidFill>
                    <a:latin typeface="+mn-lt"/>
                    <a:ea typeface="+mn-ea"/>
                    <a:cs typeface="+mn-cs"/>
                    <a:sym typeface="Helvetica Neue Medium"/>
                  </a:defRPr>
                </a:pPr>
                <a:endParaRPr/>
              </a:p>
            </p:txBody>
          </p:sp>
          <p:pic>
            <p:nvPicPr>
              <p:cNvPr id="15" name="30688_html_m284ef2b5.png" descr="30688_html_m284ef2b5.png"/>
              <p:cNvPicPr>
                <a:picLocks noChangeAspect="1"/>
              </p:cNvPicPr>
              <p:nvPr/>
            </p:nvPicPr>
            <p:blipFill>
              <a:blip r:embed="rId5" cstate="print">
                <a:extLst/>
              </a:blip>
              <a:srcRect l="824" t="717" r="564" b="407"/>
              <a:stretch>
                <a:fillRect/>
              </a:stretch>
            </p:blipFill>
            <p:spPr>
              <a:xfrm>
                <a:off x="-135" y="0"/>
                <a:ext cx="1019889" cy="1138345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535" h="21581" extrusionOk="0">
                    <a:moveTo>
                      <a:pt x="10788" y="0"/>
                    </a:moveTo>
                    <a:cubicBezTo>
                      <a:pt x="10759" y="0"/>
                      <a:pt x="10737" y="39"/>
                      <a:pt x="10737" y="83"/>
                    </a:cubicBezTo>
                    <a:cubicBezTo>
                      <a:pt x="10737" y="127"/>
                      <a:pt x="10684" y="185"/>
                      <a:pt x="10612" y="211"/>
                    </a:cubicBezTo>
                    <a:cubicBezTo>
                      <a:pt x="10509" y="248"/>
                      <a:pt x="10497" y="253"/>
                      <a:pt x="10578" y="256"/>
                    </a:cubicBezTo>
                    <a:cubicBezTo>
                      <a:pt x="10728" y="261"/>
                      <a:pt x="10764" y="390"/>
                      <a:pt x="10654" y="542"/>
                    </a:cubicBezTo>
                    <a:cubicBezTo>
                      <a:pt x="10576" y="649"/>
                      <a:pt x="10572" y="695"/>
                      <a:pt x="10629" y="790"/>
                    </a:cubicBezTo>
                    <a:cubicBezTo>
                      <a:pt x="10687" y="889"/>
                      <a:pt x="10679" y="914"/>
                      <a:pt x="10587" y="971"/>
                    </a:cubicBezTo>
                    <a:cubicBezTo>
                      <a:pt x="10527" y="1007"/>
                      <a:pt x="10432" y="1081"/>
                      <a:pt x="10377" y="1129"/>
                    </a:cubicBezTo>
                    <a:cubicBezTo>
                      <a:pt x="10306" y="1191"/>
                      <a:pt x="10234" y="1200"/>
                      <a:pt x="10117" y="1174"/>
                    </a:cubicBezTo>
                    <a:cubicBezTo>
                      <a:pt x="9832" y="1108"/>
                      <a:pt x="9308" y="1139"/>
                      <a:pt x="9120" y="1226"/>
                    </a:cubicBezTo>
                    <a:cubicBezTo>
                      <a:pt x="8900" y="1329"/>
                      <a:pt x="8818" y="1448"/>
                      <a:pt x="8818" y="1693"/>
                    </a:cubicBezTo>
                    <a:cubicBezTo>
                      <a:pt x="8818" y="1964"/>
                      <a:pt x="8952" y="2208"/>
                      <a:pt x="9254" y="2498"/>
                    </a:cubicBezTo>
                    <a:cubicBezTo>
                      <a:pt x="9482" y="2717"/>
                      <a:pt x="9518" y="2774"/>
                      <a:pt x="9497" y="2927"/>
                    </a:cubicBezTo>
                    <a:cubicBezTo>
                      <a:pt x="9451" y="3270"/>
                      <a:pt x="9508" y="3386"/>
                      <a:pt x="9757" y="3424"/>
                    </a:cubicBezTo>
                    <a:cubicBezTo>
                      <a:pt x="9881" y="3442"/>
                      <a:pt x="9994" y="3471"/>
                      <a:pt x="10008" y="3491"/>
                    </a:cubicBezTo>
                    <a:cubicBezTo>
                      <a:pt x="10064" y="3572"/>
                      <a:pt x="9813" y="3950"/>
                      <a:pt x="9581" y="4138"/>
                    </a:cubicBezTo>
                    <a:cubicBezTo>
                      <a:pt x="9313" y="4356"/>
                      <a:pt x="9209" y="4370"/>
                      <a:pt x="9179" y="4176"/>
                    </a:cubicBezTo>
                    <a:cubicBezTo>
                      <a:pt x="9150" y="3995"/>
                      <a:pt x="9012" y="3868"/>
                      <a:pt x="8785" y="3830"/>
                    </a:cubicBezTo>
                    <a:cubicBezTo>
                      <a:pt x="8677" y="3812"/>
                      <a:pt x="8561" y="3764"/>
                      <a:pt x="8533" y="3717"/>
                    </a:cubicBezTo>
                    <a:cubicBezTo>
                      <a:pt x="8478" y="3621"/>
                      <a:pt x="8490" y="3418"/>
                      <a:pt x="8550" y="3363"/>
                    </a:cubicBezTo>
                    <a:cubicBezTo>
                      <a:pt x="8609" y="3310"/>
                      <a:pt x="8600" y="3235"/>
                      <a:pt x="8533" y="3235"/>
                    </a:cubicBezTo>
                    <a:cubicBezTo>
                      <a:pt x="8502" y="3235"/>
                      <a:pt x="8478" y="3251"/>
                      <a:pt x="8483" y="3273"/>
                    </a:cubicBezTo>
                    <a:cubicBezTo>
                      <a:pt x="8488" y="3295"/>
                      <a:pt x="8460" y="3377"/>
                      <a:pt x="8425" y="3454"/>
                    </a:cubicBezTo>
                    <a:cubicBezTo>
                      <a:pt x="8354" y="3607"/>
                      <a:pt x="8157" y="3689"/>
                      <a:pt x="8047" y="3612"/>
                    </a:cubicBezTo>
                    <a:cubicBezTo>
                      <a:pt x="7924" y="3525"/>
                      <a:pt x="7663" y="3494"/>
                      <a:pt x="7545" y="3551"/>
                    </a:cubicBezTo>
                    <a:cubicBezTo>
                      <a:pt x="7460" y="3592"/>
                      <a:pt x="7427" y="3657"/>
                      <a:pt x="7427" y="3807"/>
                    </a:cubicBezTo>
                    <a:cubicBezTo>
                      <a:pt x="7427" y="3919"/>
                      <a:pt x="7400" y="4030"/>
                      <a:pt x="7369" y="4048"/>
                    </a:cubicBezTo>
                    <a:cubicBezTo>
                      <a:pt x="7264" y="4106"/>
                      <a:pt x="6974" y="3598"/>
                      <a:pt x="6874" y="3190"/>
                    </a:cubicBezTo>
                    <a:cubicBezTo>
                      <a:pt x="6758" y="2715"/>
                      <a:pt x="6663" y="2535"/>
                      <a:pt x="6472" y="2423"/>
                    </a:cubicBezTo>
                    <a:cubicBezTo>
                      <a:pt x="5949" y="2115"/>
                      <a:pt x="5145" y="2336"/>
                      <a:pt x="5248" y="2761"/>
                    </a:cubicBezTo>
                    <a:cubicBezTo>
                      <a:pt x="5283" y="2905"/>
                      <a:pt x="5264" y="2936"/>
                      <a:pt x="5098" y="3017"/>
                    </a:cubicBezTo>
                    <a:cubicBezTo>
                      <a:pt x="4995" y="3067"/>
                      <a:pt x="4852" y="3153"/>
                      <a:pt x="4771" y="3213"/>
                    </a:cubicBezTo>
                    <a:lnTo>
                      <a:pt x="4620" y="3326"/>
                    </a:lnTo>
                    <a:lnTo>
                      <a:pt x="4762" y="3318"/>
                    </a:lnTo>
                    <a:cubicBezTo>
                      <a:pt x="4910" y="3313"/>
                      <a:pt x="4913" y="3329"/>
                      <a:pt x="4838" y="3627"/>
                    </a:cubicBezTo>
                    <a:cubicBezTo>
                      <a:pt x="4800" y="3779"/>
                      <a:pt x="4801" y="3783"/>
                      <a:pt x="4913" y="3694"/>
                    </a:cubicBezTo>
                    <a:cubicBezTo>
                      <a:pt x="4982" y="3640"/>
                      <a:pt x="5119" y="3604"/>
                      <a:pt x="5257" y="3604"/>
                    </a:cubicBezTo>
                    <a:cubicBezTo>
                      <a:pt x="5592" y="3604"/>
                      <a:pt x="5681" y="3520"/>
                      <a:pt x="5701" y="3183"/>
                    </a:cubicBezTo>
                    <a:cubicBezTo>
                      <a:pt x="5715" y="2936"/>
                      <a:pt x="5730" y="2895"/>
                      <a:pt x="5835" y="2882"/>
                    </a:cubicBezTo>
                    <a:cubicBezTo>
                      <a:pt x="5903" y="2873"/>
                      <a:pt x="6041" y="2922"/>
                      <a:pt x="6137" y="2995"/>
                    </a:cubicBezTo>
                    <a:cubicBezTo>
                      <a:pt x="6285" y="3107"/>
                      <a:pt x="6311" y="3175"/>
                      <a:pt x="6338" y="3446"/>
                    </a:cubicBezTo>
                    <a:cubicBezTo>
                      <a:pt x="6381" y="3870"/>
                      <a:pt x="6545" y="4098"/>
                      <a:pt x="7075" y="4477"/>
                    </a:cubicBezTo>
                    <a:lnTo>
                      <a:pt x="7218" y="4582"/>
                    </a:lnTo>
                    <a:lnTo>
                      <a:pt x="7033" y="4665"/>
                    </a:lnTo>
                    <a:cubicBezTo>
                      <a:pt x="6933" y="4712"/>
                      <a:pt x="6809" y="4736"/>
                      <a:pt x="6757" y="4718"/>
                    </a:cubicBezTo>
                    <a:cubicBezTo>
                      <a:pt x="6705" y="4700"/>
                      <a:pt x="6609" y="4711"/>
                      <a:pt x="6539" y="4740"/>
                    </a:cubicBezTo>
                    <a:cubicBezTo>
                      <a:pt x="6469" y="4770"/>
                      <a:pt x="6326" y="4825"/>
                      <a:pt x="6221" y="4861"/>
                    </a:cubicBezTo>
                    <a:cubicBezTo>
                      <a:pt x="6016" y="4930"/>
                      <a:pt x="5860" y="5089"/>
                      <a:pt x="5860" y="5229"/>
                    </a:cubicBezTo>
                    <a:cubicBezTo>
                      <a:pt x="5860" y="5296"/>
                      <a:pt x="5909" y="5309"/>
                      <a:pt x="6086" y="5305"/>
                    </a:cubicBezTo>
                    <a:cubicBezTo>
                      <a:pt x="6272" y="5300"/>
                      <a:pt x="6358" y="5334"/>
                      <a:pt x="6514" y="5470"/>
                    </a:cubicBezTo>
                    <a:cubicBezTo>
                      <a:pt x="6620" y="5563"/>
                      <a:pt x="6761" y="5643"/>
                      <a:pt x="6824" y="5643"/>
                    </a:cubicBezTo>
                    <a:cubicBezTo>
                      <a:pt x="6975" y="5643"/>
                      <a:pt x="7205" y="5787"/>
                      <a:pt x="7159" y="5854"/>
                    </a:cubicBezTo>
                    <a:cubicBezTo>
                      <a:pt x="7139" y="5883"/>
                      <a:pt x="7086" y="5889"/>
                      <a:pt x="7033" y="5869"/>
                    </a:cubicBezTo>
                    <a:cubicBezTo>
                      <a:pt x="6981" y="5849"/>
                      <a:pt x="6703" y="5816"/>
                      <a:pt x="6422" y="5794"/>
                    </a:cubicBezTo>
                    <a:cubicBezTo>
                      <a:pt x="6016" y="5761"/>
                      <a:pt x="5866" y="5729"/>
                      <a:pt x="5684" y="5621"/>
                    </a:cubicBezTo>
                    <a:cubicBezTo>
                      <a:pt x="5537" y="5533"/>
                      <a:pt x="5450" y="5502"/>
                      <a:pt x="5450" y="5545"/>
                    </a:cubicBezTo>
                    <a:cubicBezTo>
                      <a:pt x="5450" y="5731"/>
                      <a:pt x="5828" y="6004"/>
                      <a:pt x="6086" y="6004"/>
                    </a:cubicBezTo>
                    <a:cubicBezTo>
                      <a:pt x="6152" y="6004"/>
                      <a:pt x="6254" y="6049"/>
                      <a:pt x="6313" y="6102"/>
                    </a:cubicBezTo>
                    <a:cubicBezTo>
                      <a:pt x="6372" y="6155"/>
                      <a:pt x="6537" y="6214"/>
                      <a:pt x="6673" y="6230"/>
                    </a:cubicBezTo>
                    <a:cubicBezTo>
                      <a:pt x="6826" y="6248"/>
                      <a:pt x="7005" y="6319"/>
                      <a:pt x="7142" y="6418"/>
                    </a:cubicBezTo>
                    <a:cubicBezTo>
                      <a:pt x="7265" y="6507"/>
                      <a:pt x="7388" y="6576"/>
                      <a:pt x="7419" y="6576"/>
                    </a:cubicBezTo>
                    <a:cubicBezTo>
                      <a:pt x="7450" y="6576"/>
                      <a:pt x="7603" y="6637"/>
                      <a:pt x="7763" y="6712"/>
                    </a:cubicBezTo>
                    <a:cubicBezTo>
                      <a:pt x="7984" y="6815"/>
                      <a:pt x="8093" y="6910"/>
                      <a:pt x="8215" y="7110"/>
                    </a:cubicBezTo>
                    <a:cubicBezTo>
                      <a:pt x="8400" y="7416"/>
                      <a:pt x="8472" y="7949"/>
                      <a:pt x="8357" y="8141"/>
                    </a:cubicBezTo>
                    <a:cubicBezTo>
                      <a:pt x="8309" y="8223"/>
                      <a:pt x="8307" y="8277"/>
                      <a:pt x="8349" y="8314"/>
                    </a:cubicBezTo>
                    <a:cubicBezTo>
                      <a:pt x="8442" y="8398"/>
                      <a:pt x="8212" y="8750"/>
                      <a:pt x="7905" y="8999"/>
                    </a:cubicBezTo>
                    <a:cubicBezTo>
                      <a:pt x="7759" y="9117"/>
                      <a:pt x="7519" y="9325"/>
                      <a:pt x="7369" y="9458"/>
                    </a:cubicBezTo>
                    <a:lnTo>
                      <a:pt x="7092" y="9699"/>
                    </a:lnTo>
                    <a:lnTo>
                      <a:pt x="6866" y="9631"/>
                    </a:lnTo>
                    <a:cubicBezTo>
                      <a:pt x="6728" y="9589"/>
                      <a:pt x="6539" y="9461"/>
                      <a:pt x="6380" y="9300"/>
                    </a:cubicBezTo>
                    <a:cubicBezTo>
                      <a:pt x="6216" y="9135"/>
                      <a:pt x="6039" y="9005"/>
                      <a:pt x="5894" y="8961"/>
                    </a:cubicBezTo>
                    <a:cubicBezTo>
                      <a:pt x="5670" y="8893"/>
                      <a:pt x="5657" y="8883"/>
                      <a:pt x="5600" y="8585"/>
                    </a:cubicBezTo>
                    <a:lnTo>
                      <a:pt x="5542" y="8277"/>
                    </a:lnTo>
                    <a:lnTo>
                      <a:pt x="5760" y="8089"/>
                    </a:lnTo>
                    <a:cubicBezTo>
                      <a:pt x="5948" y="7927"/>
                      <a:pt x="5979" y="7873"/>
                      <a:pt x="5978" y="7675"/>
                    </a:cubicBezTo>
                    <a:cubicBezTo>
                      <a:pt x="5976" y="7384"/>
                      <a:pt x="5842" y="7139"/>
                      <a:pt x="5374" y="6569"/>
                    </a:cubicBezTo>
                    <a:cubicBezTo>
                      <a:pt x="5169" y="6318"/>
                      <a:pt x="4986" y="6086"/>
                      <a:pt x="4972" y="6049"/>
                    </a:cubicBezTo>
                    <a:cubicBezTo>
                      <a:pt x="4952" y="5995"/>
                      <a:pt x="4937" y="5995"/>
                      <a:pt x="4863" y="6049"/>
                    </a:cubicBezTo>
                    <a:cubicBezTo>
                      <a:pt x="4784" y="6108"/>
                      <a:pt x="4722" y="6036"/>
                      <a:pt x="4419" y="5523"/>
                    </a:cubicBezTo>
                    <a:cubicBezTo>
                      <a:pt x="4056" y="4909"/>
                      <a:pt x="3942" y="4630"/>
                      <a:pt x="3941" y="4349"/>
                    </a:cubicBezTo>
                    <a:cubicBezTo>
                      <a:pt x="3941" y="4257"/>
                      <a:pt x="3918" y="4168"/>
                      <a:pt x="3891" y="4153"/>
                    </a:cubicBezTo>
                    <a:cubicBezTo>
                      <a:pt x="3864" y="4138"/>
                      <a:pt x="3826" y="3978"/>
                      <a:pt x="3807" y="3792"/>
                    </a:cubicBezTo>
                    <a:cubicBezTo>
                      <a:pt x="3788" y="3607"/>
                      <a:pt x="3717" y="3190"/>
                      <a:pt x="3648" y="2867"/>
                    </a:cubicBezTo>
                    <a:cubicBezTo>
                      <a:pt x="3571" y="2504"/>
                      <a:pt x="3535" y="2193"/>
                      <a:pt x="3556" y="2054"/>
                    </a:cubicBezTo>
                    <a:cubicBezTo>
                      <a:pt x="3597" y="1785"/>
                      <a:pt x="3543" y="1767"/>
                      <a:pt x="3329" y="1994"/>
                    </a:cubicBezTo>
                    <a:cubicBezTo>
                      <a:pt x="3045" y="2296"/>
                      <a:pt x="2785" y="2972"/>
                      <a:pt x="2785" y="3393"/>
                    </a:cubicBezTo>
                    <a:cubicBezTo>
                      <a:pt x="2785" y="3476"/>
                      <a:pt x="2762" y="3559"/>
                      <a:pt x="2734" y="3574"/>
                    </a:cubicBezTo>
                    <a:cubicBezTo>
                      <a:pt x="2682" y="3603"/>
                      <a:pt x="2198" y="3060"/>
                      <a:pt x="2198" y="2972"/>
                    </a:cubicBezTo>
                    <a:cubicBezTo>
                      <a:pt x="2198" y="2945"/>
                      <a:pt x="2175" y="2927"/>
                      <a:pt x="2148" y="2927"/>
                    </a:cubicBezTo>
                    <a:cubicBezTo>
                      <a:pt x="2059" y="2927"/>
                      <a:pt x="1972" y="3505"/>
                      <a:pt x="1972" y="4056"/>
                    </a:cubicBezTo>
                    <a:cubicBezTo>
                      <a:pt x="1972" y="4351"/>
                      <a:pt x="1946" y="4599"/>
                      <a:pt x="1922" y="4612"/>
                    </a:cubicBezTo>
                    <a:cubicBezTo>
                      <a:pt x="1897" y="4626"/>
                      <a:pt x="1727" y="4496"/>
                      <a:pt x="1536" y="4326"/>
                    </a:cubicBezTo>
                    <a:cubicBezTo>
                      <a:pt x="1345" y="4157"/>
                      <a:pt x="1163" y="4018"/>
                      <a:pt x="1134" y="4018"/>
                    </a:cubicBezTo>
                    <a:cubicBezTo>
                      <a:pt x="1055" y="4018"/>
                      <a:pt x="1134" y="5248"/>
                      <a:pt x="1234" y="5583"/>
                    </a:cubicBezTo>
                    <a:cubicBezTo>
                      <a:pt x="1282" y="5740"/>
                      <a:pt x="1309" y="5891"/>
                      <a:pt x="1293" y="5914"/>
                    </a:cubicBezTo>
                    <a:cubicBezTo>
                      <a:pt x="1277" y="5937"/>
                      <a:pt x="1173" y="5889"/>
                      <a:pt x="1067" y="5809"/>
                    </a:cubicBezTo>
                    <a:cubicBezTo>
                      <a:pt x="414" y="5317"/>
                      <a:pt x="404" y="5309"/>
                      <a:pt x="405" y="5440"/>
                    </a:cubicBezTo>
                    <a:cubicBezTo>
                      <a:pt x="406" y="5898"/>
                      <a:pt x="655" y="6708"/>
                      <a:pt x="908" y="7065"/>
                    </a:cubicBezTo>
                    <a:cubicBezTo>
                      <a:pt x="999" y="7195"/>
                      <a:pt x="1066" y="7376"/>
                      <a:pt x="1075" y="7509"/>
                    </a:cubicBezTo>
                    <a:cubicBezTo>
                      <a:pt x="1084" y="7633"/>
                      <a:pt x="1143" y="7811"/>
                      <a:pt x="1209" y="7908"/>
                    </a:cubicBezTo>
                    <a:cubicBezTo>
                      <a:pt x="1342" y="8102"/>
                      <a:pt x="1296" y="8190"/>
                      <a:pt x="1100" y="8096"/>
                    </a:cubicBezTo>
                    <a:cubicBezTo>
                      <a:pt x="1035" y="8064"/>
                      <a:pt x="804" y="7981"/>
                      <a:pt x="589" y="7915"/>
                    </a:cubicBezTo>
                    <a:cubicBezTo>
                      <a:pt x="375" y="7850"/>
                      <a:pt x="146" y="7781"/>
                      <a:pt x="86" y="7757"/>
                    </a:cubicBezTo>
                    <a:cubicBezTo>
                      <a:pt x="-7" y="7721"/>
                      <a:pt x="-17" y="7732"/>
                      <a:pt x="19" y="7840"/>
                    </a:cubicBezTo>
                    <a:cubicBezTo>
                      <a:pt x="106" y="8100"/>
                      <a:pt x="412" y="8599"/>
                      <a:pt x="631" y="8848"/>
                    </a:cubicBezTo>
                    <a:cubicBezTo>
                      <a:pt x="756" y="8991"/>
                      <a:pt x="848" y="9127"/>
                      <a:pt x="832" y="9149"/>
                    </a:cubicBezTo>
                    <a:cubicBezTo>
                      <a:pt x="816" y="9172"/>
                      <a:pt x="674" y="9187"/>
                      <a:pt x="522" y="9187"/>
                    </a:cubicBezTo>
                    <a:cubicBezTo>
                      <a:pt x="370" y="9187"/>
                      <a:pt x="201" y="9218"/>
                      <a:pt x="145" y="9255"/>
                    </a:cubicBezTo>
                    <a:cubicBezTo>
                      <a:pt x="52" y="9316"/>
                      <a:pt x="79" y="9357"/>
                      <a:pt x="405" y="9676"/>
                    </a:cubicBezTo>
                    <a:cubicBezTo>
                      <a:pt x="601" y="9869"/>
                      <a:pt x="921" y="10121"/>
                      <a:pt x="1125" y="10240"/>
                    </a:cubicBezTo>
                    <a:cubicBezTo>
                      <a:pt x="1330" y="10359"/>
                      <a:pt x="1489" y="10483"/>
                      <a:pt x="1469" y="10511"/>
                    </a:cubicBezTo>
                    <a:cubicBezTo>
                      <a:pt x="1449" y="10541"/>
                      <a:pt x="1286" y="10548"/>
                      <a:pt x="1100" y="10534"/>
                    </a:cubicBezTo>
                    <a:cubicBezTo>
                      <a:pt x="921" y="10521"/>
                      <a:pt x="721" y="10524"/>
                      <a:pt x="648" y="10541"/>
                    </a:cubicBezTo>
                    <a:lnTo>
                      <a:pt x="522" y="10572"/>
                    </a:lnTo>
                    <a:cubicBezTo>
                      <a:pt x="521" y="10573"/>
                      <a:pt x="522" y="10577"/>
                      <a:pt x="522" y="10579"/>
                    </a:cubicBezTo>
                    <a:cubicBezTo>
                      <a:pt x="522" y="10581"/>
                      <a:pt x="522" y="10584"/>
                      <a:pt x="522" y="10587"/>
                    </a:cubicBezTo>
                    <a:lnTo>
                      <a:pt x="665" y="10752"/>
                    </a:lnTo>
                    <a:cubicBezTo>
                      <a:pt x="986" y="11143"/>
                      <a:pt x="1619" y="11405"/>
                      <a:pt x="2491" y="11505"/>
                    </a:cubicBezTo>
                    <a:cubicBezTo>
                      <a:pt x="2795" y="11539"/>
                      <a:pt x="3046" y="11590"/>
                      <a:pt x="3044" y="11617"/>
                    </a:cubicBezTo>
                    <a:cubicBezTo>
                      <a:pt x="3043" y="11645"/>
                      <a:pt x="2976" y="11844"/>
                      <a:pt x="2902" y="12054"/>
                    </a:cubicBezTo>
                    <a:cubicBezTo>
                      <a:pt x="2774" y="12417"/>
                      <a:pt x="2754" y="12936"/>
                      <a:pt x="2860" y="13032"/>
                    </a:cubicBezTo>
                    <a:cubicBezTo>
                      <a:pt x="2880" y="13050"/>
                      <a:pt x="3064" y="12962"/>
                      <a:pt x="3271" y="12829"/>
                    </a:cubicBezTo>
                    <a:cubicBezTo>
                      <a:pt x="3478" y="12696"/>
                      <a:pt x="3663" y="12607"/>
                      <a:pt x="3681" y="12633"/>
                    </a:cubicBezTo>
                    <a:cubicBezTo>
                      <a:pt x="3700" y="12660"/>
                      <a:pt x="3687" y="12837"/>
                      <a:pt x="3656" y="13032"/>
                    </a:cubicBezTo>
                    <a:cubicBezTo>
                      <a:pt x="3626" y="13227"/>
                      <a:pt x="3611" y="13398"/>
                      <a:pt x="3623" y="13408"/>
                    </a:cubicBezTo>
                    <a:cubicBezTo>
                      <a:pt x="3653" y="13435"/>
                      <a:pt x="3936" y="13293"/>
                      <a:pt x="4167" y="13137"/>
                    </a:cubicBezTo>
                    <a:cubicBezTo>
                      <a:pt x="4276" y="13064"/>
                      <a:pt x="4392" y="13017"/>
                      <a:pt x="4419" y="13032"/>
                    </a:cubicBezTo>
                    <a:cubicBezTo>
                      <a:pt x="4446" y="13047"/>
                      <a:pt x="4469" y="13200"/>
                      <a:pt x="4469" y="13371"/>
                    </a:cubicBezTo>
                    <a:cubicBezTo>
                      <a:pt x="4469" y="13538"/>
                      <a:pt x="4475" y="13674"/>
                      <a:pt x="4486" y="13679"/>
                    </a:cubicBezTo>
                    <a:cubicBezTo>
                      <a:pt x="4572" y="13677"/>
                      <a:pt x="4935" y="13542"/>
                      <a:pt x="5064" y="13461"/>
                    </a:cubicBezTo>
                    <a:cubicBezTo>
                      <a:pt x="5152" y="13406"/>
                      <a:pt x="5227" y="13377"/>
                      <a:pt x="5232" y="13401"/>
                    </a:cubicBezTo>
                    <a:cubicBezTo>
                      <a:pt x="5237" y="13424"/>
                      <a:pt x="5241" y="13470"/>
                      <a:pt x="5248" y="13498"/>
                    </a:cubicBezTo>
                    <a:cubicBezTo>
                      <a:pt x="5256" y="13527"/>
                      <a:pt x="5269" y="13599"/>
                      <a:pt x="5274" y="13656"/>
                    </a:cubicBezTo>
                    <a:cubicBezTo>
                      <a:pt x="5291" y="13892"/>
                      <a:pt x="5368" y="13914"/>
                      <a:pt x="5642" y="13769"/>
                    </a:cubicBezTo>
                    <a:cubicBezTo>
                      <a:pt x="5784" y="13695"/>
                      <a:pt x="5928" y="13596"/>
                      <a:pt x="5969" y="13551"/>
                    </a:cubicBezTo>
                    <a:cubicBezTo>
                      <a:pt x="6070" y="13442"/>
                      <a:pt x="6154" y="13498"/>
                      <a:pt x="6154" y="13679"/>
                    </a:cubicBezTo>
                    <a:cubicBezTo>
                      <a:pt x="6154" y="14037"/>
                      <a:pt x="6337" y="14089"/>
                      <a:pt x="6723" y="13837"/>
                    </a:cubicBezTo>
                    <a:cubicBezTo>
                      <a:pt x="6856" y="13751"/>
                      <a:pt x="6970" y="13679"/>
                      <a:pt x="6983" y="13679"/>
                    </a:cubicBezTo>
                    <a:cubicBezTo>
                      <a:pt x="6992" y="13679"/>
                      <a:pt x="7029" y="13718"/>
                      <a:pt x="7067" y="13769"/>
                    </a:cubicBezTo>
                    <a:cubicBezTo>
                      <a:pt x="6830" y="13318"/>
                      <a:pt x="6740" y="12846"/>
                      <a:pt x="6740" y="12189"/>
                    </a:cubicBezTo>
                    <a:cubicBezTo>
                      <a:pt x="6740" y="11457"/>
                      <a:pt x="6793" y="11169"/>
                      <a:pt x="6992" y="10782"/>
                    </a:cubicBezTo>
                    <a:cubicBezTo>
                      <a:pt x="7341" y="10103"/>
                      <a:pt x="8304" y="9223"/>
                      <a:pt x="9070" y="8886"/>
                    </a:cubicBezTo>
                    <a:cubicBezTo>
                      <a:pt x="9620" y="8644"/>
                      <a:pt x="9846" y="8605"/>
                      <a:pt x="10679" y="8608"/>
                    </a:cubicBezTo>
                    <a:cubicBezTo>
                      <a:pt x="11795" y="8611"/>
                      <a:pt x="11956" y="8642"/>
                      <a:pt x="12749" y="9029"/>
                    </a:cubicBezTo>
                    <a:cubicBezTo>
                      <a:pt x="14546" y="9906"/>
                      <a:pt x="15346" y="11990"/>
                      <a:pt x="14517" y="13641"/>
                    </a:cubicBezTo>
                    <a:cubicBezTo>
                      <a:pt x="14166" y="14341"/>
                      <a:pt x="13752" y="14761"/>
                      <a:pt x="13495" y="14672"/>
                    </a:cubicBezTo>
                    <a:cubicBezTo>
                      <a:pt x="13402" y="14640"/>
                      <a:pt x="13297" y="14683"/>
                      <a:pt x="13260" y="14770"/>
                    </a:cubicBezTo>
                    <a:cubicBezTo>
                      <a:pt x="13223" y="14857"/>
                      <a:pt x="13121" y="14906"/>
                      <a:pt x="13034" y="14875"/>
                    </a:cubicBezTo>
                    <a:cubicBezTo>
                      <a:pt x="12937" y="14842"/>
                      <a:pt x="12853" y="14906"/>
                      <a:pt x="12816" y="15033"/>
                    </a:cubicBezTo>
                    <a:cubicBezTo>
                      <a:pt x="12771" y="15185"/>
                      <a:pt x="12687" y="15230"/>
                      <a:pt x="12522" y="15191"/>
                    </a:cubicBezTo>
                    <a:cubicBezTo>
                      <a:pt x="12352" y="15151"/>
                      <a:pt x="12289" y="15187"/>
                      <a:pt x="12263" y="15349"/>
                    </a:cubicBezTo>
                    <a:cubicBezTo>
                      <a:pt x="12243" y="15470"/>
                      <a:pt x="12093" y="15628"/>
                      <a:pt x="11936" y="15696"/>
                    </a:cubicBezTo>
                    <a:cubicBezTo>
                      <a:pt x="11486" y="15888"/>
                      <a:pt x="10569" y="15935"/>
                      <a:pt x="9883" y="15801"/>
                    </a:cubicBezTo>
                    <a:cubicBezTo>
                      <a:pt x="9315" y="15690"/>
                      <a:pt x="9250" y="15650"/>
                      <a:pt x="9196" y="15372"/>
                    </a:cubicBezTo>
                    <a:cubicBezTo>
                      <a:pt x="9155" y="15167"/>
                      <a:pt x="9106" y="15105"/>
                      <a:pt x="9045" y="15191"/>
                    </a:cubicBezTo>
                    <a:cubicBezTo>
                      <a:pt x="8921" y="15368"/>
                      <a:pt x="8735" y="15253"/>
                      <a:pt x="8735" y="14996"/>
                    </a:cubicBezTo>
                    <a:cubicBezTo>
                      <a:pt x="8735" y="14846"/>
                      <a:pt x="8689" y="14801"/>
                      <a:pt x="8559" y="14845"/>
                    </a:cubicBezTo>
                    <a:cubicBezTo>
                      <a:pt x="8436" y="14887"/>
                      <a:pt x="8357" y="14835"/>
                      <a:pt x="8316" y="14695"/>
                    </a:cubicBezTo>
                    <a:cubicBezTo>
                      <a:pt x="8259" y="14501"/>
                      <a:pt x="8235" y="14505"/>
                      <a:pt x="8047" y="14657"/>
                    </a:cubicBezTo>
                    <a:cubicBezTo>
                      <a:pt x="7859" y="14810"/>
                      <a:pt x="7826" y="14790"/>
                      <a:pt x="7553" y="14469"/>
                    </a:cubicBezTo>
                    <a:cubicBezTo>
                      <a:pt x="7423" y="14316"/>
                      <a:pt x="7313" y="14171"/>
                      <a:pt x="7218" y="14025"/>
                    </a:cubicBezTo>
                    <a:cubicBezTo>
                      <a:pt x="7219" y="14054"/>
                      <a:pt x="7195" y="14072"/>
                      <a:pt x="7151" y="14093"/>
                    </a:cubicBezTo>
                    <a:cubicBezTo>
                      <a:pt x="7096" y="14119"/>
                      <a:pt x="6964" y="14155"/>
                      <a:pt x="6857" y="14176"/>
                    </a:cubicBezTo>
                    <a:cubicBezTo>
                      <a:pt x="6604" y="14225"/>
                      <a:pt x="6277" y="14486"/>
                      <a:pt x="6145" y="14747"/>
                    </a:cubicBezTo>
                    <a:cubicBezTo>
                      <a:pt x="5977" y="15080"/>
                      <a:pt x="5999" y="15574"/>
                      <a:pt x="6204" y="15944"/>
                    </a:cubicBezTo>
                    <a:lnTo>
                      <a:pt x="6371" y="16245"/>
                    </a:lnTo>
                    <a:lnTo>
                      <a:pt x="6547" y="16109"/>
                    </a:lnTo>
                    <a:cubicBezTo>
                      <a:pt x="6735" y="15968"/>
                      <a:pt x="6792" y="15989"/>
                      <a:pt x="6874" y="16230"/>
                    </a:cubicBezTo>
                    <a:cubicBezTo>
                      <a:pt x="6897" y="16297"/>
                      <a:pt x="7040" y="16477"/>
                      <a:pt x="7193" y="16629"/>
                    </a:cubicBezTo>
                    <a:cubicBezTo>
                      <a:pt x="7345" y="16780"/>
                      <a:pt x="7480" y="16937"/>
                      <a:pt x="7494" y="16975"/>
                    </a:cubicBezTo>
                    <a:cubicBezTo>
                      <a:pt x="7531" y="17074"/>
                      <a:pt x="7635" y="16996"/>
                      <a:pt x="7746" y="16787"/>
                    </a:cubicBezTo>
                    <a:cubicBezTo>
                      <a:pt x="7799" y="16686"/>
                      <a:pt x="7861" y="16606"/>
                      <a:pt x="7888" y="16606"/>
                    </a:cubicBezTo>
                    <a:cubicBezTo>
                      <a:pt x="7916" y="16606"/>
                      <a:pt x="7990" y="16686"/>
                      <a:pt x="8056" y="16787"/>
                    </a:cubicBezTo>
                    <a:cubicBezTo>
                      <a:pt x="8185" y="16983"/>
                      <a:pt x="8301" y="17016"/>
                      <a:pt x="8416" y="16892"/>
                    </a:cubicBezTo>
                    <a:cubicBezTo>
                      <a:pt x="8617" y="16674"/>
                      <a:pt x="8646" y="17071"/>
                      <a:pt x="8475" y="17674"/>
                    </a:cubicBezTo>
                    <a:cubicBezTo>
                      <a:pt x="8260" y="18431"/>
                      <a:pt x="7782" y="19223"/>
                      <a:pt x="7126" y="19909"/>
                    </a:cubicBezTo>
                    <a:lnTo>
                      <a:pt x="6832" y="20210"/>
                    </a:lnTo>
                    <a:lnTo>
                      <a:pt x="7126" y="20210"/>
                    </a:lnTo>
                    <a:cubicBezTo>
                      <a:pt x="7312" y="20210"/>
                      <a:pt x="7502" y="20163"/>
                      <a:pt x="7679" y="20082"/>
                    </a:cubicBezTo>
                    <a:cubicBezTo>
                      <a:pt x="7828" y="20014"/>
                      <a:pt x="7965" y="19977"/>
                      <a:pt x="7980" y="19999"/>
                    </a:cubicBezTo>
                    <a:cubicBezTo>
                      <a:pt x="7996" y="20022"/>
                      <a:pt x="7976" y="20162"/>
                      <a:pt x="7938" y="20308"/>
                    </a:cubicBezTo>
                    <a:cubicBezTo>
                      <a:pt x="7901" y="20454"/>
                      <a:pt x="7892" y="20590"/>
                      <a:pt x="7913" y="20609"/>
                    </a:cubicBezTo>
                    <a:cubicBezTo>
                      <a:pt x="7934" y="20628"/>
                      <a:pt x="8108" y="20569"/>
                      <a:pt x="8307" y="20481"/>
                    </a:cubicBezTo>
                    <a:cubicBezTo>
                      <a:pt x="8506" y="20392"/>
                      <a:pt x="8695" y="20333"/>
                      <a:pt x="8718" y="20345"/>
                    </a:cubicBezTo>
                    <a:cubicBezTo>
                      <a:pt x="8741" y="20358"/>
                      <a:pt x="8744" y="20496"/>
                      <a:pt x="8726" y="20654"/>
                    </a:cubicBezTo>
                    <a:cubicBezTo>
                      <a:pt x="8697" y="20911"/>
                      <a:pt x="8703" y="20940"/>
                      <a:pt x="8802" y="20940"/>
                    </a:cubicBezTo>
                    <a:cubicBezTo>
                      <a:pt x="9008" y="20939"/>
                      <a:pt x="9317" y="20839"/>
                      <a:pt x="9589" y="20684"/>
                    </a:cubicBezTo>
                    <a:cubicBezTo>
                      <a:pt x="9739" y="20599"/>
                      <a:pt x="9871" y="20543"/>
                      <a:pt x="9883" y="20564"/>
                    </a:cubicBezTo>
                    <a:cubicBezTo>
                      <a:pt x="9895" y="20584"/>
                      <a:pt x="9943" y="20709"/>
                      <a:pt x="9983" y="20842"/>
                    </a:cubicBezTo>
                    <a:cubicBezTo>
                      <a:pt x="10070" y="21132"/>
                      <a:pt x="10341" y="21449"/>
                      <a:pt x="10587" y="21542"/>
                    </a:cubicBezTo>
                    <a:cubicBezTo>
                      <a:pt x="10740" y="21600"/>
                      <a:pt x="10793" y="21598"/>
                      <a:pt x="10980" y="21512"/>
                    </a:cubicBezTo>
                    <a:cubicBezTo>
                      <a:pt x="11239" y="21393"/>
                      <a:pt x="11455" y="21149"/>
                      <a:pt x="11550" y="20865"/>
                    </a:cubicBezTo>
                    <a:cubicBezTo>
                      <a:pt x="11589" y="20750"/>
                      <a:pt x="11629" y="20624"/>
                      <a:pt x="11643" y="20586"/>
                    </a:cubicBezTo>
                    <a:cubicBezTo>
                      <a:pt x="11660" y="20537"/>
                      <a:pt x="11721" y="20551"/>
                      <a:pt x="11860" y="20646"/>
                    </a:cubicBezTo>
                    <a:cubicBezTo>
                      <a:pt x="12078" y="20795"/>
                      <a:pt x="12482" y="20940"/>
                      <a:pt x="12690" y="20940"/>
                    </a:cubicBezTo>
                    <a:cubicBezTo>
                      <a:pt x="12804" y="20940"/>
                      <a:pt x="12832" y="20916"/>
                      <a:pt x="12832" y="20789"/>
                    </a:cubicBezTo>
                    <a:cubicBezTo>
                      <a:pt x="12832" y="20705"/>
                      <a:pt x="12806" y="20572"/>
                      <a:pt x="12774" y="20496"/>
                    </a:cubicBezTo>
                    <a:cubicBezTo>
                      <a:pt x="12742" y="20420"/>
                      <a:pt x="12724" y="20339"/>
                      <a:pt x="12740" y="20315"/>
                    </a:cubicBezTo>
                    <a:cubicBezTo>
                      <a:pt x="12757" y="20291"/>
                      <a:pt x="12947" y="20351"/>
                      <a:pt x="13159" y="20451"/>
                    </a:cubicBezTo>
                    <a:cubicBezTo>
                      <a:pt x="13383" y="20556"/>
                      <a:pt x="13565" y="20613"/>
                      <a:pt x="13595" y="20586"/>
                    </a:cubicBezTo>
                    <a:cubicBezTo>
                      <a:pt x="13625" y="20559"/>
                      <a:pt x="13620" y="20441"/>
                      <a:pt x="13587" y="20308"/>
                    </a:cubicBezTo>
                    <a:cubicBezTo>
                      <a:pt x="13555" y="20181"/>
                      <a:pt x="13553" y="20059"/>
                      <a:pt x="13578" y="20037"/>
                    </a:cubicBezTo>
                    <a:cubicBezTo>
                      <a:pt x="13603" y="20015"/>
                      <a:pt x="13739" y="20047"/>
                      <a:pt x="13880" y="20105"/>
                    </a:cubicBezTo>
                    <a:cubicBezTo>
                      <a:pt x="14021" y="20162"/>
                      <a:pt x="14261" y="20209"/>
                      <a:pt x="14416" y="20210"/>
                    </a:cubicBezTo>
                    <a:lnTo>
                      <a:pt x="14693" y="20210"/>
                    </a:lnTo>
                    <a:lnTo>
                      <a:pt x="14425" y="19932"/>
                    </a:lnTo>
                    <a:cubicBezTo>
                      <a:pt x="13686" y="19193"/>
                      <a:pt x="13089" y="18119"/>
                      <a:pt x="12967" y="17291"/>
                    </a:cubicBezTo>
                    <a:cubicBezTo>
                      <a:pt x="12936" y="17081"/>
                      <a:pt x="12938" y="16964"/>
                      <a:pt x="12983" y="16922"/>
                    </a:cubicBezTo>
                    <a:cubicBezTo>
                      <a:pt x="12984" y="16920"/>
                      <a:pt x="12983" y="16916"/>
                      <a:pt x="12983" y="16914"/>
                    </a:cubicBezTo>
                    <a:cubicBezTo>
                      <a:pt x="12986" y="16907"/>
                      <a:pt x="12996" y="16904"/>
                      <a:pt x="13000" y="16899"/>
                    </a:cubicBezTo>
                    <a:cubicBezTo>
                      <a:pt x="13012" y="16885"/>
                      <a:pt x="13022" y="16877"/>
                      <a:pt x="13042" y="16884"/>
                    </a:cubicBezTo>
                    <a:cubicBezTo>
                      <a:pt x="13049" y="16887"/>
                      <a:pt x="13059" y="16894"/>
                      <a:pt x="13067" y="16899"/>
                    </a:cubicBezTo>
                    <a:cubicBezTo>
                      <a:pt x="13070" y="16901"/>
                      <a:pt x="13072" y="16905"/>
                      <a:pt x="13076" y="16907"/>
                    </a:cubicBezTo>
                    <a:cubicBezTo>
                      <a:pt x="13098" y="16911"/>
                      <a:pt x="13121" y="16917"/>
                      <a:pt x="13151" y="16929"/>
                    </a:cubicBezTo>
                    <a:cubicBezTo>
                      <a:pt x="13312" y="16996"/>
                      <a:pt x="13377" y="16962"/>
                      <a:pt x="13562" y="16681"/>
                    </a:cubicBezTo>
                    <a:cubicBezTo>
                      <a:pt x="13619" y="16594"/>
                      <a:pt x="13638" y="16600"/>
                      <a:pt x="13779" y="16802"/>
                    </a:cubicBezTo>
                    <a:lnTo>
                      <a:pt x="13939" y="17027"/>
                    </a:lnTo>
                    <a:lnTo>
                      <a:pt x="14232" y="16749"/>
                    </a:lnTo>
                    <a:cubicBezTo>
                      <a:pt x="14392" y="16597"/>
                      <a:pt x="14571" y="16374"/>
                      <a:pt x="14634" y="16252"/>
                    </a:cubicBezTo>
                    <a:cubicBezTo>
                      <a:pt x="14698" y="16130"/>
                      <a:pt x="14763" y="16034"/>
                      <a:pt x="14777" y="16034"/>
                    </a:cubicBezTo>
                    <a:cubicBezTo>
                      <a:pt x="14790" y="16034"/>
                      <a:pt x="14885" y="16076"/>
                      <a:pt x="14986" y="16132"/>
                    </a:cubicBezTo>
                    <a:lnTo>
                      <a:pt x="15171" y="16230"/>
                    </a:lnTo>
                    <a:lnTo>
                      <a:pt x="15338" y="15921"/>
                    </a:lnTo>
                    <a:cubicBezTo>
                      <a:pt x="15597" y="15429"/>
                      <a:pt x="15535" y="14804"/>
                      <a:pt x="15196" y="14477"/>
                    </a:cubicBezTo>
                    <a:cubicBezTo>
                      <a:pt x="15043" y="14330"/>
                      <a:pt x="14676" y="14153"/>
                      <a:pt x="14525" y="14153"/>
                    </a:cubicBezTo>
                    <a:cubicBezTo>
                      <a:pt x="14322" y="14153"/>
                      <a:pt x="14283" y="14051"/>
                      <a:pt x="14408" y="13860"/>
                    </a:cubicBezTo>
                    <a:cubicBezTo>
                      <a:pt x="14544" y="13652"/>
                      <a:pt x="14579" y="13643"/>
                      <a:pt x="14726" y="13792"/>
                    </a:cubicBezTo>
                    <a:cubicBezTo>
                      <a:pt x="14837" y="13903"/>
                      <a:pt x="15028" y="13999"/>
                      <a:pt x="15162" y="14018"/>
                    </a:cubicBezTo>
                    <a:cubicBezTo>
                      <a:pt x="15196" y="14018"/>
                      <a:pt x="15231" y="14012"/>
                      <a:pt x="15254" y="14010"/>
                    </a:cubicBezTo>
                    <a:cubicBezTo>
                      <a:pt x="15268" y="14007"/>
                      <a:pt x="15280" y="14003"/>
                      <a:pt x="15288" y="13995"/>
                    </a:cubicBezTo>
                    <a:cubicBezTo>
                      <a:pt x="15322" y="13964"/>
                      <a:pt x="15350" y="13839"/>
                      <a:pt x="15355" y="13717"/>
                    </a:cubicBezTo>
                    <a:cubicBezTo>
                      <a:pt x="15359" y="13595"/>
                      <a:pt x="15375" y="13478"/>
                      <a:pt x="15380" y="13453"/>
                    </a:cubicBezTo>
                    <a:cubicBezTo>
                      <a:pt x="15385" y="13428"/>
                      <a:pt x="15494" y="13491"/>
                      <a:pt x="15623" y="13596"/>
                    </a:cubicBezTo>
                    <a:cubicBezTo>
                      <a:pt x="15940" y="13853"/>
                      <a:pt x="16131" y="13937"/>
                      <a:pt x="16201" y="13837"/>
                    </a:cubicBezTo>
                    <a:cubicBezTo>
                      <a:pt x="16230" y="13796"/>
                      <a:pt x="16259" y="13688"/>
                      <a:pt x="16260" y="13596"/>
                    </a:cubicBezTo>
                    <a:cubicBezTo>
                      <a:pt x="16261" y="13420"/>
                      <a:pt x="16335" y="13325"/>
                      <a:pt x="16402" y="13423"/>
                    </a:cubicBezTo>
                    <a:cubicBezTo>
                      <a:pt x="16448" y="13489"/>
                      <a:pt x="16886" y="13677"/>
                      <a:pt x="16997" y="13679"/>
                    </a:cubicBezTo>
                    <a:cubicBezTo>
                      <a:pt x="17047" y="13680"/>
                      <a:pt x="17073" y="13588"/>
                      <a:pt x="17073" y="13378"/>
                    </a:cubicBezTo>
                    <a:cubicBezTo>
                      <a:pt x="17073" y="13211"/>
                      <a:pt x="17086" y="13057"/>
                      <a:pt x="17106" y="13039"/>
                    </a:cubicBezTo>
                    <a:cubicBezTo>
                      <a:pt x="17126" y="13022"/>
                      <a:pt x="17224" y="13063"/>
                      <a:pt x="17324" y="13130"/>
                    </a:cubicBezTo>
                    <a:cubicBezTo>
                      <a:pt x="17424" y="13197"/>
                      <a:pt x="17589" y="13293"/>
                      <a:pt x="17693" y="13340"/>
                    </a:cubicBezTo>
                    <a:lnTo>
                      <a:pt x="17886" y="13423"/>
                    </a:lnTo>
                    <a:lnTo>
                      <a:pt x="17886" y="13197"/>
                    </a:lnTo>
                    <a:cubicBezTo>
                      <a:pt x="17886" y="13074"/>
                      <a:pt x="17857" y="12899"/>
                      <a:pt x="17827" y="12806"/>
                    </a:cubicBezTo>
                    <a:cubicBezTo>
                      <a:pt x="17796" y="12710"/>
                      <a:pt x="17798" y="12627"/>
                      <a:pt x="17827" y="12611"/>
                    </a:cubicBezTo>
                    <a:cubicBezTo>
                      <a:pt x="17855" y="12595"/>
                      <a:pt x="18041" y="12691"/>
                      <a:pt x="18238" y="12821"/>
                    </a:cubicBezTo>
                    <a:cubicBezTo>
                      <a:pt x="18434" y="12951"/>
                      <a:pt x="18614" y="13055"/>
                      <a:pt x="18640" y="13055"/>
                    </a:cubicBezTo>
                    <a:cubicBezTo>
                      <a:pt x="18716" y="13055"/>
                      <a:pt x="18767" y="12643"/>
                      <a:pt x="18724" y="12385"/>
                    </a:cubicBezTo>
                    <a:cubicBezTo>
                      <a:pt x="18702" y="12252"/>
                      <a:pt x="18634" y="12028"/>
                      <a:pt x="18573" y="11888"/>
                    </a:cubicBezTo>
                    <a:cubicBezTo>
                      <a:pt x="18511" y="11748"/>
                      <a:pt x="18479" y="11614"/>
                      <a:pt x="18497" y="11587"/>
                    </a:cubicBezTo>
                    <a:cubicBezTo>
                      <a:pt x="18516" y="11561"/>
                      <a:pt x="18630" y="11542"/>
                      <a:pt x="18757" y="11542"/>
                    </a:cubicBezTo>
                    <a:cubicBezTo>
                      <a:pt x="19140" y="11542"/>
                      <a:pt x="19856" y="11386"/>
                      <a:pt x="20207" y="11226"/>
                    </a:cubicBezTo>
                    <a:cubicBezTo>
                      <a:pt x="20484" y="11101"/>
                      <a:pt x="20991" y="10684"/>
                      <a:pt x="21003" y="10579"/>
                    </a:cubicBezTo>
                    <a:cubicBezTo>
                      <a:pt x="20998" y="10572"/>
                      <a:pt x="20985" y="10563"/>
                      <a:pt x="20970" y="10556"/>
                    </a:cubicBezTo>
                    <a:cubicBezTo>
                      <a:pt x="20964" y="10554"/>
                      <a:pt x="20951" y="10551"/>
                      <a:pt x="20944" y="10549"/>
                    </a:cubicBezTo>
                    <a:cubicBezTo>
                      <a:pt x="20868" y="10541"/>
                      <a:pt x="20712" y="10539"/>
                      <a:pt x="20534" y="10541"/>
                    </a:cubicBezTo>
                    <a:cubicBezTo>
                      <a:pt x="20294" y="10545"/>
                      <a:pt x="20082" y="10529"/>
                      <a:pt x="20065" y="10504"/>
                    </a:cubicBezTo>
                    <a:cubicBezTo>
                      <a:pt x="20047" y="10479"/>
                      <a:pt x="20197" y="10359"/>
                      <a:pt x="20400" y="10240"/>
                    </a:cubicBezTo>
                    <a:cubicBezTo>
                      <a:pt x="20783" y="10018"/>
                      <a:pt x="21422" y="9444"/>
                      <a:pt x="21422" y="9323"/>
                    </a:cubicBezTo>
                    <a:cubicBezTo>
                      <a:pt x="21422" y="9241"/>
                      <a:pt x="21250" y="9196"/>
                      <a:pt x="20953" y="9195"/>
                    </a:cubicBezTo>
                    <a:cubicBezTo>
                      <a:pt x="20836" y="9194"/>
                      <a:pt x="20721" y="9167"/>
                      <a:pt x="20701" y="9142"/>
                    </a:cubicBezTo>
                    <a:cubicBezTo>
                      <a:pt x="20699" y="9142"/>
                      <a:pt x="20677" y="9142"/>
                      <a:pt x="20676" y="9142"/>
                    </a:cubicBezTo>
                    <a:cubicBezTo>
                      <a:pt x="20672" y="9141"/>
                      <a:pt x="20695" y="9125"/>
                      <a:pt x="20718" y="9097"/>
                    </a:cubicBezTo>
                    <a:cubicBezTo>
                      <a:pt x="20743" y="9044"/>
                      <a:pt x="20804" y="8958"/>
                      <a:pt x="20886" y="8871"/>
                    </a:cubicBezTo>
                    <a:cubicBezTo>
                      <a:pt x="21095" y="8647"/>
                      <a:pt x="21583" y="7797"/>
                      <a:pt x="21531" y="7750"/>
                    </a:cubicBezTo>
                    <a:cubicBezTo>
                      <a:pt x="21516" y="7737"/>
                      <a:pt x="21370" y="7776"/>
                      <a:pt x="21204" y="7833"/>
                    </a:cubicBezTo>
                    <a:cubicBezTo>
                      <a:pt x="21039" y="7890"/>
                      <a:pt x="20765" y="7987"/>
                      <a:pt x="20601" y="8043"/>
                    </a:cubicBezTo>
                    <a:cubicBezTo>
                      <a:pt x="20437" y="8100"/>
                      <a:pt x="20285" y="8134"/>
                      <a:pt x="20257" y="8119"/>
                    </a:cubicBezTo>
                    <a:cubicBezTo>
                      <a:pt x="20230" y="8103"/>
                      <a:pt x="20261" y="7998"/>
                      <a:pt x="20324" y="7885"/>
                    </a:cubicBezTo>
                    <a:cubicBezTo>
                      <a:pt x="20388" y="7773"/>
                      <a:pt x="20442" y="7612"/>
                      <a:pt x="20442" y="7532"/>
                    </a:cubicBezTo>
                    <a:cubicBezTo>
                      <a:pt x="20442" y="7452"/>
                      <a:pt x="20540" y="7205"/>
                      <a:pt x="20668" y="6975"/>
                    </a:cubicBezTo>
                    <a:cubicBezTo>
                      <a:pt x="20911" y="6539"/>
                      <a:pt x="21038" y="6140"/>
                      <a:pt x="21104" y="5621"/>
                    </a:cubicBezTo>
                    <a:lnTo>
                      <a:pt x="21146" y="5312"/>
                    </a:lnTo>
                    <a:lnTo>
                      <a:pt x="20861" y="5515"/>
                    </a:lnTo>
                    <a:cubicBezTo>
                      <a:pt x="20706" y="5625"/>
                      <a:pt x="20518" y="5770"/>
                      <a:pt x="20433" y="5839"/>
                    </a:cubicBezTo>
                    <a:cubicBezTo>
                      <a:pt x="20229" y="6005"/>
                      <a:pt x="20186" y="5923"/>
                      <a:pt x="20291" y="5560"/>
                    </a:cubicBezTo>
                    <a:cubicBezTo>
                      <a:pt x="20356" y="5336"/>
                      <a:pt x="20407" y="4954"/>
                      <a:pt x="20425" y="4635"/>
                    </a:cubicBezTo>
                    <a:lnTo>
                      <a:pt x="20433" y="4432"/>
                    </a:lnTo>
                    <a:cubicBezTo>
                      <a:pt x="20434" y="4320"/>
                      <a:pt x="20429" y="4229"/>
                      <a:pt x="20416" y="4168"/>
                    </a:cubicBezTo>
                    <a:lnTo>
                      <a:pt x="20375" y="3988"/>
                    </a:lnTo>
                    <a:lnTo>
                      <a:pt x="20006" y="4311"/>
                    </a:lnTo>
                    <a:cubicBezTo>
                      <a:pt x="19802" y="4492"/>
                      <a:pt x="19623" y="4630"/>
                      <a:pt x="19604" y="4612"/>
                    </a:cubicBezTo>
                    <a:cubicBezTo>
                      <a:pt x="19584" y="4595"/>
                      <a:pt x="19570" y="4363"/>
                      <a:pt x="19570" y="4101"/>
                    </a:cubicBezTo>
                    <a:cubicBezTo>
                      <a:pt x="19570" y="3666"/>
                      <a:pt x="19486" y="3066"/>
                      <a:pt x="19411" y="2957"/>
                    </a:cubicBezTo>
                    <a:cubicBezTo>
                      <a:pt x="19394" y="2933"/>
                      <a:pt x="19338" y="2969"/>
                      <a:pt x="19285" y="3040"/>
                    </a:cubicBezTo>
                    <a:cubicBezTo>
                      <a:pt x="19233" y="3110"/>
                      <a:pt x="19116" y="3271"/>
                      <a:pt x="19025" y="3393"/>
                    </a:cubicBezTo>
                    <a:cubicBezTo>
                      <a:pt x="18935" y="3515"/>
                      <a:pt x="18841" y="3591"/>
                      <a:pt x="18816" y="3566"/>
                    </a:cubicBezTo>
                    <a:cubicBezTo>
                      <a:pt x="18808" y="3559"/>
                      <a:pt x="18794" y="3536"/>
                      <a:pt x="18782" y="3499"/>
                    </a:cubicBezTo>
                    <a:cubicBezTo>
                      <a:pt x="18782" y="3497"/>
                      <a:pt x="18783" y="3493"/>
                      <a:pt x="18782" y="3491"/>
                    </a:cubicBezTo>
                    <a:cubicBezTo>
                      <a:pt x="18780" y="3485"/>
                      <a:pt x="18776" y="3476"/>
                      <a:pt x="18774" y="3469"/>
                    </a:cubicBezTo>
                    <a:cubicBezTo>
                      <a:pt x="18750" y="3386"/>
                      <a:pt x="18722" y="3262"/>
                      <a:pt x="18699" y="3130"/>
                    </a:cubicBezTo>
                    <a:cubicBezTo>
                      <a:pt x="18605" y="2596"/>
                      <a:pt x="18350" y="2119"/>
                      <a:pt x="18020" y="1866"/>
                    </a:cubicBezTo>
                    <a:lnTo>
                      <a:pt x="17894" y="1768"/>
                    </a:lnTo>
                    <a:lnTo>
                      <a:pt x="17944" y="1986"/>
                    </a:lnTo>
                    <a:cubicBezTo>
                      <a:pt x="18001" y="2214"/>
                      <a:pt x="17999" y="2249"/>
                      <a:pt x="17819" y="3123"/>
                    </a:cubicBezTo>
                    <a:cubicBezTo>
                      <a:pt x="17757" y="3418"/>
                      <a:pt x="17710" y="3754"/>
                      <a:pt x="17710" y="3867"/>
                    </a:cubicBezTo>
                    <a:cubicBezTo>
                      <a:pt x="17710" y="3981"/>
                      <a:pt x="17688" y="4119"/>
                      <a:pt x="17659" y="4168"/>
                    </a:cubicBezTo>
                    <a:cubicBezTo>
                      <a:pt x="17631" y="4218"/>
                      <a:pt x="17578" y="4395"/>
                      <a:pt x="17542" y="4567"/>
                    </a:cubicBezTo>
                    <a:cubicBezTo>
                      <a:pt x="17507" y="4740"/>
                      <a:pt x="17416" y="4987"/>
                      <a:pt x="17341" y="5116"/>
                    </a:cubicBezTo>
                    <a:cubicBezTo>
                      <a:pt x="17266" y="5246"/>
                      <a:pt x="17109" y="5525"/>
                      <a:pt x="16989" y="5733"/>
                    </a:cubicBezTo>
                    <a:cubicBezTo>
                      <a:pt x="16775" y="6106"/>
                      <a:pt x="16703" y="6165"/>
                      <a:pt x="16629" y="6057"/>
                    </a:cubicBezTo>
                    <a:cubicBezTo>
                      <a:pt x="16608" y="6027"/>
                      <a:pt x="16480" y="6163"/>
                      <a:pt x="16335" y="6358"/>
                    </a:cubicBezTo>
                    <a:cubicBezTo>
                      <a:pt x="16191" y="6553"/>
                      <a:pt x="15982" y="6811"/>
                      <a:pt x="15874" y="6930"/>
                    </a:cubicBezTo>
                    <a:cubicBezTo>
                      <a:pt x="15635" y="7195"/>
                      <a:pt x="15556" y="7357"/>
                      <a:pt x="15556" y="7630"/>
                    </a:cubicBezTo>
                    <a:cubicBezTo>
                      <a:pt x="15556" y="7873"/>
                      <a:pt x="15638" y="8026"/>
                      <a:pt x="15833" y="8171"/>
                    </a:cubicBezTo>
                    <a:cubicBezTo>
                      <a:pt x="15962" y="8268"/>
                      <a:pt x="15970" y="8304"/>
                      <a:pt x="15933" y="8585"/>
                    </a:cubicBezTo>
                    <a:cubicBezTo>
                      <a:pt x="15905" y="8798"/>
                      <a:pt x="15864" y="8892"/>
                      <a:pt x="15799" y="8909"/>
                    </a:cubicBezTo>
                    <a:cubicBezTo>
                      <a:pt x="15537" y="8977"/>
                      <a:pt x="15224" y="9159"/>
                      <a:pt x="15120" y="9307"/>
                    </a:cubicBezTo>
                    <a:cubicBezTo>
                      <a:pt x="15056" y="9401"/>
                      <a:pt x="14883" y="9531"/>
                      <a:pt x="14726" y="9601"/>
                    </a:cubicBezTo>
                    <a:lnTo>
                      <a:pt x="14441" y="9729"/>
                    </a:lnTo>
                    <a:lnTo>
                      <a:pt x="14232" y="9518"/>
                    </a:lnTo>
                    <a:cubicBezTo>
                      <a:pt x="14115" y="9403"/>
                      <a:pt x="13902" y="9223"/>
                      <a:pt x="13754" y="9119"/>
                    </a:cubicBezTo>
                    <a:cubicBezTo>
                      <a:pt x="13426" y="8889"/>
                      <a:pt x="13084" y="8439"/>
                      <a:pt x="13168" y="8344"/>
                    </a:cubicBezTo>
                    <a:cubicBezTo>
                      <a:pt x="13200" y="8308"/>
                      <a:pt x="13203" y="8231"/>
                      <a:pt x="13176" y="8171"/>
                    </a:cubicBezTo>
                    <a:cubicBezTo>
                      <a:pt x="13069" y="7933"/>
                      <a:pt x="13116" y="7500"/>
                      <a:pt x="13285" y="7178"/>
                    </a:cubicBezTo>
                    <a:cubicBezTo>
                      <a:pt x="13428" y="6906"/>
                      <a:pt x="13492" y="6841"/>
                      <a:pt x="13754" y="6719"/>
                    </a:cubicBezTo>
                    <a:cubicBezTo>
                      <a:pt x="13922" y="6641"/>
                      <a:pt x="14084" y="6576"/>
                      <a:pt x="14115" y="6576"/>
                    </a:cubicBezTo>
                    <a:cubicBezTo>
                      <a:pt x="14146" y="6576"/>
                      <a:pt x="14276" y="6508"/>
                      <a:pt x="14400" y="6418"/>
                    </a:cubicBezTo>
                    <a:cubicBezTo>
                      <a:pt x="14551" y="6309"/>
                      <a:pt x="14709" y="6248"/>
                      <a:pt x="14886" y="6230"/>
                    </a:cubicBezTo>
                    <a:cubicBezTo>
                      <a:pt x="15030" y="6215"/>
                      <a:pt x="15144" y="6178"/>
                      <a:pt x="15137" y="6147"/>
                    </a:cubicBezTo>
                    <a:cubicBezTo>
                      <a:pt x="15130" y="6116"/>
                      <a:pt x="15251" y="6062"/>
                      <a:pt x="15405" y="6027"/>
                    </a:cubicBezTo>
                    <a:cubicBezTo>
                      <a:pt x="15760" y="5945"/>
                      <a:pt x="15954" y="5826"/>
                      <a:pt x="16025" y="5658"/>
                    </a:cubicBezTo>
                    <a:cubicBezTo>
                      <a:pt x="16106" y="5467"/>
                      <a:pt x="16108" y="5467"/>
                      <a:pt x="15849" y="5621"/>
                    </a:cubicBezTo>
                    <a:cubicBezTo>
                      <a:pt x="15657" y="5735"/>
                      <a:pt x="15512" y="5772"/>
                      <a:pt x="15103" y="5801"/>
                    </a:cubicBezTo>
                    <a:cubicBezTo>
                      <a:pt x="14826" y="5821"/>
                      <a:pt x="14561" y="5849"/>
                      <a:pt x="14509" y="5869"/>
                    </a:cubicBezTo>
                    <a:cubicBezTo>
                      <a:pt x="14456" y="5889"/>
                      <a:pt x="14394" y="5883"/>
                      <a:pt x="14374" y="5854"/>
                    </a:cubicBezTo>
                    <a:cubicBezTo>
                      <a:pt x="14328" y="5786"/>
                      <a:pt x="14562" y="5643"/>
                      <a:pt x="14718" y="5643"/>
                    </a:cubicBezTo>
                    <a:cubicBezTo>
                      <a:pt x="14785" y="5643"/>
                      <a:pt x="14914" y="5569"/>
                      <a:pt x="15003" y="5485"/>
                    </a:cubicBezTo>
                    <a:cubicBezTo>
                      <a:pt x="15193" y="5307"/>
                      <a:pt x="15403" y="5250"/>
                      <a:pt x="15564" y="5327"/>
                    </a:cubicBezTo>
                    <a:cubicBezTo>
                      <a:pt x="15655" y="5371"/>
                      <a:pt x="15673" y="5365"/>
                      <a:pt x="15673" y="5305"/>
                    </a:cubicBezTo>
                    <a:cubicBezTo>
                      <a:pt x="15673" y="5112"/>
                      <a:pt x="15546" y="4950"/>
                      <a:pt x="15338" y="4876"/>
                    </a:cubicBezTo>
                    <a:cubicBezTo>
                      <a:pt x="15218" y="4833"/>
                      <a:pt x="15071" y="4778"/>
                      <a:pt x="15003" y="4748"/>
                    </a:cubicBezTo>
                    <a:cubicBezTo>
                      <a:pt x="14935" y="4718"/>
                      <a:pt x="14828" y="4698"/>
                      <a:pt x="14768" y="4710"/>
                    </a:cubicBezTo>
                    <a:cubicBezTo>
                      <a:pt x="14708" y="4722"/>
                      <a:pt x="14584" y="4698"/>
                      <a:pt x="14492" y="4657"/>
                    </a:cubicBezTo>
                    <a:lnTo>
                      <a:pt x="14324" y="4582"/>
                    </a:lnTo>
                    <a:lnTo>
                      <a:pt x="14626" y="4349"/>
                    </a:lnTo>
                    <a:cubicBezTo>
                      <a:pt x="14986" y="4066"/>
                      <a:pt x="15136" y="3816"/>
                      <a:pt x="15187" y="3424"/>
                    </a:cubicBezTo>
                    <a:cubicBezTo>
                      <a:pt x="15218" y="3185"/>
                      <a:pt x="15263" y="3102"/>
                      <a:pt x="15405" y="2995"/>
                    </a:cubicBezTo>
                    <a:cubicBezTo>
                      <a:pt x="15409" y="2991"/>
                      <a:pt x="15409" y="2990"/>
                      <a:pt x="15414" y="2987"/>
                    </a:cubicBezTo>
                    <a:cubicBezTo>
                      <a:pt x="15425" y="2979"/>
                      <a:pt x="15435" y="2971"/>
                      <a:pt x="15447" y="2965"/>
                    </a:cubicBezTo>
                    <a:cubicBezTo>
                      <a:pt x="15538" y="2909"/>
                      <a:pt x="15642" y="2875"/>
                      <a:pt x="15698" y="2882"/>
                    </a:cubicBezTo>
                    <a:cubicBezTo>
                      <a:pt x="15805" y="2895"/>
                      <a:pt x="15825" y="2941"/>
                      <a:pt x="15841" y="3213"/>
                    </a:cubicBezTo>
                    <a:cubicBezTo>
                      <a:pt x="15851" y="3384"/>
                      <a:pt x="15887" y="3537"/>
                      <a:pt x="15925" y="3559"/>
                    </a:cubicBezTo>
                    <a:cubicBezTo>
                      <a:pt x="15963" y="3581"/>
                      <a:pt x="16110" y="3604"/>
                      <a:pt x="16252" y="3604"/>
                    </a:cubicBezTo>
                    <a:cubicBezTo>
                      <a:pt x="16412" y="3605"/>
                      <a:pt x="16548" y="3637"/>
                      <a:pt x="16620" y="3694"/>
                    </a:cubicBezTo>
                    <a:cubicBezTo>
                      <a:pt x="16732" y="3783"/>
                      <a:pt x="16738" y="3783"/>
                      <a:pt x="16696" y="3657"/>
                    </a:cubicBezTo>
                    <a:cubicBezTo>
                      <a:pt x="16609" y="3394"/>
                      <a:pt x="16623" y="3312"/>
                      <a:pt x="16763" y="3326"/>
                    </a:cubicBezTo>
                    <a:cubicBezTo>
                      <a:pt x="16959" y="3344"/>
                      <a:pt x="16931" y="3310"/>
                      <a:pt x="16578" y="3108"/>
                    </a:cubicBezTo>
                    <a:cubicBezTo>
                      <a:pt x="16279" y="2935"/>
                      <a:pt x="16255" y="2905"/>
                      <a:pt x="16268" y="2731"/>
                    </a:cubicBezTo>
                    <a:cubicBezTo>
                      <a:pt x="16289" y="2454"/>
                      <a:pt x="16066" y="2295"/>
                      <a:pt x="15648" y="2295"/>
                    </a:cubicBezTo>
                    <a:cubicBezTo>
                      <a:pt x="15250" y="2295"/>
                      <a:pt x="14950" y="2425"/>
                      <a:pt x="14835" y="2641"/>
                    </a:cubicBezTo>
                    <a:cubicBezTo>
                      <a:pt x="14787" y="2733"/>
                      <a:pt x="14709" y="2980"/>
                      <a:pt x="14659" y="3190"/>
                    </a:cubicBezTo>
                    <a:cubicBezTo>
                      <a:pt x="14526" y="3762"/>
                      <a:pt x="14302" y="4052"/>
                      <a:pt x="14224" y="3755"/>
                    </a:cubicBezTo>
                    <a:cubicBezTo>
                      <a:pt x="14174" y="3566"/>
                      <a:pt x="14030" y="3517"/>
                      <a:pt x="13729" y="3589"/>
                    </a:cubicBezTo>
                    <a:cubicBezTo>
                      <a:pt x="13357" y="3678"/>
                      <a:pt x="13297" y="3669"/>
                      <a:pt x="13235" y="3521"/>
                    </a:cubicBezTo>
                    <a:cubicBezTo>
                      <a:pt x="13161" y="3347"/>
                      <a:pt x="13118" y="3358"/>
                      <a:pt x="13134" y="3544"/>
                    </a:cubicBezTo>
                    <a:cubicBezTo>
                      <a:pt x="13151" y="3748"/>
                      <a:pt x="13050" y="3843"/>
                      <a:pt x="12774" y="3882"/>
                    </a:cubicBezTo>
                    <a:cubicBezTo>
                      <a:pt x="12592" y="3909"/>
                      <a:pt x="12534" y="3945"/>
                      <a:pt x="12506" y="4048"/>
                    </a:cubicBezTo>
                    <a:cubicBezTo>
                      <a:pt x="12486" y="4120"/>
                      <a:pt x="12486" y="4213"/>
                      <a:pt x="12506" y="4259"/>
                    </a:cubicBezTo>
                    <a:cubicBezTo>
                      <a:pt x="12605" y="4491"/>
                      <a:pt x="12291" y="4434"/>
                      <a:pt x="11969" y="4161"/>
                    </a:cubicBezTo>
                    <a:cubicBezTo>
                      <a:pt x="11765" y="3988"/>
                      <a:pt x="11517" y="3566"/>
                      <a:pt x="11584" y="3506"/>
                    </a:cubicBezTo>
                    <a:cubicBezTo>
                      <a:pt x="11605" y="3487"/>
                      <a:pt x="11727" y="3452"/>
                      <a:pt x="11860" y="3424"/>
                    </a:cubicBezTo>
                    <a:lnTo>
                      <a:pt x="12103" y="3371"/>
                    </a:lnTo>
                    <a:lnTo>
                      <a:pt x="12103" y="3040"/>
                    </a:lnTo>
                    <a:cubicBezTo>
                      <a:pt x="12103" y="2729"/>
                      <a:pt x="12113" y="2700"/>
                      <a:pt x="12296" y="2566"/>
                    </a:cubicBezTo>
                    <a:cubicBezTo>
                      <a:pt x="12529" y="2395"/>
                      <a:pt x="12773" y="1970"/>
                      <a:pt x="12774" y="1731"/>
                    </a:cubicBezTo>
                    <a:cubicBezTo>
                      <a:pt x="12775" y="1469"/>
                      <a:pt x="12629" y="1273"/>
                      <a:pt x="12380" y="1189"/>
                    </a:cubicBezTo>
                    <a:cubicBezTo>
                      <a:pt x="12154" y="1113"/>
                      <a:pt x="11736" y="1102"/>
                      <a:pt x="11517" y="1166"/>
                    </a:cubicBezTo>
                    <a:cubicBezTo>
                      <a:pt x="11432" y="1191"/>
                      <a:pt x="11318" y="1164"/>
                      <a:pt x="11156" y="1068"/>
                    </a:cubicBezTo>
                    <a:cubicBezTo>
                      <a:pt x="10945" y="944"/>
                      <a:pt x="10928" y="913"/>
                      <a:pt x="10955" y="760"/>
                    </a:cubicBezTo>
                    <a:cubicBezTo>
                      <a:pt x="10973" y="662"/>
                      <a:pt x="10959" y="570"/>
                      <a:pt x="10922" y="549"/>
                    </a:cubicBezTo>
                    <a:cubicBezTo>
                      <a:pt x="10806" y="485"/>
                      <a:pt x="10850" y="304"/>
                      <a:pt x="10989" y="271"/>
                    </a:cubicBezTo>
                    <a:cubicBezTo>
                      <a:pt x="11119" y="240"/>
                      <a:pt x="11117" y="243"/>
                      <a:pt x="10972" y="211"/>
                    </a:cubicBezTo>
                    <a:cubicBezTo>
                      <a:pt x="10884" y="191"/>
                      <a:pt x="10833" y="144"/>
                      <a:pt x="10838" y="90"/>
                    </a:cubicBezTo>
                    <a:cubicBezTo>
                      <a:pt x="10842" y="42"/>
                      <a:pt x="10816" y="0"/>
                      <a:pt x="10788" y="0"/>
                    </a:cubicBezTo>
                    <a:close/>
                    <a:moveTo>
                      <a:pt x="10813" y="3604"/>
                    </a:moveTo>
                    <a:cubicBezTo>
                      <a:pt x="10819" y="3600"/>
                      <a:pt x="10826" y="3604"/>
                      <a:pt x="10830" y="3604"/>
                    </a:cubicBezTo>
                    <a:cubicBezTo>
                      <a:pt x="10862" y="3609"/>
                      <a:pt x="10923" y="3724"/>
                      <a:pt x="10972" y="3860"/>
                    </a:cubicBezTo>
                    <a:cubicBezTo>
                      <a:pt x="10987" y="3900"/>
                      <a:pt x="11002" y="3939"/>
                      <a:pt x="11022" y="3980"/>
                    </a:cubicBezTo>
                    <a:cubicBezTo>
                      <a:pt x="11082" y="4104"/>
                      <a:pt x="11171" y="4232"/>
                      <a:pt x="11265" y="4349"/>
                    </a:cubicBezTo>
                    <a:cubicBezTo>
                      <a:pt x="11297" y="4388"/>
                      <a:pt x="11324" y="4426"/>
                      <a:pt x="11358" y="4462"/>
                    </a:cubicBezTo>
                    <a:cubicBezTo>
                      <a:pt x="11391" y="4498"/>
                      <a:pt x="11432" y="4535"/>
                      <a:pt x="11467" y="4567"/>
                    </a:cubicBezTo>
                    <a:cubicBezTo>
                      <a:pt x="11501" y="4600"/>
                      <a:pt x="11532" y="4630"/>
                      <a:pt x="11567" y="4657"/>
                    </a:cubicBezTo>
                    <a:cubicBezTo>
                      <a:pt x="11603" y="4685"/>
                      <a:pt x="11641" y="4711"/>
                      <a:pt x="11676" y="4733"/>
                    </a:cubicBezTo>
                    <a:cubicBezTo>
                      <a:pt x="11798" y="4809"/>
                      <a:pt x="11963" y="4945"/>
                      <a:pt x="12045" y="5041"/>
                    </a:cubicBezTo>
                    <a:cubicBezTo>
                      <a:pt x="12082" y="5085"/>
                      <a:pt x="12120" y="5124"/>
                      <a:pt x="12162" y="5154"/>
                    </a:cubicBezTo>
                    <a:cubicBezTo>
                      <a:pt x="12190" y="5175"/>
                      <a:pt x="12224" y="5192"/>
                      <a:pt x="12254" y="5207"/>
                    </a:cubicBezTo>
                    <a:cubicBezTo>
                      <a:pt x="12285" y="5221"/>
                      <a:pt x="12314" y="5236"/>
                      <a:pt x="12346" y="5244"/>
                    </a:cubicBezTo>
                    <a:cubicBezTo>
                      <a:pt x="12363" y="5249"/>
                      <a:pt x="12380" y="5249"/>
                      <a:pt x="12397" y="5252"/>
                    </a:cubicBezTo>
                    <a:cubicBezTo>
                      <a:pt x="12431" y="5258"/>
                      <a:pt x="12463" y="5261"/>
                      <a:pt x="12489" y="5267"/>
                    </a:cubicBezTo>
                    <a:cubicBezTo>
                      <a:pt x="12515" y="5273"/>
                      <a:pt x="12537" y="5283"/>
                      <a:pt x="12556" y="5290"/>
                    </a:cubicBezTo>
                    <a:cubicBezTo>
                      <a:pt x="12584" y="5300"/>
                      <a:pt x="12603" y="5308"/>
                      <a:pt x="12615" y="5320"/>
                    </a:cubicBezTo>
                    <a:cubicBezTo>
                      <a:pt x="12618" y="5324"/>
                      <a:pt x="12621" y="5331"/>
                      <a:pt x="12623" y="5335"/>
                    </a:cubicBezTo>
                    <a:cubicBezTo>
                      <a:pt x="12639" y="5367"/>
                      <a:pt x="12592" y="5407"/>
                      <a:pt x="12489" y="5455"/>
                    </a:cubicBezTo>
                    <a:cubicBezTo>
                      <a:pt x="12465" y="5466"/>
                      <a:pt x="12440" y="5476"/>
                      <a:pt x="12413" y="5493"/>
                    </a:cubicBezTo>
                    <a:cubicBezTo>
                      <a:pt x="12387" y="5509"/>
                      <a:pt x="12359" y="5531"/>
                      <a:pt x="12330" y="5553"/>
                    </a:cubicBezTo>
                    <a:cubicBezTo>
                      <a:pt x="12271" y="5596"/>
                      <a:pt x="12203" y="5651"/>
                      <a:pt x="12137" y="5711"/>
                    </a:cubicBezTo>
                    <a:cubicBezTo>
                      <a:pt x="12071" y="5771"/>
                      <a:pt x="12005" y="5835"/>
                      <a:pt x="11936" y="5907"/>
                    </a:cubicBezTo>
                    <a:cubicBezTo>
                      <a:pt x="11798" y="6049"/>
                      <a:pt x="11660" y="6211"/>
                      <a:pt x="11534" y="6373"/>
                    </a:cubicBezTo>
                    <a:cubicBezTo>
                      <a:pt x="11471" y="6454"/>
                      <a:pt x="11412" y="6535"/>
                      <a:pt x="11358" y="6614"/>
                    </a:cubicBezTo>
                    <a:cubicBezTo>
                      <a:pt x="11277" y="6732"/>
                      <a:pt x="11206" y="6845"/>
                      <a:pt x="11156" y="6945"/>
                    </a:cubicBezTo>
                    <a:cubicBezTo>
                      <a:pt x="11140" y="6978"/>
                      <a:pt x="11126" y="7013"/>
                      <a:pt x="11115" y="7043"/>
                    </a:cubicBezTo>
                    <a:cubicBezTo>
                      <a:pt x="11062" y="7177"/>
                      <a:pt x="10972" y="7379"/>
                      <a:pt x="10922" y="7494"/>
                    </a:cubicBezTo>
                    <a:cubicBezTo>
                      <a:pt x="10871" y="7609"/>
                      <a:pt x="10818" y="7719"/>
                      <a:pt x="10796" y="7742"/>
                    </a:cubicBezTo>
                    <a:cubicBezTo>
                      <a:pt x="10784" y="7755"/>
                      <a:pt x="10764" y="7743"/>
                      <a:pt x="10737" y="7712"/>
                    </a:cubicBezTo>
                    <a:cubicBezTo>
                      <a:pt x="10724" y="7697"/>
                      <a:pt x="10711" y="7677"/>
                      <a:pt x="10696" y="7652"/>
                    </a:cubicBezTo>
                    <a:cubicBezTo>
                      <a:pt x="10664" y="7603"/>
                      <a:pt x="10623" y="7540"/>
                      <a:pt x="10587" y="7464"/>
                    </a:cubicBezTo>
                    <a:cubicBezTo>
                      <a:pt x="10531" y="7350"/>
                      <a:pt x="10479" y="7217"/>
                      <a:pt x="10427" y="7073"/>
                    </a:cubicBezTo>
                    <a:cubicBezTo>
                      <a:pt x="10414" y="7036"/>
                      <a:pt x="10397" y="6989"/>
                      <a:pt x="10377" y="6945"/>
                    </a:cubicBezTo>
                    <a:cubicBezTo>
                      <a:pt x="10338" y="6858"/>
                      <a:pt x="10283" y="6764"/>
                      <a:pt x="10235" y="6682"/>
                    </a:cubicBezTo>
                    <a:cubicBezTo>
                      <a:pt x="10210" y="6640"/>
                      <a:pt x="10190" y="6601"/>
                      <a:pt x="10168" y="6569"/>
                    </a:cubicBezTo>
                    <a:cubicBezTo>
                      <a:pt x="9915" y="6210"/>
                      <a:pt x="9316" y="5613"/>
                      <a:pt x="9087" y="5485"/>
                    </a:cubicBezTo>
                    <a:cubicBezTo>
                      <a:pt x="9057" y="5469"/>
                      <a:pt x="9033" y="5454"/>
                      <a:pt x="9011" y="5440"/>
                    </a:cubicBezTo>
                    <a:cubicBezTo>
                      <a:pt x="8989" y="5426"/>
                      <a:pt x="8967" y="5414"/>
                      <a:pt x="8952" y="5402"/>
                    </a:cubicBezTo>
                    <a:cubicBezTo>
                      <a:pt x="8938" y="5390"/>
                      <a:pt x="8934" y="5375"/>
                      <a:pt x="8927" y="5365"/>
                    </a:cubicBezTo>
                    <a:cubicBezTo>
                      <a:pt x="8921" y="5355"/>
                      <a:pt x="8918" y="5343"/>
                      <a:pt x="8919" y="5335"/>
                    </a:cubicBezTo>
                    <a:cubicBezTo>
                      <a:pt x="8919" y="5330"/>
                      <a:pt x="8917" y="5331"/>
                      <a:pt x="8919" y="5327"/>
                    </a:cubicBezTo>
                    <a:cubicBezTo>
                      <a:pt x="8921" y="5323"/>
                      <a:pt x="8923" y="5316"/>
                      <a:pt x="8927" y="5312"/>
                    </a:cubicBezTo>
                    <a:cubicBezTo>
                      <a:pt x="8936" y="5304"/>
                      <a:pt x="8953" y="5296"/>
                      <a:pt x="8969" y="5290"/>
                    </a:cubicBezTo>
                    <a:cubicBezTo>
                      <a:pt x="9002" y="5276"/>
                      <a:pt x="9048" y="5271"/>
                      <a:pt x="9112" y="5259"/>
                    </a:cubicBezTo>
                    <a:cubicBezTo>
                      <a:pt x="9136" y="5255"/>
                      <a:pt x="9170" y="5244"/>
                      <a:pt x="9204" y="5229"/>
                    </a:cubicBezTo>
                    <a:cubicBezTo>
                      <a:pt x="9306" y="5184"/>
                      <a:pt x="9435" y="5096"/>
                      <a:pt x="9539" y="5004"/>
                    </a:cubicBezTo>
                    <a:cubicBezTo>
                      <a:pt x="9678" y="4881"/>
                      <a:pt x="9925" y="4671"/>
                      <a:pt x="10084" y="4537"/>
                    </a:cubicBezTo>
                    <a:cubicBezTo>
                      <a:pt x="10211" y="4430"/>
                      <a:pt x="10356" y="4263"/>
                      <a:pt x="10469" y="4101"/>
                    </a:cubicBezTo>
                    <a:cubicBezTo>
                      <a:pt x="10488" y="4074"/>
                      <a:pt x="10511" y="4045"/>
                      <a:pt x="10528" y="4018"/>
                    </a:cubicBezTo>
                    <a:cubicBezTo>
                      <a:pt x="10545" y="3991"/>
                      <a:pt x="10555" y="3968"/>
                      <a:pt x="10570" y="3943"/>
                    </a:cubicBezTo>
                    <a:cubicBezTo>
                      <a:pt x="10624" y="3846"/>
                      <a:pt x="10683" y="3756"/>
                      <a:pt x="10729" y="3694"/>
                    </a:cubicBezTo>
                    <a:cubicBezTo>
                      <a:pt x="10752" y="3663"/>
                      <a:pt x="10771" y="3643"/>
                      <a:pt x="10788" y="3627"/>
                    </a:cubicBezTo>
                    <a:cubicBezTo>
                      <a:pt x="10796" y="3618"/>
                      <a:pt x="10807" y="3608"/>
                      <a:pt x="10813" y="3604"/>
                    </a:cubicBezTo>
                    <a:close/>
                    <a:moveTo>
                      <a:pt x="10771" y="8096"/>
                    </a:moveTo>
                    <a:cubicBezTo>
                      <a:pt x="10816" y="8096"/>
                      <a:pt x="10971" y="8473"/>
                      <a:pt x="10939" y="8502"/>
                    </a:cubicBezTo>
                    <a:cubicBezTo>
                      <a:pt x="10893" y="8544"/>
                      <a:pt x="10614" y="8543"/>
                      <a:pt x="10587" y="8502"/>
                    </a:cubicBezTo>
                    <a:cubicBezTo>
                      <a:pt x="10581" y="8494"/>
                      <a:pt x="10587" y="8474"/>
                      <a:pt x="10595" y="8442"/>
                    </a:cubicBezTo>
                    <a:cubicBezTo>
                      <a:pt x="10597" y="8419"/>
                      <a:pt x="10604" y="8389"/>
                      <a:pt x="10620" y="8359"/>
                    </a:cubicBezTo>
                    <a:cubicBezTo>
                      <a:pt x="10630" y="8330"/>
                      <a:pt x="10644" y="8293"/>
                      <a:pt x="10662" y="8254"/>
                    </a:cubicBezTo>
                    <a:cubicBezTo>
                      <a:pt x="10674" y="8229"/>
                      <a:pt x="10684" y="8212"/>
                      <a:pt x="10696" y="8194"/>
                    </a:cubicBezTo>
                    <a:cubicBezTo>
                      <a:pt x="10724" y="8139"/>
                      <a:pt x="10757" y="8096"/>
                      <a:pt x="10771" y="8096"/>
                    </a:cubicBezTo>
                    <a:close/>
                    <a:moveTo>
                      <a:pt x="10796" y="8864"/>
                    </a:moveTo>
                    <a:cubicBezTo>
                      <a:pt x="10728" y="8864"/>
                      <a:pt x="10660" y="8888"/>
                      <a:pt x="10570" y="8939"/>
                    </a:cubicBezTo>
                    <a:cubicBezTo>
                      <a:pt x="10445" y="9009"/>
                      <a:pt x="10202" y="9067"/>
                      <a:pt x="10034" y="9067"/>
                    </a:cubicBezTo>
                    <a:cubicBezTo>
                      <a:pt x="9410" y="9067"/>
                      <a:pt x="9043" y="9747"/>
                      <a:pt x="9539" y="9985"/>
                    </a:cubicBezTo>
                    <a:cubicBezTo>
                      <a:pt x="9871" y="10144"/>
                      <a:pt x="9821" y="10283"/>
                      <a:pt x="9371" y="10451"/>
                    </a:cubicBezTo>
                    <a:cubicBezTo>
                      <a:pt x="9064" y="10566"/>
                      <a:pt x="8912" y="10578"/>
                      <a:pt x="8693" y="10489"/>
                    </a:cubicBezTo>
                    <a:cubicBezTo>
                      <a:pt x="8537" y="10425"/>
                      <a:pt x="8330" y="10402"/>
                      <a:pt x="8232" y="10436"/>
                    </a:cubicBezTo>
                    <a:cubicBezTo>
                      <a:pt x="7973" y="10525"/>
                      <a:pt x="8015" y="10776"/>
                      <a:pt x="8299" y="10842"/>
                    </a:cubicBezTo>
                    <a:cubicBezTo>
                      <a:pt x="8438" y="10875"/>
                      <a:pt x="8516" y="10954"/>
                      <a:pt x="8483" y="11031"/>
                    </a:cubicBezTo>
                    <a:cubicBezTo>
                      <a:pt x="8452" y="11104"/>
                      <a:pt x="8340" y="11626"/>
                      <a:pt x="8232" y="12189"/>
                    </a:cubicBezTo>
                    <a:cubicBezTo>
                      <a:pt x="8075" y="13002"/>
                      <a:pt x="7971" y="13260"/>
                      <a:pt x="7754" y="13438"/>
                    </a:cubicBezTo>
                    <a:lnTo>
                      <a:pt x="7486" y="13664"/>
                    </a:lnTo>
                    <a:lnTo>
                      <a:pt x="7779" y="13875"/>
                    </a:lnTo>
                    <a:cubicBezTo>
                      <a:pt x="8183" y="14159"/>
                      <a:pt x="8950" y="14160"/>
                      <a:pt x="9355" y="13875"/>
                    </a:cubicBezTo>
                    <a:cubicBezTo>
                      <a:pt x="9656" y="13663"/>
                      <a:pt x="9651" y="13661"/>
                      <a:pt x="9422" y="13491"/>
                    </a:cubicBezTo>
                    <a:cubicBezTo>
                      <a:pt x="9252" y="13365"/>
                      <a:pt x="9122" y="13003"/>
                      <a:pt x="8927" y="12114"/>
                    </a:cubicBezTo>
                    <a:cubicBezTo>
                      <a:pt x="8782" y="11451"/>
                      <a:pt x="8687" y="10885"/>
                      <a:pt x="8718" y="10857"/>
                    </a:cubicBezTo>
                    <a:cubicBezTo>
                      <a:pt x="8821" y="10765"/>
                      <a:pt x="10209" y="10805"/>
                      <a:pt x="10277" y="10903"/>
                    </a:cubicBezTo>
                    <a:cubicBezTo>
                      <a:pt x="10313" y="10956"/>
                      <a:pt x="10195" y="11103"/>
                      <a:pt x="10008" y="11226"/>
                    </a:cubicBezTo>
                    <a:cubicBezTo>
                      <a:pt x="9705" y="11427"/>
                      <a:pt x="9575" y="11621"/>
                      <a:pt x="9388" y="12152"/>
                    </a:cubicBezTo>
                    <a:cubicBezTo>
                      <a:pt x="9284" y="12447"/>
                      <a:pt x="9716" y="13121"/>
                      <a:pt x="10159" y="13355"/>
                    </a:cubicBezTo>
                    <a:cubicBezTo>
                      <a:pt x="10552" y="13563"/>
                      <a:pt x="10578" y="13604"/>
                      <a:pt x="10545" y="14010"/>
                    </a:cubicBezTo>
                    <a:cubicBezTo>
                      <a:pt x="10510" y="14436"/>
                      <a:pt x="10502" y="14442"/>
                      <a:pt x="10134" y="14409"/>
                    </a:cubicBezTo>
                    <a:cubicBezTo>
                      <a:pt x="9760" y="14375"/>
                      <a:pt x="9755" y="14377"/>
                      <a:pt x="9782" y="14793"/>
                    </a:cubicBezTo>
                    <a:cubicBezTo>
                      <a:pt x="9805" y="15137"/>
                      <a:pt x="9857" y="15219"/>
                      <a:pt x="10050" y="15221"/>
                    </a:cubicBezTo>
                    <a:cubicBezTo>
                      <a:pt x="10179" y="15223"/>
                      <a:pt x="10376" y="15284"/>
                      <a:pt x="10494" y="15364"/>
                    </a:cubicBezTo>
                    <a:cubicBezTo>
                      <a:pt x="10681" y="15491"/>
                      <a:pt x="10752" y="15494"/>
                      <a:pt x="11031" y="15364"/>
                    </a:cubicBezTo>
                    <a:cubicBezTo>
                      <a:pt x="11208" y="15282"/>
                      <a:pt x="11450" y="15214"/>
                      <a:pt x="11567" y="15214"/>
                    </a:cubicBezTo>
                    <a:cubicBezTo>
                      <a:pt x="11738" y="15214"/>
                      <a:pt x="11786" y="15135"/>
                      <a:pt x="11793" y="14800"/>
                    </a:cubicBezTo>
                    <a:cubicBezTo>
                      <a:pt x="11802" y="14394"/>
                      <a:pt x="11791" y="14385"/>
                      <a:pt x="11441" y="14416"/>
                    </a:cubicBezTo>
                    <a:cubicBezTo>
                      <a:pt x="11095" y="14447"/>
                      <a:pt x="11081" y="14433"/>
                      <a:pt x="11048" y="14018"/>
                    </a:cubicBezTo>
                    <a:cubicBezTo>
                      <a:pt x="11015" y="13614"/>
                      <a:pt x="11042" y="13565"/>
                      <a:pt x="11467" y="13325"/>
                    </a:cubicBezTo>
                    <a:cubicBezTo>
                      <a:pt x="12294" y="12857"/>
                      <a:pt x="12377" y="11922"/>
                      <a:pt x="11651" y="11309"/>
                    </a:cubicBezTo>
                    <a:cubicBezTo>
                      <a:pt x="11436" y="11127"/>
                      <a:pt x="11292" y="10942"/>
                      <a:pt x="11324" y="10895"/>
                    </a:cubicBezTo>
                    <a:cubicBezTo>
                      <a:pt x="11418" y="10759"/>
                      <a:pt x="12582" y="10796"/>
                      <a:pt x="12715" y="10940"/>
                    </a:cubicBezTo>
                    <a:cubicBezTo>
                      <a:pt x="12917" y="11158"/>
                      <a:pt x="12430" y="13277"/>
                      <a:pt x="12129" y="13491"/>
                    </a:cubicBezTo>
                    <a:cubicBezTo>
                      <a:pt x="11995" y="13586"/>
                      <a:pt x="11914" y="13679"/>
                      <a:pt x="11944" y="13702"/>
                    </a:cubicBezTo>
                    <a:cubicBezTo>
                      <a:pt x="12545" y="14146"/>
                      <a:pt x="13223" y="14212"/>
                      <a:pt x="13712" y="13867"/>
                    </a:cubicBezTo>
                    <a:cubicBezTo>
                      <a:pt x="14024" y="13648"/>
                      <a:pt x="14017" y="13645"/>
                      <a:pt x="13788" y="13483"/>
                    </a:cubicBezTo>
                    <a:cubicBezTo>
                      <a:pt x="13614" y="13361"/>
                      <a:pt x="13495" y="13025"/>
                      <a:pt x="13310" y="12144"/>
                    </a:cubicBezTo>
                    <a:lnTo>
                      <a:pt x="13067" y="10970"/>
                    </a:lnTo>
                    <a:lnTo>
                      <a:pt x="13335" y="10790"/>
                    </a:lnTo>
                    <a:cubicBezTo>
                      <a:pt x="13561" y="10633"/>
                      <a:pt x="13574" y="10590"/>
                      <a:pt x="13427" y="10504"/>
                    </a:cubicBezTo>
                    <a:cubicBezTo>
                      <a:pt x="13219" y="10380"/>
                      <a:pt x="12964" y="10376"/>
                      <a:pt x="12765" y="10489"/>
                    </a:cubicBezTo>
                    <a:cubicBezTo>
                      <a:pt x="12621" y="10571"/>
                      <a:pt x="11682" y="10403"/>
                      <a:pt x="11534" y="10271"/>
                    </a:cubicBezTo>
                    <a:cubicBezTo>
                      <a:pt x="11492" y="10234"/>
                      <a:pt x="11642" y="10137"/>
                      <a:pt x="11869" y="10052"/>
                    </a:cubicBezTo>
                    <a:cubicBezTo>
                      <a:pt x="12167" y="9941"/>
                      <a:pt x="12279" y="9833"/>
                      <a:pt x="12279" y="9669"/>
                    </a:cubicBezTo>
                    <a:cubicBezTo>
                      <a:pt x="12279" y="9343"/>
                      <a:pt x="11956" y="9067"/>
                      <a:pt x="11575" y="9067"/>
                    </a:cubicBezTo>
                    <a:cubicBezTo>
                      <a:pt x="11396" y="9067"/>
                      <a:pt x="11147" y="9009"/>
                      <a:pt x="11022" y="8939"/>
                    </a:cubicBezTo>
                    <a:cubicBezTo>
                      <a:pt x="10932" y="8888"/>
                      <a:pt x="10864" y="8864"/>
                      <a:pt x="10796" y="8864"/>
                    </a:cubicBezTo>
                    <a:close/>
                    <a:moveTo>
                      <a:pt x="11425" y="9172"/>
                    </a:moveTo>
                    <a:cubicBezTo>
                      <a:pt x="11444" y="9171"/>
                      <a:pt x="11456" y="9171"/>
                      <a:pt x="11475" y="9172"/>
                    </a:cubicBezTo>
                    <a:cubicBezTo>
                      <a:pt x="11729" y="9185"/>
                      <a:pt x="11936" y="9363"/>
                      <a:pt x="11936" y="9654"/>
                    </a:cubicBezTo>
                    <a:cubicBezTo>
                      <a:pt x="11936" y="10005"/>
                      <a:pt x="11470" y="10173"/>
                      <a:pt x="11098" y="9955"/>
                    </a:cubicBezTo>
                    <a:cubicBezTo>
                      <a:pt x="10846" y="9807"/>
                      <a:pt x="10773" y="9805"/>
                      <a:pt x="10486" y="9939"/>
                    </a:cubicBezTo>
                    <a:cubicBezTo>
                      <a:pt x="10069" y="10134"/>
                      <a:pt x="10039" y="10132"/>
                      <a:pt x="9757" y="9879"/>
                    </a:cubicBezTo>
                    <a:cubicBezTo>
                      <a:pt x="9544" y="9688"/>
                      <a:pt x="9542" y="9643"/>
                      <a:pt x="9690" y="9443"/>
                    </a:cubicBezTo>
                    <a:cubicBezTo>
                      <a:pt x="9902" y="9155"/>
                      <a:pt x="10300" y="9104"/>
                      <a:pt x="10578" y="9330"/>
                    </a:cubicBezTo>
                    <a:cubicBezTo>
                      <a:pt x="10782" y="9496"/>
                      <a:pt x="10811" y="9496"/>
                      <a:pt x="11006" y="9338"/>
                    </a:cubicBezTo>
                    <a:cubicBezTo>
                      <a:pt x="11139" y="9230"/>
                      <a:pt x="11288" y="9179"/>
                      <a:pt x="11425" y="9172"/>
                    </a:cubicBezTo>
                    <a:close/>
                    <a:moveTo>
                      <a:pt x="8316" y="12460"/>
                    </a:moveTo>
                    <a:cubicBezTo>
                      <a:pt x="8320" y="12459"/>
                      <a:pt x="8328" y="12460"/>
                      <a:pt x="8332" y="12460"/>
                    </a:cubicBezTo>
                    <a:cubicBezTo>
                      <a:pt x="8401" y="12466"/>
                      <a:pt x="8450" y="12624"/>
                      <a:pt x="8450" y="12927"/>
                    </a:cubicBezTo>
                    <a:cubicBezTo>
                      <a:pt x="8450" y="13218"/>
                      <a:pt x="8394" y="13420"/>
                      <a:pt x="8307" y="13446"/>
                    </a:cubicBezTo>
                    <a:cubicBezTo>
                      <a:pt x="8100" y="13508"/>
                      <a:pt x="8029" y="13260"/>
                      <a:pt x="8131" y="12821"/>
                    </a:cubicBezTo>
                    <a:cubicBezTo>
                      <a:pt x="8185" y="12587"/>
                      <a:pt x="8257" y="12473"/>
                      <a:pt x="8316" y="12460"/>
                    </a:cubicBezTo>
                    <a:close/>
                    <a:moveTo>
                      <a:pt x="8785" y="12483"/>
                    </a:moveTo>
                    <a:cubicBezTo>
                      <a:pt x="8893" y="12469"/>
                      <a:pt x="8959" y="12647"/>
                      <a:pt x="8994" y="13055"/>
                    </a:cubicBezTo>
                    <a:cubicBezTo>
                      <a:pt x="9023" y="13383"/>
                      <a:pt x="8873" y="13562"/>
                      <a:pt x="8701" y="13408"/>
                    </a:cubicBezTo>
                    <a:cubicBezTo>
                      <a:pt x="8579" y="13299"/>
                      <a:pt x="8605" y="12569"/>
                      <a:pt x="8735" y="12498"/>
                    </a:cubicBezTo>
                    <a:cubicBezTo>
                      <a:pt x="8752" y="12488"/>
                      <a:pt x="8769" y="12485"/>
                      <a:pt x="8785" y="12483"/>
                    </a:cubicBezTo>
                    <a:close/>
                    <a:moveTo>
                      <a:pt x="12682" y="12754"/>
                    </a:moveTo>
                    <a:cubicBezTo>
                      <a:pt x="12745" y="12756"/>
                      <a:pt x="12799" y="12899"/>
                      <a:pt x="12799" y="13077"/>
                    </a:cubicBezTo>
                    <a:cubicBezTo>
                      <a:pt x="12799" y="13377"/>
                      <a:pt x="12638" y="13557"/>
                      <a:pt x="12489" y="13423"/>
                    </a:cubicBezTo>
                    <a:cubicBezTo>
                      <a:pt x="12387" y="13332"/>
                      <a:pt x="12556" y="12748"/>
                      <a:pt x="12682" y="12754"/>
                    </a:cubicBezTo>
                    <a:close/>
                    <a:moveTo>
                      <a:pt x="13251" y="12829"/>
                    </a:moveTo>
                    <a:cubicBezTo>
                      <a:pt x="13314" y="12818"/>
                      <a:pt x="13390" y="12914"/>
                      <a:pt x="13411" y="13047"/>
                    </a:cubicBezTo>
                    <a:cubicBezTo>
                      <a:pt x="13458" y="13348"/>
                      <a:pt x="13237" y="13582"/>
                      <a:pt x="13134" y="13340"/>
                    </a:cubicBezTo>
                    <a:cubicBezTo>
                      <a:pt x="13043" y="13128"/>
                      <a:pt x="13105" y="12855"/>
                      <a:pt x="13251" y="12829"/>
                    </a:cubicBezTo>
                    <a:close/>
                  </a:path>
                </a:pathLst>
              </a:custGeom>
              <a:ln w="12700" cap="flat">
                <a:noFill/>
                <a:miter lim="400000"/>
              </a:ln>
              <a:effectLst/>
            </p:spPr>
          </p:pic>
        </p:grpSp>
      </p:grpSp>
      <p:sp>
        <p:nvSpPr>
          <p:cNvPr id="20" name="www.roskazna.ru"/>
          <p:cNvSpPr txBox="1"/>
          <p:nvPr/>
        </p:nvSpPr>
        <p:spPr>
          <a:xfrm>
            <a:off x="683568" y="339502"/>
            <a:ext cx="1800200" cy="24109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square" lIns="50800" tIns="50800" rIns="50800" bIns="50800" anchor="ctr">
            <a:spAutoFit/>
          </a:bodyPr>
          <a:lstStyle/>
          <a:p>
            <a:pPr marL="92075" lvl="2" algn="l">
              <a:defRPr b="0">
                <a:solidFill>
                  <a:srgbClr val="212121"/>
                </a:solidFill>
                <a:latin typeface="Helvetica"/>
                <a:ea typeface="Helvetica"/>
                <a:cs typeface="Helvetica"/>
                <a:sym typeface="Helvetica"/>
              </a:defRPr>
            </a:pPr>
            <a:r>
              <a:rPr sz="900" dirty="0" smtClean="0">
                <a:solidFill>
                  <a:schemeClr val="accent1">
                    <a:lumMod val="50000"/>
                  </a:schemeClr>
                </a:solidFill>
                <a:latin typeface="Cambria" pitchFamily="18" charset="0"/>
              </a:rPr>
              <a:t>www.</a:t>
            </a:r>
            <a:r>
              <a:rPr lang="en-US" sz="900" dirty="0" smtClean="0">
                <a:solidFill>
                  <a:schemeClr val="accent1">
                    <a:lumMod val="50000"/>
                  </a:schemeClr>
                </a:solidFill>
                <a:latin typeface="Cambria" pitchFamily="18" charset="0"/>
              </a:rPr>
              <a:t>altay</a:t>
            </a:r>
            <a:r>
              <a:rPr lang="ru-RU" sz="900" dirty="0" smtClean="0">
                <a:solidFill>
                  <a:schemeClr val="accent1">
                    <a:lumMod val="50000"/>
                  </a:schemeClr>
                </a:solidFill>
                <a:latin typeface="Cambria" pitchFamily="18" charset="0"/>
              </a:rPr>
              <a:t>.</a:t>
            </a:r>
            <a:r>
              <a:rPr sz="900" dirty="0" smtClean="0">
                <a:solidFill>
                  <a:schemeClr val="accent1">
                    <a:lumMod val="50000"/>
                  </a:schemeClr>
                </a:solidFill>
                <a:latin typeface="Cambria" pitchFamily="18" charset="0"/>
              </a:rPr>
              <a:t>roskazna.ru</a:t>
            </a:r>
            <a:endParaRPr sz="900" dirty="0">
              <a:solidFill>
                <a:schemeClr val="accent1">
                  <a:lumMod val="50000"/>
                </a:schemeClr>
              </a:solidFill>
              <a:latin typeface="Cambria" pitchFamily="18" charset="0"/>
            </a:endParaRPr>
          </a:p>
        </p:txBody>
      </p:sp>
      <p:sp>
        <p:nvSpPr>
          <p:cNvPr id="26" name="TextBox 3"/>
          <p:cNvSpPr txBox="1">
            <a:spLocks noChangeArrowheads="1"/>
          </p:cNvSpPr>
          <p:nvPr/>
        </p:nvSpPr>
        <p:spPr bwMode="auto">
          <a:xfrm>
            <a:off x="755576" y="126817"/>
            <a:ext cx="2736304" cy="28469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txBody>
          <a:bodyPr wrap="square" lIns="68580" tIns="34290" rIns="68580" bIns="34290">
            <a:spAutoFit/>
          </a:bodyPr>
          <a:lstStyle/>
          <a:p>
            <a:r>
              <a:rPr lang="ru-RU" altLang="ru-RU" sz="1400" b="1" dirty="0" smtClean="0">
                <a:solidFill>
                  <a:schemeClr val="tx2">
                    <a:lumMod val="50000"/>
                  </a:schemeClr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Cambria" pitchFamily="18" charset="0"/>
                <a:cs typeface="Arial" pitchFamily="34" charset="0"/>
              </a:rPr>
              <a:t>УФК ПО АЛТАЙСКОМУ КРАЮ</a:t>
            </a:r>
            <a:endParaRPr lang="ru-RU" altLang="ru-RU" sz="1400" b="1" dirty="0">
              <a:solidFill>
                <a:schemeClr val="tx2">
                  <a:lumMod val="50000"/>
                </a:schemeClr>
              </a:solidFill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  <a:latin typeface="Cambria" pitchFamily="18" charset="0"/>
              <a:cs typeface="Arial" pitchFamily="34" charset="0"/>
            </a:endParaRPr>
          </a:p>
        </p:txBody>
      </p:sp>
      <p:sp>
        <p:nvSpPr>
          <p:cNvPr id="16" name="TextBox 15"/>
          <p:cNvSpPr txBox="1">
            <a:spLocks noChangeArrowheads="1"/>
          </p:cNvSpPr>
          <p:nvPr/>
        </p:nvSpPr>
        <p:spPr bwMode="auto">
          <a:xfrm>
            <a:off x="3347864" y="195486"/>
            <a:ext cx="5796136" cy="33855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/>
            <a:r>
              <a:rPr lang="ru-RU" altLang="ru-RU" sz="16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mbria" pitchFamily="18" charset="0"/>
              </a:rPr>
              <a:t>Контроль в финансово-бюджетной сфере</a:t>
            </a:r>
          </a:p>
        </p:txBody>
      </p:sp>
      <p:sp>
        <p:nvSpPr>
          <p:cNvPr id="17" name="Прямоугольник 16"/>
          <p:cNvSpPr/>
          <p:nvPr/>
        </p:nvSpPr>
        <p:spPr>
          <a:xfrm>
            <a:off x="107505" y="915566"/>
            <a:ext cx="2520280" cy="4104456"/>
          </a:xfrm>
          <a:prstGeom prst="rect">
            <a:avLst/>
          </a:prstGeom>
          <a:noFill/>
          <a:ln w="9525">
            <a:solidFill>
              <a:schemeClr val="accent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pPr indent="180000">
              <a:defRPr/>
            </a:pPr>
            <a:endParaRPr lang="ru-RU" sz="1000" dirty="0">
              <a:solidFill>
                <a:schemeClr val="accent1">
                  <a:lumMod val="50000"/>
                </a:schemeClr>
              </a:solidFill>
              <a:latin typeface="Cambria" pitchFamily="18" charset="0"/>
            </a:endParaRPr>
          </a:p>
        </p:txBody>
      </p:sp>
      <p:sp>
        <p:nvSpPr>
          <p:cNvPr id="18" name="Прямоугольник 17"/>
          <p:cNvSpPr/>
          <p:nvPr/>
        </p:nvSpPr>
        <p:spPr>
          <a:xfrm>
            <a:off x="324964" y="1203598"/>
            <a:ext cx="2230812" cy="3706143"/>
          </a:xfrm>
          <a:prstGeom prst="rect">
            <a:avLst/>
          </a:prstGeom>
        </p:spPr>
        <p:txBody>
          <a:bodyPr wrap="square" lIns="68580" tIns="34290" rIns="68580" bIns="34290">
            <a:spAutoFit/>
          </a:bodyPr>
          <a:lstStyle/>
          <a:p>
            <a:pPr algn="just" eaLnBrk="1" hangingPunct="1"/>
            <a:r>
              <a:rPr lang="ru-RU" sz="1200" dirty="0" smtClean="0">
                <a:solidFill>
                  <a:schemeClr val="accent1">
                    <a:lumMod val="50000"/>
                  </a:schemeClr>
                </a:solidFill>
                <a:latin typeface="Cambria" pitchFamily="18" charset="0"/>
                <a:cs typeface="Times New Roman" pitchFamily="18" charset="0"/>
              </a:rPr>
              <a:t>разработка перспективной модели контроля в финансово-бюджетной сфере с применением </a:t>
            </a:r>
            <a:r>
              <a:rPr lang="ru-RU" sz="1200" dirty="0" err="1" smtClean="0">
                <a:solidFill>
                  <a:schemeClr val="accent1">
                    <a:lumMod val="50000"/>
                  </a:schemeClr>
                </a:solidFill>
                <a:latin typeface="Cambria" pitchFamily="18" charset="0"/>
                <a:cs typeface="Times New Roman" pitchFamily="18" charset="0"/>
              </a:rPr>
              <a:t>риск-ориентированных</a:t>
            </a:r>
            <a:r>
              <a:rPr lang="ru-RU" sz="1200" dirty="0" smtClean="0">
                <a:solidFill>
                  <a:schemeClr val="accent1">
                    <a:lumMod val="50000"/>
                  </a:schemeClr>
                </a:solidFill>
                <a:latin typeface="Cambria" pitchFamily="18" charset="0"/>
                <a:cs typeface="Times New Roman" pitchFamily="18" charset="0"/>
              </a:rPr>
              <a:t> подходов</a:t>
            </a:r>
          </a:p>
          <a:p>
            <a:pPr algn="just" eaLnBrk="1" hangingPunct="1">
              <a:lnSpc>
                <a:spcPts val="500"/>
              </a:lnSpc>
            </a:pPr>
            <a:endParaRPr lang="ru-RU" sz="1200" dirty="0" smtClean="0">
              <a:solidFill>
                <a:schemeClr val="accent1">
                  <a:lumMod val="50000"/>
                </a:schemeClr>
              </a:solidFill>
              <a:latin typeface="Cambria" pitchFamily="18" charset="0"/>
              <a:cs typeface="Times New Roman" pitchFamily="18" charset="0"/>
            </a:endParaRPr>
          </a:p>
          <a:p>
            <a:pPr algn="just" eaLnBrk="1" hangingPunct="1"/>
            <a:r>
              <a:rPr lang="ru-RU" sz="1200" dirty="0" smtClean="0">
                <a:solidFill>
                  <a:schemeClr val="accent1">
                    <a:lumMod val="50000"/>
                  </a:schemeClr>
                </a:solidFill>
                <a:latin typeface="Cambria" pitchFamily="18" charset="0"/>
                <a:cs typeface="Times New Roman" pitchFamily="18" charset="0"/>
              </a:rPr>
              <a:t>разработка предложений по нормативному правовому регулированию в целях реализации перспективной модели контроля</a:t>
            </a:r>
          </a:p>
          <a:p>
            <a:pPr algn="just" eaLnBrk="1" hangingPunct="1">
              <a:lnSpc>
                <a:spcPts val="500"/>
              </a:lnSpc>
            </a:pPr>
            <a:endParaRPr lang="ru-RU" sz="1200" dirty="0" smtClean="0">
              <a:solidFill>
                <a:schemeClr val="accent1">
                  <a:lumMod val="50000"/>
                </a:schemeClr>
              </a:solidFill>
              <a:latin typeface="Cambria" pitchFamily="18" charset="0"/>
              <a:cs typeface="Times New Roman" pitchFamily="18" charset="0"/>
            </a:endParaRPr>
          </a:p>
          <a:p>
            <a:pPr algn="just" eaLnBrk="1" hangingPunct="1"/>
            <a:r>
              <a:rPr lang="ru-RU" sz="1200" dirty="0" smtClean="0">
                <a:solidFill>
                  <a:schemeClr val="accent1">
                    <a:lumMod val="50000"/>
                  </a:schemeClr>
                </a:solidFill>
                <a:latin typeface="Cambria" pitchFamily="18" charset="0"/>
                <a:cs typeface="Times New Roman" pitchFamily="18" charset="0"/>
              </a:rPr>
              <a:t>реализация отдельных элементов перспективной модели контроля с применением </a:t>
            </a:r>
            <a:r>
              <a:rPr lang="ru-RU" sz="1200" dirty="0" err="1" smtClean="0">
                <a:solidFill>
                  <a:schemeClr val="accent1">
                    <a:lumMod val="50000"/>
                  </a:schemeClr>
                </a:solidFill>
                <a:latin typeface="Cambria" pitchFamily="18" charset="0"/>
                <a:cs typeface="Times New Roman" pitchFamily="18" charset="0"/>
              </a:rPr>
              <a:t>риск-оирентированных</a:t>
            </a:r>
            <a:r>
              <a:rPr lang="ru-RU" sz="1200" dirty="0" smtClean="0">
                <a:solidFill>
                  <a:schemeClr val="accent1">
                    <a:lumMod val="50000"/>
                  </a:schemeClr>
                </a:solidFill>
                <a:latin typeface="Cambria" pitchFamily="18" charset="0"/>
                <a:cs typeface="Times New Roman" pitchFamily="18" charset="0"/>
              </a:rPr>
              <a:t> подходов в режиме «пилотирования»</a:t>
            </a:r>
          </a:p>
          <a:p>
            <a:pPr algn="just" eaLnBrk="1" hangingPunct="1">
              <a:lnSpc>
                <a:spcPts val="500"/>
              </a:lnSpc>
            </a:pPr>
            <a:endParaRPr lang="ru-RU" sz="1200" dirty="0" smtClean="0">
              <a:solidFill>
                <a:schemeClr val="accent1">
                  <a:lumMod val="50000"/>
                </a:schemeClr>
              </a:solidFill>
              <a:latin typeface="Cambria" pitchFamily="18" charset="0"/>
              <a:cs typeface="Times New Roman" pitchFamily="18" charset="0"/>
            </a:endParaRPr>
          </a:p>
          <a:p>
            <a:pPr algn="just" eaLnBrk="1" hangingPunct="1"/>
            <a:r>
              <a:rPr lang="ru-RU" sz="1200" dirty="0" smtClean="0">
                <a:solidFill>
                  <a:schemeClr val="accent1">
                    <a:lumMod val="50000"/>
                  </a:schemeClr>
                </a:solidFill>
                <a:latin typeface="Cambria" pitchFamily="18" charset="0"/>
                <a:cs typeface="Times New Roman" pitchFamily="18" charset="0"/>
              </a:rPr>
              <a:t>создание «Паспорта объекта контроля»</a:t>
            </a:r>
          </a:p>
        </p:txBody>
      </p:sp>
      <p:sp>
        <p:nvSpPr>
          <p:cNvPr id="21" name="Итоги деятельности Казначейства России за 2018 год…"/>
          <p:cNvSpPr/>
          <p:nvPr/>
        </p:nvSpPr>
        <p:spPr>
          <a:xfrm>
            <a:off x="107505" y="915566"/>
            <a:ext cx="2520280" cy="288032"/>
          </a:xfrm>
          <a:prstGeom prst="roundRect">
            <a:avLst>
              <a:gd name="adj" fmla="val 11676"/>
            </a:avLst>
          </a:prstGeom>
          <a:solidFill>
            <a:srgbClr val="003859"/>
          </a:solidFill>
          <a:ln w="12700">
            <a:noFill/>
            <a:miter lim="400000"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0" tIns="0" rIns="0" bIns="0" anchor="ctr"/>
          <a:lstStyle/>
          <a:p>
            <a:pPr algn="ctr" defTabSz="336947">
              <a:defRPr/>
            </a:pPr>
            <a:endParaRPr lang="ru-RU" sz="2200" b="1" cap="all" dirty="0" smtClean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mbria" pitchFamily="18" charset="0"/>
              <a:ea typeface="Open Sans Condensed Light" pitchFamily="34" charset="0"/>
              <a:cs typeface="Open Sans Condensed Light" pitchFamily="34" charset="0"/>
            </a:endParaRPr>
          </a:p>
        </p:txBody>
      </p:sp>
      <p:sp>
        <p:nvSpPr>
          <p:cNvPr id="22" name="TextBox 15"/>
          <p:cNvSpPr txBox="1">
            <a:spLocks noChangeArrowheads="1"/>
          </p:cNvSpPr>
          <p:nvPr/>
        </p:nvSpPr>
        <p:spPr bwMode="auto">
          <a:xfrm>
            <a:off x="83982" y="911210"/>
            <a:ext cx="2535618" cy="2923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/>
            <a:r>
              <a:rPr lang="ru-RU" altLang="ru-RU" sz="13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mbria" pitchFamily="18" charset="0"/>
              </a:rPr>
              <a:t>2019</a:t>
            </a:r>
          </a:p>
        </p:txBody>
      </p:sp>
      <p:pic>
        <p:nvPicPr>
          <p:cNvPr id="25" name="Рисунок 24" descr="2.png"/>
          <p:cNvPicPr>
            <a:picLocks noChangeAspect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179512" y="1275606"/>
            <a:ext cx="144015" cy="14898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7" name="Рисунок 26" descr="2.png"/>
          <p:cNvPicPr>
            <a:picLocks noChangeAspect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179512" y="2283718"/>
            <a:ext cx="144015" cy="14898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8" name="Рисунок 27" descr="2.png"/>
          <p:cNvPicPr>
            <a:picLocks noChangeAspect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179512" y="3219822"/>
            <a:ext cx="144015" cy="14898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9" name="Рисунок 28" descr="2.png"/>
          <p:cNvPicPr>
            <a:picLocks noChangeAspect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179512" y="4371950"/>
            <a:ext cx="144015" cy="14898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0" name="Прямоугольник 29"/>
          <p:cNvSpPr/>
          <p:nvPr/>
        </p:nvSpPr>
        <p:spPr>
          <a:xfrm>
            <a:off x="2699792" y="915566"/>
            <a:ext cx="6336704" cy="432048"/>
          </a:xfrm>
          <a:prstGeom prst="rect">
            <a:avLst/>
          </a:prstGeom>
          <a:noFill/>
          <a:ln w="12700">
            <a:solidFill>
              <a:schemeClr val="accent1">
                <a:lumMod val="75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pPr indent="180000">
              <a:defRPr/>
            </a:pPr>
            <a:endParaRPr lang="ru-RU" sz="1000" dirty="0">
              <a:solidFill>
                <a:schemeClr val="accent1">
                  <a:lumMod val="50000"/>
                </a:schemeClr>
              </a:solidFill>
              <a:latin typeface="Cambria" pitchFamily="18" charset="0"/>
            </a:endParaRPr>
          </a:p>
        </p:txBody>
      </p:sp>
      <p:sp>
        <p:nvSpPr>
          <p:cNvPr id="31" name="Прямоугольник 30"/>
          <p:cNvSpPr/>
          <p:nvPr/>
        </p:nvSpPr>
        <p:spPr>
          <a:xfrm>
            <a:off x="2699792" y="885949"/>
            <a:ext cx="6336704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ru-RU" sz="1200" b="1" dirty="0" smtClean="0">
                <a:solidFill>
                  <a:schemeClr val="accent1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mbria" pitchFamily="18" charset="0"/>
              </a:rPr>
              <a:t>Перспективная модель</a:t>
            </a:r>
            <a:r>
              <a:rPr lang="ru-RU" sz="1200" b="1" dirty="0" smtClean="0">
                <a:solidFill>
                  <a:schemeClr val="accent1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mbria" pitchFamily="18" charset="0"/>
                <a:cs typeface="Times New Roman" pitchFamily="18" charset="0"/>
              </a:rPr>
              <a:t> контроля в финансово-бюджетной сфере </a:t>
            </a:r>
          </a:p>
          <a:p>
            <a:pPr algn="ctr">
              <a:defRPr/>
            </a:pPr>
            <a:r>
              <a:rPr lang="ru-RU" sz="1200" b="1" dirty="0" smtClean="0">
                <a:solidFill>
                  <a:schemeClr val="accent1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mbria" pitchFamily="18" charset="0"/>
                <a:cs typeface="Times New Roman" pitchFamily="18" charset="0"/>
              </a:rPr>
              <a:t>с применением </a:t>
            </a:r>
            <a:r>
              <a:rPr lang="ru-RU" sz="1200" b="1" dirty="0" err="1" smtClean="0">
                <a:solidFill>
                  <a:schemeClr val="accent1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mbria" pitchFamily="18" charset="0"/>
                <a:cs typeface="Times New Roman" pitchFamily="18" charset="0"/>
              </a:rPr>
              <a:t>риск-ориентированных</a:t>
            </a:r>
            <a:r>
              <a:rPr lang="ru-RU" sz="1200" b="1" dirty="0" smtClean="0">
                <a:solidFill>
                  <a:schemeClr val="accent1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mbria" pitchFamily="18" charset="0"/>
                <a:cs typeface="Times New Roman" pitchFamily="18" charset="0"/>
              </a:rPr>
              <a:t> подходов</a:t>
            </a:r>
            <a:r>
              <a:rPr lang="ru-RU" sz="1200" b="1" dirty="0" smtClean="0">
                <a:solidFill>
                  <a:schemeClr val="accent1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mbria" pitchFamily="18" charset="0"/>
              </a:rPr>
              <a:t> </a:t>
            </a:r>
          </a:p>
        </p:txBody>
      </p:sp>
      <p:sp>
        <p:nvSpPr>
          <p:cNvPr id="32" name="Прямоугольник 31"/>
          <p:cNvSpPr/>
          <p:nvPr/>
        </p:nvSpPr>
        <p:spPr>
          <a:xfrm>
            <a:off x="2699792" y="915566"/>
            <a:ext cx="6336704" cy="4104456"/>
          </a:xfrm>
          <a:prstGeom prst="rect">
            <a:avLst/>
          </a:prstGeom>
          <a:noFill/>
          <a:ln w="9525">
            <a:solidFill>
              <a:schemeClr val="accent1">
                <a:lumMod val="75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pPr indent="180000">
              <a:buFont typeface="Wingdings" pitchFamily="2" charset="2"/>
              <a:buChar char="Ø"/>
              <a:defRPr/>
            </a:pPr>
            <a:endParaRPr lang="ru-RU" altLang="ru-RU" sz="1200" dirty="0" smtClean="0">
              <a:solidFill>
                <a:schemeClr val="accent1">
                  <a:lumMod val="50000"/>
                </a:schemeClr>
              </a:solidFill>
              <a:latin typeface="Cambria" pitchFamily="18" charset="0"/>
            </a:endParaRPr>
          </a:p>
          <a:p>
            <a:pPr indent="180000">
              <a:buFont typeface="Wingdings" pitchFamily="2" charset="2"/>
              <a:buChar char="Ø"/>
              <a:defRPr/>
            </a:pPr>
            <a:endParaRPr lang="ru-RU" altLang="ru-RU" sz="1200" dirty="0">
              <a:solidFill>
                <a:schemeClr val="accent1">
                  <a:lumMod val="50000"/>
                </a:schemeClr>
              </a:solidFill>
              <a:latin typeface="Cambria" pitchFamily="18" charset="0"/>
            </a:endParaRPr>
          </a:p>
        </p:txBody>
      </p:sp>
      <p:pic>
        <p:nvPicPr>
          <p:cNvPr id="34" name="Курица контур.png" descr="Курица контур.png"/>
          <p:cNvPicPr>
            <a:picLocks noChangeAspect="1"/>
          </p:cNvPicPr>
          <p:nvPr/>
        </p:nvPicPr>
        <p:blipFill>
          <a:blip r:embed="rId2" cstate="print">
            <a:alphaModFix amt="17535"/>
            <a:extLst/>
          </a:blip>
          <a:srcRect r="50591"/>
          <a:stretch>
            <a:fillRect/>
          </a:stretch>
        </p:blipFill>
        <p:spPr>
          <a:xfrm>
            <a:off x="6948264" y="51470"/>
            <a:ext cx="2215758" cy="5040560"/>
          </a:xfrm>
          <a:prstGeom prst="rect">
            <a:avLst/>
          </a:prstGeom>
          <a:ln w="12700">
            <a:miter lim="400000"/>
          </a:ln>
        </p:spPr>
      </p:pic>
      <p:sp>
        <p:nvSpPr>
          <p:cNvPr id="35" name="Прямоугольник 34"/>
          <p:cNvSpPr/>
          <p:nvPr/>
        </p:nvSpPr>
        <p:spPr>
          <a:xfrm>
            <a:off x="8828856" y="4904973"/>
            <a:ext cx="315144" cy="238527"/>
          </a:xfrm>
          <a:prstGeom prst="rect">
            <a:avLst/>
          </a:prstGeom>
        </p:spPr>
        <p:txBody>
          <a:bodyPr wrap="square" lIns="68580" tIns="34290" rIns="68580" bIns="34290">
            <a:spAutoFit/>
          </a:bodyPr>
          <a:lstStyle/>
          <a:p>
            <a:pPr algn="r" eaLnBrk="1" hangingPunct="1"/>
            <a:r>
              <a:rPr lang="ru-RU" sz="1100" dirty="0" smtClean="0">
                <a:solidFill>
                  <a:schemeClr val="accent1">
                    <a:lumMod val="50000"/>
                  </a:schemeClr>
                </a:solidFill>
                <a:latin typeface="Cambria" pitchFamily="18" charset="0"/>
                <a:cs typeface="Times New Roman" pitchFamily="18" charset="0"/>
              </a:rPr>
              <a:t>18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Итоги деятельности Казначейства России за 2018 год…"/>
          <p:cNvSpPr/>
          <p:nvPr/>
        </p:nvSpPr>
        <p:spPr>
          <a:xfrm>
            <a:off x="3203848" y="51470"/>
            <a:ext cx="5940152" cy="648072"/>
          </a:xfrm>
          <a:prstGeom prst="roundRect">
            <a:avLst>
              <a:gd name="adj" fmla="val 11676"/>
            </a:avLst>
          </a:prstGeom>
          <a:solidFill>
            <a:srgbClr val="003859"/>
          </a:solidFill>
          <a:ln w="12700">
            <a:noFill/>
            <a:miter lim="400000"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0" tIns="0" rIns="0" bIns="0" anchor="ctr"/>
          <a:lstStyle/>
          <a:p>
            <a:pPr algn="ctr" defTabSz="336947">
              <a:defRPr/>
            </a:pPr>
            <a:endParaRPr lang="ru-RU" sz="2200" b="1" cap="all" dirty="0" smtClean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mbria" pitchFamily="18" charset="0"/>
              <a:ea typeface="Open Sans Condensed Light" pitchFamily="34" charset="0"/>
              <a:cs typeface="Open Sans Condensed Light" pitchFamily="34" charset="0"/>
            </a:endParaRPr>
          </a:p>
        </p:txBody>
      </p:sp>
      <p:sp>
        <p:nvSpPr>
          <p:cNvPr id="9" name="Line"/>
          <p:cNvSpPr/>
          <p:nvPr/>
        </p:nvSpPr>
        <p:spPr>
          <a:xfrm flipV="1">
            <a:off x="-1" y="771550"/>
            <a:ext cx="9144001" cy="1"/>
          </a:xfrm>
          <a:prstGeom prst="line">
            <a:avLst/>
          </a:prstGeom>
          <a:ln>
            <a:solidFill>
              <a:schemeClr val="bg1">
                <a:lumMod val="95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lIns="0" tIns="0" rIns="0" bIns="0" anchor="ctr"/>
          <a:lstStyle/>
          <a:p>
            <a:pPr>
              <a:defRPr sz="3200" b="0">
                <a:solidFill>
                  <a:srgbClr val="FFFFFF"/>
                </a:solidFill>
                <a:latin typeface="+mn-lt"/>
                <a:ea typeface="+mn-ea"/>
                <a:cs typeface="+mn-cs"/>
                <a:sym typeface="Helvetica Neue Medium"/>
              </a:defRPr>
            </a:pPr>
            <a:endParaRPr>
              <a:ln w="12700">
                <a:solidFill>
                  <a:schemeClr val="tx1"/>
                </a:solidFill>
              </a:ln>
            </a:endParaRPr>
          </a:p>
        </p:txBody>
      </p:sp>
      <p:grpSp>
        <p:nvGrpSpPr>
          <p:cNvPr id="2" name="Group"/>
          <p:cNvGrpSpPr/>
          <p:nvPr/>
        </p:nvGrpSpPr>
        <p:grpSpPr>
          <a:xfrm>
            <a:off x="0" y="1"/>
            <a:ext cx="755576" cy="699541"/>
            <a:chOff x="0" y="0"/>
            <a:chExt cx="1409276" cy="1337589"/>
          </a:xfrm>
        </p:grpSpPr>
        <p:pic>
          <p:nvPicPr>
            <p:cNvPr id="11" name="Снимок экрана 2018-06-05 в 12.52.22.jpg" descr="Снимок экрана 2018-06-05 в 12.52.22.jpg"/>
            <p:cNvPicPr>
              <a:picLocks noChangeAspect="1"/>
            </p:cNvPicPr>
            <p:nvPr/>
          </p:nvPicPr>
          <p:blipFill>
            <a:blip r:embed="rId2" cstate="print">
              <a:extLst/>
            </a:blip>
            <a:stretch>
              <a:fillRect/>
            </a:stretch>
          </p:blipFill>
          <p:spPr>
            <a:xfrm>
              <a:off x="0" y="0"/>
              <a:ext cx="1409277" cy="1337590"/>
            </a:xfrm>
            <a:prstGeom prst="rect">
              <a:avLst/>
            </a:prstGeom>
            <a:ln w="12700" cap="flat">
              <a:noFill/>
              <a:miter lim="400000"/>
            </a:ln>
            <a:effectLst/>
          </p:spPr>
        </p:pic>
        <p:grpSp>
          <p:nvGrpSpPr>
            <p:cNvPr id="3" name="Group"/>
            <p:cNvGrpSpPr/>
            <p:nvPr/>
          </p:nvGrpSpPr>
          <p:grpSpPr>
            <a:xfrm>
              <a:off x="194622" y="150347"/>
              <a:ext cx="1019890" cy="1138346"/>
              <a:chOff x="-134" y="0"/>
              <a:chExt cx="1019888" cy="1138344"/>
            </a:xfrm>
          </p:grpSpPr>
          <p:sp>
            <p:nvSpPr>
              <p:cNvPr id="14" name="Circle"/>
              <p:cNvSpPr/>
              <p:nvPr/>
            </p:nvSpPr>
            <p:spPr>
              <a:xfrm>
                <a:off x="314787" y="450342"/>
                <a:ext cx="390199" cy="390199"/>
              </a:xfrm>
              <a:prstGeom prst="ellipse">
                <a:avLst/>
              </a:prstGeom>
              <a:solidFill>
                <a:srgbClr val="013B5E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0" tIns="0" rIns="0" bIns="0" numCol="1" anchor="ctr">
                <a:noAutofit/>
              </a:bodyPr>
              <a:lstStyle/>
              <a:p>
                <a:pPr>
                  <a:defRPr sz="3200" b="0">
                    <a:solidFill>
                      <a:srgbClr val="FFFFFF"/>
                    </a:solidFill>
                    <a:latin typeface="+mn-lt"/>
                    <a:ea typeface="+mn-ea"/>
                    <a:cs typeface="+mn-cs"/>
                    <a:sym typeface="Helvetica Neue Medium"/>
                  </a:defRPr>
                </a:pPr>
                <a:endParaRPr/>
              </a:p>
            </p:txBody>
          </p:sp>
          <p:pic>
            <p:nvPicPr>
              <p:cNvPr id="15" name="30688_html_m284ef2b5.png" descr="30688_html_m284ef2b5.png"/>
              <p:cNvPicPr>
                <a:picLocks noChangeAspect="1"/>
              </p:cNvPicPr>
              <p:nvPr/>
            </p:nvPicPr>
            <p:blipFill>
              <a:blip r:embed="rId3" cstate="print">
                <a:extLst/>
              </a:blip>
              <a:srcRect l="824" t="717" r="564" b="407"/>
              <a:stretch>
                <a:fillRect/>
              </a:stretch>
            </p:blipFill>
            <p:spPr>
              <a:xfrm>
                <a:off x="-135" y="0"/>
                <a:ext cx="1019889" cy="1138345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535" h="21581" extrusionOk="0">
                    <a:moveTo>
                      <a:pt x="10788" y="0"/>
                    </a:moveTo>
                    <a:cubicBezTo>
                      <a:pt x="10759" y="0"/>
                      <a:pt x="10737" y="39"/>
                      <a:pt x="10737" y="83"/>
                    </a:cubicBezTo>
                    <a:cubicBezTo>
                      <a:pt x="10737" y="127"/>
                      <a:pt x="10684" y="185"/>
                      <a:pt x="10612" y="211"/>
                    </a:cubicBezTo>
                    <a:cubicBezTo>
                      <a:pt x="10509" y="248"/>
                      <a:pt x="10497" y="253"/>
                      <a:pt x="10578" y="256"/>
                    </a:cubicBezTo>
                    <a:cubicBezTo>
                      <a:pt x="10728" y="261"/>
                      <a:pt x="10764" y="390"/>
                      <a:pt x="10654" y="542"/>
                    </a:cubicBezTo>
                    <a:cubicBezTo>
                      <a:pt x="10576" y="649"/>
                      <a:pt x="10572" y="695"/>
                      <a:pt x="10629" y="790"/>
                    </a:cubicBezTo>
                    <a:cubicBezTo>
                      <a:pt x="10687" y="889"/>
                      <a:pt x="10679" y="914"/>
                      <a:pt x="10587" y="971"/>
                    </a:cubicBezTo>
                    <a:cubicBezTo>
                      <a:pt x="10527" y="1007"/>
                      <a:pt x="10432" y="1081"/>
                      <a:pt x="10377" y="1129"/>
                    </a:cubicBezTo>
                    <a:cubicBezTo>
                      <a:pt x="10306" y="1191"/>
                      <a:pt x="10234" y="1200"/>
                      <a:pt x="10117" y="1174"/>
                    </a:cubicBezTo>
                    <a:cubicBezTo>
                      <a:pt x="9832" y="1108"/>
                      <a:pt x="9308" y="1139"/>
                      <a:pt x="9120" y="1226"/>
                    </a:cubicBezTo>
                    <a:cubicBezTo>
                      <a:pt x="8900" y="1329"/>
                      <a:pt x="8818" y="1448"/>
                      <a:pt x="8818" y="1693"/>
                    </a:cubicBezTo>
                    <a:cubicBezTo>
                      <a:pt x="8818" y="1964"/>
                      <a:pt x="8952" y="2208"/>
                      <a:pt x="9254" y="2498"/>
                    </a:cubicBezTo>
                    <a:cubicBezTo>
                      <a:pt x="9482" y="2717"/>
                      <a:pt x="9518" y="2774"/>
                      <a:pt x="9497" y="2927"/>
                    </a:cubicBezTo>
                    <a:cubicBezTo>
                      <a:pt x="9451" y="3270"/>
                      <a:pt x="9508" y="3386"/>
                      <a:pt x="9757" y="3424"/>
                    </a:cubicBezTo>
                    <a:cubicBezTo>
                      <a:pt x="9881" y="3442"/>
                      <a:pt x="9994" y="3471"/>
                      <a:pt x="10008" y="3491"/>
                    </a:cubicBezTo>
                    <a:cubicBezTo>
                      <a:pt x="10064" y="3572"/>
                      <a:pt x="9813" y="3950"/>
                      <a:pt x="9581" y="4138"/>
                    </a:cubicBezTo>
                    <a:cubicBezTo>
                      <a:pt x="9313" y="4356"/>
                      <a:pt x="9209" y="4370"/>
                      <a:pt x="9179" y="4176"/>
                    </a:cubicBezTo>
                    <a:cubicBezTo>
                      <a:pt x="9150" y="3995"/>
                      <a:pt x="9012" y="3868"/>
                      <a:pt x="8785" y="3830"/>
                    </a:cubicBezTo>
                    <a:cubicBezTo>
                      <a:pt x="8677" y="3812"/>
                      <a:pt x="8561" y="3764"/>
                      <a:pt x="8533" y="3717"/>
                    </a:cubicBezTo>
                    <a:cubicBezTo>
                      <a:pt x="8478" y="3621"/>
                      <a:pt x="8490" y="3418"/>
                      <a:pt x="8550" y="3363"/>
                    </a:cubicBezTo>
                    <a:cubicBezTo>
                      <a:pt x="8609" y="3310"/>
                      <a:pt x="8600" y="3235"/>
                      <a:pt x="8533" y="3235"/>
                    </a:cubicBezTo>
                    <a:cubicBezTo>
                      <a:pt x="8502" y="3235"/>
                      <a:pt x="8478" y="3251"/>
                      <a:pt x="8483" y="3273"/>
                    </a:cubicBezTo>
                    <a:cubicBezTo>
                      <a:pt x="8488" y="3295"/>
                      <a:pt x="8460" y="3377"/>
                      <a:pt x="8425" y="3454"/>
                    </a:cubicBezTo>
                    <a:cubicBezTo>
                      <a:pt x="8354" y="3607"/>
                      <a:pt x="8157" y="3689"/>
                      <a:pt x="8047" y="3612"/>
                    </a:cubicBezTo>
                    <a:cubicBezTo>
                      <a:pt x="7924" y="3525"/>
                      <a:pt x="7663" y="3494"/>
                      <a:pt x="7545" y="3551"/>
                    </a:cubicBezTo>
                    <a:cubicBezTo>
                      <a:pt x="7460" y="3592"/>
                      <a:pt x="7427" y="3657"/>
                      <a:pt x="7427" y="3807"/>
                    </a:cubicBezTo>
                    <a:cubicBezTo>
                      <a:pt x="7427" y="3919"/>
                      <a:pt x="7400" y="4030"/>
                      <a:pt x="7369" y="4048"/>
                    </a:cubicBezTo>
                    <a:cubicBezTo>
                      <a:pt x="7264" y="4106"/>
                      <a:pt x="6974" y="3598"/>
                      <a:pt x="6874" y="3190"/>
                    </a:cubicBezTo>
                    <a:cubicBezTo>
                      <a:pt x="6758" y="2715"/>
                      <a:pt x="6663" y="2535"/>
                      <a:pt x="6472" y="2423"/>
                    </a:cubicBezTo>
                    <a:cubicBezTo>
                      <a:pt x="5949" y="2115"/>
                      <a:pt x="5145" y="2336"/>
                      <a:pt x="5248" y="2761"/>
                    </a:cubicBezTo>
                    <a:cubicBezTo>
                      <a:pt x="5283" y="2905"/>
                      <a:pt x="5264" y="2936"/>
                      <a:pt x="5098" y="3017"/>
                    </a:cubicBezTo>
                    <a:cubicBezTo>
                      <a:pt x="4995" y="3067"/>
                      <a:pt x="4852" y="3153"/>
                      <a:pt x="4771" y="3213"/>
                    </a:cubicBezTo>
                    <a:lnTo>
                      <a:pt x="4620" y="3326"/>
                    </a:lnTo>
                    <a:lnTo>
                      <a:pt x="4762" y="3318"/>
                    </a:lnTo>
                    <a:cubicBezTo>
                      <a:pt x="4910" y="3313"/>
                      <a:pt x="4913" y="3329"/>
                      <a:pt x="4838" y="3627"/>
                    </a:cubicBezTo>
                    <a:cubicBezTo>
                      <a:pt x="4800" y="3779"/>
                      <a:pt x="4801" y="3783"/>
                      <a:pt x="4913" y="3694"/>
                    </a:cubicBezTo>
                    <a:cubicBezTo>
                      <a:pt x="4982" y="3640"/>
                      <a:pt x="5119" y="3604"/>
                      <a:pt x="5257" y="3604"/>
                    </a:cubicBezTo>
                    <a:cubicBezTo>
                      <a:pt x="5592" y="3604"/>
                      <a:pt x="5681" y="3520"/>
                      <a:pt x="5701" y="3183"/>
                    </a:cubicBezTo>
                    <a:cubicBezTo>
                      <a:pt x="5715" y="2936"/>
                      <a:pt x="5730" y="2895"/>
                      <a:pt x="5835" y="2882"/>
                    </a:cubicBezTo>
                    <a:cubicBezTo>
                      <a:pt x="5903" y="2873"/>
                      <a:pt x="6041" y="2922"/>
                      <a:pt x="6137" y="2995"/>
                    </a:cubicBezTo>
                    <a:cubicBezTo>
                      <a:pt x="6285" y="3107"/>
                      <a:pt x="6311" y="3175"/>
                      <a:pt x="6338" y="3446"/>
                    </a:cubicBezTo>
                    <a:cubicBezTo>
                      <a:pt x="6381" y="3870"/>
                      <a:pt x="6545" y="4098"/>
                      <a:pt x="7075" y="4477"/>
                    </a:cubicBezTo>
                    <a:lnTo>
                      <a:pt x="7218" y="4582"/>
                    </a:lnTo>
                    <a:lnTo>
                      <a:pt x="7033" y="4665"/>
                    </a:lnTo>
                    <a:cubicBezTo>
                      <a:pt x="6933" y="4712"/>
                      <a:pt x="6809" y="4736"/>
                      <a:pt x="6757" y="4718"/>
                    </a:cubicBezTo>
                    <a:cubicBezTo>
                      <a:pt x="6705" y="4700"/>
                      <a:pt x="6609" y="4711"/>
                      <a:pt x="6539" y="4740"/>
                    </a:cubicBezTo>
                    <a:cubicBezTo>
                      <a:pt x="6469" y="4770"/>
                      <a:pt x="6326" y="4825"/>
                      <a:pt x="6221" y="4861"/>
                    </a:cubicBezTo>
                    <a:cubicBezTo>
                      <a:pt x="6016" y="4930"/>
                      <a:pt x="5860" y="5089"/>
                      <a:pt x="5860" y="5229"/>
                    </a:cubicBezTo>
                    <a:cubicBezTo>
                      <a:pt x="5860" y="5296"/>
                      <a:pt x="5909" y="5309"/>
                      <a:pt x="6086" y="5305"/>
                    </a:cubicBezTo>
                    <a:cubicBezTo>
                      <a:pt x="6272" y="5300"/>
                      <a:pt x="6358" y="5334"/>
                      <a:pt x="6514" y="5470"/>
                    </a:cubicBezTo>
                    <a:cubicBezTo>
                      <a:pt x="6620" y="5563"/>
                      <a:pt x="6761" y="5643"/>
                      <a:pt x="6824" y="5643"/>
                    </a:cubicBezTo>
                    <a:cubicBezTo>
                      <a:pt x="6975" y="5643"/>
                      <a:pt x="7205" y="5787"/>
                      <a:pt x="7159" y="5854"/>
                    </a:cubicBezTo>
                    <a:cubicBezTo>
                      <a:pt x="7139" y="5883"/>
                      <a:pt x="7086" y="5889"/>
                      <a:pt x="7033" y="5869"/>
                    </a:cubicBezTo>
                    <a:cubicBezTo>
                      <a:pt x="6981" y="5849"/>
                      <a:pt x="6703" y="5816"/>
                      <a:pt x="6422" y="5794"/>
                    </a:cubicBezTo>
                    <a:cubicBezTo>
                      <a:pt x="6016" y="5761"/>
                      <a:pt x="5866" y="5729"/>
                      <a:pt x="5684" y="5621"/>
                    </a:cubicBezTo>
                    <a:cubicBezTo>
                      <a:pt x="5537" y="5533"/>
                      <a:pt x="5450" y="5502"/>
                      <a:pt x="5450" y="5545"/>
                    </a:cubicBezTo>
                    <a:cubicBezTo>
                      <a:pt x="5450" y="5731"/>
                      <a:pt x="5828" y="6004"/>
                      <a:pt x="6086" y="6004"/>
                    </a:cubicBezTo>
                    <a:cubicBezTo>
                      <a:pt x="6152" y="6004"/>
                      <a:pt x="6254" y="6049"/>
                      <a:pt x="6313" y="6102"/>
                    </a:cubicBezTo>
                    <a:cubicBezTo>
                      <a:pt x="6372" y="6155"/>
                      <a:pt x="6537" y="6214"/>
                      <a:pt x="6673" y="6230"/>
                    </a:cubicBezTo>
                    <a:cubicBezTo>
                      <a:pt x="6826" y="6248"/>
                      <a:pt x="7005" y="6319"/>
                      <a:pt x="7142" y="6418"/>
                    </a:cubicBezTo>
                    <a:cubicBezTo>
                      <a:pt x="7265" y="6507"/>
                      <a:pt x="7388" y="6576"/>
                      <a:pt x="7419" y="6576"/>
                    </a:cubicBezTo>
                    <a:cubicBezTo>
                      <a:pt x="7450" y="6576"/>
                      <a:pt x="7603" y="6637"/>
                      <a:pt x="7763" y="6712"/>
                    </a:cubicBezTo>
                    <a:cubicBezTo>
                      <a:pt x="7984" y="6815"/>
                      <a:pt x="8093" y="6910"/>
                      <a:pt x="8215" y="7110"/>
                    </a:cubicBezTo>
                    <a:cubicBezTo>
                      <a:pt x="8400" y="7416"/>
                      <a:pt x="8472" y="7949"/>
                      <a:pt x="8357" y="8141"/>
                    </a:cubicBezTo>
                    <a:cubicBezTo>
                      <a:pt x="8309" y="8223"/>
                      <a:pt x="8307" y="8277"/>
                      <a:pt x="8349" y="8314"/>
                    </a:cubicBezTo>
                    <a:cubicBezTo>
                      <a:pt x="8442" y="8398"/>
                      <a:pt x="8212" y="8750"/>
                      <a:pt x="7905" y="8999"/>
                    </a:cubicBezTo>
                    <a:cubicBezTo>
                      <a:pt x="7759" y="9117"/>
                      <a:pt x="7519" y="9325"/>
                      <a:pt x="7369" y="9458"/>
                    </a:cubicBezTo>
                    <a:lnTo>
                      <a:pt x="7092" y="9699"/>
                    </a:lnTo>
                    <a:lnTo>
                      <a:pt x="6866" y="9631"/>
                    </a:lnTo>
                    <a:cubicBezTo>
                      <a:pt x="6728" y="9589"/>
                      <a:pt x="6539" y="9461"/>
                      <a:pt x="6380" y="9300"/>
                    </a:cubicBezTo>
                    <a:cubicBezTo>
                      <a:pt x="6216" y="9135"/>
                      <a:pt x="6039" y="9005"/>
                      <a:pt x="5894" y="8961"/>
                    </a:cubicBezTo>
                    <a:cubicBezTo>
                      <a:pt x="5670" y="8893"/>
                      <a:pt x="5657" y="8883"/>
                      <a:pt x="5600" y="8585"/>
                    </a:cubicBezTo>
                    <a:lnTo>
                      <a:pt x="5542" y="8277"/>
                    </a:lnTo>
                    <a:lnTo>
                      <a:pt x="5760" y="8089"/>
                    </a:lnTo>
                    <a:cubicBezTo>
                      <a:pt x="5948" y="7927"/>
                      <a:pt x="5979" y="7873"/>
                      <a:pt x="5978" y="7675"/>
                    </a:cubicBezTo>
                    <a:cubicBezTo>
                      <a:pt x="5976" y="7384"/>
                      <a:pt x="5842" y="7139"/>
                      <a:pt x="5374" y="6569"/>
                    </a:cubicBezTo>
                    <a:cubicBezTo>
                      <a:pt x="5169" y="6318"/>
                      <a:pt x="4986" y="6086"/>
                      <a:pt x="4972" y="6049"/>
                    </a:cubicBezTo>
                    <a:cubicBezTo>
                      <a:pt x="4952" y="5995"/>
                      <a:pt x="4937" y="5995"/>
                      <a:pt x="4863" y="6049"/>
                    </a:cubicBezTo>
                    <a:cubicBezTo>
                      <a:pt x="4784" y="6108"/>
                      <a:pt x="4722" y="6036"/>
                      <a:pt x="4419" y="5523"/>
                    </a:cubicBezTo>
                    <a:cubicBezTo>
                      <a:pt x="4056" y="4909"/>
                      <a:pt x="3942" y="4630"/>
                      <a:pt x="3941" y="4349"/>
                    </a:cubicBezTo>
                    <a:cubicBezTo>
                      <a:pt x="3941" y="4257"/>
                      <a:pt x="3918" y="4168"/>
                      <a:pt x="3891" y="4153"/>
                    </a:cubicBezTo>
                    <a:cubicBezTo>
                      <a:pt x="3864" y="4138"/>
                      <a:pt x="3826" y="3978"/>
                      <a:pt x="3807" y="3792"/>
                    </a:cubicBezTo>
                    <a:cubicBezTo>
                      <a:pt x="3788" y="3607"/>
                      <a:pt x="3717" y="3190"/>
                      <a:pt x="3648" y="2867"/>
                    </a:cubicBezTo>
                    <a:cubicBezTo>
                      <a:pt x="3571" y="2504"/>
                      <a:pt x="3535" y="2193"/>
                      <a:pt x="3556" y="2054"/>
                    </a:cubicBezTo>
                    <a:cubicBezTo>
                      <a:pt x="3597" y="1785"/>
                      <a:pt x="3543" y="1767"/>
                      <a:pt x="3329" y="1994"/>
                    </a:cubicBezTo>
                    <a:cubicBezTo>
                      <a:pt x="3045" y="2296"/>
                      <a:pt x="2785" y="2972"/>
                      <a:pt x="2785" y="3393"/>
                    </a:cubicBezTo>
                    <a:cubicBezTo>
                      <a:pt x="2785" y="3476"/>
                      <a:pt x="2762" y="3559"/>
                      <a:pt x="2734" y="3574"/>
                    </a:cubicBezTo>
                    <a:cubicBezTo>
                      <a:pt x="2682" y="3603"/>
                      <a:pt x="2198" y="3060"/>
                      <a:pt x="2198" y="2972"/>
                    </a:cubicBezTo>
                    <a:cubicBezTo>
                      <a:pt x="2198" y="2945"/>
                      <a:pt x="2175" y="2927"/>
                      <a:pt x="2148" y="2927"/>
                    </a:cubicBezTo>
                    <a:cubicBezTo>
                      <a:pt x="2059" y="2927"/>
                      <a:pt x="1972" y="3505"/>
                      <a:pt x="1972" y="4056"/>
                    </a:cubicBezTo>
                    <a:cubicBezTo>
                      <a:pt x="1972" y="4351"/>
                      <a:pt x="1946" y="4599"/>
                      <a:pt x="1922" y="4612"/>
                    </a:cubicBezTo>
                    <a:cubicBezTo>
                      <a:pt x="1897" y="4626"/>
                      <a:pt x="1727" y="4496"/>
                      <a:pt x="1536" y="4326"/>
                    </a:cubicBezTo>
                    <a:cubicBezTo>
                      <a:pt x="1345" y="4157"/>
                      <a:pt x="1163" y="4018"/>
                      <a:pt x="1134" y="4018"/>
                    </a:cubicBezTo>
                    <a:cubicBezTo>
                      <a:pt x="1055" y="4018"/>
                      <a:pt x="1134" y="5248"/>
                      <a:pt x="1234" y="5583"/>
                    </a:cubicBezTo>
                    <a:cubicBezTo>
                      <a:pt x="1282" y="5740"/>
                      <a:pt x="1309" y="5891"/>
                      <a:pt x="1293" y="5914"/>
                    </a:cubicBezTo>
                    <a:cubicBezTo>
                      <a:pt x="1277" y="5937"/>
                      <a:pt x="1173" y="5889"/>
                      <a:pt x="1067" y="5809"/>
                    </a:cubicBezTo>
                    <a:cubicBezTo>
                      <a:pt x="414" y="5317"/>
                      <a:pt x="404" y="5309"/>
                      <a:pt x="405" y="5440"/>
                    </a:cubicBezTo>
                    <a:cubicBezTo>
                      <a:pt x="406" y="5898"/>
                      <a:pt x="655" y="6708"/>
                      <a:pt x="908" y="7065"/>
                    </a:cubicBezTo>
                    <a:cubicBezTo>
                      <a:pt x="999" y="7195"/>
                      <a:pt x="1066" y="7376"/>
                      <a:pt x="1075" y="7509"/>
                    </a:cubicBezTo>
                    <a:cubicBezTo>
                      <a:pt x="1084" y="7633"/>
                      <a:pt x="1143" y="7811"/>
                      <a:pt x="1209" y="7908"/>
                    </a:cubicBezTo>
                    <a:cubicBezTo>
                      <a:pt x="1342" y="8102"/>
                      <a:pt x="1296" y="8190"/>
                      <a:pt x="1100" y="8096"/>
                    </a:cubicBezTo>
                    <a:cubicBezTo>
                      <a:pt x="1035" y="8064"/>
                      <a:pt x="804" y="7981"/>
                      <a:pt x="589" y="7915"/>
                    </a:cubicBezTo>
                    <a:cubicBezTo>
                      <a:pt x="375" y="7850"/>
                      <a:pt x="146" y="7781"/>
                      <a:pt x="86" y="7757"/>
                    </a:cubicBezTo>
                    <a:cubicBezTo>
                      <a:pt x="-7" y="7721"/>
                      <a:pt x="-17" y="7732"/>
                      <a:pt x="19" y="7840"/>
                    </a:cubicBezTo>
                    <a:cubicBezTo>
                      <a:pt x="106" y="8100"/>
                      <a:pt x="412" y="8599"/>
                      <a:pt x="631" y="8848"/>
                    </a:cubicBezTo>
                    <a:cubicBezTo>
                      <a:pt x="756" y="8991"/>
                      <a:pt x="848" y="9127"/>
                      <a:pt x="832" y="9149"/>
                    </a:cubicBezTo>
                    <a:cubicBezTo>
                      <a:pt x="816" y="9172"/>
                      <a:pt x="674" y="9187"/>
                      <a:pt x="522" y="9187"/>
                    </a:cubicBezTo>
                    <a:cubicBezTo>
                      <a:pt x="370" y="9187"/>
                      <a:pt x="201" y="9218"/>
                      <a:pt x="145" y="9255"/>
                    </a:cubicBezTo>
                    <a:cubicBezTo>
                      <a:pt x="52" y="9316"/>
                      <a:pt x="79" y="9357"/>
                      <a:pt x="405" y="9676"/>
                    </a:cubicBezTo>
                    <a:cubicBezTo>
                      <a:pt x="601" y="9869"/>
                      <a:pt x="921" y="10121"/>
                      <a:pt x="1125" y="10240"/>
                    </a:cubicBezTo>
                    <a:cubicBezTo>
                      <a:pt x="1330" y="10359"/>
                      <a:pt x="1489" y="10483"/>
                      <a:pt x="1469" y="10511"/>
                    </a:cubicBezTo>
                    <a:cubicBezTo>
                      <a:pt x="1449" y="10541"/>
                      <a:pt x="1286" y="10548"/>
                      <a:pt x="1100" y="10534"/>
                    </a:cubicBezTo>
                    <a:cubicBezTo>
                      <a:pt x="921" y="10521"/>
                      <a:pt x="721" y="10524"/>
                      <a:pt x="648" y="10541"/>
                    </a:cubicBezTo>
                    <a:lnTo>
                      <a:pt x="522" y="10572"/>
                    </a:lnTo>
                    <a:cubicBezTo>
                      <a:pt x="521" y="10573"/>
                      <a:pt x="522" y="10577"/>
                      <a:pt x="522" y="10579"/>
                    </a:cubicBezTo>
                    <a:cubicBezTo>
                      <a:pt x="522" y="10581"/>
                      <a:pt x="522" y="10584"/>
                      <a:pt x="522" y="10587"/>
                    </a:cubicBezTo>
                    <a:lnTo>
                      <a:pt x="665" y="10752"/>
                    </a:lnTo>
                    <a:cubicBezTo>
                      <a:pt x="986" y="11143"/>
                      <a:pt x="1619" y="11405"/>
                      <a:pt x="2491" y="11505"/>
                    </a:cubicBezTo>
                    <a:cubicBezTo>
                      <a:pt x="2795" y="11539"/>
                      <a:pt x="3046" y="11590"/>
                      <a:pt x="3044" y="11617"/>
                    </a:cubicBezTo>
                    <a:cubicBezTo>
                      <a:pt x="3043" y="11645"/>
                      <a:pt x="2976" y="11844"/>
                      <a:pt x="2902" y="12054"/>
                    </a:cubicBezTo>
                    <a:cubicBezTo>
                      <a:pt x="2774" y="12417"/>
                      <a:pt x="2754" y="12936"/>
                      <a:pt x="2860" y="13032"/>
                    </a:cubicBezTo>
                    <a:cubicBezTo>
                      <a:pt x="2880" y="13050"/>
                      <a:pt x="3064" y="12962"/>
                      <a:pt x="3271" y="12829"/>
                    </a:cubicBezTo>
                    <a:cubicBezTo>
                      <a:pt x="3478" y="12696"/>
                      <a:pt x="3663" y="12607"/>
                      <a:pt x="3681" y="12633"/>
                    </a:cubicBezTo>
                    <a:cubicBezTo>
                      <a:pt x="3700" y="12660"/>
                      <a:pt x="3687" y="12837"/>
                      <a:pt x="3656" y="13032"/>
                    </a:cubicBezTo>
                    <a:cubicBezTo>
                      <a:pt x="3626" y="13227"/>
                      <a:pt x="3611" y="13398"/>
                      <a:pt x="3623" y="13408"/>
                    </a:cubicBezTo>
                    <a:cubicBezTo>
                      <a:pt x="3653" y="13435"/>
                      <a:pt x="3936" y="13293"/>
                      <a:pt x="4167" y="13137"/>
                    </a:cubicBezTo>
                    <a:cubicBezTo>
                      <a:pt x="4276" y="13064"/>
                      <a:pt x="4392" y="13017"/>
                      <a:pt x="4419" y="13032"/>
                    </a:cubicBezTo>
                    <a:cubicBezTo>
                      <a:pt x="4446" y="13047"/>
                      <a:pt x="4469" y="13200"/>
                      <a:pt x="4469" y="13371"/>
                    </a:cubicBezTo>
                    <a:cubicBezTo>
                      <a:pt x="4469" y="13538"/>
                      <a:pt x="4475" y="13674"/>
                      <a:pt x="4486" y="13679"/>
                    </a:cubicBezTo>
                    <a:cubicBezTo>
                      <a:pt x="4572" y="13677"/>
                      <a:pt x="4935" y="13542"/>
                      <a:pt x="5064" y="13461"/>
                    </a:cubicBezTo>
                    <a:cubicBezTo>
                      <a:pt x="5152" y="13406"/>
                      <a:pt x="5227" y="13377"/>
                      <a:pt x="5232" y="13401"/>
                    </a:cubicBezTo>
                    <a:cubicBezTo>
                      <a:pt x="5237" y="13424"/>
                      <a:pt x="5241" y="13470"/>
                      <a:pt x="5248" y="13498"/>
                    </a:cubicBezTo>
                    <a:cubicBezTo>
                      <a:pt x="5256" y="13527"/>
                      <a:pt x="5269" y="13599"/>
                      <a:pt x="5274" y="13656"/>
                    </a:cubicBezTo>
                    <a:cubicBezTo>
                      <a:pt x="5291" y="13892"/>
                      <a:pt x="5368" y="13914"/>
                      <a:pt x="5642" y="13769"/>
                    </a:cubicBezTo>
                    <a:cubicBezTo>
                      <a:pt x="5784" y="13695"/>
                      <a:pt x="5928" y="13596"/>
                      <a:pt x="5969" y="13551"/>
                    </a:cubicBezTo>
                    <a:cubicBezTo>
                      <a:pt x="6070" y="13442"/>
                      <a:pt x="6154" y="13498"/>
                      <a:pt x="6154" y="13679"/>
                    </a:cubicBezTo>
                    <a:cubicBezTo>
                      <a:pt x="6154" y="14037"/>
                      <a:pt x="6337" y="14089"/>
                      <a:pt x="6723" y="13837"/>
                    </a:cubicBezTo>
                    <a:cubicBezTo>
                      <a:pt x="6856" y="13751"/>
                      <a:pt x="6970" y="13679"/>
                      <a:pt x="6983" y="13679"/>
                    </a:cubicBezTo>
                    <a:cubicBezTo>
                      <a:pt x="6992" y="13679"/>
                      <a:pt x="7029" y="13718"/>
                      <a:pt x="7067" y="13769"/>
                    </a:cubicBezTo>
                    <a:cubicBezTo>
                      <a:pt x="6830" y="13318"/>
                      <a:pt x="6740" y="12846"/>
                      <a:pt x="6740" y="12189"/>
                    </a:cubicBezTo>
                    <a:cubicBezTo>
                      <a:pt x="6740" y="11457"/>
                      <a:pt x="6793" y="11169"/>
                      <a:pt x="6992" y="10782"/>
                    </a:cubicBezTo>
                    <a:cubicBezTo>
                      <a:pt x="7341" y="10103"/>
                      <a:pt x="8304" y="9223"/>
                      <a:pt x="9070" y="8886"/>
                    </a:cubicBezTo>
                    <a:cubicBezTo>
                      <a:pt x="9620" y="8644"/>
                      <a:pt x="9846" y="8605"/>
                      <a:pt x="10679" y="8608"/>
                    </a:cubicBezTo>
                    <a:cubicBezTo>
                      <a:pt x="11795" y="8611"/>
                      <a:pt x="11956" y="8642"/>
                      <a:pt x="12749" y="9029"/>
                    </a:cubicBezTo>
                    <a:cubicBezTo>
                      <a:pt x="14546" y="9906"/>
                      <a:pt x="15346" y="11990"/>
                      <a:pt x="14517" y="13641"/>
                    </a:cubicBezTo>
                    <a:cubicBezTo>
                      <a:pt x="14166" y="14341"/>
                      <a:pt x="13752" y="14761"/>
                      <a:pt x="13495" y="14672"/>
                    </a:cubicBezTo>
                    <a:cubicBezTo>
                      <a:pt x="13402" y="14640"/>
                      <a:pt x="13297" y="14683"/>
                      <a:pt x="13260" y="14770"/>
                    </a:cubicBezTo>
                    <a:cubicBezTo>
                      <a:pt x="13223" y="14857"/>
                      <a:pt x="13121" y="14906"/>
                      <a:pt x="13034" y="14875"/>
                    </a:cubicBezTo>
                    <a:cubicBezTo>
                      <a:pt x="12937" y="14842"/>
                      <a:pt x="12853" y="14906"/>
                      <a:pt x="12816" y="15033"/>
                    </a:cubicBezTo>
                    <a:cubicBezTo>
                      <a:pt x="12771" y="15185"/>
                      <a:pt x="12687" y="15230"/>
                      <a:pt x="12522" y="15191"/>
                    </a:cubicBezTo>
                    <a:cubicBezTo>
                      <a:pt x="12352" y="15151"/>
                      <a:pt x="12289" y="15187"/>
                      <a:pt x="12263" y="15349"/>
                    </a:cubicBezTo>
                    <a:cubicBezTo>
                      <a:pt x="12243" y="15470"/>
                      <a:pt x="12093" y="15628"/>
                      <a:pt x="11936" y="15696"/>
                    </a:cubicBezTo>
                    <a:cubicBezTo>
                      <a:pt x="11486" y="15888"/>
                      <a:pt x="10569" y="15935"/>
                      <a:pt x="9883" y="15801"/>
                    </a:cubicBezTo>
                    <a:cubicBezTo>
                      <a:pt x="9315" y="15690"/>
                      <a:pt x="9250" y="15650"/>
                      <a:pt x="9196" y="15372"/>
                    </a:cubicBezTo>
                    <a:cubicBezTo>
                      <a:pt x="9155" y="15167"/>
                      <a:pt x="9106" y="15105"/>
                      <a:pt x="9045" y="15191"/>
                    </a:cubicBezTo>
                    <a:cubicBezTo>
                      <a:pt x="8921" y="15368"/>
                      <a:pt x="8735" y="15253"/>
                      <a:pt x="8735" y="14996"/>
                    </a:cubicBezTo>
                    <a:cubicBezTo>
                      <a:pt x="8735" y="14846"/>
                      <a:pt x="8689" y="14801"/>
                      <a:pt x="8559" y="14845"/>
                    </a:cubicBezTo>
                    <a:cubicBezTo>
                      <a:pt x="8436" y="14887"/>
                      <a:pt x="8357" y="14835"/>
                      <a:pt x="8316" y="14695"/>
                    </a:cubicBezTo>
                    <a:cubicBezTo>
                      <a:pt x="8259" y="14501"/>
                      <a:pt x="8235" y="14505"/>
                      <a:pt x="8047" y="14657"/>
                    </a:cubicBezTo>
                    <a:cubicBezTo>
                      <a:pt x="7859" y="14810"/>
                      <a:pt x="7826" y="14790"/>
                      <a:pt x="7553" y="14469"/>
                    </a:cubicBezTo>
                    <a:cubicBezTo>
                      <a:pt x="7423" y="14316"/>
                      <a:pt x="7313" y="14171"/>
                      <a:pt x="7218" y="14025"/>
                    </a:cubicBezTo>
                    <a:cubicBezTo>
                      <a:pt x="7219" y="14054"/>
                      <a:pt x="7195" y="14072"/>
                      <a:pt x="7151" y="14093"/>
                    </a:cubicBezTo>
                    <a:cubicBezTo>
                      <a:pt x="7096" y="14119"/>
                      <a:pt x="6964" y="14155"/>
                      <a:pt x="6857" y="14176"/>
                    </a:cubicBezTo>
                    <a:cubicBezTo>
                      <a:pt x="6604" y="14225"/>
                      <a:pt x="6277" y="14486"/>
                      <a:pt x="6145" y="14747"/>
                    </a:cubicBezTo>
                    <a:cubicBezTo>
                      <a:pt x="5977" y="15080"/>
                      <a:pt x="5999" y="15574"/>
                      <a:pt x="6204" y="15944"/>
                    </a:cubicBezTo>
                    <a:lnTo>
                      <a:pt x="6371" y="16245"/>
                    </a:lnTo>
                    <a:lnTo>
                      <a:pt x="6547" y="16109"/>
                    </a:lnTo>
                    <a:cubicBezTo>
                      <a:pt x="6735" y="15968"/>
                      <a:pt x="6792" y="15989"/>
                      <a:pt x="6874" y="16230"/>
                    </a:cubicBezTo>
                    <a:cubicBezTo>
                      <a:pt x="6897" y="16297"/>
                      <a:pt x="7040" y="16477"/>
                      <a:pt x="7193" y="16629"/>
                    </a:cubicBezTo>
                    <a:cubicBezTo>
                      <a:pt x="7345" y="16780"/>
                      <a:pt x="7480" y="16937"/>
                      <a:pt x="7494" y="16975"/>
                    </a:cubicBezTo>
                    <a:cubicBezTo>
                      <a:pt x="7531" y="17074"/>
                      <a:pt x="7635" y="16996"/>
                      <a:pt x="7746" y="16787"/>
                    </a:cubicBezTo>
                    <a:cubicBezTo>
                      <a:pt x="7799" y="16686"/>
                      <a:pt x="7861" y="16606"/>
                      <a:pt x="7888" y="16606"/>
                    </a:cubicBezTo>
                    <a:cubicBezTo>
                      <a:pt x="7916" y="16606"/>
                      <a:pt x="7990" y="16686"/>
                      <a:pt x="8056" y="16787"/>
                    </a:cubicBezTo>
                    <a:cubicBezTo>
                      <a:pt x="8185" y="16983"/>
                      <a:pt x="8301" y="17016"/>
                      <a:pt x="8416" y="16892"/>
                    </a:cubicBezTo>
                    <a:cubicBezTo>
                      <a:pt x="8617" y="16674"/>
                      <a:pt x="8646" y="17071"/>
                      <a:pt x="8475" y="17674"/>
                    </a:cubicBezTo>
                    <a:cubicBezTo>
                      <a:pt x="8260" y="18431"/>
                      <a:pt x="7782" y="19223"/>
                      <a:pt x="7126" y="19909"/>
                    </a:cubicBezTo>
                    <a:lnTo>
                      <a:pt x="6832" y="20210"/>
                    </a:lnTo>
                    <a:lnTo>
                      <a:pt x="7126" y="20210"/>
                    </a:lnTo>
                    <a:cubicBezTo>
                      <a:pt x="7312" y="20210"/>
                      <a:pt x="7502" y="20163"/>
                      <a:pt x="7679" y="20082"/>
                    </a:cubicBezTo>
                    <a:cubicBezTo>
                      <a:pt x="7828" y="20014"/>
                      <a:pt x="7965" y="19977"/>
                      <a:pt x="7980" y="19999"/>
                    </a:cubicBezTo>
                    <a:cubicBezTo>
                      <a:pt x="7996" y="20022"/>
                      <a:pt x="7976" y="20162"/>
                      <a:pt x="7938" y="20308"/>
                    </a:cubicBezTo>
                    <a:cubicBezTo>
                      <a:pt x="7901" y="20454"/>
                      <a:pt x="7892" y="20590"/>
                      <a:pt x="7913" y="20609"/>
                    </a:cubicBezTo>
                    <a:cubicBezTo>
                      <a:pt x="7934" y="20628"/>
                      <a:pt x="8108" y="20569"/>
                      <a:pt x="8307" y="20481"/>
                    </a:cubicBezTo>
                    <a:cubicBezTo>
                      <a:pt x="8506" y="20392"/>
                      <a:pt x="8695" y="20333"/>
                      <a:pt x="8718" y="20345"/>
                    </a:cubicBezTo>
                    <a:cubicBezTo>
                      <a:pt x="8741" y="20358"/>
                      <a:pt x="8744" y="20496"/>
                      <a:pt x="8726" y="20654"/>
                    </a:cubicBezTo>
                    <a:cubicBezTo>
                      <a:pt x="8697" y="20911"/>
                      <a:pt x="8703" y="20940"/>
                      <a:pt x="8802" y="20940"/>
                    </a:cubicBezTo>
                    <a:cubicBezTo>
                      <a:pt x="9008" y="20939"/>
                      <a:pt x="9317" y="20839"/>
                      <a:pt x="9589" y="20684"/>
                    </a:cubicBezTo>
                    <a:cubicBezTo>
                      <a:pt x="9739" y="20599"/>
                      <a:pt x="9871" y="20543"/>
                      <a:pt x="9883" y="20564"/>
                    </a:cubicBezTo>
                    <a:cubicBezTo>
                      <a:pt x="9895" y="20584"/>
                      <a:pt x="9943" y="20709"/>
                      <a:pt x="9983" y="20842"/>
                    </a:cubicBezTo>
                    <a:cubicBezTo>
                      <a:pt x="10070" y="21132"/>
                      <a:pt x="10341" y="21449"/>
                      <a:pt x="10587" y="21542"/>
                    </a:cubicBezTo>
                    <a:cubicBezTo>
                      <a:pt x="10740" y="21600"/>
                      <a:pt x="10793" y="21598"/>
                      <a:pt x="10980" y="21512"/>
                    </a:cubicBezTo>
                    <a:cubicBezTo>
                      <a:pt x="11239" y="21393"/>
                      <a:pt x="11455" y="21149"/>
                      <a:pt x="11550" y="20865"/>
                    </a:cubicBezTo>
                    <a:cubicBezTo>
                      <a:pt x="11589" y="20750"/>
                      <a:pt x="11629" y="20624"/>
                      <a:pt x="11643" y="20586"/>
                    </a:cubicBezTo>
                    <a:cubicBezTo>
                      <a:pt x="11660" y="20537"/>
                      <a:pt x="11721" y="20551"/>
                      <a:pt x="11860" y="20646"/>
                    </a:cubicBezTo>
                    <a:cubicBezTo>
                      <a:pt x="12078" y="20795"/>
                      <a:pt x="12482" y="20940"/>
                      <a:pt x="12690" y="20940"/>
                    </a:cubicBezTo>
                    <a:cubicBezTo>
                      <a:pt x="12804" y="20940"/>
                      <a:pt x="12832" y="20916"/>
                      <a:pt x="12832" y="20789"/>
                    </a:cubicBezTo>
                    <a:cubicBezTo>
                      <a:pt x="12832" y="20705"/>
                      <a:pt x="12806" y="20572"/>
                      <a:pt x="12774" y="20496"/>
                    </a:cubicBezTo>
                    <a:cubicBezTo>
                      <a:pt x="12742" y="20420"/>
                      <a:pt x="12724" y="20339"/>
                      <a:pt x="12740" y="20315"/>
                    </a:cubicBezTo>
                    <a:cubicBezTo>
                      <a:pt x="12757" y="20291"/>
                      <a:pt x="12947" y="20351"/>
                      <a:pt x="13159" y="20451"/>
                    </a:cubicBezTo>
                    <a:cubicBezTo>
                      <a:pt x="13383" y="20556"/>
                      <a:pt x="13565" y="20613"/>
                      <a:pt x="13595" y="20586"/>
                    </a:cubicBezTo>
                    <a:cubicBezTo>
                      <a:pt x="13625" y="20559"/>
                      <a:pt x="13620" y="20441"/>
                      <a:pt x="13587" y="20308"/>
                    </a:cubicBezTo>
                    <a:cubicBezTo>
                      <a:pt x="13555" y="20181"/>
                      <a:pt x="13553" y="20059"/>
                      <a:pt x="13578" y="20037"/>
                    </a:cubicBezTo>
                    <a:cubicBezTo>
                      <a:pt x="13603" y="20015"/>
                      <a:pt x="13739" y="20047"/>
                      <a:pt x="13880" y="20105"/>
                    </a:cubicBezTo>
                    <a:cubicBezTo>
                      <a:pt x="14021" y="20162"/>
                      <a:pt x="14261" y="20209"/>
                      <a:pt x="14416" y="20210"/>
                    </a:cubicBezTo>
                    <a:lnTo>
                      <a:pt x="14693" y="20210"/>
                    </a:lnTo>
                    <a:lnTo>
                      <a:pt x="14425" y="19932"/>
                    </a:lnTo>
                    <a:cubicBezTo>
                      <a:pt x="13686" y="19193"/>
                      <a:pt x="13089" y="18119"/>
                      <a:pt x="12967" y="17291"/>
                    </a:cubicBezTo>
                    <a:cubicBezTo>
                      <a:pt x="12936" y="17081"/>
                      <a:pt x="12938" y="16964"/>
                      <a:pt x="12983" y="16922"/>
                    </a:cubicBezTo>
                    <a:cubicBezTo>
                      <a:pt x="12984" y="16920"/>
                      <a:pt x="12983" y="16916"/>
                      <a:pt x="12983" y="16914"/>
                    </a:cubicBezTo>
                    <a:cubicBezTo>
                      <a:pt x="12986" y="16907"/>
                      <a:pt x="12996" y="16904"/>
                      <a:pt x="13000" y="16899"/>
                    </a:cubicBezTo>
                    <a:cubicBezTo>
                      <a:pt x="13012" y="16885"/>
                      <a:pt x="13022" y="16877"/>
                      <a:pt x="13042" y="16884"/>
                    </a:cubicBezTo>
                    <a:cubicBezTo>
                      <a:pt x="13049" y="16887"/>
                      <a:pt x="13059" y="16894"/>
                      <a:pt x="13067" y="16899"/>
                    </a:cubicBezTo>
                    <a:cubicBezTo>
                      <a:pt x="13070" y="16901"/>
                      <a:pt x="13072" y="16905"/>
                      <a:pt x="13076" y="16907"/>
                    </a:cubicBezTo>
                    <a:cubicBezTo>
                      <a:pt x="13098" y="16911"/>
                      <a:pt x="13121" y="16917"/>
                      <a:pt x="13151" y="16929"/>
                    </a:cubicBezTo>
                    <a:cubicBezTo>
                      <a:pt x="13312" y="16996"/>
                      <a:pt x="13377" y="16962"/>
                      <a:pt x="13562" y="16681"/>
                    </a:cubicBezTo>
                    <a:cubicBezTo>
                      <a:pt x="13619" y="16594"/>
                      <a:pt x="13638" y="16600"/>
                      <a:pt x="13779" y="16802"/>
                    </a:cubicBezTo>
                    <a:lnTo>
                      <a:pt x="13939" y="17027"/>
                    </a:lnTo>
                    <a:lnTo>
                      <a:pt x="14232" y="16749"/>
                    </a:lnTo>
                    <a:cubicBezTo>
                      <a:pt x="14392" y="16597"/>
                      <a:pt x="14571" y="16374"/>
                      <a:pt x="14634" y="16252"/>
                    </a:cubicBezTo>
                    <a:cubicBezTo>
                      <a:pt x="14698" y="16130"/>
                      <a:pt x="14763" y="16034"/>
                      <a:pt x="14777" y="16034"/>
                    </a:cubicBezTo>
                    <a:cubicBezTo>
                      <a:pt x="14790" y="16034"/>
                      <a:pt x="14885" y="16076"/>
                      <a:pt x="14986" y="16132"/>
                    </a:cubicBezTo>
                    <a:lnTo>
                      <a:pt x="15171" y="16230"/>
                    </a:lnTo>
                    <a:lnTo>
                      <a:pt x="15338" y="15921"/>
                    </a:lnTo>
                    <a:cubicBezTo>
                      <a:pt x="15597" y="15429"/>
                      <a:pt x="15535" y="14804"/>
                      <a:pt x="15196" y="14477"/>
                    </a:cubicBezTo>
                    <a:cubicBezTo>
                      <a:pt x="15043" y="14330"/>
                      <a:pt x="14676" y="14153"/>
                      <a:pt x="14525" y="14153"/>
                    </a:cubicBezTo>
                    <a:cubicBezTo>
                      <a:pt x="14322" y="14153"/>
                      <a:pt x="14283" y="14051"/>
                      <a:pt x="14408" y="13860"/>
                    </a:cubicBezTo>
                    <a:cubicBezTo>
                      <a:pt x="14544" y="13652"/>
                      <a:pt x="14579" y="13643"/>
                      <a:pt x="14726" y="13792"/>
                    </a:cubicBezTo>
                    <a:cubicBezTo>
                      <a:pt x="14837" y="13903"/>
                      <a:pt x="15028" y="13999"/>
                      <a:pt x="15162" y="14018"/>
                    </a:cubicBezTo>
                    <a:cubicBezTo>
                      <a:pt x="15196" y="14018"/>
                      <a:pt x="15231" y="14012"/>
                      <a:pt x="15254" y="14010"/>
                    </a:cubicBezTo>
                    <a:cubicBezTo>
                      <a:pt x="15268" y="14007"/>
                      <a:pt x="15280" y="14003"/>
                      <a:pt x="15288" y="13995"/>
                    </a:cubicBezTo>
                    <a:cubicBezTo>
                      <a:pt x="15322" y="13964"/>
                      <a:pt x="15350" y="13839"/>
                      <a:pt x="15355" y="13717"/>
                    </a:cubicBezTo>
                    <a:cubicBezTo>
                      <a:pt x="15359" y="13595"/>
                      <a:pt x="15375" y="13478"/>
                      <a:pt x="15380" y="13453"/>
                    </a:cubicBezTo>
                    <a:cubicBezTo>
                      <a:pt x="15385" y="13428"/>
                      <a:pt x="15494" y="13491"/>
                      <a:pt x="15623" y="13596"/>
                    </a:cubicBezTo>
                    <a:cubicBezTo>
                      <a:pt x="15940" y="13853"/>
                      <a:pt x="16131" y="13937"/>
                      <a:pt x="16201" y="13837"/>
                    </a:cubicBezTo>
                    <a:cubicBezTo>
                      <a:pt x="16230" y="13796"/>
                      <a:pt x="16259" y="13688"/>
                      <a:pt x="16260" y="13596"/>
                    </a:cubicBezTo>
                    <a:cubicBezTo>
                      <a:pt x="16261" y="13420"/>
                      <a:pt x="16335" y="13325"/>
                      <a:pt x="16402" y="13423"/>
                    </a:cubicBezTo>
                    <a:cubicBezTo>
                      <a:pt x="16448" y="13489"/>
                      <a:pt x="16886" y="13677"/>
                      <a:pt x="16997" y="13679"/>
                    </a:cubicBezTo>
                    <a:cubicBezTo>
                      <a:pt x="17047" y="13680"/>
                      <a:pt x="17073" y="13588"/>
                      <a:pt x="17073" y="13378"/>
                    </a:cubicBezTo>
                    <a:cubicBezTo>
                      <a:pt x="17073" y="13211"/>
                      <a:pt x="17086" y="13057"/>
                      <a:pt x="17106" y="13039"/>
                    </a:cubicBezTo>
                    <a:cubicBezTo>
                      <a:pt x="17126" y="13022"/>
                      <a:pt x="17224" y="13063"/>
                      <a:pt x="17324" y="13130"/>
                    </a:cubicBezTo>
                    <a:cubicBezTo>
                      <a:pt x="17424" y="13197"/>
                      <a:pt x="17589" y="13293"/>
                      <a:pt x="17693" y="13340"/>
                    </a:cubicBezTo>
                    <a:lnTo>
                      <a:pt x="17886" y="13423"/>
                    </a:lnTo>
                    <a:lnTo>
                      <a:pt x="17886" y="13197"/>
                    </a:lnTo>
                    <a:cubicBezTo>
                      <a:pt x="17886" y="13074"/>
                      <a:pt x="17857" y="12899"/>
                      <a:pt x="17827" y="12806"/>
                    </a:cubicBezTo>
                    <a:cubicBezTo>
                      <a:pt x="17796" y="12710"/>
                      <a:pt x="17798" y="12627"/>
                      <a:pt x="17827" y="12611"/>
                    </a:cubicBezTo>
                    <a:cubicBezTo>
                      <a:pt x="17855" y="12595"/>
                      <a:pt x="18041" y="12691"/>
                      <a:pt x="18238" y="12821"/>
                    </a:cubicBezTo>
                    <a:cubicBezTo>
                      <a:pt x="18434" y="12951"/>
                      <a:pt x="18614" y="13055"/>
                      <a:pt x="18640" y="13055"/>
                    </a:cubicBezTo>
                    <a:cubicBezTo>
                      <a:pt x="18716" y="13055"/>
                      <a:pt x="18767" y="12643"/>
                      <a:pt x="18724" y="12385"/>
                    </a:cubicBezTo>
                    <a:cubicBezTo>
                      <a:pt x="18702" y="12252"/>
                      <a:pt x="18634" y="12028"/>
                      <a:pt x="18573" y="11888"/>
                    </a:cubicBezTo>
                    <a:cubicBezTo>
                      <a:pt x="18511" y="11748"/>
                      <a:pt x="18479" y="11614"/>
                      <a:pt x="18497" y="11587"/>
                    </a:cubicBezTo>
                    <a:cubicBezTo>
                      <a:pt x="18516" y="11561"/>
                      <a:pt x="18630" y="11542"/>
                      <a:pt x="18757" y="11542"/>
                    </a:cubicBezTo>
                    <a:cubicBezTo>
                      <a:pt x="19140" y="11542"/>
                      <a:pt x="19856" y="11386"/>
                      <a:pt x="20207" y="11226"/>
                    </a:cubicBezTo>
                    <a:cubicBezTo>
                      <a:pt x="20484" y="11101"/>
                      <a:pt x="20991" y="10684"/>
                      <a:pt x="21003" y="10579"/>
                    </a:cubicBezTo>
                    <a:cubicBezTo>
                      <a:pt x="20998" y="10572"/>
                      <a:pt x="20985" y="10563"/>
                      <a:pt x="20970" y="10556"/>
                    </a:cubicBezTo>
                    <a:cubicBezTo>
                      <a:pt x="20964" y="10554"/>
                      <a:pt x="20951" y="10551"/>
                      <a:pt x="20944" y="10549"/>
                    </a:cubicBezTo>
                    <a:cubicBezTo>
                      <a:pt x="20868" y="10541"/>
                      <a:pt x="20712" y="10539"/>
                      <a:pt x="20534" y="10541"/>
                    </a:cubicBezTo>
                    <a:cubicBezTo>
                      <a:pt x="20294" y="10545"/>
                      <a:pt x="20082" y="10529"/>
                      <a:pt x="20065" y="10504"/>
                    </a:cubicBezTo>
                    <a:cubicBezTo>
                      <a:pt x="20047" y="10479"/>
                      <a:pt x="20197" y="10359"/>
                      <a:pt x="20400" y="10240"/>
                    </a:cubicBezTo>
                    <a:cubicBezTo>
                      <a:pt x="20783" y="10018"/>
                      <a:pt x="21422" y="9444"/>
                      <a:pt x="21422" y="9323"/>
                    </a:cubicBezTo>
                    <a:cubicBezTo>
                      <a:pt x="21422" y="9241"/>
                      <a:pt x="21250" y="9196"/>
                      <a:pt x="20953" y="9195"/>
                    </a:cubicBezTo>
                    <a:cubicBezTo>
                      <a:pt x="20836" y="9194"/>
                      <a:pt x="20721" y="9167"/>
                      <a:pt x="20701" y="9142"/>
                    </a:cubicBezTo>
                    <a:cubicBezTo>
                      <a:pt x="20699" y="9142"/>
                      <a:pt x="20677" y="9142"/>
                      <a:pt x="20676" y="9142"/>
                    </a:cubicBezTo>
                    <a:cubicBezTo>
                      <a:pt x="20672" y="9141"/>
                      <a:pt x="20695" y="9125"/>
                      <a:pt x="20718" y="9097"/>
                    </a:cubicBezTo>
                    <a:cubicBezTo>
                      <a:pt x="20743" y="9044"/>
                      <a:pt x="20804" y="8958"/>
                      <a:pt x="20886" y="8871"/>
                    </a:cubicBezTo>
                    <a:cubicBezTo>
                      <a:pt x="21095" y="8647"/>
                      <a:pt x="21583" y="7797"/>
                      <a:pt x="21531" y="7750"/>
                    </a:cubicBezTo>
                    <a:cubicBezTo>
                      <a:pt x="21516" y="7737"/>
                      <a:pt x="21370" y="7776"/>
                      <a:pt x="21204" y="7833"/>
                    </a:cubicBezTo>
                    <a:cubicBezTo>
                      <a:pt x="21039" y="7890"/>
                      <a:pt x="20765" y="7987"/>
                      <a:pt x="20601" y="8043"/>
                    </a:cubicBezTo>
                    <a:cubicBezTo>
                      <a:pt x="20437" y="8100"/>
                      <a:pt x="20285" y="8134"/>
                      <a:pt x="20257" y="8119"/>
                    </a:cubicBezTo>
                    <a:cubicBezTo>
                      <a:pt x="20230" y="8103"/>
                      <a:pt x="20261" y="7998"/>
                      <a:pt x="20324" y="7885"/>
                    </a:cubicBezTo>
                    <a:cubicBezTo>
                      <a:pt x="20388" y="7773"/>
                      <a:pt x="20442" y="7612"/>
                      <a:pt x="20442" y="7532"/>
                    </a:cubicBezTo>
                    <a:cubicBezTo>
                      <a:pt x="20442" y="7452"/>
                      <a:pt x="20540" y="7205"/>
                      <a:pt x="20668" y="6975"/>
                    </a:cubicBezTo>
                    <a:cubicBezTo>
                      <a:pt x="20911" y="6539"/>
                      <a:pt x="21038" y="6140"/>
                      <a:pt x="21104" y="5621"/>
                    </a:cubicBezTo>
                    <a:lnTo>
                      <a:pt x="21146" y="5312"/>
                    </a:lnTo>
                    <a:lnTo>
                      <a:pt x="20861" y="5515"/>
                    </a:lnTo>
                    <a:cubicBezTo>
                      <a:pt x="20706" y="5625"/>
                      <a:pt x="20518" y="5770"/>
                      <a:pt x="20433" y="5839"/>
                    </a:cubicBezTo>
                    <a:cubicBezTo>
                      <a:pt x="20229" y="6005"/>
                      <a:pt x="20186" y="5923"/>
                      <a:pt x="20291" y="5560"/>
                    </a:cubicBezTo>
                    <a:cubicBezTo>
                      <a:pt x="20356" y="5336"/>
                      <a:pt x="20407" y="4954"/>
                      <a:pt x="20425" y="4635"/>
                    </a:cubicBezTo>
                    <a:lnTo>
                      <a:pt x="20433" y="4432"/>
                    </a:lnTo>
                    <a:cubicBezTo>
                      <a:pt x="20434" y="4320"/>
                      <a:pt x="20429" y="4229"/>
                      <a:pt x="20416" y="4168"/>
                    </a:cubicBezTo>
                    <a:lnTo>
                      <a:pt x="20375" y="3988"/>
                    </a:lnTo>
                    <a:lnTo>
                      <a:pt x="20006" y="4311"/>
                    </a:lnTo>
                    <a:cubicBezTo>
                      <a:pt x="19802" y="4492"/>
                      <a:pt x="19623" y="4630"/>
                      <a:pt x="19604" y="4612"/>
                    </a:cubicBezTo>
                    <a:cubicBezTo>
                      <a:pt x="19584" y="4595"/>
                      <a:pt x="19570" y="4363"/>
                      <a:pt x="19570" y="4101"/>
                    </a:cubicBezTo>
                    <a:cubicBezTo>
                      <a:pt x="19570" y="3666"/>
                      <a:pt x="19486" y="3066"/>
                      <a:pt x="19411" y="2957"/>
                    </a:cubicBezTo>
                    <a:cubicBezTo>
                      <a:pt x="19394" y="2933"/>
                      <a:pt x="19338" y="2969"/>
                      <a:pt x="19285" y="3040"/>
                    </a:cubicBezTo>
                    <a:cubicBezTo>
                      <a:pt x="19233" y="3110"/>
                      <a:pt x="19116" y="3271"/>
                      <a:pt x="19025" y="3393"/>
                    </a:cubicBezTo>
                    <a:cubicBezTo>
                      <a:pt x="18935" y="3515"/>
                      <a:pt x="18841" y="3591"/>
                      <a:pt x="18816" y="3566"/>
                    </a:cubicBezTo>
                    <a:cubicBezTo>
                      <a:pt x="18808" y="3559"/>
                      <a:pt x="18794" y="3536"/>
                      <a:pt x="18782" y="3499"/>
                    </a:cubicBezTo>
                    <a:cubicBezTo>
                      <a:pt x="18782" y="3497"/>
                      <a:pt x="18783" y="3493"/>
                      <a:pt x="18782" y="3491"/>
                    </a:cubicBezTo>
                    <a:cubicBezTo>
                      <a:pt x="18780" y="3485"/>
                      <a:pt x="18776" y="3476"/>
                      <a:pt x="18774" y="3469"/>
                    </a:cubicBezTo>
                    <a:cubicBezTo>
                      <a:pt x="18750" y="3386"/>
                      <a:pt x="18722" y="3262"/>
                      <a:pt x="18699" y="3130"/>
                    </a:cubicBezTo>
                    <a:cubicBezTo>
                      <a:pt x="18605" y="2596"/>
                      <a:pt x="18350" y="2119"/>
                      <a:pt x="18020" y="1866"/>
                    </a:cubicBezTo>
                    <a:lnTo>
                      <a:pt x="17894" y="1768"/>
                    </a:lnTo>
                    <a:lnTo>
                      <a:pt x="17944" y="1986"/>
                    </a:lnTo>
                    <a:cubicBezTo>
                      <a:pt x="18001" y="2214"/>
                      <a:pt x="17999" y="2249"/>
                      <a:pt x="17819" y="3123"/>
                    </a:cubicBezTo>
                    <a:cubicBezTo>
                      <a:pt x="17757" y="3418"/>
                      <a:pt x="17710" y="3754"/>
                      <a:pt x="17710" y="3867"/>
                    </a:cubicBezTo>
                    <a:cubicBezTo>
                      <a:pt x="17710" y="3981"/>
                      <a:pt x="17688" y="4119"/>
                      <a:pt x="17659" y="4168"/>
                    </a:cubicBezTo>
                    <a:cubicBezTo>
                      <a:pt x="17631" y="4218"/>
                      <a:pt x="17578" y="4395"/>
                      <a:pt x="17542" y="4567"/>
                    </a:cubicBezTo>
                    <a:cubicBezTo>
                      <a:pt x="17507" y="4740"/>
                      <a:pt x="17416" y="4987"/>
                      <a:pt x="17341" y="5116"/>
                    </a:cubicBezTo>
                    <a:cubicBezTo>
                      <a:pt x="17266" y="5246"/>
                      <a:pt x="17109" y="5525"/>
                      <a:pt x="16989" y="5733"/>
                    </a:cubicBezTo>
                    <a:cubicBezTo>
                      <a:pt x="16775" y="6106"/>
                      <a:pt x="16703" y="6165"/>
                      <a:pt x="16629" y="6057"/>
                    </a:cubicBezTo>
                    <a:cubicBezTo>
                      <a:pt x="16608" y="6027"/>
                      <a:pt x="16480" y="6163"/>
                      <a:pt x="16335" y="6358"/>
                    </a:cubicBezTo>
                    <a:cubicBezTo>
                      <a:pt x="16191" y="6553"/>
                      <a:pt x="15982" y="6811"/>
                      <a:pt x="15874" y="6930"/>
                    </a:cubicBezTo>
                    <a:cubicBezTo>
                      <a:pt x="15635" y="7195"/>
                      <a:pt x="15556" y="7357"/>
                      <a:pt x="15556" y="7630"/>
                    </a:cubicBezTo>
                    <a:cubicBezTo>
                      <a:pt x="15556" y="7873"/>
                      <a:pt x="15638" y="8026"/>
                      <a:pt x="15833" y="8171"/>
                    </a:cubicBezTo>
                    <a:cubicBezTo>
                      <a:pt x="15962" y="8268"/>
                      <a:pt x="15970" y="8304"/>
                      <a:pt x="15933" y="8585"/>
                    </a:cubicBezTo>
                    <a:cubicBezTo>
                      <a:pt x="15905" y="8798"/>
                      <a:pt x="15864" y="8892"/>
                      <a:pt x="15799" y="8909"/>
                    </a:cubicBezTo>
                    <a:cubicBezTo>
                      <a:pt x="15537" y="8977"/>
                      <a:pt x="15224" y="9159"/>
                      <a:pt x="15120" y="9307"/>
                    </a:cubicBezTo>
                    <a:cubicBezTo>
                      <a:pt x="15056" y="9401"/>
                      <a:pt x="14883" y="9531"/>
                      <a:pt x="14726" y="9601"/>
                    </a:cubicBezTo>
                    <a:lnTo>
                      <a:pt x="14441" y="9729"/>
                    </a:lnTo>
                    <a:lnTo>
                      <a:pt x="14232" y="9518"/>
                    </a:lnTo>
                    <a:cubicBezTo>
                      <a:pt x="14115" y="9403"/>
                      <a:pt x="13902" y="9223"/>
                      <a:pt x="13754" y="9119"/>
                    </a:cubicBezTo>
                    <a:cubicBezTo>
                      <a:pt x="13426" y="8889"/>
                      <a:pt x="13084" y="8439"/>
                      <a:pt x="13168" y="8344"/>
                    </a:cubicBezTo>
                    <a:cubicBezTo>
                      <a:pt x="13200" y="8308"/>
                      <a:pt x="13203" y="8231"/>
                      <a:pt x="13176" y="8171"/>
                    </a:cubicBezTo>
                    <a:cubicBezTo>
                      <a:pt x="13069" y="7933"/>
                      <a:pt x="13116" y="7500"/>
                      <a:pt x="13285" y="7178"/>
                    </a:cubicBezTo>
                    <a:cubicBezTo>
                      <a:pt x="13428" y="6906"/>
                      <a:pt x="13492" y="6841"/>
                      <a:pt x="13754" y="6719"/>
                    </a:cubicBezTo>
                    <a:cubicBezTo>
                      <a:pt x="13922" y="6641"/>
                      <a:pt x="14084" y="6576"/>
                      <a:pt x="14115" y="6576"/>
                    </a:cubicBezTo>
                    <a:cubicBezTo>
                      <a:pt x="14146" y="6576"/>
                      <a:pt x="14276" y="6508"/>
                      <a:pt x="14400" y="6418"/>
                    </a:cubicBezTo>
                    <a:cubicBezTo>
                      <a:pt x="14551" y="6309"/>
                      <a:pt x="14709" y="6248"/>
                      <a:pt x="14886" y="6230"/>
                    </a:cubicBezTo>
                    <a:cubicBezTo>
                      <a:pt x="15030" y="6215"/>
                      <a:pt x="15144" y="6178"/>
                      <a:pt x="15137" y="6147"/>
                    </a:cubicBezTo>
                    <a:cubicBezTo>
                      <a:pt x="15130" y="6116"/>
                      <a:pt x="15251" y="6062"/>
                      <a:pt x="15405" y="6027"/>
                    </a:cubicBezTo>
                    <a:cubicBezTo>
                      <a:pt x="15760" y="5945"/>
                      <a:pt x="15954" y="5826"/>
                      <a:pt x="16025" y="5658"/>
                    </a:cubicBezTo>
                    <a:cubicBezTo>
                      <a:pt x="16106" y="5467"/>
                      <a:pt x="16108" y="5467"/>
                      <a:pt x="15849" y="5621"/>
                    </a:cubicBezTo>
                    <a:cubicBezTo>
                      <a:pt x="15657" y="5735"/>
                      <a:pt x="15512" y="5772"/>
                      <a:pt x="15103" y="5801"/>
                    </a:cubicBezTo>
                    <a:cubicBezTo>
                      <a:pt x="14826" y="5821"/>
                      <a:pt x="14561" y="5849"/>
                      <a:pt x="14509" y="5869"/>
                    </a:cubicBezTo>
                    <a:cubicBezTo>
                      <a:pt x="14456" y="5889"/>
                      <a:pt x="14394" y="5883"/>
                      <a:pt x="14374" y="5854"/>
                    </a:cubicBezTo>
                    <a:cubicBezTo>
                      <a:pt x="14328" y="5786"/>
                      <a:pt x="14562" y="5643"/>
                      <a:pt x="14718" y="5643"/>
                    </a:cubicBezTo>
                    <a:cubicBezTo>
                      <a:pt x="14785" y="5643"/>
                      <a:pt x="14914" y="5569"/>
                      <a:pt x="15003" y="5485"/>
                    </a:cubicBezTo>
                    <a:cubicBezTo>
                      <a:pt x="15193" y="5307"/>
                      <a:pt x="15403" y="5250"/>
                      <a:pt x="15564" y="5327"/>
                    </a:cubicBezTo>
                    <a:cubicBezTo>
                      <a:pt x="15655" y="5371"/>
                      <a:pt x="15673" y="5365"/>
                      <a:pt x="15673" y="5305"/>
                    </a:cubicBezTo>
                    <a:cubicBezTo>
                      <a:pt x="15673" y="5112"/>
                      <a:pt x="15546" y="4950"/>
                      <a:pt x="15338" y="4876"/>
                    </a:cubicBezTo>
                    <a:cubicBezTo>
                      <a:pt x="15218" y="4833"/>
                      <a:pt x="15071" y="4778"/>
                      <a:pt x="15003" y="4748"/>
                    </a:cubicBezTo>
                    <a:cubicBezTo>
                      <a:pt x="14935" y="4718"/>
                      <a:pt x="14828" y="4698"/>
                      <a:pt x="14768" y="4710"/>
                    </a:cubicBezTo>
                    <a:cubicBezTo>
                      <a:pt x="14708" y="4722"/>
                      <a:pt x="14584" y="4698"/>
                      <a:pt x="14492" y="4657"/>
                    </a:cubicBezTo>
                    <a:lnTo>
                      <a:pt x="14324" y="4582"/>
                    </a:lnTo>
                    <a:lnTo>
                      <a:pt x="14626" y="4349"/>
                    </a:lnTo>
                    <a:cubicBezTo>
                      <a:pt x="14986" y="4066"/>
                      <a:pt x="15136" y="3816"/>
                      <a:pt x="15187" y="3424"/>
                    </a:cubicBezTo>
                    <a:cubicBezTo>
                      <a:pt x="15218" y="3185"/>
                      <a:pt x="15263" y="3102"/>
                      <a:pt x="15405" y="2995"/>
                    </a:cubicBezTo>
                    <a:cubicBezTo>
                      <a:pt x="15409" y="2991"/>
                      <a:pt x="15409" y="2990"/>
                      <a:pt x="15414" y="2987"/>
                    </a:cubicBezTo>
                    <a:cubicBezTo>
                      <a:pt x="15425" y="2979"/>
                      <a:pt x="15435" y="2971"/>
                      <a:pt x="15447" y="2965"/>
                    </a:cubicBezTo>
                    <a:cubicBezTo>
                      <a:pt x="15538" y="2909"/>
                      <a:pt x="15642" y="2875"/>
                      <a:pt x="15698" y="2882"/>
                    </a:cubicBezTo>
                    <a:cubicBezTo>
                      <a:pt x="15805" y="2895"/>
                      <a:pt x="15825" y="2941"/>
                      <a:pt x="15841" y="3213"/>
                    </a:cubicBezTo>
                    <a:cubicBezTo>
                      <a:pt x="15851" y="3384"/>
                      <a:pt x="15887" y="3537"/>
                      <a:pt x="15925" y="3559"/>
                    </a:cubicBezTo>
                    <a:cubicBezTo>
                      <a:pt x="15963" y="3581"/>
                      <a:pt x="16110" y="3604"/>
                      <a:pt x="16252" y="3604"/>
                    </a:cubicBezTo>
                    <a:cubicBezTo>
                      <a:pt x="16412" y="3605"/>
                      <a:pt x="16548" y="3637"/>
                      <a:pt x="16620" y="3694"/>
                    </a:cubicBezTo>
                    <a:cubicBezTo>
                      <a:pt x="16732" y="3783"/>
                      <a:pt x="16738" y="3783"/>
                      <a:pt x="16696" y="3657"/>
                    </a:cubicBezTo>
                    <a:cubicBezTo>
                      <a:pt x="16609" y="3394"/>
                      <a:pt x="16623" y="3312"/>
                      <a:pt x="16763" y="3326"/>
                    </a:cubicBezTo>
                    <a:cubicBezTo>
                      <a:pt x="16959" y="3344"/>
                      <a:pt x="16931" y="3310"/>
                      <a:pt x="16578" y="3108"/>
                    </a:cubicBezTo>
                    <a:cubicBezTo>
                      <a:pt x="16279" y="2935"/>
                      <a:pt x="16255" y="2905"/>
                      <a:pt x="16268" y="2731"/>
                    </a:cubicBezTo>
                    <a:cubicBezTo>
                      <a:pt x="16289" y="2454"/>
                      <a:pt x="16066" y="2295"/>
                      <a:pt x="15648" y="2295"/>
                    </a:cubicBezTo>
                    <a:cubicBezTo>
                      <a:pt x="15250" y="2295"/>
                      <a:pt x="14950" y="2425"/>
                      <a:pt x="14835" y="2641"/>
                    </a:cubicBezTo>
                    <a:cubicBezTo>
                      <a:pt x="14787" y="2733"/>
                      <a:pt x="14709" y="2980"/>
                      <a:pt x="14659" y="3190"/>
                    </a:cubicBezTo>
                    <a:cubicBezTo>
                      <a:pt x="14526" y="3762"/>
                      <a:pt x="14302" y="4052"/>
                      <a:pt x="14224" y="3755"/>
                    </a:cubicBezTo>
                    <a:cubicBezTo>
                      <a:pt x="14174" y="3566"/>
                      <a:pt x="14030" y="3517"/>
                      <a:pt x="13729" y="3589"/>
                    </a:cubicBezTo>
                    <a:cubicBezTo>
                      <a:pt x="13357" y="3678"/>
                      <a:pt x="13297" y="3669"/>
                      <a:pt x="13235" y="3521"/>
                    </a:cubicBezTo>
                    <a:cubicBezTo>
                      <a:pt x="13161" y="3347"/>
                      <a:pt x="13118" y="3358"/>
                      <a:pt x="13134" y="3544"/>
                    </a:cubicBezTo>
                    <a:cubicBezTo>
                      <a:pt x="13151" y="3748"/>
                      <a:pt x="13050" y="3843"/>
                      <a:pt x="12774" y="3882"/>
                    </a:cubicBezTo>
                    <a:cubicBezTo>
                      <a:pt x="12592" y="3909"/>
                      <a:pt x="12534" y="3945"/>
                      <a:pt x="12506" y="4048"/>
                    </a:cubicBezTo>
                    <a:cubicBezTo>
                      <a:pt x="12486" y="4120"/>
                      <a:pt x="12486" y="4213"/>
                      <a:pt x="12506" y="4259"/>
                    </a:cubicBezTo>
                    <a:cubicBezTo>
                      <a:pt x="12605" y="4491"/>
                      <a:pt x="12291" y="4434"/>
                      <a:pt x="11969" y="4161"/>
                    </a:cubicBezTo>
                    <a:cubicBezTo>
                      <a:pt x="11765" y="3988"/>
                      <a:pt x="11517" y="3566"/>
                      <a:pt x="11584" y="3506"/>
                    </a:cubicBezTo>
                    <a:cubicBezTo>
                      <a:pt x="11605" y="3487"/>
                      <a:pt x="11727" y="3452"/>
                      <a:pt x="11860" y="3424"/>
                    </a:cubicBezTo>
                    <a:lnTo>
                      <a:pt x="12103" y="3371"/>
                    </a:lnTo>
                    <a:lnTo>
                      <a:pt x="12103" y="3040"/>
                    </a:lnTo>
                    <a:cubicBezTo>
                      <a:pt x="12103" y="2729"/>
                      <a:pt x="12113" y="2700"/>
                      <a:pt x="12296" y="2566"/>
                    </a:cubicBezTo>
                    <a:cubicBezTo>
                      <a:pt x="12529" y="2395"/>
                      <a:pt x="12773" y="1970"/>
                      <a:pt x="12774" y="1731"/>
                    </a:cubicBezTo>
                    <a:cubicBezTo>
                      <a:pt x="12775" y="1469"/>
                      <a:pt x="12629" y="1273"/>
                      <a:pt x="12380" y="1189"/>
                    </a:cubicBezTo>
                    <a:cubicBezTo>
                      <a:pt x="12154" y="1113"/>
                      <a:pt x="11736" y="1102"/>
                      <a:pt x="11517" y="1166"/>
                    </a:cubicBezTo>
                    <a:cubicBezTo>
                      <a:pt x="11432" y="1191"/>
                      <a:pt x="11318" y="1164"/>
                      <a:pt x="11156" y="1068"/>
                    </a:cubicBezTo>
                    <a:cubicBezTo>
                      <a:pt x="10945" y="944"/>
                      <a:pt x="10928" y="913"/>
                      <a:pt x="10955" y="760"/>
                    </a:cubicBezTo>
                    <a:cubicBezTo>
                      <a:pt x="10973" y="662"/>
                      <a:pt x="10959" y="570"/>
                      <a:pt x="10922" y="549"/>
                    </a:cubicBezTo>
                    <a:cubicBezTo>
                      <a:pt x="10806" y="485"/>
                      <a:pt x="10850" y="304"/>
                      <a:pt x="10989" y="271"/>
                    </a:cubicBezTo>
                    <a:cubicBezTo>
                      <a:pt x="11119" y="240"/>
                      <a:pt x="11117" y="243"/>
                      <a:pt x="10972" y="211"/>
                    </a:cubicBezTo>
                    <a:cubicBezTo>
                      <a:pt x="10884" y="191"/>
                      <a:pt x="10833" y="144"/>
                      <a:pt x="10838" y="90"/>
                    </a:cubicBezTo>
                    <a:cubicBezTo>
                      <a:pt x="10842" y="42"/>
                      <a:pt x="10816" y="0"/>
                      <a:pt x="10788" y="0"/>
                    </a:cubicBezTo>
                    <a:close/>
                    <a:moveTo>
                      <a:pt x="10813" y="3604"/>
                    </a:moveTo>
                    <a:cubicBezTo>
                      <a:pt x="10819" y="3600"/>
                      <a:pt x="10826" y="3604"/>
                      <a:pt x="10830" y="3604"/>
                    </a:cubicBezTo>
                    <a:cubicBezTo>
                      <a:pt x="10862" y="3609"/>
                      <a:pt x="10923" y="3724"/>
                      <a:pt x="10972" y="3860"/>
                    </a:cubicBezTo>
                    <a:cubicBezTo>
                      <a:pt x="10987" y="3900"/>
                      <a:pt x="11002" y="3939"/>
                      <a:pt x="11022" y="3980"/>
                    </a:cubicBezTo>
                    <a:cubicBezTo>
                      <a:pt x="11082" y="4104"/>
                      <a:pt x="11171" y="4232"/>
                      <a:pt x="11265" y="4349"/>
                    </a:cubicBezTo>
                    <a:cubicBezTo>
                      <a:pt x="11297" y="4388"/>
                      <a:pt x="11324" y="4426"/>
                      <a:pt x="11358" y="4462"/>
                    </a:cubicBezTo>
                    <a:cubicBezTo>
                      <a:pt x="11391" y="4498"/>
                      <a:pt x="11432" y="4535"/>
                      <a:pt x="11467" y="4567"/>
                    </a:cubicBezTo>
                    <a:cubicBezTo>
                      <a:pt x="11501" y="4600"/>
                      <a:pt x="11532" y="4630"/>
                      <a:pt x="11567" y="4657"/>
                    </a:cubicBezTo>
                    <a:cubicBezTo>
                      <a:pt x="11603" y="4685"/>
                      <a:pt x="11641" y="4711"/>
                      <a:pt x="11676" y="4733"/>
                    </a:cubicBezTo>
                    <a:cubicBezTo>
                      <a:pt x="11798" y="4809"/>
                      <a:pt x="11963" y="4945"/>
                      <a:pt x="12045" y="5041"/>
                    </a:cubicBezTo>
                    <a:cubicBezTo>
                      <a:pt x="12082" y="5085"/>
                      <a:pt x="12120" y="5124"/>
                      <a:pt x="12162" y="5154"/>
                    </a:cubicBezTo>
                    <a:cubicBezTo>
                      <a:pt x="12190" y="5175"/>
                      <a:pt x="12224" y="5192"/>
                      <a:pt x="12254" y="5207"/>
                    </a:cubicBezTo>
                    <a:cubicBezTo>
                      <a:pt x="12285" y="5221"/>
                      <a:pt x="12314" y="5236"/>
                      <a:pt x="12346" y="5244"/>
                    </a:cubicBezTo>
                    <a:cubicBezTo>
                      <a:pt x="12363" y="5249"/>
                      <a:pt x="12380" y="5249"/>
                      <a:pt x="12397" y="5252"/>
                    </a:cubicBezTo>
                    <a:cubicBezTo>
                      <a:pt x="12431" y="5258"/>
                      <a:pt x="12463" y="5261"/>
                      <a:pt x="12489" y="5267"/>
                    </a:cubicBezTo>
                    <a:cubicBezTo>
                      <a:pt x="12515" y="5273"/>
                      <a:pt x="12537" y="5283"/>
                      <a:pt x="12556" y="5290"/>
                    </a:cubicBezTo>
                    <a:cubicBezTo>
                      <a:pt x="12584" y="5300"/>
                      <a:pt x="12603" y="5308"/>
                      <a:pt x="12615" y="5320"/>
                    </a:cubicBezTo>
                    <a:cubicBezTo>
                      <a:pt x="12618" y="5324"/>
                      <a:pt x="12621" y="5331"/>
                      <a:pt x="12623" y="5335"/>
                    </a:cubicBezTo>
                    <a:cubicBezTo>
                      <a:pt x="12639" y="5367"/>
                      <a:pt x="12592" y="5407"/>
                      <a:pt x="12489" y="5455"/>
                    </a:cubicBezTo>
                    <a:cubicBezTo>
                      <a:pt x="12465" y="5466"/>
                      <a:pt x="12440" y="5476"/>
                      <a:pt x="12413" y="5493"/>
                    </a:cubicBezTo>
                    <a:cubicBezTo>
                      <a:pt x="12387" y="5509"/>
                      <a:pt x="12359" y="5531"/>
                      <a:pt x="12330" y="5553"/>
                    </a:cubicBezTo>
                    <a:cubicBezTo>
                      <a:pt x="12271" y="5596"/>
                      <a:pt x="12203" y="5651"/>
                      <a:pt x="12137" y="5711"/>
                    </a:cubicBezTo>
                    <a:cubicBezTo>
                      <a:pt x="12071" y="5771"/>
                      <a:pt x="12005" y="5835"/>
                      <a:pt x="11936" y="5907"/>
                    </a:cubicBezTo>
                    <a:cubicBezTo>
                      <a:pt x="11798" y="6049"/>
                      <a:pt x="11660" y="6211"/>
                      <a:pt x="11534" y="6373"/>
                    </a:cubicBezTo>
                    <a:cubicBezTo>
                      <a:pt x="11471" y="6454"/>
                      <a:pt x="11412" y="6535"/>
                      <a:pt x="11358" y="6614"/>
                    </a:cubicBezTo>
                    <a:cubicBezTo>
                      <a:pt x="11277" y="6732"/>
                      <a:pt x="11206" y="6845"/>
                      <a:pt x="11156" y="6945"/>
                    </a:cubicBezTo>
                    <a:cubicBezTo>
                      <a:pt x="11140" y="6978"/>
                      <a:pt x="11126" y="7013"/>
                      <a:pt x="11115" y="7043"/>
                    </a:cubicBezTo>
                    <a:cubicBezTo>
                      <a:pt x="11062" y="7177"/>
                      <a:pt x="10972" y="7379"/>
                      <a:pt x="10922" y="7494"/>
                    </a:cubicBezTo>
                    <a:cubicBezTo>
                      <a:pt x="10871" y="7609"/>
                      <a:pt x="10818" y="7719"/>
                      <a:pt x="10796" y="7742"/>
                    </a:cubicBezTo>
                    <a:cubicBezTo>
                      <a:pt x="10784" y="7755"/>
                      <a:pt x="10764" y="7743"/>
                      <a:pt x="10737" y="7712"/>
                    </a:cubicBezTo>
                    <a:cubicBezTo>
                      <a:pt x="10724" y="7697"/>
                      <a:pt x="10711" y="7677"/>
                      <a:pt x="10696" y="7652"/>
                    </a:cubicBezTo>
                    <a:cubicBezTo>
                      <a:pt x="10664" y="7603"/>
                      <a:pt x="10623" y="7540"/>
                      <a:pt x="10587" y="7464"/>
                    </a:cubicBezTo>
                    <a:cubicBezTo>
                      <a:pt x="10531" y="7350"/>
                      <a:pt x="10479" y="7217"/>
                      <a:pt x="10427" y="7073"/>
                    </a:cubicBezTo>
                    <a:cubicBezTo>
                      <a:pt x="10414" y="7036"/>
                      <a:pt x="10397" y="6989"/>
                      <a:pt x="10377" y="6945"/>
                    </a:cubicBezTo>
                    <a:cubicBezTo>
                      <a:pt x="10338" y="6858"/>
                      <a:pt x="10283" y="6764"/>
                      <a:pt x="10235" y="6682"/>
                    </a:cubicBezTo>
                    <a:cubicBezTo>
                      <a:pt x="10210" y="6640"/>
                      <a:pt x="10190" y="6601"/>
                      <a:pt x="10168" y="6569"/>
                    </a:cubicBezTo>
                    <a:cubicBezTo>
                      <a:pt x="9915" y="6210"/>
                      <a:pt x="9316" y="5613"/>
                      <a:pt x="9087" y="5485"/>
                    </a:cubicBezTo>
                    <a:cubicBezTo>
                      <a:pt x="9057" y="5469"/>
                      <a:pt x="9033" y="5454"/>
                      <a:pt x="9011" y="5440"/>
                    </a:cubicBezTo>
                    <a:cubicBezTo>
                      <a:pt x="8989" y="5426"/>
                      <a:pt x="8967" y="5414"/>
                      <a:pt x="8952" y="5402"/>
                    </a:cubicBezTo>
                    <a:cubicBezTo>
                      <a:pt x="8938" y="5390"/>
                      <a:pt x="8934" y="5375"/>
                      <a:pt x="8927" y="5365"/>
                    </a:cubicBezTo>
                    <a:cubicBezTo>
                      <a:pt x="8921" y="5355"/>
                      <a:pt x="8918" y="5343"/>
                      <a:pt x="8919" y="5335"/>
                    </a:cubicBezTo>
                    <a:cubicBezTo>
                      <a:pt x="8919" y="5330"/>
                      <a:pt x="8917" y="5331"/>
                      <a:pt x="8919" y="5327"/>
                    </a:cubicBezTo>
                    <a:cubicBezTo>
                      <a:pt x="8921" y="5323"/>
                      <a:pt x="8923" y="5316"/>
                      <a:pt x="8927" y="5312"/>
                    </a:cubicBezTo>
                    <a:cubicBezTo>
                      <a:pt x="8936" y="5304"/>
                      <a:pt x="8953" y="5296"/>
                      <a:pt x="8969" y="5290"/>
                    </a:cubicBezTo>
                    <a:cubicBezTo>
                      <a:pt x="9002" y="5276"/>
                      <a:pt x="9048" y="5271"/>
                      <a:pt x="9112" y="5259"/>
                    </a:cubicBezTo>
                    <a:cubicBezTo>
                      <a:pt x="9136" y="5255"/>
                      <a:pt x="9170" y="5244"/>
                      <a:pt x="9204" y="5229"/>
                    </a:cubicBezTo>
                    <a:cubicBezTo>
                      <a:pt x="9306" y="5184"/>
                      <a:pt x="9435" y="5096"/>
                      <a:pt x="9539" y="5004"/>
                    </a:cubicBezTo>
                    <a:cubicBezTo>
                      <a:pt x="9678" y="4881"/>
                      <a:pt x="9925" y="4671"/>
                      <a:pt x="10084" y="4537"/>
                    </a:cubicBezTo>
                    <a:cubicBezTo>
                      <a:pt x="10211" y="4430"/>
                      <a:pt x="10356" y="4263"/>
                      <a:pt x="10469" y="4101"/>
                    </a:cubicBezTo>
                    <a:cubicBezTo>
                      <a:pt x="10488" y="4074"/>
                      <a:pt x="10511" y="4045"/>
                      <a:pt x="10528" y="4018"/>
                    </a:cubicBezTo>
                    <a:cubicBezTo>
                      <a:pt x="10545" y="3991"/>
                      <a:pt x="10555" y="3968"/>
                      <a:pt x="10570" y="3943"/>
                    </a:cubicBezTo>
                    <a:cubicBezTo>
                      <a:pt x="10624" y="3846"/>
                      <a:pt x="10683" y="3756"/>
                      <a:pt x="10729" y="3694"/>
                    </a:cubicBezTo>
                    <a:cubicBezTo>
                      <a:pt x="10752" y="3663"/>
                      <a:pt x="10771" y="3643"/>
                      <a:pt x="10788" y="3627"/>
                    </a:cubicBezTo>
                    <a:cubicBezTo>
                      <a:pt x="10796" y="3618"/>
                      <a:pt x="10807" y="3608"/>
                      <a:pt x="10813" y="3604"/>
                    </a:cubicBezTo>
                    <a:close/>
                    <a:moveTo>
                      <a:pt x="10771" y="8096"/>
                    </a:moveTo>
                    <a:cubicBezTo>
                      <a:pt x="10816" y="8096"/>
                      <a:pt x="10971" y="8473"/>
                      <a:pt x="10939" y="8502"/>
                    </a:cubicBezTo>
                    <a:cubicBezTo>
                      <a:pt x="10893" y="8544"/>
                      <a:pt x="10614" y="8543"/>
                      <a:pt x="10587" y="8502"/>
                    </a:cubicBezTo>
                    <a:cubicBezTo>
                      <a:pt x="10581" y="8494"/>
                      <a:pt x="10587" y="8474"/>
                      <a:pt x="10595" y="8442"/>
                    </a:cubicBezTo>
                    <a:cubicBezTo>
                      <a:pt x="10597" y="8419"/>
                      <a:pt x="10604" y="8389"/>
                      <a:pt x="10620" y="8359"/>
                    </a:cubicBezTo>
                    <a:cubicBezTo>
                      <a:pt x="10630" y="8330"/>
                      <a:pt x="10644" y="8293"/>
                      <a:pt x="10662" y="8254"/>
                    </a:cubicBezTo>
                    <a:cubicBezTo>
                      <a:pt x="10674" y="8229"/>
                      <a:pt x="10684" y="8212"/>
                      <a:pt x="10696" y="8194"/>
                    </a:cubicBezTo>
                    <a:cubicBezTo>
                      <a:pt x="10724" y="8139"/>
                      <a:pt x="10757" y="8096"/>
                      <a:pt x="10771" y="8096"/>
                    </a:cubicBezTo>
                    <a:close/>
                    <a:moveTo>
                      <a:pt x="10796" y="8864"/>
                    </a:moveTo>
                    <a:cubicBezTo>
                      <a:pt x="10728" y="8864"/>
                      <a:pt x="10660" y="8888"/>
                      <a:pt x="10570" y="8939"/>
                    </a:cubicBezTo>
                    <a:cubicBezTo>
                      <a:pt x="10445" y="9009"/>
                      <a:pt x="10202" y="9067"/>
                      <a:pt x="10034" y="9067"/>
                    </a:cubicBezTo>
                    <a:cubicBezTo>
                      <a:pt x="9410" y="9067"/>
                      <a:pt x="9043" y="9747"/>
                      <a:pt x="9539" y="9985"/>
                    </a:cubicBezTo>
                    <a:cubicBezTo>
                      <a:pt x="9871" y="10144"/>
                      <a:pt x="9821" y="10283"/>
                      <a:pt x="9371" y="10451"/>
                    </a:cubicBezTo>
                    <a:cubicBezTo>
                      <a:pt x="9064" y="10566"/>
                      <a:pt x="8912" y="10578"/>
                      <a:pt x="8693" y="10489"/>
                    </a:cubicBezTo>
                    <a:cubicBezTo>
                      <a:pt x="8537" y="10425"/>
                      <a:pt x="8330" y="10402"/>
                      <a:pt x="8232" y="10436"/>
                    </a:cubicBezTo>
                    <a:cubicBezTo>
                      <a:pt x="7973" y="10525"/>
                      <a:pt x="8015" y="10776"/>
                      <a:pt x="8299" y="10842"/>
                    </a:cubicBezTo>
                    <a:cubicBezTo>
                      <a:pt x="8438" y="10875"/>
                      <a:pt x="8516" y="10954"/>
                      <a:pt x="8483" y="11031"/>
                    </a:cubicBezTo>
                    <a:cubicBezTo>
                      <a:pt x="8452" y="11104"/>
                      <a:pt x="8340" y="11626"/>
                      <a:pt x="8232" y="12189"/>
                    </a:cubicBezTo>
                    <a:cubicBezTo>
                      <a:pt x="8075" y="13002"/>
                      <a:pt x="7971" y="13260"/>
                      <a:pt x="7754" y="13438"/>
                    </a:cubicBezTo>
                    <a:lnTo>
                      <a:pt x="7486" y="13664"/>
                    </a:lnTo>
                    <a:lnTo>
                      <a:pt x="7779" y="13875"/>
                    </a:lnTo>
                    <a:cubicBezTo>
                      <a:pt x="8183" y="14159"/>
                      <a:pt x="8950" y="14160"/>
                      <a:pt x="9355" y="13875"/>
                    </a:cubicBezTo>
                    <a:cubicBezTo>
                      <a:pt x="9656" y="13663"/>
                      <a:pt x="9651" y="13661"/>
                      <a:pt x="9422" y="13491"/>
                    </a:cubicBezTo>
                    <a:cubicBezTo>
                      <a:pt x="9252" y="13365"/>
                      <a:pt x="9122" y="13003"/>
                      <a:pt x="8927" y="12114"/>
                    </a:cubicBezTo>
                    <a:cubicBezTo>
                      <a:pt x="8782" y="11451"/>
                      <a:pt x="8687" y="10885"/>
                      <a:pt x="8718" y="10857"/>
                    </a:cubicBezTo>
                    <a:cubicBezTo>
                      <a:pt x="8821" y="10765"/>
                      <a:pt x="10209" y="10805"/>
                      <a:pt x="10277" y="10903"/>
                    </a:cubicBezTo>
                    <a:cubicBezTo>
                      <a:pt x="10313" y="10956"/>
                      <a:pt x="10195" y="11103"/>
                      <a:pt x="10008" y="11226"/>
                    </a:cubicBezTo>
                    <a:cubicBezTo>
                      <a:pt x="9705" y="11427"/>
                      <a:pt x="9575" y="11621"/>
                      <a:pt x="9388" y="12152"/>
                    </a:cubicBezTo>
                    <a:cubicBezTo>
                      <a:pt x="9284" y="12447"/>
                      <a:pt x="9716" y="13121"/>
                      <a:pt x="10159" y="13355"/>
                    </a:cubicBezTo>
                    <a:cubicBezTo>
                      <a:pt x="10552" y="13563"/>
                      <a:pt x="10578" y="13604"/>
                      <a:pt x="10545" y="14010"/>
                    </a:cubicBezTo>
                    <a:cubicBezTo>
                      <a:pt x="10510" y="14436"/>
                      <a:pt x="10502" y="14442"/>
                      <a:pt x="10134" y="14409"/>
                    </a:cubicBezTo>
                    <a:cubicBezTo>
                      <a:pt x="9760" y="14375"/>
                      <a:pt x="9755" y="14377"/>
                      <a:pt x="9782" y="14793"/>
                    </a:cubicBezTo>
                    <a:cubicBezTo>
                      <a:pt x="9805" y="15137"/>
                      <a:pt x="9857" y="15219"/>
                      <a:pt x="10050" y="15221"/>
                    </a:cubicBezTo>
                    <a:cubicBezTo>
                      <a:pt x="10179" y="15223"/>
                      <a:pt x="10376" y="15284"/>
                      <a:pt x="10494" y="15364"/>
                    </a:cubicBezTo>
                    <a:cubicBezTo>
                      <a:pt x="10681" y="15491"/>
                      <a:pt x="10752" y="15494"/>
                      <a:pt x="11031" y="15364"/>
                    </a:cubicBezTo>
                    <a:cubicBezTo>
                      <a:pt x="11208" y="15282"/>
                      <a:pt x="11450" y="15214"/>
                      <a:pt x="11567" y="15214"/>
                    </a:cubicBezTo>
                    <a:cubicBezTo>
                      <a:pt x="11738" y="15214"/>
                      <a:pt x="11786" y="15135"/>
                      <a:pt x="11793" y="14800"/>
                    </a:cubicBezTo>
                    <a:cubicBezTo>
                      <a:pt x="11802" y="14394"/>
                      <a:pt x="11791" y="14385"/>
                      <a:pt x="11441" y="14416"/>
                    </a:cubicBezTo>
                    <a:cubicBezTo>
                      <a:pt x="11095" y="14447"/>
                      <a:pt x="11081" y="14433"/>
                      <a:pt x="11048" y="14018"/>
                    </a:cubicBezTo>
                    <a:cubicBezTo>
                      <a:pt x="11015" y="13614"/>
                      <a:pt x="11042" y="13565"/>
                      <a:pt x="11467" y="13325"/>
                    </a:cubicBezTo>
                    <a:cubicBezTo>
                      <a:pt x="12294" y="12857"/>
                      <a:pt x="12377" y="11922"/>
                      <a:pt x="11651" y="11309"/>
                    </a:cubicBezTo>
                    <a:cubicBezTo>
                      <a:pt x="11436" y="11127"/>
                      <a:pt x="11292" y="10942"/>
                      <a:pt x="11324" y="10895"/>
                    </a:cubicBezTo>
                    <a:cubicBezTo>
                      <a:pt x="11418" y="10759"/>
                      <a:pt x="12582" y="10796"/>
                      <a:pt x="12715" y="10940"/>
                    </a:cubicBezTo>
                    <a:cubicBezTo>
                      <a:pt x="12917" y="11158"/>
                      <a:pt x="12430" y="13277"/>
                      <a:pt x="12129" y="13491"/>
                    </a:cubicBezTo>
                    <a:cubicBezTo>
                      <a:pt x="11995" y="13586"/>
                      <a:pt x="11914" y="13679"/>
                      <a:pt x="11944" y="13702"/>
                    </a:cubicBezTo>
                    <a:cubicBezTo>
                      <a:pt x="12545" y="14146"/>
                      <a:pt x="13223" y="14212"/>
                      <a:pt x="13712" y="13867"/>
                    </a:cubicBezTo>
                    <a:cubicBezTo>
                      <a:pt x="14024" y="13648"/>
                      <a:pt x="14017" y="13645"/>
                      <a:pt x="13788" y="13483"/>
                    </a:cubicBezTo>
                    <a:cubicBezTo>
                      <a:pt x="13614" y="13361"/>
                      <a:pt x="13495" y="13025"/>
                      <a:pt x="13310" y="12144"/>
                    </a:cubicBezTo>
                    <a:lnTo>
                      <a:pt x="13067" y="10970"/>
                    </a:lnTo>
                    <a:lnTo>
                      <a:pt x="13335" y="10790"/>
                    </a:lnTo>
                    <a:cubicBezTo>
                      <a:pt x="13561" y="10633"/>
                      <a:pt x="13574" y="10590"/>
                      <a:pt x="13427" y="10504"/>
                    </a:cubicBezTo>
                    <a:cubicBezTo>
                      <a:pt x="13219" y="10380"/>
                      <a:pt x="12964" y="10376"/>
                      <a:pt x="12765" y="10489"/>
                    </a:cubicBezTo>
                    <a:cubicBezTo>
                      <a:pt x="12621" y="10571"/>
                      <a:pt x="11682" y="10403"/>
                      <a:pt x="11534" y="10271"/>
                    </a:cubicBezTo>
                    <a:cubicBezTo>
                      <a:pt x="11492" y="10234"/>
                      <a:pt x="11642" y="10137"/>
                      <a:pt x="11869" y="10052"/>
                    </a:cubicBezTo>
                    <a:cubicBezTo>
                      <a:pt x="12167" y="9941"/>
                      <a:pt x="12279" y="9833"/>
                      <a:pt x="12279" y="9669"/>
                    </a:cubicBezTo>
                    <a:cubicBezTo>
                      <a:pt x="12279" y="9343"/>
                      <a:pt x="11956" y="9067"/>
                      <a:pt x="11575" y="9067"/>
                    </a:cubicBezTo>
                    <a:cubicBezTo>
                      <a:pt x="11396" y="9067"/>
                      <a:pt x="11147" y="9009"/>
                      <a:pt x="11022" y="8939"/>
                    </a:cubicBezTo>
                    <a:cubicBezTo>
                      <a:pt x="10932" y="8888"/>
                      <a:pt x="10864" y="8864"/>
                      <a:pt x="10796" y="8864"/>
                    </a:cubicBezTo>
                    <a:close/>
                    <a:moveTo>
                      <a:pt x="11425" y="9172"/>
                    </a:moveTo>
                    <a:cubicBezTo>
                      <a:pt x="11444" y="9171"/>
                      <a:pt x="11456" y="9171"/>
                      <a:pt x="11475" y="9172"/>
                    </a:cubicBezTo>
                    <a:cubicBezTo>
                      <a:pt x="11729" y="9185"/>
                      <a:pt x="11936" y="9363"/>
                      <a:pt x="11936" y="9654"/>
                    </a:cubicBezTo>
                    <a:cubicBezTo>
                      <a:pt x="11936" y="10005"/>
                      <a:pt x="11470" y="10173"/>
                      <a:pt x="11098" y="9955"/>
                    </a:cubicBezTo>
                    <a:cubicBezTo>
                      <a:pt x="10846" y="9807"/>
                      <a:pt x="10773" y="9805"/>
                      <a:pt x="10486" y="9939"/>
                    </a:cubicBezTo>
                    <a:cubicBezTo>
                      <a:pt x="10069" y="10134"/>
                      <a:pt x="10039" y="10132"/>
                      <a:pt x="9757" y="9879"/>
                    </a:cubicBezTo>
                    <a:cubicBezTo>
                      <a:pt x="9544" y="9688"/>
                      <a:pt x="9542" y="9643"/>
                      <a:pt x="9690" y="9443"/>
                    </a:cubicBezTo>
                    <a:cubicBezTo>
                      <a:pt x="9902" y="9155"/>
                      <a:pt x="10300" y="9104"/>
                      <a:pt x="10578" y="9330"/>
                    </a:cubicBezTo>
                    <a:cubicBezTo>
                      <a:pt x="10782" y="9496"/>
                      <a:pt x="10811" y="9496"/>
                      <a:pt x="11006" y="9338"/>
                    </a:cubicBezTo>
                    <a:cubicBezTo>
                      <a:pt x="11139" y="9230"/>
                      <a:pt x="11288" y="9179"/>
                      <a:pt x="11425" y="9172"/>
                    </a:cubicBezTo>
                    <a:close/>
                    <a:moveTo>
                      <a:pt x="8316" y="12460"/>
                    </a:moveTo>
                    <a:cubicBezTo>
                      <a:pt x="8320" y="12459"/>
                      <a:pt x="8328" y="12460"/>
                      <a:pt x="8332" y="12460"/>
                    </a:cubicBezTo>
                    <a:cubicBezTo>
                      <a:pt x="8401" y="12466"/>
                      <a:pt x="8450" y="12624"/>
                      <a:pt x="8450" y="12927"/>
                    </a:cubicBezTo>
                    <a:cubicBezTo>
                      <a:pt x="8450" y="13218"/>
                      <a:pt x="8394" y="13420"/>
                      <a:pt x="8307" y="13446"/>
                    </a:cubicBezTo>
                    <a:cubicBezTo>
                      <a:pt x="8100" y="13508"/>
                      <a:pt x="8029" y="13260"/>
                      <a:pt x="8131" y="12821"/>
                    </a:cubicBezTo>
                    <a:cubicBezTo>
                      <a:pt x="8185" y="12587"/>
                      <a:pt x="8257" y="12473"/>
                      <a:pt x="8316" y="12460"/>
                    </a:cubicBezTo>
                    <a:close/>
                    <a:moveTo>
                      <a:pt x="8785" y="12483"/>
                    </a:moveTo>
                    <a:cubicBezTo>
                      <a:pt x="8893" y="12469"/>
                      <a:pt x="8959" y="12647"/>
                      <a:pt x="8994" y="13055"/>
                    </a:cubicBezTo>
                    <a:cubicBezTo>
                      <a:pt x="9023" y="13383"/>
                      <a:pt x="8873" y="13562"/>
                      <a:pt x="8701" y="13408"/>
                    </a:cubicBezTo>
                    <a:cubicBezTo>
                      <a:pt x="8579" y="13299"/>
                      <a:pt x="8605" y="12569"/>
                      <a:pt x="8735" y="12498"/>
                    </a:cubicBezTo>
                    <a:cubicBezTo>
                      <a:pt x="8752" y="12488"/>
                      <a:pt x="8769" y="12485"/>
                      <a:pt x="8785" y="12483"/>
                    </a:cubicBezTo>
                    <a:close/>
                    <a:moveTo>
                      <a:pt x="12682" y="12754"/>
                    </a:moveTo>
                    <a:cubicBezTo>
                      <a:pt x="12745" y="12756"/>
                      <a:pt x="12799" y="12899"/>
                      <a:pt x="12799" y="13077"/>
                    </a:cubicBezTo>
                    <a:cubicBezTo>
                      <a:pt x="12799" y="13377"/>
                      <a:pt x="12638" y="13557"/>
                      <a:pt x="12489" y="13423"/>
                    </a:cubicBezTo>
                    <a:cubicBezTo>
                      <a:pt x="12387" y="13332"/>
                      <a:pt x="12556" y="12748"/>
                      <a:pt x="12682" y="12754"/>
                    </a:cubicBezTo>
                    <a:close/>
                    <a:moveTo>
                      <a:pt x="13251" y="12829"/>
                    </a:moveTo>
                    <a:cubicBezTo>
                      <a:pt x="13314" y="12818"/>
                      <a:pt x="13390" y="12914"/>
                      <a:pt x="13411" y="13047"/>
                    </a:cubicBezTo>
                    <a:cubicBezTo>
                      <a:pt x="13458" y="13348"/>
                      <a:pt x="13237" y="13582"/>
                      <a:pt x="13134" y="13340"/>
                    </a:cubicBezTo>
                    <a:cubicBezTo>
                      <a:pt x="13043" y="13128"/>
                      <a:pt x="13105" y="12855"/>
                      <a:pt x="13251" y="12829"/>
                    </a:cubicBezTo>
                    <a:close/>
                  </a:path>
                </a:pathLst>
              </a:custGeom>
              <a:ln w="12700" cap="flat">
                <a:noFill/>
                <a:miter lim="400000"/>
              </a:ln>
              <a:effectLst/>
            </p:spPr>
          </p:pic>
        </p:grpSp>
      </p:grpSp>
      <p:sp>
        <p:nvSpPr>
          <p:cNvPr id="20" name="www.roskazna.ru"/>
          <p:cNvSpPr txBox="1"/>
          <p:nvPr/>
        </p:nvSpPr>
        <p:spPr>
          <a:xfrm>
            <a:off x="683568" y="339502"/>
            <a:ext cx="1800200" cy="24109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square" lIns="50800" tIns="50800" rIns="50800" bIns="50800" anchor="ctr">
            <a:spAutoFit/>
          </a:bodyPr>
          <a:lstStyle/>
          <a:p>
            <a:pPr marL="92075" lvl="2" algn="l">
              <a:defRPr b="0">
                <a:solidFill>
                  <a:srgbClr val="212121"/>
                </a:solidFill>
                <a:latin typeface="Helvetica"/>
                <a:ea typeface="Helvetica"/>
                <a:cs typeface="Helvetica"/>
                <a:sym typeface="Helvetica"/>
              </a:defRPr>
            </a:pPr>
            <a:r>
              <a:rPr sz="900" dirty="0" smtClean="0">
                <a:solidFill>
                  <a:schemeClr val="accent1">
                    <a:lumMod val="50000"/>
                  </a:schemeClr>
                </a:solidFill>
                <a:latin typeface="Cambria" pitchFamily="18" charset="0"/>
              </a:rPr>
              <a:t>www.</a:t>
            </a:r>
            <a:r>
              <a:rPr lang="en-US" sz="900" dirty="0" smtClean="0">
                <a:solidFill>
                  <a:schemeClr val="accent1">
                    <a:lumMod val="50000"/>
                  </a:schemeClr>
                </a:solidFill>
                <a:latin typeface="Cambria" pitchFamily="18" charset="0"/>
              </a:rPr>
              <a:t>altay</a:t>
            </a:r>
            <a:r>
              <a:rPr lang="ru-RU" sz="900" dirty="0" smtClean="0">
                <a:solidFill>
                  <a:schemeClr val="accent1">
                    <a:lumMod val="50000"/>
                  </a:schemeClr>
                </a:solidFill>
                <a:latin typeface="Cambria" pitchFamily="18" charset="0"/>
              </a:rPr>
              <a:t>.</a:t>
            </a:r>
            <a:r>
              <a:rPr sz="900" dirty="0" smtClean="0">
                <a:solidFill>
                  <a:schemeClr val="accent1">
                    <a:lumMod val="50000"/>
                  </a:schemeClr>
                </a:solidFill>
                <a:latin typeface="Cambria" pitchFamily="18" charset="0"/>
              </a:rPr>
              <a:t>roskazna.ru</a:t>
            </a:r>
            <a:endParaRPr sz="900" dirty="0">
              <a:solidFill>
                <a:schemeClr val="accent1">
                  <a:lumMod val="50000"/>
                </a:schemeClr>
              </a:solidFill>
              <a:latin typeface="Cambria" pitchFamily="18" charset="0"/>
            </a:endParaRPr>
          </a:p>
        </p:txBody>
      </p:sp>
      <p:sp>
        <p:nvSpPr>
          <p:cNvPr id="26" name="TextBox 3"/>
          <p:cNvSpPr txBox="1">
            <a:spLocks noChangeArrowheads="1"/>
          </p:cNvSpPr>
          <p:nvPr/>
        </p:nvSpPr>
        <p:spPr bwMode="auto">
          <a:xfrm>
            <a:off x="755576" y="126817"/>
            <a:ext cx="2448272" cy="26930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txBody>
          <a:bodyPr wrap="square" lIns="68580" tIns="34290" rIns="68580" bIns="34290">
            <a:spAutoFit/>
          </a:bodyPr>
          <a:lstStyle/>
          <a:p>
            <a:r>
              <a:rPr lang="ru-RU" altLang="ru-RU" sz="1300" b="1" dirty="0" smtClean="0">
                <a:solidFill>
                  <a:schemeClr val="tx2">
                    <a:lumMod val="50000"/>
                  </a:schemeClr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Cambria" pitchFamily="18" charset="0"/>
                <a:cs typeface="Arial" pitchFamily="34" charset="0"/>
              </a:rPr>
              <a:t>УФК ПО АЛТАЙСКОМУ КРАЮ</a:t>
            </a:r>
            <a:endParaRPr lang="ru-RU" altLang="ru-RU" sz="1300" b="1" dirty="0">
              <a:solidFill>
                <a:schemeClr val="tx2">
                  <a:lumMod val="50000"/>
                </a:schemeClr>
              </a:solidFill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  <a:latin typeface="Cambria" pitchFamily="18" charset="0"/>
              <a:cs typeface="Arial" pitchFamily="34" charset="0"/>
            </a:endParaRPr>
          </a:p>
        </p:txBody>
      </p:sp>
      <p:sp>
        <p:nvSpPr>
          <p:cNvPr id="12" name="TextBox 15"/>
          <p:cNvSpPr txBox="1">
            <a:spLocks noChangeArrowheads="1"/>
          </p:cNvSpPr>
          <p:nvPr/>
        </p:nvSpPr>
        <p:spPr bwMode="auto">
          <a:xfrm>
            <a:off x="3131840" y="104314"/>
            <a:ext cx="6120680" cy="5232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/>
            <a:r>
              <a:rPr lang="ru-RU" altLang="ru-RU" sz="14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mbria" pitchFamily="18" charset="0"/>
              </a:rPr>
              <a:t>Анализ исполнения бюджетных полномочий органов государственного (муниципального) финансового контроля, 2018 г.</a:t>
            </a:r>
          </a:p>
        </p:txBody>
      </p:sp>
      <p:graphicFrame>
        <p:nvGraphicFramePr>
          <p:cNvPr id="18" name="Диаграмма 17"/>
          <p:cNvGraphicFramePr/>
          <p:nvPr/>
        </p:nvGraphicFramePr>
        <p:xfrm>
          <a:off x="179512" y="2738413"/>
          <a:ext cx="3600400" cy="18002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sp>
        <p:nvSpPr>
          <p:cNvPr id="19" name="Прямоугольник 18"/>
          <p:cNvSpPr/>
          <p:nvPr/>
        </p:nvSpPr>
        <p:spPr bwMode="auto">
          <a:xfrm>
            <a:off x="3635896" y="2715766"/>
            <a:ext cx="144016" cy="144016"/>
          </a:xfrm>
          <a:prstGeom prst="rect">
            <a:avLst/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/>
          </a:p>
        </p:txBody>
      </p:sp>
      <p:sp>
        <p:nvSpPr>
          <p:cNvPr id="21" name="Прямоугольник 20"/>
          <p:cNvSpPr/>
          <p:nvPr/>
        </p:nvSpPr>
        <p:spPr bwMode="auto">
          <a:xfrm>
            <a:off x="3635896" y="3435846"/>
            <a:ext cx="144016" cy="144016"/>
          </a:xfrm>
          <a:prstGeom prst="rect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/>
          </a:p>
        </p:txBody>
      </p:sp>
      <p:sp>
        <p:nvSpPr>
          <p:cNvPr id="22" name="TextBox 21"/>
          <p:cNvSpPr txBox="1"/>
          <p:nvPr/>
        </p:nvSpPr>
        <p:spPr>
          <a:xfrm>
            <a:off x="3779912" y="3363838"/>
            <a:ext cx="5184576" cy="76944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>
              <a:defRPr/>
            </a:pPr>
            <a:r>
              <a:rPr lang="ru-RU" sz="1100" dirty="0" smtClean="0">
                <a:solidFill>
                  <a:schemeClr val="accent1">
                    <a:lumMod val="50000"/>
                  </a:schemeClr>
                </a:solidFill>
                <a:latin typeface="Cambria" panose="02040503050406030204" pitchFamily="18" charset="0"/>
              </a:rPr>
              <a:t>не осуществлялся контроль за полнотой и достоверностью отчетности о реализации государственных (муниципальных) программ, в том числе отчетности об исполнении государственных (муниципальных) заданий, предусмотренный статьей 269.2 Бюджетного кодекса Российской Федерации</a:t>
            </a:r>
            <a:endParaRPr lang="ru-RU" sz="1100" dirty="0">
              <a:solidFill>
                <a:schemeClr val="accent1">
                  <a:lumMod val="50000"/>
                </a:schemeClr>
              </a:solidFill>
              <a:latin typeface="+mj-lt"/>
            </a:endParaRPr>
          </a:p>
        </p:txBody>
      </p:sp>
      <p:sp>
        <p:nvSpPr>
          <p:cNvPr id="23" name="Прямоугольник 22"/>
          <p:cNvSpPr/>
          <p:nvPr/>
        </p:nvSpPr>
        <p:spPr>
          <a:xfrm>
            <a:off x="1907704" y="3026445"/>
            <a:ext cx="792088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ru-RU" sz="1400" b="1" dirty="0" smtClean="0">
                <a:solidFill>
                  <a:schemeClr val="bg1"/>
                </a:solidFill>
                <a:latin typeface="Cambria" pitchFamily="18" charset="0"/>
              </a:rPr>
              <a:t>88%</a:t>
            </a:r>
          </a:p>
        </p:txBody>
      </p:sp>
      <p:sp>
        <p:nvSpPr>
          <p:cNvPr id="24" name="Прямоугольник 23"/>
          <p:cNvSpPr/>
          <p:nvPr/>
        </p:nvSpPr>
        <p:spPr>
          <a:xfrm>
            <a:off x="792088" y="4480833"/>
            <a:ext cx="2339752" cy="3231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ru-RU" sz="1500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mbria" pitchFamily="18" charset="0"/>
              </a:rPr>
              <a:t>Всего 277 недостатков</a:t>
            </a:r>
          </a:p>
        </p:txBody>
      </p:sp>
      <p:sp>
        <p:nvSpPr>
          <p:cNvPr id="25" name="Прямоугольник 24"/>
          <p:cNvSpPr/>
          <p:nvPr/>
        </p:nvSpPr>
        <p:spPr bwMode="auto">
          <a:xfrm>
            <a:off x="3635896" y="4299942"/>
            <a:ext cx="144016" cy="144016"/>
          </a:xfrm>
          <a:prstGeom prst="rect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/>
          </a:p>
        </p:txBody>
      </p:sp>
      <p:sp>
        <p:nvSpPr>
          <p:cNvPr id="27" name="Прямоугольник 26"/>
          <p:cNvSpPr/>
          <p:nvPr/>
        </p:nvSpPr>
        <p:spPr>
          <a:xfrm>
            <a:off x="1475656" y="3651870"/>
            <a:ext cx="792088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ru-RU" sz="1400" b="1" dirty="0" smtClean="0">
                <a:solidFill>
                  <a:schemeClr val="bg1"/>
                </a:solidFill>
                <a:latin typeface="Cambria" pitchFamily="18" charset="0"/>
              </a:rPr>
              <a:t>8%</a:t>
            </a:r>
          </a:p>
        </p:txBody>
      </p:sp>
      <p:sp>
        <p:nvSpPr>
          <p:cNvPr id="28" name="TextBox 27"/>
          <p:cNvSpPr txBox="1"/>
          <p:nvPr/>
        </p:nvSpPr>
        <p:spPr>
          <a:xfrm>
            <a:off x="3779912" y="4178573"/>
            <a:ext cx="5184576" cy="76944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>
              <a:defRPr/>
            </a:pPr>
            <a:r>
              <a:rPr lang="ru-RU" sz="1100" dirty="0" smtClean="0">
                <a:solidFill>
                  <a:schemeClr val="accent1">
                    <a:lumMod val="50000"/>
                  </a:schemeClr>
                </a:solidFill>
                <a:latin typeface="Cambria" panose="02040503050406030204" pitchFamily="18" charset="0"/>
              </a:rPr>
              <a:t>требования актов, регламентирующих порядок осуществления внутреннего муниципального финансового контроля, в части планирования, назначения, проведения и реализации результатов контрольных мероприятий не соблюдались</a:t>
            </a:r>
            <a:endParaRPr lang="ru-RU" sz="1100" dirty="0">
              <a:solidFill>
                <a:schemeClr val="accent1">
                  <a:lumMod val="50000"/>
                </a:schemeClr>
              </a:solidFill>
              <a:latin typeface="+mj-lt"/>
            </a:endParaRPr>
          </a:p>
        </p:txBody>
      </p:sp>
      <p:sp>
        <p:nvSpPr>
          <p:cNvPr id="29" name="TextBox 28"/>
          <p:cNvSpPr txBox="1"/>
          <p:nvPr/>
        </p:nvSpPr>
        <p:spPr>
          <a:xfrm>
            <a:off x="3779912" y="2594397"/>
            <a:ext cx="5184576" cy="76944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>
              <a:defRPr/>
            </a:pPr>
            <a:r>
              <a:rPr lang="ru-RU" sz="1100" dirty="0" smtClean="0">
                <a:solidFill>
                  <a:schemeClr val="accent1">
                    <a:lumMod val="50000"/>
                  </a:schemeClr>
                </a:solidFill>
                <a:latin typeface="Cambria" panose="02040503050406030204" pitchFamily="18" charset="0"/>
              </a:rPr>
              <a:t>не проводился анализ осуществления главными администраторами бюджетных средств внутреннего финансового контроля и внутреннего финансового аудита, предусмотренный статьей 157 Бюджетного кодекса Российской Федерации</a:t>
            </a:r>
            <a:endParaRPr lang="ru-RU" sz="1100" dirty="0">
              <a:solidFill>
                <a:schemeClr val="accent1">
                  <a:lumMod val="50000"/>
                </a:schemeClr>
              </a:solidFill>
              <a:latin typeface="+mj-lt"/>
            </a:endParaRPr>
          </a:p>
        </p:txBody>
      </p:sp>
      <p:sp>
        <p:nvSpPr>
          <p:cNvPr id="30" name="Прямоугольник 29"/>
          <p:cNvSpPr/>
          <p:nvPr/>
        </p:nvSpPr>
        <p:spPr>
          <a:xfrm>
            <a:off x="755576" y="3242469"/>
            <a:ext cx="792088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ru-RU" sz="1400" b="1" dirty="0" smtClean="0">
                <a:solidFill>
                  <a:schemeClr val="accent1">
                    <a:lumMod val="50000"/>
                  </a:schemeClr>
                </a:solidFill>
                <a:latin typeface="Cambria" pitchFamily="18" charset="0"/>
              </a:rPr>
              <a:t>15%</a:t>
            </a:r>
          </a:p>
        </p:txBody>
      </p:sp>
      <p:sp>
        <p:nvSpPr>
          <p:cNvPr id="31" name="Прямоугольник 30"/>
          <p:cNvSpPr/>
          <p:nvPr/>
        </p:nvSpPr>
        <p:spPr>
          <a:xfrm>
            <a:off x="179512" y="1779662"/>
            <a:ext cx="8712968" cy="73866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ru-RU" sz="1400" b="1" dirty="0" smtClean="0">
                <a:solidFill>
                  <a:schemeClr val="accent1">
                    <a:lumMod val="50000"/>
                  </a:schemeClr>
                </a:solidFill>
                <a:latin typeface="Cambria" pitchFamily="18" charset="0"/>
              </a:rPr>
              <a:t>Структура недостатков, выявленных по результатам проведенного </a:t>
            </a:r>
          </a:p>
          <a:p>
            <a:pPr algn="ctr">
              <a:defRPr/>
            </a:pPr>
            <a:r>
              <a:rPr lang="ru-RU" sz="1400" b="1" dirty="0" smtClean="0">
                <a:solidFill>
                  <a:schemeClr val="accent1">
                    <a:lumMod val="50000"/>
                  </a:schemeClr>
                </a:solidFill>
                <a:latin typeface="Cambria" pitchFamily="18" charset="0"/>
              </a:rPr>
              <a:t>Анализа исполнения бюджетных полномочий органов </a:t>
            </a:r>
          </a:p>
          <a:p>
            <a:pPr algn="ctr">
              <a:defRPr/>
            </a:pPr>
            <a:r>
              <a:rPr lang="ru-RU" sz="1400" b="1" dirty="0" smtClean="0">
                <a:solidFill>
                  <a:schemeClr val="accent1">
                    <a:lumMod val="50000"/>
                  </a:schemeClr>
                </a:solidFill>
                <a:latin typeface="Cambria" pitchFamily="18" charset="0"/>
              </a:rPr>
              <a:t>государственного (муниципального) финансового контроля Алтайского края </a:t>
            </a:r>
          </a:p>
        </p:txBody>
      </p:sp>
      <p:sp>
        <p:nvSpPr>
          <p:cNvPr id="32" name="Прямоугольник 31"/>
          <p:cNvSpPr/>
          <p:nvPr/>
        </p:nvSpPr>
        <p:spPr>
          <a:xfrm>
            <a:off x="179512" y="771550"/>
            <a:ext cx="8856984" cy="954107"/>
          </a:xfrm>
          <a:prstGeom prst="rect">
            <a:avLst/>
          </a:prstGeom>
          <a:ln w="6350">
            <a:solidFill>
              <a:srgbClr val="C00000"/>
            </a:solidFill>
          </a:ln>
        </p:spPr>
        <p:txBody>
          <a:bodyPr wrap="square">
            <a:spAutoFit/>
          </a:bodyPr>
          <a:lstStyle/>
          <a:p>
            <a:pPr algn="ctr"/>
            <a:r>
              <a:rPr lang="ru-RU" sz="1400" b="1" dirty="0" smtClean="0">
                <a:solidFill>
                  <a:schemeClr val="accent1">
                    <a:lumMod val="50000"/>
                  </a:schemeClr>
                </a:solidFill>
                <a:latin typeface="Cambria" pitchFamily="18" charset="0"/>
              </a:rPr>
              <a:t>Анализ исполнения бюджетных полномочий органов государственного (муниципального) финансового контроля осуществлен в отношении </a:t>
            </a:r>
            <a:r>
              <a:rPr lang="ru-RU" sz="1400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mbria" pitchFamily="18" charset="0"/>
              </a:rPr>
              <a:t>21 </a:t>
            </a:r>
            <a:r>
              <a:rPr lang="ru-RU" sz="1400" b="1" dirty="0" smtClean="0">
                <a:solidFill>
                  <a:schemeClr val="accent1">
                    <a:lumMod val="50000"/>
                  </a:schemeClr>
                </a:solidFill>
                <a:latin typeface="Cambria" pitchFamily="18" charset="0"/>
              </a:rPr>
              <a:t>органа </a:t>
            </a:r>
          </a:p>
          <a:p>
            <a:pPr algn="ctr"/>
            <a:r>
              <a:rPr lang="ru-RU" sz="1400" b="1" dirty="0" smtClean="0">
                <a:solidFill>
                  <a:schemeClr val="accent1">
                    <a:lumMod val="50000"/>
                  </a:schemeClr>
                </a:solidFill>
                <a:latin typeface="Cambria" pitchFamily="18" charset="0"/>
              </a:rPr>
              <a:t>государственного (муниципального) финансового контроля, являющихся органами (должностными лицами) исполнительной власти субъекта РФ (местных администраций)</a:t>
            </a:r>
            <a:endParaRPr lang="ru-RU" sz="1400" b="1" dirty="0" smtClean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mbria" pitchFamily="18" charset="0"/>
            </a:endParaRPr>
          </a:p>
        </p:txBody>
      </p:sp>
      <p:sp>
        <p:nvSpPr>
          <p:cNvPr id="33" name="Прямоугольник 32"/>
          <p:cNvSpPr/>
          <p:nvPr/>
        </p:nvSpPr>
        <p:spPr>
          <a:xfrm>
            <a:off x="179512" y="1779662"/>
            <a:ext cx="8856984" cy="3168352"/>
          </a:xfrm>
          <a:prstGeom prst="rect">
            <a:avLst/>
          </a:prstGeom>
          <a:noFill/>
          <a:ln w="9525">
            <a:solidFill>
              <a:schemeClr val="accent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ru-RU" sz="1200" dirty="0" smtClean="0">
              <a:solidFill>
                <a:schemeClr val="accent1">
                  <a:lumMod val="50000"/>
                </a:schemeClr>
              </a:solidFill>
              <a:latin typeface="Cambria" pitchFamily="18" charset="0"/>
            </a:endParaRPr>
          </a:p>
          <a:p>
            <a:pPr>
              <a:lnSpc>
                <a:spcPts val="500"/>
              </a:lnSpc>
            </a:pPr>
            <a:endParaRPr lang="ru-RU" sz="1200" dirty="0" smtClean="0">
              <a:solidFill>
                <a:schemeClr val="accent1">
                  <a:lumMod val="50000"/>
                </a:schemeClr>
              </a:solidFill>
              <a:latin typeface="Cambria" pitchFamily="18" charset="0"/>
            </a:endParaRPr>
          </a:p>
          <a:p>
            <a:pPr>
              <a:lnSpc>
                <a:spcPts val="500"/>
              </a:lnSpc>
            </a:pPr>
            <a:endParaRPr lang="ru-RU" sz="1200" dirty="0" smtClean="0">
              <a:solidFill>
                <a:schemeClr val="accent1">
                  <a:lumMod val="50000"/>
                </a:schemeClr>
              </a:solidFill>
              <a:latin typeface="Cambria" pitchFamily="18" charset="0"/>
            </a:endParaRPr>
          </a:p>
          <a:p>
            <a:pPr marL="182563"/>
            <a:endParaRPr lang="ru-RU" sz="1100" dirty="0">
              <a:solidFill>
                <a:schemeClr val="accent1">
                  <a:lumMod val="50000"/>
                </a:schemeClr>
              </a:solidFill>
              <a:latin typeface="Cambria" pitchFamily="18" charset="0"/>
            </a:endParaRPr>
          </a:p>
        </p:txBody>
      </p:sp>
      <p:sp>
        <p:nvSpPr>
          <p:cNvPr id="34" name="Прямоугольник 33"/>
          <p:cNvSpPr/>
          <p:nvPr/>
        </p:nvSpPr>
        <p:spPr>
          <a:xfrm>
            <a:off x="683568" y="4011910"/>
            <a:ext cx="792088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ru-RU" sz="1400" b="1" dirty="0" smtClean="0">
                <a:solidFill>
                  <a:schemeClr val="accent1">
                    <a:lumMod val="50000"/>
                  </a:schemeClr>
                </a:solidFill>
                <a:latin typeface="Cambria" pitchFamily="18" charset="0"/>
              </a:rPr>
              <a:t>4%</a:t>
            </a:r>
          </a:p>
        </p:txBody>
      </p:sp>
      <p:pic>
        <p:nvPicPr>
          <p:cNvPr id="35" name="Курица контур.png" descr="Курица контур.png"/>
          <p:cNvPicPr>
            <a:picLocks noChangeAspect="1"/>
          </p:cNvPicPr>
          <p:nvPr/>
        </p:nvPicPr>
        <p:blipFill>
          <a:blip r:embed="rId5" cstate="print">
            <a:alphaModFix amt="17535"/>
            <a:extLst/>
          </a:blip>
          <a:srcRect r="50591"/>
          <a:stretch>
            <a:fillRect/>
          </a:stretch>
        </p:blipFill>
        <p:spPr>
          <a:xfrm>
            <a:off x="6928242" y="51470"/>
            <a:ext cx="2215758" cy="5040560"/>
          </a:xfrm>
          <a:prstGeom prst="rect">
            <a:avLst/>
          </a:prstGeom>
          <a:ln w="12700">
            <a:miter lim="400000"/>
          </a:ln>
        </p:spPr>
      </p:pic>
      <p:sp>
        <p:nvSpPr>
          <p:cNvPr id="36" name="Прямоугольник 35"/>
          <p:cNvSpPr/>
          <p:nvPr/>
        </p:nvSpPr>
        <p:spPr>
          <a:xfrm>
            <a:off x="8828856" y="4904973"/>
            <a:ext cx="315144" cy="238527"/>
          </a:xfrm>
          <a:prstGeom prst="rect">
            <a:avLst/>
          </a:prstGeom>
        </p:spPr>
        <p:txBody>
          <a:bodyPr wrap="square" lIns="68580" tIns="34290" rIns="68580" bIns="34290">
            <a:spAutoFit/>
          </a:bodyPr>
          <a:lstStyle/>
          <a:p>
            <a:pPr algn="r" eaLnBrk="1" hangingPunct="1"/>
            <a:r>
              <a:rPr lang="ru-RU" sz="1100" dirty="0" smtClean="0">
                <a:solidFill>
                  <a:schemeClr val="accent1">
                    <a:lumMod val="50000"/>
                  </a:schemeClr>
                </a:solidFill>
                <a:latin typeface="Cambria" pitchFamily="18" charset="0"/>
                <a:cs typeface="Times New Roman" pitchFamily="18" charset="0"/>
              </a:rPr>
              <a:t>19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3" name="Курица контур.png" descr="Курица контур.png"/>
          <p:cNvPicPr>
            <a:picLocks noChangeAspect="1"/>
          </p:cNvPicPr>
          <p:nvPr/>
        </p:nvPicPr>
        <p:blipFill>
          <a:blip r:embed="rId2" cstate="print">
            <a:alphaModFix amt="17535"/>
            <a:extLst/>
          </a:blip>
          <a:srcRect r="50591"/>
          <a:stretch>
            <a:fillRect/>
          </a:stretch>
        </p:blipFill>
        <p:spPr>
          <a:xfrm>
            <a:off x="6928242" y="51470"/>
            <a:ext cx="2215758" cy="5040560"/>
          </a:xfrm>
          <a:prstGeom prst="rect">
            <a:avLst/>
          </a:prstGeom>
          <a:ln w="12700">
            <a:miter lim="400000"/>
          </a:ln>
        </p:spPr>
      </p:pic>
      <p:sp>
        <p:nvSpPr>
          <p:cNvPr id="13" name="Итоги деятельности Казначейства России за 2018 год…"/>
          <p:cNvSpPr/>
          <p:nvPr/>
        </p:nvSpPr>
        <p:spPr>
          <a:xfrm>
            <a:off x="3347864" y="51470"/>
            <a:ext cx="5796136" cy="648072"/>
          </a:xfrm>
          <a:prstGeom prst="roundRect">
            <a:avLst>
              <a:gd name="adj" fmla="val 11676"/>
            </a:avLst>
          </a:prstGeom>
          <a:solidFill>
            <a:srgbClr val="003859"/>
          </a:solidFill>
          <a:ln w="12700">
            <a:noFill/>
            <a:miter lim="400000"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0" tIns="0" rIns="0" bIns="0" anchor="ctr"/>
          <a:lstStyle/>
          <a:p>
            <a:pPr algn="ctr" defTabSz="336947">
              <a:defRPr/>
            </a:pPr>
            <a:endParaRPr lang="ru-RU" sz="2200" b="1" cap="all" dirty="0" smtClean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mbria" pitchFamily="18" charset="0"/>
              <a:ea typeface="Open Sans Condensed Light" pitchFamily="34" charset="0"/>
              <a:cs typeface="Open Sans Condensed Light" pitchFamily="34" charset="0"/>
            </a:endParaRPr>
          </a:p>
        </p:txBody>
      </p:sp>
      <p:sp>
        <p:nvSpPr>
          <p:cNvPr id="9" name="Line"/>
          <p:cNvSpPr/>
          <p:nvPr/>
        </p:nvSpPr>
        <p:spPr>
          <a:xfrm flipV="1">
            <a:off x="-1" y="771550"/>
            <a:ext cx="9144001" cy="1"/>
          </a:xfrm>
          <a:prstGeom prst="line">
            <a:avLst/>
          </a:prstGeom>
          <a:ln>
            <a:solidFill>
              <a:schemeClr val="bg1">
                <a:lumMod val="95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lIns="0" tIns="0" rIns="0" bIns="0" anchor="ctr"/>
          <a:lstStyle/>
          <a:p>
            <a:pPr>
              <a:defRPr sz="3200" b="0">
                <a:solidFill>
                  <a:srgbClr val="FFFFFF"/>
                </a:solidFill>
                <a:latin typeface="+mn-lt"/>
                <a:ea typeface="+mn-ea"/>
                <a:cs typeface="+mn-cs"/>
                <a:sym typeface="Helvetica Neue Medium"/>
              </a:defRPr>
            </a:pPr>
            <a:endParaRPr>
              <a:ln w="12700">
                <a:solidFill>
                  <a:schemeClr val="tx1"/>
                </a:solidFill>
              </a:ln>
            </a:endParaRPr>
          </a:p>
        </p:txBody>
      </p:sp>
      <p:grpSp>
        <p:nvGrpSpPr>
          <p:cNvPr id="2" name="Group"/>
          <p:cNvGrpSpPr/>
          <p:nvPr/>
        </p:nvGrpSpPr>
        <p:grpSpPr>
          <a:xfrm>
            <a:off x="0" y="1"/>
            <a:ext cx="755576" cy="699541"/>
            <a:chOff x="0" y="0"/>
            <a:chExt cx="1409276" cy="1337589"/>
          </a:xfrm>
        </p:grpSpPr>
        <p:pic>
          <p:nvPicPr>
            <p:cNvPr id="11" name="Снимок экрана 2018-06-05 в 12.52.22.jpg" descr="Снимок экрана 2018-06-05 в 12.52.22.jpg"/>
            <p:cNvPicPr>
              <a:picLocks noChangeAspect="1"/>
            </p:cNvPicPr>
            <p:nvPr/>
          </p:nvPicPr>
          <p:blipFill>
            <a:blip r:embed="rId3" cstate="print">
              <a:extLst/>
            </a:blip>
            <a:stretch>
              <a:fillRect/>
            </a:stretch>
          </p:blipFill>
          <p:spPr>
            <a:xfrm>
              <a:off x="0" y="0"/>
              <a:ext cx="1409277" cy="1337590"/>
            </a:xfrm>
            <a:prstGeom prst="rect">
              <a:avLst/>
            </a:prstGeom>
            <a:ln w="12700" cap="flat">
              <a:noFill/>
              <a:miter lim="400000"/>
            </a:ln>
            <a:effectLst/>
          </p:spPr>
        </p:pic>
        <p:grpSp>
          <p:nvGrpSpPr>
            <p:cNvPr id="3" name="Group"/>
            <p:cNvGrpSpPr/>
            <p:nvPr/>
          </p:nvGrpSpPr>
          <p:grpSpPr>
            <a:xfrm>
              <a:off x="194622" y="150347"/>
              <a:ext cx="1019890" cy="1138346"/>
              <a:chOff x="-134" y="0"/>
              <a:chExt cx="1019888" cy="1138344"/>
            </a:xfrm>
          </p:grpSpPr>
          <p:sp>
            <p:nvSpPr>
              <p:cNvPr id="14" name="Circle"/>
              <p:cNvSpPr/>
              <p:nvPr/>
            </p:nvSpPr>
            <p:spPr>
              <a:xfrm>
                <a:off x="314787" y="450342"/>
                <a:ext cx="390199" cy="390199"/>
              </a:xfrm>
              <a:prstGeom prst="ellipse">
                <a:avLst/>
              </a:prstGeom>
              <a:solidFill>
                <a:srgbClr val="013B5E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0" tIns="0" rIns="0" bIns="0" numCol="1" anchor="ctr">
                <a:noAutofit/>
              </a:bodyPr>
              <a:lstStyle/>
              <a:p>
                <a:pPr>
                  <a:defRPr sz="3200" b="0">
                    <a:solidFill>
                      <a:srgbClr val="FFFFFF"/>
                    </a:solidFill>
                    <a:latin typeface="+mn-lt"/>
                    <a:ea typeface="+mn-ea"/>
                    <a:cs typeface="+mn-cs"/>
                    <a:sym typeface="Helvetica Neue Medium"/>
                  </a:defRPr>
                </a:pPr>
                <a:endParaRPr/>
              </a:p>
            </p:txBody>
          </p:sp>
          <p:pic>
            <p:nvPicPr>
              <p:cNvPr id="15" name="30688_html_m284ef2b5.png" descr="30688_html_m284ef2b5.png"/>
              <p:cNvPicPr>
                <a:picLocks noChangeAspect="1"/>
              </p:cNvPicPr>
              <p:nvPr/>
            </p:nvPicPr>
            <p:blipFill>
              <a:blip r:embed="rId4" cstate="print">
                <a:extLst/>
              </a:blip>
              <a:srcRect l="824" t="717" r="564" b="407"/>
              <a:stretch>
                <a:fillRect/>
              </a:stretch>
            </p:blipFill>
            <p:spPr>
              <a:xfrm>
                <a:off x="-135" y="0"/>
                <a:ext cx="1019889" cy="1138345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535" h="21581" extrusionOk="0">
                    <a:moveTo>
                      <a:pt x="10788" y="0"/>
                    </a:moveTo>
                    <a:cubicBezTo>
                      <a:pt x="10759" y="0"/>
                      <a:pt x="10737" y="39"/>
                      <a:pt x="10737" y="83"/>
                    </a:cubicBezTo>
                    <a:cubicBezTo>
                      <a:pt x="10737" y="127"/>
                      <a:pt x="10684" y="185"/>
                      <a:pt x="10612" y="211"/>
                    </a:cubicBezTo>
                    <a:cubicBezTo>
                      <a:pt x="10509" y="248"/>
                      <a:pt x="10497" y="253"/>
                      <a:pt x="10578" y="256"/>
                    </a:cubicBezTo>
                    <a:cubicBezTo>
                      <a:pt x="10728" y="261"/>
                      <a:pt x="10764" y="390"/>
                      <a:pt x="10654" y="542"/>
                    </a:cubicBezTo>
                    <a:cubicBezTo>
                      <a:pt x="10576" y="649"/>
                      <a:pt x="10572" y="695"/>
                      <a:pt x="10629" y="790"/>
                    </a:cubicBezTo>
                    <a:cubicBezTo>
                      <a:pt x="10687" y="889"/>
                      <a:pt x="10679" y="914"/>
                      <a:pt x="10587" y="971"/>
                    </a:cubicBezTo>
                    <a:cubicBezTo>
                      <a:pt x="10527" y="1007"/>
                      <a:pt x="10432" y="1081"/>
                      <a:pt x="10377" y="1129"/>
                    </a:cubicBezTo>
                    <a:cubicBezTo>
                      <a:pt x="10306" y="1191"/>
                      <a:pt x="10234" y="1200"/>
                      <a:pt x="10117" y="1174"/>
                    </a:cubicBezTo>
                    <a:cubicBezTo>
                      <a:pt x="9832" y="1108"/>
                      <a:pt x="9308" y="1139"/>
                      <a:pt x="9120" y="1226"/>
                    </a:cubicBezTo>
                    <a:cubicBezTo>
                      <a:pt x="8900" y="1329"/>
                      <a:pt x="8818" y="1448"/>
                      <a:pt x="8818" y="1693"/>
                    </a:cubicBezTo>
                    <a:cubicBezTo>
                      <a:pt x="8818" y="1964"/>
                      <a:pt x="8952" y="2208"/>
                      <a:pt x="9254" y="2498"/>
                    </a:cubicBezTo>
                    <a:cubicBezTo>
                      <a:pt x="9482" y="2717"/>
                      <a:pt x="9518" y="2774"/>
                      <a:pt x="9497" y="2927"/>
                    </a:cubicBezTo>
                    <a:cubicBezTo>
                      <a:pt x="9451" y="3270"/>
                      <a:pt x="9508" y="3386"/>
                      <a:pt x="9757" y="3424"/>
                    </a:cubicBezTo>
                    <a:cubicBezTo>
                      <a:pt x="9881" y="3442"/>
                      <a:pt x="9994" y="3471"/>
                      <a:pt x="10008" y="3491"/>
                    </a:cubicBezTo>
                    <a:cubicBezTo>
                      <a:pt x="10064" y="3572"/>
                      <a:pt x="9813" y="3950"/>
                      <a:pt x="9581" y="4138"/>
                    </a:cubicBezTo>
                    <a:cubicBezTo>
                      <a:pt x="9313" y="4356"/>
                      <a:pt x="9209" y="4370"/>
                      <a:pt x="9179" y="4176"/>
                    </a:cubicBezTo>
                    <a:cubicBezTo>
                      <a:pt x="9150" y="3995"/>
                      <a:pt x="9012" y="3868"/>
                      <a:pt x="8785" y="3830"/>
                    </a:cubicBezTo>
                    <a:cubicBezTo>
                      <a:pt x="8677" y="3812"/>
                      <a:pt x="8561" y="3764"/>
                      <a:pt x="8533" y="3717"/>
                    </a:cubicBezTo>
                    <a:cubicBezTo>
                      <a:pt x="8478" y="3621"/>
                      <a:pt x="8490" y="3418"/>
                      <a:pt x="8550" y="3363"/>
                    </a:cubicBezTo>
                    <a:cubicBezTo>
                      <a:pt x="8609" y="3310"/>
                      <a:pt x="8600" y="3235"/>
                      <a:pt x="8533" y="3235"/>
                    </a:cubicBezTo>
                    <a:cubicBezTo>
                      <a:pt x="8502" y="3235"/>
                      <a:pt x="8478" y="3251"/>
                      <a:pt x="8483" y="3273"/>
                    </a:cubicBezTo>
                    <a:cubicBezTo>
                      <a:pt x="8488" y="3295"/>
                      <a:pt x="8460" y="3377"/>
                      <a:pt x="8425" y="3454"/>
                    </a:cubicBezTo>
                    <a:cubicBezTo>
                      <a:pt x="8354" y="3607"/>
                      <a:pt x="8157" y="3689"/>
                      <a:pt x="8047" y="3612"/>
                    </a:cubicBezTo>
                    <a:cubicBezTo>
                      <a:pt x="7924" y="3525"/>
                      <a:pt x="7663" y="3494"/>
                      <a:pt x="7545" y="3551"/>
                    </a:cubicBezTo>
                    <a:cubicBezTo>
                      <a:pt x="7460" y="3592"/>
                      <a:pt x="7427" y="3657"/>
                      <a:pt x="7427" y="3807"/>
                    </a:cubicBezTo>
                    <a:cubicBezTo>
                      <a:pt x="7427" y="3919"/>
                      <a:pt x="7400" y="4030"/>
                      <a:pt x="7369" y="4048"/>
                    </a:cubicBezTo>
                    <a:cubicBezTo>
                      <a:pt x="7264" y="4106"/>
                      <a:pt x="6974" y="3598"/>
                      <a:pt x="6874" y="3190"/>
                    </a:cubicBezTo>
                    <a:cubicBezTo>
                      <a:pt x="6758" y="2715"/>
                      <a:pt x="6663" y="2535"/>
                      <a:pt x="6472" y="2423"/>
                    </a:cubicBezTo>
                    <a:cubicBezTo>
                      <a:pt x="5949" y="2115"/>
                      <a:pt x="5145" y="2336"/>
                      <a:pt x="5248" y="2761"/>
                    </a:cubicBezTo>
                    <a:cubicBezTo>
                      <a:pt x="5283" y="2905"/>
                      <a:pt x="5264" y="2936"/>
                      <a:pt x="5098" y="3017"/>
                    </a:cubicBezTo>
                    <a:cubicBezTo>
                      <a:pt x="4995" y="3067"/>
                      <a:pt x="4852" y="3153"/>
                      <a:pt x="4771" y="3213"/>
                    </a:cubicBezTo>
                    <a:lnTo>
                      <a:pt x="4620" y="3326"/>
                    </a:lnTo>
                    <a:lnTo>
                      <a:pt x="4762" y="3318"/>
                    </a:lnTo>
                    <a:cubicBezTo>
                      <a:pt x="4910" y="3313"/>
                      <a:pt x="4913" y="3329"/>
                      <a:pt x="4838" y="3627"/>
                    </a:cubicBezTo>
                    <a:cubicBezTo>
                      <a:pt x="4800" y="3779"/>
                      <a:pt x="4801" y="3783"/>
                      <a:pt x="4913" y="3694"/>
                    </a:cubicBezTo>
                    <a:cubicBezTo>
                      <a:pt x="4982" y="3640"/>
                      <a:pt x="5119" y="3604"/>
                      <a:pt x="5257" y="3604"/>
                    </a:cubicBezTo>
                    <a:cubicBezTo>
                      <a:pt x="5592" y="3604"/>
                      <a:pt x="5681" y="3520"/>
                      <a:pt x="5701" y="3183"/>
                    </a:cubicBezTo>
                    <a:cubicBezTo>
                      <a:pt x="5715" y="2936"/>
                      <a:pt x="5730" y="2895"/>
                      <a:pt x="5835" y="2882"/>
                    </a:cubicBezTo>
                    <a:cubicBezTo>
                      <a:pt x="5903" y="2873"/>
                      <a:pt x="6041" y="2922"/>
                      <a:pt x="6137" y="2995"/>
                    </a:cubicBezTo>
                    <a:cubicBezTo>
                      <a:pt x="6285" y="3107"/>
                      <a:pt x="6311" y="3175"/>
                      <a:pt x="6338" y="3446"/>
                    </a:cubicBezTo>
                    <a:cubicBezTo>
                      <a:pt x="6381" y="3870"/>
                      <a:pt x="6545" y="4098"/>
                      <a:pt x="7075" y="4477"/>
                    </a:cubicBezTo>
                    <a:lnTo>
                      <a:pt x="7218" y="4582"/>
                    </a:lnTo>
                    <a:lnTo>
                      <a:pt x="7033" y="4665"/>
                    </a:lnTo>
                    <a:cubicBezTo>
                      <a:pt x="6933" y="4712"/>
                      <a:pt x="6809" y="4736"/>
                      <a:pt x="6757" y="4718"/>
                    </a:cubicBezTo>
                    <a:cubicBezTo>
                      <a:pt x="6705" y="4700"/>
                      <a:pt x="6609" y="4711"/>
                      <a:pt x="6539" y="4740"/>
                    </a:cubicBezTo>
                    <a:cubicBezTo>
                      <a:pt x="6469" y="4770"/>
                      <a:pt x="6326" y="4825"/>
                      <a:pt x="6221" y="4861"/>
                    </a:cubicBezTo>
                    <a:cubicBezTo>
                      <a:pt x="6016" y="4930"/>
                      <a:pt x="5860" y="5089"/>
                      <a:pt x="5860" y="5229"/>
                    </a:cubicBezTo>
                    <a:cubicBezTo>
                      <a:pt x="5860" y="5296"/>
                      <a:pt x="5909" y="5309"/>
                      <a:pt x="6086" y="5305"/>
                    </a:cubicBezTo>
                    <a:cubicBezTo>
                      <a:pt x="6272" y="5300"/>
                      <a:pt x="6358" y="5334"/>
                      <a:pt x="6514" y="5470"/>
                    </a:cubicBezTo>
                    <a:cubicBezTo>
                      <a:pt x="6620" y="5563"/>
                      <a:pt x="6761" y="5643"/>
                      <a:pt x="6824" y="5643"/>
                    </a:cubicBezTo>
                    <a:cubicBezTo>
                      <a:pt x="6975" y="5643"/>
                      <a:pt x="7205" y="5787"/>
                      <a:pt x="7159" y="5854"/>
                    </a:cubicBezTo>
                    <a:cubicBezTo>
                      <a:pt x="7139" y="5883"/>
                      <a:pt x="7086" y="5889"/>
                      <a:pt x="7033" y="5869"/>
                    </a:cubicBezTo>
                    <a:cubicBezTo>
                      <a:pt x="6981" y="5849"/>
                      <a:pt x="6703" y="5816"/>
                      <a:pt x="6422" y="5794"/>
                    </a:cubicBezTo>
                    <a:cubicBezTo>
                      <a:pt x="6016" y="5761"/>
                      <a:pt x="5866" y="5729"/>
                      <a:pt x="5684" y="5621"/>
                    </a:cubicBezTo>
                    <a:cubicBezTo>
                      <a:pt x="5537" y="5533"/>
                      <a:pt x="5450" y="5502"/>
                      <a:pt x="5450" y="5545"/>
                    </a:cubicBezTo>
                    <a:cubicBezTo>
                      <a:pt x="5450" y="5731"/>
                      <a:pt x="5828" y="6004"/>
                      <a:pt x="6086" y="6004"/>
                    </a:cubicBezTo>
                    <a:cubicBezTo>
                      <a:pt x="6152" y="6004"/>
                      <a:pt x="6254" y="6049"/>
                      <a:pt x="6313" y="6102"/>
                    </a:cubicBezTo>
                    <a:cubicBezTo>
                      <a:pt x="6372" y="6155"/>
                      <a:pt x="6537" y="6214"/>
                      <a:pt x="6673" y="6230"/>
                    </a:cubicBezTo>
                    <a:cubicBezTo>
                      <a:pt x="6826" y="6248"/>
                      <a:pt x="7005" y="6319"/>
                      <a:pt x="7142" y="6418"/>
                    </a:cubicBezTo>
                    <a:cubicBezTo>
                      <a:pt x="7265" y="6507"/>
                      <a:pt x="7388" y="6576"/>
                      <a:pt x="7419" y="6576"/>
                    </a:cubicBezTo>
                    <a:cubicBezTo>
                      <a:pt x="7450" y="6576"/>
                      <a:pt x="7603" y="6637"/>
                      <a:pt x="7763" y="6712"/>
                    </a:cubicBezTo>
                    <a:cubicBezTo>
                      <a:pt x="7984" y="6815"/>
                      <a:pt x="8093" y="6910"/>
                      <a:pt x="8215" y="7110"/>
                    </a:cubicBezTo>
                    <a:cubicBezTo>
                      <a:pt x="8400" y="7416"/>
                      <a:pt x="8472" y="7949"/>
                      <a:pt x="8357" y="8141"/>
                    </a:cubicBezTo>
                    <a:cubicBezTo>
                      <a:pt x="8309" y="8223"/>
                      <a:pt x="8307" y="8277"/>
                      <a:pt x="8349" y="8314"/>
                    </a:cubicBezTo>
                    <a:cubicBezTo>
                      <a:pt x="8442" y="8398"/>
                      <a:pt x="8212" y="8750"/>
                      <a:pt x="7905" y="8999"/>
                    </a:cubicBezTo>
                    <a:cubicBezTo>
                      <a:pt x="7759" y="9117"/>
                      <a:pt x="7519" y="9325"/>
                      <a:pt x="7369" y="9458"/>
                    </a:cubicBezTo>
                    <a:lnTo>
                      <a:pt x="7092" y="9699"/>
                    </a:lnTo>
                    <a:lnTo>
                      <a:pt x="6866" y="9631"/>
                    </a:lnTo>
                    <a:cubicBezTo>
                      <a:pt x="6728" y="9589"/>
                      <a:pt x="6539" y="9461"/>
                      <a:pt x="6380" y="9300"/>
                    </a:cubicBezTo>
                    <a:cubicBezTo>
                      <a:pt x="6216" y="9135"/>
                      <a:pt x="6039" y="9005"/>
                      <a:pt x="5894" y="8961"/>
                    </a:cubicBezTo>
                    <a:cubicBezTo>
                      <a:pt x="5670" y="8893"/>
                      <a:pt x="5657" y="8883"/>
                      <a:pt x="5600" y="8585"/>
                    </a:cubicBezTo>
                    <a:lnTo>
                      <a:pt x="5542" y="8277"/>
                    </a:lnTo>
                    <a:lnTo>
                      <a:pt x="5760" y="8089"/>
                    </a:lnTo>
                    <a:cubicBezTo>
                      <a:pt x="5948" y="7927"/>
                      <a:pt x="5979" y="7873"/>
                      <a:pt x="5978" y="7675"/>
                    </a:cubicBezTo>
                    <a:cubicBezTo>
                      <a:pt x="5976" y="7384"/>
                      <a:pt x="5842" y="7139"/>
                      <a:pt x="5374" y="6569"/>
                    </a:cubicBezTo>
                    <a:cubicBezTo>
                      <a:pt x="5169" y="6318"/>
                      <a:pt x="4986" y="6086"/>
                      <a:pt x="4972" y="6049"/>
                    </a:cubicBezTo>
                    <a:cubicBezTo>
                      <a:pt x="4952" y="5995"/>
                      <a:pt x="4937" y="5995"/>
                      <a:pt x="4863" y="6049"/>
                    </a:cubicBezTo>
                    <a:cubicBezTo>
                      <a:pt x="4784" y="6108"/>
                      <a:pt x="4722" y="6036"/>
                      <a:pt x="4419" y="5523"/>
                    </a:cubicBezTo>
                    <a:cubicBezTo>
                      <a:pt x="4056" y="4909"/>
                      <a:pt x="3942" y="4630"/>
                      <a:pt x="3941" y="4349"/>
                    </a:cubicBezTo>
                    <a:cubicBezTo>
                      <a:pt x="3941" y="4257"/>
                      <a:pt x="3918" y="4168"/>
                      <a:pt x="3891" y="4153"/>
                    </a:cubicBezTo>
                    <a:cubicBezTo>
                      <a:pt x="3864" y="4138"/>
                      <a:pt x="3826" y="3978"/>
                      <a:pt x="3807" y="3792"/>
                    </a:cubicBezTo>
                    <a:cubicBezTo>
                      <a:pt x="3788" y="3607"/>
                      <a:pt x="3717" y="3190"/>
                      <a:pt x="3648" y="2867"/>
                    </a:cubicBezTo>
                    <a:cubicBezTo>
                      <a:pt x="3571" y="2504"/>
                      <a:pt x="3535" y="2193"/>
                      <a:pt x="3556" y="2054"/>
                    </a:cubicBezTo>
                    <a:cubicBezTo>
                      <a:pt x="3597" y="1785"/>
                      <a:pt x="3543" y="1767"/>
                      <a:pt x="3329" y="1994"/>
                    </a:cubicBezTo>
                    <a:cubicBezTo>
                      <a:pt x="3045" y="2296"/>
                      <a:pt x="2785" y="2972"/>
                      <a:pt x="2785" y="3393"/>
                    </a:cubicBezTo>
                    <a:cubicBezTo>
                      <a:pt x="2785" y="3476"/>
                      <a:pt x="2762" y="3559"/>
                      <a:pt x="2734" y="3574"/>
                    </a:cubicBezTo>
                    <a:cubicBezTo>
                      <a:pt x="2682" y="3603"/>
                      <a:pt x="2198" y="3060"/>
                      <a:pt x="2198" y="2972"/>
                    </a:cubicBezTo>
                    <a:cubicBezTo>
                      <a:pt x="2198" y="2945"/>
                      <a:pt x="2175" y="2927"/>
                      <a:pt x="2148" y="2927"/>
                    </a:cubicBezTo>
                    <a:cubicBezTo>
                      <a:pt x="2059" y="2927"/>
                      <a:pt x="1972" y="3505"/>
                      <a:pt x="1972" y="4056"/>
                    </a:cubicBezTo>
                    <a:cubicBezTo>
                      <a:pt x="1972" y="4351"/>
                      <a:pt x="1946" y="4599"/>
                      <a:pt x="1922" y="4612"/>
                    </a:cubicBezTo>
                    <a:cubicBezTo>
                      <a:pt x="1897" y="4626"/>
                      <a:pt x="1727" y="4496"/>
                      <a:pt x="1536" y="4326"/>
                    </a:cubicBezTo>
                    <a:cubicBezTo>
                      <a:pt x="1345" y="4157"/>
                      <a:pt x="1163" y="4018"/>
                      <a:pt x="1134" y="4018"/>
                    </a:cubicBezTo>
                    <a:cubicBezTo>
                      <a:pt x="1055" y="4018"/>
                      <a:pt x="1134" y="5248"/>
                      <a:pt x="1234" y="5583"/>
                    </a:cubicBezTo>
                    <a:cubicBezTo>
                      <a:pt x="1282" y="5740"/>
                      <a:pt x="1309" y="5891"/>
                      <a:pt x="1293" y="5914"/>
                    </a:cubicBezTo>
                    <a:cubicBezTo>
                      <a:pt x="1277" y="5937"/>
                      <a:pt x="1173" y="5889"/>
                      <a:pt x="1067" y="5809"/>
                    </a:cubicBezTo>
                    <a:cubicBezTo>
                      <a:pt x="414" y="5317"/>
                      <a:pt x="404" y="5309"/>
                      <a:pt x="405" y="5440"/>
                    </a:cubicBezTo>
                    <a:cubicBezTo>
                      <a:pt x="406" y="5898"/>
                      <a:pt x="655" y="6708"/>
                      <a:pt x="908" y="7065"/>
                    </a:cubicBezTo>
                    <a:cubicBezTo>
                      <a:pt x="999" y="7195"/>
                      <a:pt x="1066" y="7376"/>
                      <a:pt x="1075" y="7509"/>
                    </a:cubicBezTo>
                    <a:cubicBezTo>
                      <a:pt x="1084" y="7633"/>
                      <a:pt x="1143" y="7811"/>
                      <a:pt x="1209" y="7908"/>
                    </a:cubicBezTo>
                    <a:cubicBezTo>
                      <a:pt x="1342" y="8102"/>
                      <a:pt x="1296" y="8190"/>
                      <a:pt x="1100" y="8096"/>
                    </a:cubicBezTo>
                    <a:cubicBezTo>
                      <a:pt x="1035" y="8064"/>
                      <a:pt x="804" y="7981"/>
                      <a:pt x="589" y="7915"/>
                    </a:cubicBezTo>
                    <a:cubicBezTo>
                      <a:pt x="375" y="7850"/>
                      <a:pt x="146" y="7781"/>
                      <a:pt x="86" y="7757"/>
                    </a:cubicBezTo>
                    <a:cubicBezTo>
                      <a:pt x="-7" y="7721"/>
                      <a:pt x="-17" y="7732"/>
                      <a:pt x="19" y="7840"/>
                    </a:cubicBezTo>
                    <a:cubicBezTo>
                      <a:pt x="106" y="8100"/>
                      <a:pt x="412" y="8599"/>
                      <a:pt x="631" y="8848"/>
                    </a:cubicBezTo>
                    <a:cubicBezTo>
                      <a:pt x="756" y="8991"/>
                      <a:pt x="848" y="9127"/>
                      <a:pt x="832" y="9149"/>
                    </a:cubicBezTo>
                    <a:cubicBezTo>
                      <a:pt x="816" y="9172"/>
                      <a:pt x="674" y="9187"/>
                      <a:pt x="522" y="9187"/>
                    </a:cubicBezTo>
                    <a:cubicBezTo>
                      <a:pt x="370" y="9187"/>
                      <a:pt x="201" y="9218"/>
                      <a:pt x="145" y="9255"/>
                    </a:cubicBezTo>
                    <a:cubicBezTo>
                      <a:pt x="52" y="9316"/>
                      <a:pt x="79" y="9357"/>
                      <a:pt x="405" y="9676"/>
                    </a:cubicBezTo>
                    <a:cubicBezTo>
                      <a:pt x="601" y="9869"/>
                      <a:pt x="921" y="10121"/>
                      <a:pt x="1125" y="10240"/>
                    </a:cubicBezTo>
                    <a:cubicBezTo>
                      <a:pt x="1330" y="10359"/>
                      <a:pt x="1489" y="10483"/>
                      <a:pt x="1469" y="10511"/>
                    </a:cubicBezTo>
                    <a:cubicBezTo>
                      <a:pt x="1449" y="10541"/>
                      <a:pt x="1286" y="10548"/>
                      <a:pt x="1100" y="10534"/>
                    </a:cubicBezTo>
                    <a:cubicBezTo>
                      <a:pt x="921" y="10521"/>
                      <a:pt x="721" y="10524"/>
                      <a:pt x="648" y="10541"/>
                    </a:cubicBezTo>
                    <a:lnTo>
                      <a:pt x="522" y="10572"/>
                    </a:lnTo>
                    <a:cubicBezTo>
                      <a:pt x="521" y="10573"/>
                      <a:pt x="522" y="10577"/>
                      <a:pt x="522" y="10579"/>
                    </a:cubicBezTo>
                    <a:cubicBezTo>
                      <a:pt x="522" y="10581"/>
                      <a:pt x="522" y="10584"/>
                      <a:pt x="522" y="10587"/>
                    </a:cubicBezTo>
                    <a:lnTo>
                      <a:pt x="665" y="10752"/>
                    </a:lnTo>
                    <a:cubicBezTo>
                      <a:pt x="986" y="11143"/>
                      <a:pt x="1619" y="11405"/>
                      <a:pt x="2491" y="11505"/>
                    </a:cubicBezTo>
                    <a:cubicBezTo>
                      <a:pt x="2795" y="11539"/>
                      <a:pt x="3046" y="11590"/>
                      <a:pt x="3044" y="11617"/>
                    </a:cubicBezTo>
                    <a:cubicBezTo>
                      <a:pt x="3043" y="11645"/>
                      <a:pt x="2976" y="11844"/>
                      <a:pt x="2902" y="12054"/>
                    </a:cubicBezTo>
                    <a:cubicBezTo>
                      <a:pt x="2774" y="12417"/>
                      <a:pt x="2754" y="12936"/>
                      <a:pt x="2860" y="13032"/>
                    </a:cubicBezTo>
                    <a:cubicBezTo>
                      <a:pt x="2880" y="13050"/>
                      <a:pt x="3064" y="12962"/>
                      <a:pt x="3271" y="12829"/>
                    </a:cubicBezTo>
                    <a:cubicBezTo>
                      <a:pt x="3478" y="12696"/>
                      <a:pt x="3663" y="12607"/>
                      <a:pt x="3681" y="12633"/>
                    </a:cubicBezTo>
                    <a:cubicBezTo>
                      <a:pt x="3700" y="12660"/>
                      <a:pt x="3687" y="12837"/>
                      <a:pt x="3656" y="13032"/>
                    </a:cubicBezTo>
                    <a:cubicBezTo>
                      <a:pt x="3626" y="13227"/>
                      <a:pt x="3611" y="13398"/>
                      <a:pt x="3623" y="13408"/>
                    </a:cubicBezTo>
                    <a:cubicBezTo>
                      <a:pt x="3653" y="13435"/>
                      <a:pt x="3936" y="13293"/>
                      <a:pt x="4167" y="13137"/>
                    </a:cubicBezTo>
                    <a:cubicBezTo>
                      <a:pt x="4276" y="13064"/>
                      <a:pt x="4392" y="13017"/>
                      <a:pt x="4419" y="13032"/>
                    </a:cubicBezTo>
                    <a:cubicBezTo>
                      <a:pt x="4446" y="13047"/>
                      <a:pt x="4469" y="13200"/>
                      <a:pt x="4469" y="13371"/>
                    </a:cubicBezTo>
                    <a:cubicBezTo>
                      <a:pt x="4469" y="13538"/>
                      <a:pt x="4475" y="13674"/>
                      <a:pt x="4486" y="13679"/>
                    </a:cubicBezTo>
                    <a:cubicBezTo>
                      <a:pt x="4572" y="13677"/>
                      <a:pt x="4935" y="13542"/>
                      <a:pt x="5064" y="13461"/>
                    </a:cubicBezTo>
                    <a:cubicBezTo>
                      <a:pt x="5152" y="13406"/>
                      <a:pt x="5227" y="13377"/>
                      <a:pt x="5232" y="13401"/>
                    </a:cubicBezTo>
                    <a:cubicBezTo>
                      <a:pt x="5237" y="13424"/>
                      <a:pt x="5241" y="13470"/>
                      <a:pt x="5248" y="13498"/>
                    </a:cubicBezTo>
                    <a:cubicBezTo>
                      <a:pt x="5256" y="13527"/>
                      <a:pt x="5269" y="13599"/>
                      <a:pt x="5274" y="13656"/>
                    </a:cubicBezTo>
                    <a:cubicBezTo>
                      <a:pt x="5291" y="13892"/>
                      <a:pt x="5368" y="13914"/>
                      <a:pt x="5642" y="13769"/>
                    </a:cubicBezTo>
                    <a:cubicBezTo>
                      <a:pt x="5784" y="13695"/>
                      <a:pt x="5928" y="13596"/>
                      <a:pt x="5969" y="13551"/>
                    </a:cubicBezTo>
                    <a:cubicBezTo>
                      <a:pt x="6070" y="13442"/>
                      <a:pt x="6154" y="13498"/>
                      <a:pt x="6154" y="13679"/>
                    </a:cubicBezTo>
                    <a:cubicBezTo>
                      <a:pt x="6154" y="14037"/>
                      <a:pt x="6337" y="14089"/>
                      <a:pt x="6723" y="13837"/>
                    </a:cubicBezTo>
                    <a:cubicBezTo>
                      <a:pt x="6856" y="13751"/>
                      <a:pt x="6970" y="13679"/>
                      <a:pt x="6983" y="13679"/>
                    </a:cubicBezTo>
                    <a:cubicBezTo>
                      <a:pt x="6992" y="13679"/>
                      <a:pt x="7029" y="13718"/>
                      <a:pt x="7067" y="13769"/>
                    </a:cubicBezTo>
                    <a:cubicBezTo>
                      <a:pt x="6830" y="13318"/>
                      <a:pt x="6740" y="12846"/>
                      <a:pt x="6740" y="12189"/>
                    </a:cubicBezTo>
                    <a:cubicBezTo>
                      <a:pt x="6740" y="11457"/>
                      <a:pt x="6793" y="11169"/>
                      <a:pt x="6992" y="10782"/>
                    </a:cubicBezTo>
                    <a:cubicBezTo>
                      <a:pt x="7341" y="10103"/>
                      <a:pt x="8304" y="9223"/>
                      <a:pt x="9070" y="8886"/>
                    </a:cubicBezTo>
                    <a:cubicBezTo>
                      <a:pt x="9620" y="8644"/>
                      <a:pt x="9846" y="8605"/>
                      <a:pt x="10679" y="8608"/>
                    </a:cubicBezTo>
                    <a:cubicBezTo>
                      <a:pt x="11795" y="8611"/>
                      <a:pt x="11956" y="8642"/>
                      <a:pt x="12749" y="9029"/>
                    </a:cubicBezTo>
                    <a:cubicBezTo>
                      <a:pt x="14546" y="9906"/>
                      <a:pt x="15346" y="11990"/>
                      <a:pt x="14517" y="13641"/>
                    </a:cubicBezTo>
                    <a:cubicBezTo>
                      <a:pt x="14166" y="14341"/>
                      <a:pt x="13752" y="14761"/>
                      <a:pt x="13495" y="14672"/>
                    </a:cubicBezTo>
                    <a:cubicBezTo>
                      <a:pt x="13402" y="14640"/>
                      <a:pt x="13297" y="14683"/>
                      <a:pt x="13260" y="14770"/>
                    </a:cubicBezTo>
                    <a:cubicBezTo>
                      <a:pt x="13223" y="14857"/>
                      <a:pt x="13121" y="14906"/>
                      <a:pt x="13034" y="14875"/>
                    </a:cubicBezTo>
                    <a:cubicBezTo>
                      <a:pt x="12937" y="14842"/>
                      <a:pt x="12853" y="14906"/>
                      <a:pt x="12816" y="15033"/>
                    </a:cubicBezTo>
                    <a:cubicBezTo>
                      <a:pt x="12771" y="15185"/>
                      <a:pt x="12687" y="15230"/>
                      <a:pt x="12522" y="15191"/>
                    </a:cubicBezTo>
                    <a:cubicBezTo>
                      <a:pt x="12352" y="15151"/>
                      <a:pt x="12289" y="15187"/>
                      <a:pt x="12263" y="15349"/>
                    </a:cubicBezTo>
                    <a:cubicBezTo>
                      <a:pt x="12243" y="15470"/>
                      <a:pt x="12093" y="15628"/>
                      <a:pt x="11936" y="15696"/>
                    </a:cubicBezTo>
                    <a:cubicBezTo>
                      <a:pt x="11486" y="15888"/>
                      <a:pt x="10569" y="15935"/>
                      <a:pt x="9883" y="15801"/>
                    </a:cubicBezTo>
                    <a:cubicBezTo>
                      <a:pt x="9315" y="15690"/>
                      <a:pt x="9250" y="15650"/>
                      <a:pt x="9196" y="15372"/>
                    </a:cubicBezTo>
                    <a:cubicBezTo>
                      <a:pt x="9155" y="15167"/>
                      <a:pt x="9106" y="15105"/>
                      <a:pt x="9045" y="15191"/>
                    </a:cubicBezTo>
                    <a:cubicBezTo>
                      <a:pt x="8921" y="15368"/>
                      <a:pt x="8735" y="15253"/>
                      <a:pt x="8735" y="14996"/>
                    </a:cubicBezTo>
                    <a:cubicBezTo>
                      <a:pt x="8735" y="14846"/>
                      <a:pt x="8689" y="14801"/>
                      <a:pt x="8559" y="14845"/>
                    </a:cubicBezTo>
                    <a:cubicBezTo>
                      <a:pt x="8436" y="14887"/>
                      <a:pt x="8357" y="14835"/>
                      <a:pt x="8316" y="14695"/>
                    </a:cubicBezTo>
                    <a:cubicBezTo>
                      <a:pt x="8259" y="14501"/>
                      <a:pt x="8235" y="14505"/>
                      <a:pt x="8047" y="14657"/>
                    </a:cubicBezTo>
                    <a:cubicBezTo>
                      <a:pt x="7859" y="14810"/>
                      <a:pt x="7826" y="14790"/>
                      <a:pt x="7553" y="14469"/>
                    </a:cubicBezTo>
                    <a:cubicBezTo>
                      <a:pt x="7423" y="14316"/>
                      <a:pt x="7313" y="14171"/>
                      <a:pt x="7218" y="14025"/>
                    </a:cubicBezTo>
                    <a:cubicBezTo>
                      <a:pt x="7219" y="14054"/>
                      <a:pt x="7195" y="14072"/>
                      <a:pt x="7151" y="14093"/>
                    </a:cubicBezTo>
                    <a:cubicBezTo>
                      <a:pt x="7096" y="14119"/>
                      <a:pt x="6964" y="14155"/>
                      <a:pt x="6857" y="14176"/>
                    </a:cubicBezTo>
                    <a:cubicBezTo>
                      <a:pt x="6604" y="14225"/>
                      <a:pt x="6277" y="14486"/>
                      <a:pt x="6145" y="14747"/>
                    </a:cubicBezTo>
                    <a:cubicBezTo>
                      <a:pt x="5977" y="15080"/>
                      <a:pt x="5999" y="15574"/>
                      <a:pt x="6204" y="15944"/>
                    </a:cubicBezTo>
                    <a:lnTo>
                      <a:pt x="6371" y="16245"/>
                    </a:lnTo>
                    <a:lnTo>
                      <a:pt x="6547" y="16109"/>
                    </a:lnTo>
                    <a:cubicBezTo>
                      <a:pt x="6735" y="15968"/>
                      <a:pt x="6792" y="15989"/>
                      <a:pt x="6874" y="16230"/>
                    </a:cubicBezTo>
                    <a:cubicBezTo>
                      <a:pt x="6897" y="16297"/>
                      <a:pt x="7040" y="16477"/>
                      <a:pt x="7193" y="16629"/>
                    </a:cubicBezTo>
                    <a:cubicBezTo>
                      <a:pt x="7345" y="16780"/>
                      <a:pt x="7480" y="16937"/>
                      <a:pt x="7494" y="16975"/>
                    </a:cubicBezTo>
                    <a:cubicBezTo>
                      <a:pt x="7531" y="17074"/>
                      <a:pt x="7635" y="16996"/>
                      <a:pt x="7746" y="16787"/>
                    </a:cubicBezTo>
                    <a:cubicBezTo>
                      <a:pt x="7799" y="16686"/>
                      <a:pt x="7861" y="16606"/>
                      <a:pt x="7888" y="16606"/>
                    </a:cubicBezTo>
                    <a:cubicBezTo>
                      <a:pt x="7916" y="16606"/>
                      <a:pt x="7990" y="16686"/>
                      <a:pt x="8056" y="16787"/>
                    </a:cubicBezTo>
                    <a:cubicBezTo>
                      <a:pt x="8185" y="16983"/>
                      <a:pt x="8301" y="17016"/>
                      <a:pt x="8416" y="16892"/>
                    </a:cubicBezTo>
                    <a:cubicBezTo>
                      <a:pt x="8617" y="16674"/>
                      <a:pt x="8646" y="17071"/>
                      <a:pt x="8475" y="17674"/>
                    </a:cubicBezTo>
                    <a:cubicBezTo>
                      <a:pt x="8260" y="18431"/>
                      <a:pt x="7782" y="19223"/>
                      <a:pt x="7126" y="19909"/>
                    </a:cubicBezTo>
                    <a:lnTo>
                      <a:pt x="6832" y="20210"/>
                    </a:lnTo>
                    <a:lnTo>
                      <a:pt x="7126" y="20210"/>
                    </a:lnTo>
                    <a:cubicBezTo>
                      <a:pt x="7312" y="20210"/>
                      <a:pt x="7502" y="20163"/>
                      <a:pt x="7679" y="20082"/>
                    </a:cubicBezTo>
                    <a:cubicBezTo>
                      <a:pt x="7828" y="20014"/>
                      <a:pt x="7965" y="19977"/>
                      <a:pt x="7980" y="19999"/>
                    </a:cubicBezTo>
                    <a:cubicBezTo>
                      <a:pt x="7996" y="20022"/>
                      <a:pt x="7976" y="20162"/>
                      <a:pt x="7938" y="20308"/>
                    </a:cubicBezTo>
                    <a:cubicBezTo>
                      <a:pt x="7901" y="20454"/>
                      <a:pt x="7892" y="20590"/>
                      <a:pt x="7913" y="20609"/>
                    </a:cubicBezTo>
                    <a:cubicBezTo>
                      <a:pt x="7934" y="20628"/>
                      <a:pt x="8108" y="20569"/>
                      <a:pt x="8307" y="20481"/>
                    </a:cubicBezTo>
                    <a:cubicBezTo>
                      <a:pt x="8506" y="20392"/>
                      <a:pt x="8695" y="20333"/>
                      <a:pt x="8718" y="20345"/>
                    </a:cubicBezTo>
                    <a:cubicBezTo>
                      <a:pt x="8741" y="20358"/>
                      <a:pt x="8744" y="20496"/>
                      <a:pt x="8726" y="20654"/>
                    </a:cubicBezTo>
                    <a:cubicBezTo>
                      <a:pt x="8697" y="20911"/>
                      <a:pt x="8703" y="20940"/>
                      <a:pt x="8802" y="20940"/>
                    </a:cubicBezTo>
                    <a:cubicBezTo>
                      <a:pt x="9008" y="20939"/>
                      <a:pt x="9317" y="20839"/>
                      <a:pt x="9589" y="20684"/>
                    </a:cubicBezTo>
                    <a:cubicBezTo>
                      <a:pt x="9739" y="20599"/>
                      <a:pt x="9871" y="20543"/>
                      <a:pt x="9883" y="20564"/>
                    </a:cubicBezTo>
                    <a:cubicBezTo>
                      <a:pt x="9895" y="20584"/>
                      <a:pt x="9943" y="20709"/>
                      <a:pt x="9983" y="20842"/>
                    </a:cubicBezTo>
                    <a:cubicBezTo>
                      <a:pt x="10070" y="21132"/>
                      <a:pt x="10341" y="21449"/>
                      <a:pt x="10587" y="21542"/>
                    </a:cubicBezTo>
                    <a:cubicBezTo>
                      <a:pt x="10740" y="21600"/>
                      <a:pt x="10793" y="21598"/>
                      <a:pt x="10980" y="21512"/>
                    </a:cubicBezTo>
                    <a:cubicBezTo>
                      <a:pt x="11239" y="21393"/>
                      <a:pt x="11455" y="21149"/>
                      <a:pt x="11550" y="20865"/>
                    </a:cubicBezTo>
                    <a:cubicBezTo>
                      <a:pt x="11589" y="20750"/>
                      <a:pt x="11629" y="20624"/>
                      <a:pt x="11643" y="20586"/>
                    </a:cubicBezTo>
                    <a:cubicBezTo>
                      <a:pt x="11660" y="20537"/>
                      <a:pt x="11721" y="20551"/>
                      <a:pt x="11860" y="20646"/>
                    </a:cubicBezTo>
                    <a:cubicBezTo>
                      <a:pt x="12078" y="20795"/>
                      <a:pt x="12482" y="20940"/>
                      <a:pt x="12690" y="20940"/>
                    </a:cubicBezTo>
                    <a:cubicBezTo>
                      <a:pt x="12804" y="20940"/>
                      <a:pt x="12832" y="20916"/>
                      <a:pt x="12832" y="20789"/>
                    </a:cubicBezTo>
                    <a:cubicBezTo>
                      <a:pt x="12832" y="20705"/>
                      <a:pt x="12806" y="20572"/>
                      <a:pt x="12774" y="20496"/>
                    </a:cubicBezTo>
                    <a:cubicBezTo>
                      <a:pt x="12742" y="20420"/>
                      <a:pt x="12724" y="20339"/>
                      <a:pt x="12740" y="20315"/>
                    </a:cubicBezTo>
                    <a:cubicBezTo>
                      <a:pt x="12757" y="20291"/>
                      <a:pt x="12947" y="20351"/>
                      <a:pt x="13159" y="20451"/>
                    </a:cubicBezTo>
                    <a:cubicBezTo>
                      <a:pt x="13383" y="20556"/>
                      <a:pt x="13565" y="20613"/>
                      <a:pt x="13595" y="20586"/>
                    </a:cubicBezTo>
                    <a:cubicBezTo>
                      <a:pt x="13625" y="20559"/>
                      <a:pt x="13620" y="20441"/>
                      <a:pt x="13587" y="20308"/>
                    </a:cubicBezTo>
                    <a:cubicBezTo>
                      <a:pt x="13555" y="20181"/>
                      <a:pt x="13553" y="20059"/>
                      <a:pt x="13578" y="20037"/>
                    </a:cubicBezTo>
                    <a:cubicBezTo>
                      <a:pt x="13603" y="20015"/>
                      <a:pt x="13739" y="20047"/>
                      <a:pt x="13880" y="20105"/>
                    </a:cubicBezTo>
                    <a:cubicBezTo>
                      <a:pt x="14021" y="20162"/>
                      <a:pt x="14261" y="20209"/>
                      <a:pt x="14416" y="20210"/>
                    </a:cubicBezTo>
                    <a:lnTo>
                      <a:pt x="14693" y="20210"/>
                    </a:lnTo>
                    <a:lnTo>
                      <a:pt x="14425" y="19932"/>
                    </a:lnTo>
                    <a:cubicBezTo>
                      <a:pt x="13686" y="19193"/>
                      <a:pt x="13089" y="18119"/>
                      <a:pt x="12967" y="17291"/>
                    </a:cubicBezTo>
                    <a:cubicBezTo>
                      <a:pt x="12936" y="17081"/>
                      <a:pt x="12938" y="16964"/>
                      <a:pt x="12983" y="16922"/>
                    </a:cubicBezTo>
                    <a:cubicBezTo>
                      <a:pt x="12984" y="16920"/>
                      <a:pt x="12983" y="16916"/>
                      <a:pt x="12983" y="16914"/>
                    </a:cubicBezTo>
                    <a:cubicBezTo>
                      <a:pt x="12986" y="16907"/>
                      <a:pt x="12996" y="16904"/>
                      <a:pt x="13000" y="16899"/>
                    </a:cubicBezTo>
                    <a:cubicBezTo>
                      <a:pt x="13012" y="16885"/>
                      <a:pt x="13022" y="16877"/>
                      <a:pt x="13042" y="16884"/>
                    </a:cubicBezTo>
                    <a:cubicBezTo>
                      <a:pt x="13049" y="16887"/>
                      <a:pt x="13059" y="16894"/>
                      <a:pt x="13067" y="16899"/>
                    </a:cubicBezTo>
                    <a:cubicBezTo>
                      <a:pt x="13070" y="16901"/>
                      <a:pt x="13072" y="16905"/>
                      <a:pt x="13076" y="16907"/>
                    </a:cubicBezTo>
                    <a:cubicBezTo>
                      <a:pt x="13098" y="16911"/>
                      <a:pt x="13121" y="16917"/>
                      <a:pt x="13151" y="16929"/>
                    </a:cubicBezTo>
                    <a:cubicBezTo>
                      <a:pt x="13312" y="16996"/>
                      <a:pt x="13377" y="16962"/>
                      <a:pt x="13562" y="16681"/>
                    </a:cubicBezTo>
                    <a:cubicBezTo>
                      <a:pt x="13619" y="16594"/>
                      <a:pt x="13638" y="16600"/>
                      <a:pt x="13779" y="16802"/>
                    </a:cubicBezTo>
                    <a:lnTo>
                      <a:pt x="13939" y="17027"/>
                    </a:lnTo>
                    <a:lnTo>
                      <a:pt x="14232" y="16749"/>
                    </a:lnTo>
                    <a:cubicBezTo>
                      <a:pt x="14392" y="16597"/>
                      <a:pt x="14571" y="16374"/>
                      <a:pt x="14634" y="16252"/>
                    </a:cubicBezTo>
                    <a:cubicBezTo>
                      <a:pt x="14698" y="16130"/>
                      <a:pt x="14763" y="16034"/>
                      <a:pt x="14777" y="16034"/>
                    </a:cubicBezTo>
                    <a:cubicBezTo>
                      <a:pt x="14790" y="16034"/>
                      <a:pt x="14885" y="16076"/>
                      <a:pt x="14986" y="16132"/>
                    </a:cubicBezTo>
                    <a:lnTo>
                      <a:pt x="15171" y="16230"/>
                    </a:lnTo>
                    <a:lnTo>
                      <a:pt x="15338" y="15921"/>
                    </a:lnTo>
                    <a:cubicBezTo>
                      <a:pt x="15597" y="15429"/>
                      <a:pt x="15535" y="14804"/>
                      <a:pt x="15196" y="14477"/>
                    </a:cubicBezTo>
                    <a:cubicBezTo>
                      <a:pt x="15043" y="14330"/>
                      <a:pt x="14676" y="14153"/>
                      <a:pt x="14525" y="14153"/>
                    </a:cubicBezTo>
                    <a:cubicBezTo>
                      <a:pt x="14322" y="14153"/>
                      <a:pt x="14283" y="14051"/>
                      <a:pt x="14408" y="13860"/>
                    </a:cubicBezTo>
                    <a:cubicBezTo>
                      <a:pt x="14544" y="13652"/>
                      <a:pt x="14579" y="13643"/>
                      <a:pt x="14726" y="13792"/>
                    </a:cubicBezTo>
                    <a:cubicBezTo>
                      <a:pt x="14837" y="13903"/>
                      <a:pt x="15028" y="13999"/>
                      <a:pt x="15162" y="14018"/>
                    </a:cubicBezTo>
                    <a:cubicBezTo>
                      <a:pt x="15196" y="14018"/>
                      <a:pt x="15231" y="14012"/>
                      <a:pt x="15254" y="14010"/>
                    </a:cubicBezTo>
                    <a:cubicBezTo>
                      <a:pt x="15268" y="14007"/>
                      <a:pt x="15280" y="14003"/>
                      <a:pt x="15288" y="13995"/>
                    </a:cubicBezTo>
                    <a:cubicBezTo>
                      <a:pt x="15322" y="13964"/>
                      <a:pt x="15350" y="13839"/>
                      <a:pt x="15355" y="13717"/>
                    </a:cubicBezTo>
                    <a:cubicBezTo>
                      <a:pt x="15359" y="13595"/>
                      <a:pt x="15375" y="13478"/>
                      <a:pt x="15380" y="13453"/>
                    </a:cubicBezTo>
                    <a:cubicBezTo>
                      <a:pt x="15385" y="13428"/>
                      <a:pt x="15494" y="13491"/>
                      <a:pt x="15623" y="13596"/>
                    </a:cubicBezTo>
                    <a:cubicBezTo>
                      <a:pt x="15940" y="13853"/>
                      <a:pt x="16131" y="13937"/>
                      <a:pt x="16201" y="13837"/>
                    </a:cubicBezTo>
                    <a:cubicBezTo>
                      <a:pt x="16230" y="13796"/>
                      <a:pt x="16259" y="13688"/>
                      <a:pt x="16260" y="13596"/>
                    </a:cubicBezTo>
                    <a:cubicBezTo>
                      <a:pt x="16261" y="13420"/>
                      <a:pt x="16335" y="13325"/>
                      <a:pt x="16402" y="13423"/>
                    </a:cubicBezTo>
                    <a:cubicBezTo>
                      <a:pt x="16448" y="13489"/>
                      <a:pt x="16886" y="13677"/>
                      <a:pt x="16997" y="13679"/>
                    </a:cubicBezTo>
                    <a:cubicBezTo>
                      <a:pt x="17047" y="13680"/>
                      <a:pt x="17073" y="13588"/>
                      <a:pt x="17073" y="13378"/>
                    </a:cubicBezTo>
                    <a:cubicBezTo>
                      <a:pt x="17073" y="13211"/>
                      <a:pt x="17086" y="13057"/>
                      <a:pt x="17106" y="13039"/>
                    </a:cubicBezTo>
                    <a:cubicBezTo>
                      <a:pt x="17126" y="13022"/>
                      <a:pt x="17224" y="13063"/>
                      <a:pt x="17324" y="13130"/>
                    </a:cubicBezTo>
                    <a:cubicBezTo>
                      <a:pt x="17424" y="13197"/>
                      <a:pt x="17589" y="13293"/>
                      <a:pt x="17693" y="13340"/>
                    </a:cubicBezTo>
                    <a:lnTo>
                      <a:pt x="17886" y="13423"/>
                    </a:lnTo>
                    <a:lnTo>
                      <a:pt x="17886" y="13197"/>
                    </a:lnTo>
                    <a:cubicBezTo>
                      <a:pt x="17886" y="13074"/>
                      <a:pt x="17857" y="12899"/>
                      <a:pt x="17827" y="12806"/>
                    </a:cubicBezTo>
                    <a:cubicBezTo>
                      <a:pt x="17796" y="12710"/>
                      <a:pt x="17798" y="12627"/>
                      <a:pt x="17827" y="12611"/>
                    </a:cubicBezTo>
                    <a:cubicBezTo>
                      <a:pt x="17855" y="12595"/>
                      <a:pt x="18041" y="12691"/>
                      <a:pt x="18238" y="12821"/>
                    </a:cubicBezTo>
                    <a:cubicBezTo>
                      <a:pt x="18434" y="12951"/>
                      <a:pt x="18614" y="13055"/>
                      <a:pt x="18640" y="13055"/>
                    </a:cubicBezTo>
                    <a:cubicBezTo>
                      <a:pt x="18716" y="13055"/>
                      <a:pt x="18767" y="12643"/>
                      <a:pt x="18724" y="12385"/>
                    </a:cubicBezTo>
                    <a:cubicBezTo>
                      <a:pt x="18702" y="12252"/>
                      <a:pt x="18634" y="12028"/>
                      <a:pt x="18573" y="11888"/>
                    </a:cubicBezTo>
                    <a:cubicBezTo>
                      <a:pt x="18511" y="11748"/>
                      <a:pt x="18479" y="11614"/>
                      <a:pt x="18497" y="11587"/>
                    </a:cubicBezTo>
                    <a:cubicBezTo>
                      <a:pt x="18516" y="11561"/>
                      <a:pt x="18630" y="11542"/>
                      <a:pt x="18757" y="11542"/>
                    </a:cubicBezTo>
                    <a:cubicBezTo>
                      <a:pt x="19140" y="11542"/>
                      <a:pt x="19856" y="11386"/>
                      <a:pt x="20207" y="11226"/>
                    </a:cubicBezTo>
                    <a:cubicBezTo>
                      <a:pt x="20484" y="11101"/>
                      <a:pt x="20991" y="10684"/>
                      <a:pt x="21003" y="10579"/>
                    </a:cubicBezTo>
                    <a:cubicBezTo>
                      <a:pt x="20998" y="10572"/>
                      <a:pt x="20985" y="10563"/>
                      <a:pt x="20970" y="10556"/>
                    </a:cubicBezTo>
                    <a:cubicBezTo>
                      <a:pt x="20964" y="10554"/>
                      <a:pt x="20951" y="10551"/>
                      <a:pt x="20944" y="10549"/>
                    </a:cubicBezTo>
                    <a:cubicBezTo>
                      <a:pt x="20868" y="10541"/>
                      <a:pt x="20712" y="10539"/>
                      <a:pt x="20534" y="10541"/>
                    </a:cubicBezTo>
                    <a:cubicBezTo>
                      <a:pt x="20294" y="10545"/>
                      <a:pt x="20082" y="10529"/>
                      <a:pt x="20065" y="10504"/>
                    </a:cubicBezTo>
                    <a:cubicBezTo>
                      <a:pt x="20047" y="10479"/>
                      <a:pt x="20197" y="10359"/>
                      <a:pt x="20400" y="10240"/>
                    </a:cubicBezTo>
                    <a:cubicBezTo>
                      <a:pt x="20783" y="10018"/>
                      <a:pt x="21422" y="9444"/>
                      <a:pt x="21422" y="9323"/>
                    </a:cubicBezTo>
                    <a:cubicBezTo>
                      <a:pt x="21422" y="9241"/>
                      <a:pt x="21250" y="9196"/>
                      <a:pt x="20953" y="9195"/>
                    </a:cubicBezTo>
                    <a:cubicBezTo>
                      <a:pt x="20836" y="9194"/>
                      <a:pt x="20721" y="9167"/>
                      <a:pt x="20701" y="9142"/>
                    </a:cubicBezTo>
                    <a:cubicBezTo>
                      <a:pt x="20699" y="9142"/>
                      <a:pt x="20677" y="9142"/>
                      <a:pt x="20676" y="9142"/>
                    </a:cubicBezTo>
                    <a:cubicBezTo>
                      <a:pt x="20672" y="9141"/>
                      <a:pt x="20695" y="9125"/>
                      <a:pt x="20718" y="9097"/>
                    </a:cubicBezTo>
                    <a:cubicBezTo>
                      <a:pt x="20743" y="9044"/>
                      <a:pt x="20804" y="8958"/>
                      <a:pt x="20886" y="8871"/>
                    </a:cubicBezTo>
                    <a:cubicBezTo>
                      <a:pt x="21095" y="8647"/>
                      <a:pt x="21583" y="7797"/>
                      <a:pt x="21531" y="7750"/>
                    </a:cubicBezTo>
                    <a:cubicBezTo>
                      <a:pt x="21516" y="7737"/>
                      <a:pt x="21370" y="7776"/>
                      <a:pt x="21204" y="7833"/>
                    </a:cubicBezTo>
                    <a:cubicBezTo>
                      <a:pt x="21039" y="7890"/>
                      <a:pt x="20765" y="7987"/>
                      <a:pt x="20601" y="8043"/>
                    </a:cubicBezTo>
                    <a:cubicBezTo>
                      <a:pt x="20437" y="8100"/>
                      <a:pt x="20285" y="8134"/>
                      <a:pt x="20257" y="8119"/>
                    </a:cubicBezTo>
                    <a:cubicBezTo>
                      <a:pt x="20230" y="8103"/>
                      <a:pt x="20261" y="7998"/>
                      <a:pt x="20324" y="7885"/>
                    </a:cubicBezTo>
                    <a:cubicBezTo>
                      <a:pt x="20388" y="7773"/>
                      <a:pt x="20442" y="7612"/>
                      <a:pt x="20442" y="7532"/>
                    </a:cubicBezTo>
                    <a:cubicBezTo>
                      <a:pt x="20442" y="7452"/>
                      <a:pt x="20540" y="7205"/>
                      <a:pt x="20668" y="6975"/>
                    </a:cubicBezTo>
                    <a:cubicBezTo>
                      <a:pt x="20911" y="6539"/>
                      <a:pt x="21038" y="6140"/>
                      <a:pt x="21104" y="5621"/>
                    </a:cubicBezTo>
                    <a:lnTo>
                      <a:pt x="21146" y="5312"/>
                    </a:lnTo>
                    <a:lnTo>
                      <a:pt x="20861" y="5515"/>
                    </a:lnTo>
                    <a:cubicBezTo>
                      <a:pt x="20706" y="5625"/>
                      <a:pt x="20518" y="5770"/>
                      <a:pt x="20433" y="5839"/>
                    </a:cubicBezTo>
                    <a:cubicBezTo>
                      <a:pt x="20229" y="6005"/>
                      <a:pt x="20186" y="5923"/>
                      <a:pt x="20291" y="5560"/>
                    </a:cubicBezTo>
                    <a:cubicBezTo>
                      <a:pt x="20356" y="5336"/>
                      <a:pt x="20407" y="4954"/>
                      <a:pt x="20425" y="4635"/>
                    </a:cubicBezTo>
                    <a:lnTo>
                      <a:pt x="20433" y="4432"/>
                    </a:lnTo>
                    <a:cubicBezTo>
                      <a:pt x="20434" y="4320"/>
                      <a:pt x="20429" y="4229"/>
                      <a:pt x="20416" y="4168"/>
                    </a:cubicBezTo>
                    <a:lnTo>
                      <a:pt x="20375" y="3988"/>
                    </a:lnTo>
                    <a:lnTo>
                      <a:pt x="20006" y="4311"/>
                    </a:lnTo>
                    <a:cubicBezTo>
                      <a:pt x="19802" y="4492"/>
                      <a:pt x="19623" y="4630"/>
                      <a:pt x="19604" y="4612"/>
                    </a:cubicBezTo>
                    <a:cubicBezTo>
                      <a:pt x="19584" y="4595"/>
                      <a:pt x="19570" y="4363"/>
                      <a:pt x="19570" y="4101"/>
                    </a:cubicBezTo>
                    <a:cubicBezTo>
                      <a:pt x="19570" y="3666"/>
                      <a:pt x="19486" y="3066"/>
                      <a:pt x="19411" y="2957"/>
                    </a:cubicBezTo>
                    <a:cubicBezTo>
                      <a:pt x="19394" y="2933"/>
                      <a:pt x="19338" y="2969"/>
                      <a:pt x="19285" y="3040"/>
                    </a:cubicBezTo>
                    <a:cubicBezTo>
                      <a:pt x="19233" y="3110"/>
                      <a:pt x="19116" y="3271"/>
                      <a:pt x="19025" y="3393"/>
                    </a:cubicBezTo>
                    <a:cubicBezTo>
                      <a:pt x="18935" y="3515"/>
                      <a:pt x="18841" y="3591"/>
                      <a:pt x="18816" y="3566"/>
                    </a:cubicBezTo>
                    <a:cubicBezTo>
                      <a:pt x="18808" y="3559"/>
                      <a:pt x="18794" y="3536"/>
                      <a:pt x="18782" y="3499"/>
                    </a:cubicBezTo>
                    <a:cubicBezTo>
                      <a:pt x="18782" y="3497"/>
                      <a:pt x="18783" y="3493"/>
                      <a:pt x="18782" y="3491"/>
                    </a:cubicBezTo>
                    <a:cubicBezTo>
                      <a:pt x="18780" y="3485"/>
                      <a:pt x="18776" y="3476"/>
                      <a:pt x="18774" y="3469"/>
                    </a:cubicBezTo>
                    <a:cubicBezTo>
                      <a:pt x="18750" y="3386"/>
                      <a:pt x="18722" y="3262"/>
                      <a:pt x="18699" y="3130"/>
                    </a:cubicBezTo>
                    <a:cubicBezTo>
                      <a:pt x="18605" y="2596"/>
                      <a:pt x="18350" y="2119"/>
                      <a:pt x="18020" y="1866"/>
                    </a:cubicBezTo>
                    <a:lnTo>
                      <a:pt x="17894" y="1768"/>
                    </a:lnTo>
                    <a:lnTo>
                      <a:pt x="17944" y="1986"/>
                    </a:lnTo>
                    <a:cubicBezTo>
                      <a:pt x="18001" y="2214"/>
                      <a:pt x="17999" y="2249"/>
                      <a:pt x="17819" y="3123"/>
                    </a:cubicBezTo>
                    <a:cubicBezTo>
                      <a:pt x="17757" y="3418"/>
                      <a:pt x="17710" y="3754"/>
                      <a:pt x="17710" y="3867"/>
                    </a:cubicBezTo>
                    <a:cubicBezTo>
                      <a:pt x="17710" y="3981"/>
                      <a:pt x="17688" y="4119"/>
                      <a:pt x="17659" y="4168"/>
                    </a:cubicBezTo>
                    <a:cubicBezTo>
                      <a:pt x="17631" y="4218"/>
                      <a:pt x="17578" y="4395"/>
                      <a:pt x="17542" y="4567"/>
                    </a:cubicBezTo>
                    <a:cubicBezTo>
                      <a:pt x="17507" y="4740"/>
                      <a:pt x="17416" y="4987"/>
                      <a:pt x="17341" y="5116"/>
                    </a:cubicBezTo>
                    <a:cubicBezTo>
                      <a:pt x="17266" y="5246"/>
                      <a:pt x="17109" y="5525"/>
                      <a:pt x="16989" y="5733"/>
                    </a:cubicBezTo>
                    <a:cubicBezTo>
                      <a:pt x="16775" y="6106"/>
                      <a:pt x="16703" y="6165"/>
                      <a:pt x="16629" y="6057"/>
                    </a:cubicBezTo>
                    <a:cubicBezTo>
                      <a:pt x="16608" y="6027"/>
                      <a:pt x="16480" y="6163"/>
                      <a:pt x="16335" y="6358"/>
                    </a:cubicBezTo>
                    <a:cubicBezTo>
                      <a:pt x="16191" y="6553"/>
                      <a:pt x="15982" y="6811"/>
                      <a:pt x="15874" y="6930"/>
                    </a:cubicBezTo>
                    <a:cubicBezTo>
                      <a:pt x="15635" y="7195"/>
                      <a:pt x="15556" y="7357"/>
                      <a:pt x="15556" y="7630"/>
                    </a:cubicBezTo>
                    <a:cubicBezTo>
                      <a:pt x="15556" y="7873"/>
                      <a:pt x="15638" y="8026"/>
                      <a:pt x="15833" y="8171"/>
                    </a:cubicBezTo>
                    <a:cubicBezTo>
                      <a:pt x="15962" y="8268"/>
                      <a:pt x="15970" y="8304"/>
                      <a:pt x="15933" y="8585"/>
                    </a:cubicBezTo>
                    <a:cubicBezTo>
                      <a:pt x="15905" y="8798"/>
                      <a:pt x="15864" y="8892"/>
                      <a:pt x="15799" y="8909"/>
                    </a:cubicBezTo>
                    <a:cubicBezTo>
                      <a:pt x="15537" y="8977"/>
                      <a:pt x="15224" y="9159"/>
                      <a:pt x="15120" y="9307"/>
                    </a:cubicBezTo>
                    <a:cubicBezTo>
                      <a:pt x="15056" y="9401"/>
                      <a:pt x="14883" y="9531"/>
                      <a:pt x="14726" y="9601"/>
                    </a:cubicBezTo>
                    <a:lnTo>
                      <a:pt x="14441" y="9729"/>
                    </a:lnTo>
                    <a:lnTo>
                      <a:pt x="14232" y="9518"/>
                    </a:lnTo>
                    <a:cubicBezTo>
                      <a:pt x="14115" y="9403"/>
                      <a:pt x="13902" y="9223"/>
                      <a:pt x="13754" y="9119"/>
                    </a:cubicBezTo>
                    <a:cubicBezTo>
                      <a:pt x="13426" y="8889"/>
                      <a:pt x="13084" y="8439"/>
                      <a:pt x="13168" y="8344"/>
                    </a:cubicBezTo>
                    <a:cubicBezTo>
                      <a:pt x="13200" y="8308"/>
                      <a:pt x="13203" y="8231"/>
                      <a:pt x="13176" y="8171"/>
                    </a:cubicBezTo>
                    <a:cubicBezTo>
                      <a:pt x="13069" y="7933"/>
                      <a:pt x="13116" y="7500"/>
                      <a:pt x="13285" y="7178"/>
                    </a:cubicBezTo>
                    <a:cubicBezTo>
                      <a:pt x="13428" y="6906"/>
                      <a:pt x="13492" y="6841"/>
                      <a:pt x="13754" y="6719"/>
                    </a:cubicBezTo>
                    <a:cubicBezTo>
                      <a:pt x="13922" y="6641"/>
                      <a:pt x="14084" y="6576"/>
                      <a:pt x="14115" y="6576"/>
                    </a:cubicBezTo>
                    <a:cubicBezTo>
                      <a:pt x="14146" y="6576"/>
                      <a:pt x="14276" y="6508"/>
                      <a:pt x="14400" y="6418"/>
                    </a:cubicBezTo>
                    <a:cubicBezTo>
                      <a:pt x="14551" y="6309"/>
                      <a:pt x="14709" y="6248"/>
                      <a:pt x="14886" y="6230"/>
                    </a:cubicBezTo>
                    <a:cubicBezTo>
                      <a:pt x="15030" y="6215"/>
                      <a:pt x="15144" y="6178"/>
                      <a:pt x="15137" y="6147"/>
                    </a:cubicBezTo>
                    <a:cubicBezTo>
                      <a:pt x="15130" y="6116"/>
                      <a:pt x="15251" y="6062"/>
                      <a:pt x="15405" y="6027"/>
                    </a:cubicBezTo>
                    <a:cubicBezTo>
                      <a:pt x="15760" y="5945"/>
                      <a:pt x="15954" y="5826"/>
                      <a:pt x="16025" y="5658"/>
                    </a:cubicBezTo>
                    <a:cubicBezTo>
                      <a:pt x="16106" y="5467"/>
                      <a:pt x="16108" y="5467"/>
                      <a:pt x="15849" y="5621"/>
                    </a:cubicBezTo>
                    <a:cubicBezTo>
                      <a:pt x="15657" y="5735"/>
                      <a:pt x="15512" y="5772"/>
                      <a:pt x="15103" y="5801"/>
                    </a:cubicBezTo>
                    <a:cubicBezTo>
                      <a:pt x="14826" y="5821"/>
                      <a:pt x="14561" y="5849"/>
                      <a:pt x="14509" y="5869"/>
                    </a:cubicBezTo>
                    <a:cubicBezTo>
                      <a:pt x="14456" y="5889"/>
                      <a:pt x="14394" y="5883"/>
                      <a:pt x="14374" y="5854"/>
                    </a:cubicBezTo>
                    <a:cubicBezTo>
                      <a:pt x="14328" y="5786"/>
                      <a:pt x="14562" y="5643"/>
                      <a:pt x="14718" y="5643"/>
                    </a:cubicBezTo>
                    <a:cubicBezTo>
                      <a:pt x="14785" y="5643"/>
                      <a:pt x="14914" y="5569"/>
                      <a:pt x="15003" y="5485"/>
                    </a:cubicBezTo>
                    <a:cubicBezTo>
                      <a:pt x="15193" y="5307"/>
                      <a:pt x="15403" y="5250"/>
                      <a:pt x="15564" y="5327"/>
                    </a:cubicBezTo>
                    <a:cubicBezTo>
                      <a:pt x="15655" y="5371"/>
                      <a:pt x="15673" y="5365"/>
                      <a:pt x="15673" y="5305"/>
                    </a:cubicBezTo>
                    <a:cubicBezTo>
                      <a:pt x="15673" y="5112"/>
                      <a:pt x="15546" y="4950"/>
                      <a:pt x="15338" y="4876"/>
                    </a:cubicBezTo>
                    <a:cubicBezTo>
                      <a:pt x="15218" y="4833"/>
                      <a:pt x="15071" y="4778"/>
                      <a:pt x="15003" y="4748"/>
                    </a:cubicBezTo>
                    <a:cubicBezTo>
                      <a:pt x="14935" y="4718"/>
                      <a:pt x="14828" y="4698"/>
                      <a:pt x="14768" y="4710"/>
                    </a:cubicBezTo>
                    <a:cubicBezTo>
                      <a:pt x="14708" y="4722"/>
                      <a:pt x="14584" y="4698"/>
                      <a:pt x="14492" y="4657"/>
                    </a:cubicBezTo>
                    <a:lnTo>
                      <a:pt x="14324" y="4582"/>
                    </a:lnTo>
                    <a:lnTo>
                      <a:pt x="14626" y="4349"/>
                    </a:lnTo>
                    <a:cubicBezTo>
                      <a:pt x="14986" y="4066"/>
                      <a:pt x="15136" y="3816"/>
                      <a:pt x="15187" y="3424"/>
                    </a:cubicBezTo>
                    <a:cubicBezTo>
                      <a:pt x="15218" y="3185"/>
                      <a:pt x="15263" y="3102"/>
                      <a:pt x="15405" y="2995"/>
                    </a:cubicBezTo>
                    <a:cubicBezTo>
                      <a:pt x="15409" y="2991"/>
                      <a:pt x="15409" y="2990"/>
                      <a:pt x="15414" y="2987"/>
                    </a:cubicBezTo>
                    <a:cubicBezTo>
                      <a:pt x="15425" y="2979"/>
                      <a:pt x="15435" y="2971"/>
                      <a:pt x="15447" y="2965"/>
                    </a:cubicBezTo>
                    <a:cubicBezTo>
                      <a:pt x="15538" y="2909"/>
                      <a:pt x="15642" y="2875"/>
                      <a:pt x="15698" y="2882"/>
                    </a:cubicBezTo>
                    <a:cubicBezTo>
                      <a:pt x="15805" y="2895"/>
                      <a:pt x="15825" y="2941"/>
                      <a:pt x="15841" y="3213"/>
                    </a:cubicBezTo>
                    <a:cubicBezTo>
                      <a:pt x="15851" y="3384"/>
                      <a:pt x="15887" y="3537"/>
                      <a:pt x="15925" y="3559"/>
                    </a:cubicBezTo>
                    <a:cubicBezTo>
                      <a:pt x="15963" y="3581"/>
                      <a:pt x="16110" y="3604"/>
                      <a:pt x="16252" y="3604"/>
                    </a:cubicBezTo>
                    <a:cubicBezTo>
                      <a:pt x="16412" y="3605"/>
                      <a:pt x="16548" y="3637"/>
                      <a:pt x="16620" y="3694"/>
                    </a:cubicBezTo>
                    <a:cubicBezTo>
                      <a:pt x="16732" y="3783"/>
                      <a:pt x="16738" y="3783"/>
                      <a:pt x="16696" y="3657"/>
                    </a:cubicBezTo>
                    <a:cubicBezTo>
                      <a:pt x="16609" y="3394"/>
                      <a:pt x="16623" y="3312"/>
                      <a:pt x="16763" y="3326"/>
                    </a:cubicBezTo>
                    <a:cubicBezTo>
                      <a:pt x="16959" y="3344"/>
                      <a:pt x="16931" y="3310"/>
                      <a:pt x="16578" y="3108"/>
                    </a:cubicBezTo>
                    <a:cubicBezTo>
                      <a:pt x="16279" y="2935"/>
                      <a:pt x="16255" y="2905"/>
                      <a:pt x="16268" y="2731"/>
                    </a:cubicBezTo>
                    <a:cubicBezTo>
                      <a:pt x="16289" y="2454"/>
                      <a:pt x="16066" y="2295"/>
                      <a:pt x="15648" y="2295"/>
                    </a:cubicBezTo>
                    <a:cubicBezTo>
                      <a:pt x="15250" y="2295"/>
                      <a:pt x="14950" y="2425"/>
                      <a:pt x="14835" y="2641"/>
                    </a:cubicBezTo>
                    <a:cubicBezTo>
                      <a:pt x="14787" y="2733"/>
                      <a:pt x="14709" y="2980"/>
                      <a:pt x="14659" y="3190"/>
                    </a:cubicBezTo>
                    <a:cubicBezTo>
                      <a:pt x="14526" y="3762"/>
                      <a:pt x="14302" y="4052"/>
                      <a:pt x="14224" y="3755"/>
                    </a:cubicBezTo>
                    <a:cubicBezTo>
                      <a:pt x="14174" y="3566"/>
                      <a:pt x="14030" y="3517"/>
                      <a:pt x="13729" y="3589"/>
                    </a:cubicBezTo>
                    <a:cubicBezTo>
                      <a:pt x="13357" y="3678"/>
                      <a:pt x="13297" y="3669"/>
                      <a:pt x="13235" y="3521"/>
                    </a:cubicBezTo>
                    <a:cubicBezTo>
                      <a:pt x="13161" y="3347"/>
                      <a:pt x="13118" y="3358"/>
                      <a:pt x="13134" y="3544"/>
                    </a:cubicBezTo>
                    <a:cubicBezTo>
                      <a:pt x="13151" y="3748"/>
                      <a:pt x="13050" y="3843"/>
                      <a:pt x="12774" y="3882"/>
                    </a:cubicBezTo>
                    <a:cubicBezTo>
                      <a:pt x="12592" y="3909"/>
                      <a:pt x="12534" y="3945"/>
                      <a:pt x="12506" y="4048"/>
                    </a:cubicBezTo>
                    <a:cubicBezTo>
                      <a:pt x="12486" y="4120"/>
                      <a:pt x="12486" y="4213"/>
                      <a:pt x="12506" y="4259"/>
                    </a:cubicBezTo>
                    <a:cubicBezTo>
                      <a:pt x="12605" y="4491"/>
                      <a:pt x="12291" y="4434"/>
                      <a:pt x="11969" y="4161"/>
                    </a:cubicBezTo>
                    <a:cubicBezTo>
                      <a:pt x="11765" y="3988"/>
                      <a:pt x="11517" y="3566"/>
                      <a:pt x="11584" y="3506"/>
                    </a:cubicBezTo>
                    <a:cubicBezTo>
                      <a:pt x="11605" y="3487"/>
                      <a:pt x="11727" y="3452"/>
                      <a:pt x="11860" y="3424"/>
                    </a:cubicBezTo>
                    <a:lnTo>
                      <a:pt x="12103" y="3371"/>
                    </a:lnTo>
                    <a:lnTo>
                      <a:pt x="12103" y="3040"/>
                    </a:lnTo>
                    <a:cubicBezTo>
                      <a:pt x="12103" y="2729"/>
                      <a:pt x="12113" y="2700"/>
                      <a:pt x="12296" y="2566"/>
                    </a:cubicBezTo>
                    <a:cubicBezTo>
                      <a:pt x="12529" y="2395"/>
                      <a:pt x="12773" y="1970"/>
                      <a:pt x="12774" y="1731"/>
                    </a:cubicBezTo>
                    <a:cubicBezTo>
                      <a:pt x="12775" y="1469"/>
                      <a:pt x="12629" y="1273"/>
                      <a:pt x="12380" y="1189"/>
                    </a:cubicBezTo>
                    <a:cubicBezTo>
                      <a:pt x="12154" y="1113"/>
                      <a:pt x="11736" y="1102"/>
                      <a:pt x="11517" y="1166"/>
                    </a:cubicBezTo>
                    <a:cubicBezTo>
                      <a:pt x="11432" y="1191"/>
                      <a:pt x="11318" y="1164"/>
                      <a:pt x="11156" y="1068"/>
                    </a:cubicBezTo>
                    <a:cubicBezTo>
                      <a:pt x="10945" y="944"/>
                      <a:pt x="10928" y="913"/>
                      <a:pt x="10955" y="760"/>
                    </a:cubicBezTo>
                    <a:cubicBezTo>
                      <a:pt x="10973" y="662"/>
                      <a:pt x="10959" y="570"/>
                      <a:pt x="10922" y="549"/>
                    </a:cubicBezTo>
                    <a:cubicBezTo>
                      <a:pt x="10806" y="485"/>
                      <a:pt x="10850" y="304"/>
                      <a:pt x="10989" y="271"/>
                    </a:cubicBezTo>
                    <a:cubicBezTo>
                      <a:pt x="11119" y="240"/>
                      <a:pt x="11117" y="243"/>
                      <a:pt x="10972" y="211"/>
                    </a:cubicBezTo>
                    <a:cubicBezTo>
                      <a:pt x="10884" y="191"/>
                      <a:pt x="10833" y="144"/>
                      <a:pt x="10838" y="90"/>
                    </a:cubicBezTo>
                    <a:cubicBezTo>
                      <a:pt x="10842" y="42"/>
                      <a:pt x="10816" y="0"/>
                      <a:pt x="10788" y="0"/>
                    </a:cubicBezTo>
                    <a:close/>
                    <a:moveTo>
                      <a:pt x="10813" y="3604"/>
                    </a:moveTo>
                    <a:cubicBezTo>
                      <a:pt x="10819" y="3600"/>
                      <a:pt x="10826" y="3604"/>
                      <a:pt x="10830" y="3604"/>
                    </a:cubicBezTo>
                    <a:cubicBezTo>
                      <a:pt x="10862" y="3609"/>
                      <a:pt x="10923" y="3724"/>
                      <a:pt x="10972" y="3860"/>
                    </a:cubicBezTo>
                    <a:cubicBezTo>
                      <a:pt x="10987" y="3900"/>
                      <a:pt x="11002" y="3939"/>
                      <a:pt x="11022" y="3980"/>
                    </a:cubicBezTo>
                    <a:cubicBezTo>
                      <a:pt x="11082" y="4104"/>
                      <a:pt x="11171" y="4232"/>
                      <a:pt x="11265" y="4349"/>
                    </a:cubicBezTo>
                    <a:cubicBezTo>
                      <a:pt x="11297" y="4388"/>
                      <a:pt x="11324" y="4426"/>
                      <a:pt x="11358" y="4462"/>
                    </a:cubicBezTo>
                    <a:cubicBezTo>
                      <a:pt x="11391" y="4498"/>
                      <a:pt x="11432" y="4535"/>
                      <a:pt x="11467" y="4567"/>
                    </a:cubicBezTo>
                    <a:cubicBezTo>
                      <a:pt x="11501" y="4600"/>
                      <a:pt x="11532" y="4630"/>
                      <a:pt x="11567" y="4657"/>
                    </a:cubicBezTo>
                    <a:cubicBezTo>
                      <a:pt x="11603" y="4685"/>
                      <a:pt x="11641" y="4711"/>
                      <a:pt x="11676" y="4733"/>
                    </a:cubicBezTo>
                    <a:cubicBezTo>
                      <a:pt x="11798" y="4809"/>
                      <a:pt x="11963" y="4945"/>
                      <a:pt x="12045" y="5041"/>
                    </a:cubicBezTo>
                    <a:cubicBezTo>
                      <a:pt x="12082" y="5085"/>
                      <a:pt x="12120" y="5124"/>
                      <a:pt x="12162" y="5154"/>
                    </a:cubicBezTo>
                    <a:cubicBezTo>
                      <a:pt x="12190" y="5175"/>
                      <a:pt x="12224" y="5192"/>
                      <a:pt x="12254" y="5207"/>
                    </a:cubicBezTo>
                    <a:cubicBezTo>
                      <a:pt x="12285" y="5221"/>
                      <a:pt x="12314" y="5236"/>
                      <a:pt x="12346" y="5244"/>
                    </a:cubicBezTo>
                    <a:cubicBezTo>
                      <a:pt x="12363" y="5249"/>
                      <a:pt x="12380" y="5249"/>
                      <a:pt x="12397" y="5252"/>
                    </a:cubicBezTo>
                    <a:cubicBezTo>
                      <a:pt x="12431" y="5258"/>
                      <a:pt x="12463" y="5261"/>
                      <a:pt x="12489" y="5267"/>
                    </a:cubicBezTo>
                    <a:cubicBezTo>
                      <a:pt x="12515" y="5273"/>
                      <a:pt x="12537" y="5283"/>
                      <a:pt x="12556" y="5290"/>
                    </a:cubicBezTo>
                    <a:cubicBezTo>
                      <a:pt x="12584" y="5300"/>
                      <a:pt x="12603" y="5308"/>
                      <a:pt x="12615" y="5320"/>
                    </a:cubicBezTo>
                    <a:cubicBezTo>
                      <a:pt x="12618" y="5324"/>
                      <a:pt x="12621" y="5331"/>
                      <a:pt x="12623" y="5335"/>
                    </a:cubicBezTo>
                    <a:cubicBezTo>
                      <a:pt x="12639" y="5367"/>
                      <a:pt x="12592" y="5407"/>
                      <a:pt x="12489" y="5455"/>
                    </a:cubicBezTo>
                    <a:cubicBezTo>
                      <a:pt x="12465" y="5466"/>
                      <a:pt x="12440" y="5476"/>
                      <a:pt x="12413" y="5493"/>
                    </a:cubicBezTo>
                    <a:cubicBezTo>
                      <a:pt x="12387" y="5509"/>
                      <a:pt x="12359" y="5531"/>
                      <a:pt x="12330" y="5553"/>
                    </a:cubicBezTo>
                    <a:cubicBezTo>
                      <a:pt x="12271" y="5596"/>
                      <a:pt x="12203" y="5651"/>
                      <a:pt x="12137" y="5711"/>
                    </a:cubicBezTo>
                    <a:cubicBezTo>
                      <a:pt x="12071" y="5771"/>
                      <a:pt x="12005" y="5835"/>
                      <a:pt x="11936" y="5907"/>
                    </a:cubicBezTo>
                    <a:cubicBezTo>
                      <a:pt x="11798" y="6049"/>
                      <a:pt x="11660" y="6211"/>
                      <a:pt x="11534" y="6373"/>
                    </a:cubicBezTo>
                    <a:cubicBezTo>
                      <a:pt x="11471" y="6454"/>
                      <a:pt x="11412" y="6535"/>
                      <a:pt x="11358" y="6614"/>
                    </a:cubicBezTo>
                    <a:cubicBezTo>
                      <a:pt x="11277" y="6732"/>
                      <a:pt x="11206" y="6845"/>
                      <a:pt x="11156" y="6945"/>
                    </a:cubicBezTo>
                    <a:cubicBezTo>
                      <a:pt x="11140" y="6978"/>
                      <a:pt x="11126" y="7013"/>
                      <a:pt x="11115" y="7043"/>
                    </a:cubicBezTo>
                    <a:cubicBezTo>
                      <a:pt x="11062" y="7177"/>
                      <a:pt x="10972" y="7379"/>
                      <a:pt x="10922" y="7494"/>
                    </a:cubicBezTo>
                    <a:cubicBezTo>
                      <a:pt x="10871" y="7609"/>
                      <a:pt x="10818" y="7719"/>
                      <a:pt x="10796" y="7742"/>
                    </a:cubicBezTo>
                    <a:cubicBezTo>
                      <a:pt x="10784" y="7755"/>
                      <a:pt x="10764" y="7743"/>
                      <a:pt x="10737" y="7712"/>
                    </a:cubicBezTo>
                    <a:cubicBezTo>
                      <a:pt x="10724" y="7697"/>
                      <a:pt x="10711" y="7677"/>
                      <a:pt x="10696" y="7652"/>
                    </a:cubicBezTo>
                    <a:cubicBezTo>
                      <a:pt x="10664" y="7603"/>
                      <a:pt x="10623" y="7540"/>
                      <a:pt x="10587" y="7464"/>
                    </a:cubicBezTo>
                    <a:cubicBezTo>
                      <a:pt x="10531" y="7350"/>
                      <a:pt x="10479" y="7217"/>
                      <a:pt x="10427" y="7073"/>
                    </a:cubicBezTo>
                    <a:cubicBezTo>
                      <a:pt x="10414" y="7036"/>
                      <a:pt x="10397" y="6989"/>
                      <a:pt x="10377" y="6945"/>
                    </a:cubicBezTo>
                    <a:cubicBezTo>
                      <a:pt x="10338" y="6858"/>
                      <a:pt x="10283" y="6764"/>
                      <a:pt x="10235" y="6682"/>
                    </a:cubicBezTo>
                    <a:cubicBezTo>
                      <a:pt x="10210" y="6640"/>
                      <a:pt x="10190" y="6601"/>
                      <a:pt x="10168" y="6569"/>
                    </a:cubicBezTo>
                    <a:cubicBezTo>
                      <a:pt x="9915" y="6210"/>
                      <a:pt x="9316" y="5613"/>
                      <a:pt x="9087" y="5485"/>
                    </a:cubicBezTo>
                    <a:cubicBezTo>
                      <a:pt x="9057" y="5469"/>
                      <a:pt x="9033" y="5454"/>
                      <a:pt x="9011" y="5440"/>
                    </a:cubicBezTo>
                    <a:cubicBezTo>
                      <a:pt x="8989" y="5426"/>
                      <a:pt x="8967" y="5414"/>
                      <a:pt x="8952" y="5402"/>
                    </a:cubicBezTo>
                    <a:cubicBezTo>
                      <a:pt x="8938" y="5390"/>
                      <a:pt x="8934" y="5375"/>
                      <a:pt x="8927" y="5365"/>
                    </a:cubicBezTo>
                    <a:cubicBezTo>
                      <a:pt x="8921" y="5355"/>
                      <a:pt x="8918" y="5343"/>
                      <a:pt x="8919" y="5335"/>
                    </a:cubicBezTo>
                    <a:cubicBezTo>
                      <a:pt x="8919" y="5330"/>
                      <a:pt x="8917" y="5331"/>
                      <a:pt x="8919" y="5327"/>
                    </a:cubicBezTo>
                    <a:cubicBezTo>
                      <a:pt x="8921" y="5323"/>
                      <a:pt x="8923" y="5316"/>
                      <a:pt x="8927" y="5312"/>
                    </a:cubicBezTo>
                    <a:cubicBezTo>
                      <a:pt x="8936" y="5304"/>
                      <a:pt x="8953" y="5296"/>
                      <a:pt x="8969" y="5290"/>
                    </a:cubicBezTo>
                    <a:cubicBezTo>
                      <a:pt x="9002" y="5276"/>
                      <a:pt x="9048" y="5271"/>
                      <a:pt x="9112" y="5259"/>
                    </a:cubicBezTo>
                    <a:cubicBezTo>
                      <a:pt x="9136" y="5255"/>
                      <a:pt x="9170" y="5244"/>
                      <a:pt x="9204" y="5229"/>
                    </a:cubicBezTo>
                    <a:cubicBezTo>
                      <a:pt x="9306" y="5184"/>
                      <a:pt x="9435" y="5096"/>
                      <a:pt x="9539" y="5004"/>
                    </a:cubicBezTo>
                    <a:cubicBezTo>
                      <a:pt x="9678" y="4881"/>
                      <a:pt x="9925" y="4671"/>
                      <a:pt x="10084" y="4537"/>
                    </a:cubicBezTo>
                    <a:cubicBezTo>
                      <a:pt x="10211" y="4430"/>
                      <a:pt x="10356" y="4263"/>
                      <a:pt x="10469" y="4101"/>
                    </a:cubicBezTo>
                    <a:cubicBezTo>
                      <a:pt x="10488" y="4074"/>
                      <a:pt x="10511" y="4045"/>
                      <a:pt x="10528" y="4018"/>
                    </a:cubicBezTo>
                    <a:cubicBezTo>
                      <a:pt x="10545" y="3991"/>
                      <a:pt x="10555" y="3968"/>
                      <a:pt x="10570" y="3943"/>
                    </a:cubicBezTo>
                    <a:cubicBezTo>
                      <a:pt x="10624" y="3846"/>
                      <a:pt x="10683" y="3756"/>
                      <a:pt x="10729" y="3694"/>
                    </a:cubicBezTo>
                    <a:cubicBezTo>
                      <a:pt x="10752" y="3663"/>
                      <a:pt x="10771" y="3643"/>
                      <a:pt x="10788" y="3627"/>
                    </a:cubicBezTo>
                    <a:cubicBezTo>
                      <a:pt x="10796" y="3618"/>
                      <a:pt x="10807" y="3608"/>
                      <a:pt x="10813" y="3604"/>
                    </a:cubicBezTo>
                    <a:close/>
                    <a:moveTo>
                      <a:pt x="10771" y="8096"/>
                    </a:moveTo>
                    <a:cubicBezTo>
                      <a:pt x="10816" y="8096"/>
                      <a:pt x="10971" y="8473"/>
                      <a:pt x="10939" y="8502"/>
                    </a:cubicBezTo>
                    <a:cubicBezTo>
                      <a:pt x="10893" y="8544"/>
                      <a:pt x="10614" y="8543"/>
                      <a:pt x="10587" y="8502"/>
                    </a:cubicBezTo>
                    <a:cubicBezTo>
                      <a:pt x="10581" y="8494"/>
                      <a:pt x="10587" y="8474"/>
                      <a:pt x="10595" y="8442"/>
                    </a:cubicBezTo>
                    <a:cubicBezTo>
                      <a:pt x="10597" y="8419"/>
                      <a:pt x="10604" y="8389"/>
                      <a:pt x="10620" y="8359"/>
                    </a:cubicBezTo>
                    <a:cubicBezTo>
                      <a:pt x="10630" y="8330"/>
                      <a:pt x="10644" y="8293"/>
                      <a:pt x="10662" y="8254"/>
                    </a:cubicBezTo>
                    <a:cubicBezTo>
                      <a:pt x="10674" y="8229"/>
                      <a:pt x="10684" y="8212"/>
                      <a:pt x="10696" y="8194"/>
                    </a:cubicBezTo>
                    <a:cubicBezTo>
                      <a:pt x="10724" y="8139"/>
                      <a:pt x="10757" y="8096"/>
                      <a:pt x="10771" y="8096"/>
                    </a:cubicBezTo>
                    <a:close/>
                    <a:moveTo>
                      <a:pt x="10796" y="8864"/>
                    </a:moveTo>
                    <a:cubicBezTo>
                      <a:pt x="10728" y="8864"/>
                      <a:pt x="10660" y="8888"/>
                      <a:pt x="10570" y="8939"/>
                    </a:cubicBezTo>
                    <a:cubicBezTo>
                      <a:pt x="10445" y="9009"/>
                      <a:pt x="10202" y="9067"/>
                      <a:pt x="10034" y="9067"/>
                    </a:cubicBezTo>
                    <a:cubicBezTo>
                      <a:pt x="9410" y="9067"/>
                      <a:pt x="9043" y="9747"/>
                      <a:pt x="9539" y="9985"/>
                    </a:cubicBezTo>
                    <a:cubicBezTo>
                      <a:pt x="9871" y="10144"/>
                      <a:pt x="9821" y="10283"/>
                      <a:pt x="9371" y="10451"/>
                    </a:cubicBezTo>
                    <a:cubicBezTo>
                      <a:pt x="9064" y="10566"/>
                      <a:pt x="8912" y="10578"/>
                      <a:pt x="8693" y="10489"/>
                    </a:cubicBezTo>
                    <a:cubicBezTo>
                      <a:pt x="8537" y="10425"/>
                      <a:pt x="8330" y="10402"/>
                      <a:pt x="8232" y="10436"/>
                    </a:cubicBezTo>
                    <a:cubicBezTo>
                      <a:pt x="7973" y="10525"/>
                      <a:pt x="8015" y="10776"/>
                      <a:pt x="8299" y="10842"/>
                    </a:cubicBezTo>
                    <a:cubicBezTo>
                      <a:pt x="8438" y="10875"/>
                      <a:pt x="8516" y="10954"/>
                      <a:pt x="8483" y="11031"/>
                    </a:cubicBezTo>
                    <a:cubicBezTo>
                      <a:pt x="8452" y="11104"/>
                      <a:pt x="8340" y="11626"/>
                      <a:pt x="8232" y="12189"/>
                    </a:cubicBezTo>
                    <a:cubicBezTo>
                      <a:pt x="8075" y="13002"/>
                      <a:pt x="7971" y="13260"/>
                      <a:pt x="7754" y="13438"/>
                    </a:cubicBezTo>
                    <a:lnTo>
                      <a:pt x="7486" y="13664"/>
                    </a:lnTo>
                    <a:lnTo>
                      <a:pt x="7779" y="13875"/>
                    </a:lnTo>
                    <a:cubicBezTo>
                      <a:pt x="8183" y="14159"/>
                      <a:pt x="8950" y="14160"/>
                      <a:pt x="9355" y="13875"/>
                    </a:cubicBezTo>
                    <a:cubicBezTo>
                      <a:pt x="9656" y="13663"/>
                      <a:pt x="9651" y="13661"/>
                      <a:pt x="9422" y="13491"/>
                    </a:cubicBezTo>
                    <a:cubicBezTo>
                      <a:pt x="9252" y="13365"/>
                      <a:pt x="9122" y="13003"/>
                      <a:pt x="8927" y="12114"/>
                    </a:cubicBezTo>
                    <a:cubicBezTo>
                      <a:pt x="8782" y="11451"/>
                      <a:pt x="8687" y="10885"/>
                      <a:pt x="8718" y="10857"/>
                    </a:cubicBezTo>
                    <a:cubicBezTo>
                      <a:pt x="8821" y="10765"/>
                      <a:pt x="10209" y="10805"/>
                      <a:pt x="10277" y="10903"/>
                    </a:cubicBezTo>
                    <a:cubicBezTo>
                      <a:pt x="10313" y="10956"/>
                      <a:pt x="10195" y="11103"/>
                      <a:pt x="10008" y="11226"/>
                    </a:cubicBezTo>
                    <a:cubicBezTo>
                      <a:pt x="9705" y="11427"/>
                      <a:pt x="9575" y="11621"/>
                      <a:pt x="9388" y="12152"/>
                    </a:cubicBezTo>
                    <a:cubicBezTo>
                      <a:pt x="9284" y="12447"/>
                      <a:pt x="9716" y="13121"/>
                      <a:pt x="10159" y="13355"/>
                    </a:cubicBezTo>
                    <a:cubicBezTo>
                      <a:pt x="10552" y="13563"/>
                      <a:pt x="10578" y="13604"/>
                      <a:pt x="10545" y="14010"/>
                    </a:cubicBezTo>
                    <a:cubicBezTo>
                      <a:pt x="10510" y="14436"/>
                      <a:pt x="10502" y="14442"/>
                      <a:pt x="10134" y="14409"/>
                    </a:cubicBezTo>
                    <a:cubicBezTo>
                      <a:pt x="9760" y="14375"/>
                      <a:pt x="9755" y="14377"/>
                      <a:pt x="9782" y="14793"/>
                    </a:cubicBezTo>
                    <a:cubicBezTo>
                      <a:pt x="9805" y="15137"/>
                      <a:pt x="9857" y="15219"/>
                      <a:pt x="10050" y="15221"/>
                    </a:cubicBezTo>
                    <a:cubicBezTo>
                      <a:pt x="10179" y="15223"/>
                      <a:pt x="10376" y="15284"/>
                      <a:pt x="10494" y="15364"/>
                    </a:cubicBezTo>
                    <a:cubicBezTo>
                      <a:pt x="10681" y="15491"/>
                      <a:pt x="10752" y="15494"/>
                      <a:pt x="11031" y="15364"/>
                    </a:cubicBezTo>
                    <a:cubicBezTo>
                      <a:pt x="11208" y="15282"/>
                      <a:pt x="11450" y="15214"/>
                      <a:pt x="11567" y="15214"/>
                    </a:cubicBezTo>
                    <a:cubicBezTo>
                      <a:pt x="11738" y="15214"/>
                      <a:pt x="11786" y="15135"/>
                      <a:pt x="11793" y="14800"/>
                    </a:cubicBezTo>
                    <a:cubicBezTo>
                      <a:pt x="11802" y="14394"/>
                      <a:pt x="11791" y="14385"/>
                      <a:pt x="11441" y="14416"/>
                    </a:cubicBezTo>
                    <a:cubicBezTo>
                      <a:pt x="11095" y="14447"/>
                      <a:pt x="11081" y="14433"/>
                      <a:pt x="11048" y="14018"/>
                    </a:cubicBezTo>
                    <a:cubicBezTo>
                      <a:pt x="11015" y="13614"/>
                      <a:pt x="11042" y="13565"/>
                      <a:pt x="11467" y="13325"/>
                    </a:cubicBezTo>
                    <a:cubicBezTo>
                      <a:pt x="12294" y="12857"/>
                      <a:pt x="12377" y="11922"/>
                      <a:pt x="11651" y="11309"/>
                    </a:cubicBezTo>
                    <a:cubicBezTo>
                      <a:pt x="11436" y="11127"/>
                      <a:pt x="11292" y="10942"/>
                      <a:pt x="11324" y="10895"/>
                    </a:cubicBezTo>
                    <a:cubicBezTo>
                      <a:pt x="11418" y="10759"/>
                      <a:pt x="12582" y="10796"/>
                      <a:pt x="12715" y="10940"/>
                    </a:cubicBezTo>
                    <a:cubicBezTo>
                      <a:pt x="12917" y="11158"/>
                      <a:pt x="12430" y="13277"/>
                      <a:pt x="12129" y="13491"/>
                    </a:cubicBezTo>
                    <a:cubicBezTo>
                      <a:pt x="11995" y="13586"/>
                      <a:pt x="11914" y="13679"/>
                      <a:pt x="11944" y="13702"/>
                    </a:cubicBezTo>
                    <a:cubicBezTo>
                      <a:pt x="12545" y="14146"/>
                      <a:pt x="13223" y="14212"/>
                      <a:pt x="13712" y="13867"/>
                    </a:cubicBezTo>
                    <a:cubicBezTo>
                      <a:pt x="14024" y="13648"/>
                      <a:pt x="14017" y="13645"/>
                      <a:pt x="13788" y="13483"/>
                    </a:cubicBezTo>
                    <a:cubicBezTo>
                      <a:pt x="13614" y="13361"/>
                      <a:pt x="13495" y="13025"/>
                      <a:pt x="13310" y="12144"/>
                    </a:cubicBezTo>
                    <a:lnTo>
                      <a:pt x="13067" y="10970"/>
                    </a:lnTo>
                    <a:lnTo>
                      <a:pt x="13335" y="10790"/>
                    </a:lnTo>
                    <a:cubicBezTo>
                      <a:pt x="13561" y="10633"/>
                      <a:pt x="13574" y="10590"/>
                      <a:pt x="13427" y="10504"/>
                    </a:cubicBezTo>
                    <a:cubicBezTo>
                      <a:pt x="13219" y="10380"/>
                      <a:pt x="12964" y="10376"/>
                      <a:pt x="12765" y="10489"/>
                    </a:cubicBezTo>
                    <a:cubicBezTo>
                      <a:pt x="12621" y="10571"/>
                      <a:pt x="11682" y="10403"/>
                      <a:pt x="11534" y="10271"/>
                    </a:cubicBezTo>
                    <a:cubicBezTo>
                      <a:pt x="11492" y="10234"/>
                      <a:pt x="11642" y="10137"/>
                      <a:pt x="11869" y="10052"/>
                    </a:cubicBezTo>
                    <a:cubicBezTo>
                      <a:pt x="12167" y="9941"/>
                      <a:pt x="12279" y="9833"/>
                      <a:pt x="12279" y="9669"/>
                    </a:cubicBezTo>
                    <a:cubicBezTo>
                      <a:pt x="12279" y="9343"/>
                      <a:pt x="11956" y="9067"/>
                      <a:pt x="11575" y="9067"/>
                    </a:cubicBezTo>
                    <a:cubicBezTo>
                      <a:pt x="11396" y="9067"/>
                      <a:pt x="11147" y="9009"/>
                      <a:pt x="11022" y="8939"/>
                    </a:cubicBezTo>
                    <a:cubicBezTo>
                      <a:pt x="10932" y="8888"/>
                      <a:pt x="10864" y="8864"/>
                      <a:pt x="10796" y="8864"/>
                    </a:cubicBezTo>
                    <a:close/>
                    <a:moveTo>
                      <a:pt x="11425" y="9172"/>
                    </a:moveTo>
                    <a:cubicBezTo>
                      <a:pt x="11444" y="9171"/>
                      <a:pt x="11456" y="9171"/>
                      <a:pt x="11475" y="9172"/>
                    </a:cubicBezTo>
                    <a:cubicBezTo>
                      <a:pt x="11729" y="9185"/>
                      <a:pt x="11936" y="9363"/>
                      <a:pt x="11936" y="9654"/>
                    </a:cubicBezTo>
                    <a:cubicBezTo>
                      <a:pt x="11936" y="10005"/>
                      <a:pt x="11470" y="10173"/>
                      <a:pt x="11098" y="9955"/>
                    </a:cubicBezTo>
                    <a:cubicBezTo>
                      <a:pt x="10846" y="9807"/>
                      <a:pt x="10773" y="9805"/>
                      <a:pt x="10486" y="9939"/>
                    </a:cubicBezTo>
                    <a:cubicBezTo>
                      <a:pt x="10069" y="10134"/>
                      <a:pt x="10039" y="10132"/>
                      <a:pt x="9757" y="9879"/>
                    </a:cubicBezTo>
                    <a:cubicBezTo>
                      <a:pt x="9544" y="9688"/>
                      <a:pt x="9542" y="9643"/>
                      <a:pt x="9690" y="9443"/>
                    </a:cubicBezTo>
                    <a:cubicBezTo>
                      <a:pt x="9902" y="9155"/>
                      <a:pt x="10300" y="9104"/>
                      <a:pt x="10578" y="9330"/>
                    </a:cubicBezTo>
                    <a:cubicBezTo>
                      <a:pt x="10782" y="9496"/>
                      <a:pt x="10811" y="9496"/>
                      <a:pt x="11006" y="9338"/>
                    </a:cubicBezTo>
                    <a:cubicBezTo>
                      <a:pt x="11139" y="9230"/>
                      <a:pt x="11288" y="9179"/>
                      <a:pt x="11425" y="9172"/>
                    </a:cubicBezTo>
                    <a:close/>
                    <a:moveTo>
                      <a:pt x="8316" y="12460"/>
                    </a:moveTo>
                    <a:cubicBezTo>
                      <a:pt x="8320" y="12459"/>
                      <a:pt x="8328" y="12460"/>
                      <a:pt x="8332" y="12460"/>
                    </a:cubicBezTo>
                    <a:cubicBezTo>
                      <a:pt x="8401" y="12466"/>
                      <a:pt x="8450" y="12624"/>
                      <a:pt x="8450" y="12927"/>
                    </a:cubicBezTo>
                    <a:cubicBezTo>
                      <a:pt x="8450" y="13218"/>
                      <a:pt x="8394" y="13420"/>
                      <a:pt x="8307" y="13446"/>
                    </a:cubicBezTo>
                    <a:cubicBezTo>
                      <a:pt x="8100" y="13508"/>
                      <a:pt x="8029" y="13260"/>
                      <a:pt x="8131" y="12821"/>
                    </a:cubicBezTo>
                    <a:cubicBezTo>
                      <a:pt x="8185" y="12587"/>
                      <a:pt x="8257" y="12473"/>
                      <a:pt x="8316" y="12460"/>
                    </a:cubicBezTo>
                    <a:close/>
                    <a:moveTo>
                      <a:pt x="8785" y="12483"/>
                    </a:moveTo>
                    <a:cubicBezTo>
                      <a:pt x="8893" y="12469"/>
                      <a:pt x="8959" y="12647"/>
                      <a:pt x="8994" y="13055"/>
                    </a:cubicBezTo>
                    <a:cubicBezTo>
                      <a:pt x="9023" y="13383"/>
                      <a:pt x="8873" y="13562"/>
                      <a:pt x="8701" y="13408"/>
                    </a:cubicBezTo>
                    <a:cubicBezTo>
                      <a:pt x="8579" y="13299"/>
                      <a:pt x="8605" y="12569"/>
                      <a:pt x="8735" y="12498"/>
                    </a:cubicBezTo>
                    <a:cubicBezTo>
                      <a:pt x="8752" y="12488"/>
                      <a:pt x="8769" y="12485"/>
                      <a:pt x="8785" y="12483"/>
                    </a:cubicBezTo>
                    <a:close/>
                    <a:moveTo>
                      <a:pt x="12682" y="12754"/>
                    </a:moveTo>
                    <a:cubicBezTo>
                      <a:pt x="12745" y="12756"/>
                      <a:pt x="12799" y="12899"/>
                      <a:pt x="12799" y="13077"/>
                    </a:cubicBezTo>
                    <a:cubicBezTo>
                      <a:pt x="12799" y="13377"/>
                      <a:pt x="12638" y="13557"/>
                      <a:pt x="12489" y="13423"/>
                    </a:cubicBezTo>
                    <a:cubicBezTo>
                      <a:pt x="12387" y="13332"/>
                      <a:pt x="12556" y="12748"/>
                      <a:pt x="12682" y="12754"/>
                    </a:cubicBezTo>
                    <a:close/>
                    <a:moveTo>
                      <a:pt x="13251" y="12829"/>
                    </a:moveTo>
                    <a:cubicBezTo>
                      <a:pt x="13314" y="12818"/>
                      <a:pt x="13390" y="12914"/>
                      <a:pt x="13411" y="13047"/>
                    </a:cubicBezTo>
                    <a:cubicBezTo>
                      <a:pt x="13458" y="13348"/>
                      <a:pt x="13237" y="13582"/>
                      <a:pt x="13134" y="13340"/>
                    </a:cubicBezTo>
                    <a:cubicBezTo>
                      <a:pt x="13043" y="13128"/>
                      <a:pt x="13105" y="12855"/>
                      <a:pt x="13251" y="12829"/>
                    </a:cubicBezTo>
                    <a:close/>
                  </a:path>
                </a:pathLst>
              </a:custGeom>
              <a:ln w="12700" cap="flat">
                <a:noFill/>
                <a:miter lim="400000"/>
              </a:ln>
              <a:effectLst/>
            </p:spPr>
          </p:pic>
        </p:grpSp>
      </p:grpSp>
      <p:sp>
        <p:nvSpPr>
          <p:cNvPr id="20" name="www.roskazna.ru"/>
          <p:cNvSpPr txBox="1"/>
          <p:nvPr/>
        </p:nvSpPr>
        <p:spPr>
          <a:xfrm>
            <a:off x="683568" y="339502"/>
            <a:ext cx="1800200" cy="24109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square" lIns="50800" tIns="50800" rIns="50800" bIns="50800" anchor="ctr">
            <a:spAutoFit/>
          </a:bodyPr>
          <a:lstStyle/>
          <a:p>
            <a:pPr marL="92075" lvl="2" algn="l">
              <a:defRPr b="0">
                <a:solidFill>
                  <a:srgbClr val="212121"/>
                </a:solidFill>
                <a:latin typeface="Helvetica"/>
                <a:ea typeface="Helvetica"/>
                <a:cs typeface="Helvetica"/>
                <a:sym typeface="Helvetica"/>
              </a:defRPr>
            </a:pPr>
            <a:r>
              <a:rPr sz="900" dirty="0" smtClean="0">
                <a:solidFill>
                  <a:schemeClr val="accent1">
                    <a:lumMod val="50000"/>
                  </a:schemeClr>
                </a:solidFill>
                <a:latin typeface="Cambria" pitchFamily="18" charset="0"/>
              </a:rPr>
              <a:t>www.</a:t>
            </a:r>
            <a:r>
              <a:rPr lang="en-US" sz="900" dirty="0" smtClean="0">
                <a:solidFill>
                  <a:schemeClr val="accent1">
                    <a:lumMod val="50000"/>
                  </a:schemeClr>
                </a:solidFill>
                <a:latin typeface="Cambria" pitchFamily="18" charset="0"/>
              </a:rPr>
              <a:t>altay</a:t>
            </a:r>
            <a:r>
              <a:rPr lang="ru-RU" sz="900" dirty="0" smtClean="0">
                <a:solidFill>
                  <a:schemeClr val="accent1">
                    <a:lumMod val="50000"/>
                  </a:schemeClr>
                </a:solidFill>
                <a:latin typeface="Cambria" pitchFamily="18" charset="0"/>
              </a:rPr>
              <a:t>.</a:t>
            </a:r>
            <a:r>
              <a:rPr sz="900" dirty="0" smtClean="0">
                <a:solidFill>
                  <a:schemeClr val="accent1">
                    <a:lumMod val="50000"/>
                  </a:schemeClr>
                </a:solidFill>
                <a:latin typeface="Cambria" pitchFamily="18" charset="0"/>
              </a:rPr>
              <a:t>roskazna.ru</a:t>
            </a:r>
            <a:endParaRPr sz="900" dirty="0">
              <a:solidFill>
                <a:schemeClr val="accent1">
                  <a:lumMod val="50000"/>
                </a:schemeClr>
              </a:solidFill>
              <a:latin typeface="Cambria" pitchFamily="18" charset="0"/>
            </a:endParaRPr>
          </a:p>
        </p:txBody>
      </p:sp>
      <p:sp>
        <p:nvSpPr>
          <p:cNvPr id="26" name="TextBox 3"/>
          <p:cNvSpPr txBox="1">
            <a:spLocks noChangeArrowheads="1"/>
          </p:cNvSpPr>
          <p:nvPr/>
        </p:nvSpPr>
        <p:spPr bwMode="auto">
          <a:xfrm>
            <a:off x="755576" y="126817"/>
            <a:ext cx="2736304" cy="28469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txBody>
          <a:bodyPr wrap="square" lIns="68580" tIns="34290" rIns="68580" bIns="34290">
            <a:spAutoFit/>
          </a:bodyPr>
          <a:lstStyle/>
          <a:p>
            <a:r>
              <a:rPr lang="ru-RU" altLang="ru-RU" sz="1400" b="1" dirty="0" smtClean="0">
                <a:solidFill>
                  <a:schemeClr val="tx2">
                    <a:lumMod val="50000"/>
                  </a:schemeClr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Cambria" pitchFamily="18" charset="0"/>
                <a:cs typeface="Arial" pitchFamily="34" charset="0"/>
              </a:rPr>
              <a:t>УФК ПО АЛТАЙСКОМУ КРАЮ</a:t>
            </a:r>
            <a:endParaRPr lang="ru-RU" altLang="ru-RU" sz="1400" b="1" dirty="0">
              <a:solidFill>
                <a:schemeClr val="tx2">
                  <a:lumMod val="50000"/>
                </a:schemeClr>
              </a:solidFill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  <a:latin typeface="Cambria" pitchFamily="18" charset="0"/>
              <a:cs typeface="Arial" pitchFamily="34" charset="0"/>
            </a:endParaRPr>
          </a:p>
        </p:txBody>
      </p:sp>
      <p:sp>
        <p:nvSpPr>
          <p:cNvPr id="12" name="TextBox 15"/>
          <p:cNvSpPr txBox="1">
            <a:spLocks noChangeArrowheads="1"/>
          </p:cNvSpPr>
          <p:nvPr/>
        </p:nvSpPr>
        <p:spPr bwMode="auto">
          <a:xfrm>
            <a:off x="3347864" y="195486"/>
            <a:ext cx="5796136" cy="33855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/>
            <a:r>
              <a:rPr lang="ru-RU" altLang="ru-RU" sz="16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mbria" pitchFamily="18" charset="0"/>
              </a:rPr>
              <a:t>ГИИС «Электронный бюджет»</a:t>
            </a:r>
          </a:p>
        </p:txBody>
      </p:sp>
      <p:pic>
        <p:nvPicPr>
          <p:cNvPr id="16" name="Picture 2" descr="11_схема 2"/>
          <p:cNvPicPr>
            <a:picLocks noChangeAspect="1" noChangeArrowheads="1"/>
          </p:cNvPicPr>
          <p:nvPr/>
        </p:nvPicPr>
        <p:blipFill>
          <a:blip r:embed="rId5" cstate="print"/>
          <a:srcRect l="4997" t="4883" r="6520" b="5690"/>
          <a:stretch>
            <a:fillRect/>
          </a:stretch>
        </p:blipFill>
        <p:spPr bwMode="auto">
          <a:xfrm>
            <a:off x="35496" y="915566"/>
            <a:ext cx="5202070" cy="417646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8" name="TextBox 11"/>
          <p:cNvSpPr txBox="1"/>
          <p:nvPr/>
        </p:nvSpPr>
        <p:spPr>
          <a:xfrm>
            <a:off x="5580112" y="1419622"/>
            <a:ext cx="1728192" cy="238527"/>
          </a:xfrm>
          <a:prstGeom prst="rect">
            <a:avLst/>
          </a:prstGeom>
          <a:noFill/>
        </p:spPr>
        <p:txBody>
          <a:bodyPr wrap="square" lIns="68580" tIns="34290" rIns="68580" bIns="34290" rtlCol="0">
            <a:spAutoFit/>
          </a:bodyPr>
          <a:lstStyle/>
          <a:p>
            <a:pPr algn="just" fontAlgn="base">
              <a:tabLst>
                <a:tab pos="342900" algn="l"/>
              </a:tabLst>
            </a:pPr>
            <a:r>
              <a:rPr lang="ru-RU" sz="1100" dirty="0" smtClean="0">
                <a:solidFill>
                  <a:schemeClr val="accent1">
                    <a:lumMod val="50000"/>
                  </a:schemeClr>
                </a:solidFill>
                <a:latin typeface="Cambria" pitchFamily="18" charset="0"/>
                <a:ea typeface="Times New Roman"/>
              </a:rPr>
              <a:t>Реестр Соглашений</a:t>
            </a:r>
            <a:endParaRPr lang="ru-RU" sz="1100" dirty="0">
              <a:solidFill>
                <a:schemeClr val="accent1">
                  <a:lumMod val="50000"/>
                </a:schemeClr>
              </a:solidFill>
              <a:latin typeface="Cambria" pitchFamily="18" charset="0"/>
              <a:ea typeface="Times New Roman"/>
            </a:endParaRPr>
          </a:p>
        </p:txBody>
      </p:sp>
      <p:sp>
        <p:nvSpPr>
          <p:cNvPr id="19" name="Text Box 55" descr="© INSCALE GmbH, 26.05.2010&#10;http://www.presentationload.com/"/>
          <p:cNvSpPr txBox="1">
            <a:spLocks noChangeArrowheads="1"/>
          </p:cNvSpPr>
          <p:nvPr/>
        </p:nvSpPr>
        <p:spPr bwMode="gray">
          <a:xfrm>
            <a:off x="5292080" y="1117971"/>
            <a:ext cx="1019877" cy="30165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 lIns="108000" tIns="64800" rIns="126000">
            <a:spAutoFit/>
          </a:bodyPr>
          <a:lstStyle>
            <a:defPPr>
              <a:defRPr lang="ru-RU"/>
            </a:defPPr>
            <a:lvl1pPr eaLnBrk="0" hangingPunct="0">
              <a:lnSpc>
                <a:spcPct val="95000"/>
              </a:lnSpc>
              <a:spcAft>
                <a:spcPts val="600"/>
              </a:spcAft>
              <a:defRPr sz="2400" b="1">
                <a:solidFill>
                  <a:schemeClr val="accent1"/>
                </a:solidFill>
                <a:effectLst>
                  <a:innerShdw blurRad="63500" dist="50800" dir="13500000">
                    <a:prstClr val="black">
                      <a:alpha val="50000"/>
                    </a:prstClr>
                  </a:innerShdw>
                </a:effectLst>
              </a:defRPr>
            </a:lvl1pPr>
          </a:lstStyle>
          <a:p>
            <a:r>
              <a:rPr lang="en-GB" sz="1300" dirty="0">
                <a:solidFill>
                  <a:schemeClr val="accent1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mbria" pitchFamily="18" charset="0"/>
              </a:rPr>
              <a:t>20</a:t>
            </a:r>
            <a:r>
              <a:rPr lang="ru-RU" sz="1300" dirty="0" smtClean="0">
                <a:solidFill>
                  <a:schemeClr val="accent1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mbria" pitchFamily="18" charset="0"/>
              </a:rPr>
              <a:t>17</a:t>
            </a:r>
            <a:endParaRPr lang="ru-RU" sz="1300" dirty="0">
              <a:solidFill>
                <a:schemeClr val="accent1">
                  <a:lumMod val="5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mbria" pitchFamily="18" charset="0"/>
            </a:endParaRPr>
          </a:p>
        </p:txBody>
      </p:sp>
      <p:sp>
        <p:nvSpPr>
          <p:cNvPr id="36" name="TextBox 84"/>
          <p:cNvSpPr txBox="1">
            <a:spLocks noChangeArrowheads="1"/>
          </p:cNvSpPr>
          <p:nvPr/>
        </p:nvSpPr>
        <p:spPr bwMode="auto">
          <a:xfrm>
            <a:off x="5292080" y="918905"/>
            <a:ext cx="3744416" cy="28469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>
              <a:lnSpc>
                <a:spcPts val="1500"/>
              </a:lnSpc>
            </a:pPr>
            <a:r>
              <a:rPr lang="ru-RU" altLang="ru-RU" sz="1500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mbria" pitchFamily="18" charset="0"/>
              </a:rPr>
              <a:t>Подсистема «Управление расходами»</a:t>
            </a:r>
          </a:p>
        </p:txBody>
      </p:sp>
      <p:sp>
        <p:nvSpPr>
          <p:cNvPr id="37" name="TextBox 11"/>
          <p:cNvSpPr txBox="1"/>
          <p:nvPr/>
        </p:nvSpPr>
        <p:spPr>
          <a:xfrm>
            <a:off x="5580112" y="1635646"/>
            <a:ext cx="3456384" cy="238527"/>
          </a:xfrm>
          <a:prstGeom prst="rect">
            <a:avLst/>
          </a:prstGeom>
          <a:noFill/>
        </p:spPr>
        <p:txBody>
          <a:bodyPr wrap="square" lIns="68580" tIns="34290" rIns="68580" bIns="34290" rtlCol="0">
            <a:spAutoFit/>
          </a:bodyPr>
          <a:lstStyle/>
          <a:p>
            <a:pPr algn="just" fontAlgn="base">
              <a:tabLst>
                <a:tab pos="342900" algn="l"/>
              </a:tabLst>
            </a:pPr>
            <a:r>
              <a:rPr lang="ru-RU" sz="1100" dirty="0" smtClean="0">
                <a:solidFill>
                  <a:schemeClr val="accent1">
                    <a:lumMod val="50000"/>
                  </a:schemeClr>
                </a:solidFill>
                <a:latin typeface="Cambria" pitchFamily="18" charset="0"/>
                <a:ea typeface="Times New Roman"/>
              </a:rPr>
              <a:t>Учет бюджетных и денежных обязательств</a:t>
            </a:r>
            <a:endParaRPr lang="ru-RU" sz="1100" dirty="0">
              <a:solidFill>
                <a:schemeClr val="accent1">
                  <a:lumMod val="50000"/>
                </a:schemeClr>
              </a:solidFill>
              <a:latin typeface="Cambria" pitchFamily="18" charset="0"/>
              <a:ea typeface="Times New Roman"/>
            </a:endParaRPr>
          </a:p>
        </p:txBody>
      </p:sp>
      <p:sp>
        <p:nvSpPr>
          <p:cNvPr id="38" name="TextBox 11"/>
          <p:cNvSpPr txBox="1"/>
          <p:nvPr/>
        </p:nvSpPr>
        <p:spPr>
          <a:xfrm>
            <a:off x="5580112" y="2117199"/>
            <a:ext cx="3456384" cy="238527"/>
          </a:xfrm>
          <a:prstGeom prst="rect">
            <a:avLst/>
          </a:prstGeom>
          <a:noFill/>
        </p:spPr>
        <p:txBody>
          <a:bodyPr wrap="square" lIns="68580" tIns="34290" rIns="68580" bIns="34290" rtlCol="0">
            <a:spAutoFit/>
          </a:bodyPr>
          <a:lstStyle/>
          <a:p>
            <a:pPr algn="just" fontAlgn="base">
              <a:tabLst>
                <a:tab pos="342900" algn="l"/>
              </a:tabLst>
            </a:pPr>
            <a:r>
              <a:rPr lang="ru-RU" sz="1100" dirty="0" smtClean="0">
                <a:solidFill>
                  <a:schemeClr val="accent1">
                    <a:lumMod val="50000"/>
                  </a:schemeClr>
                </a:solidFill>
                <a:latin typeface="Cambria" pitchFamily="18" charset="0"/>
                <a:ea typeface="Times New Roman"/>
              </a:rPr>
              <a:t>Доведение бюджетных данных</a:t>
            </a:r>
            <a:endParaRPr lang="ru-RU" sz="1100" dirty="0">
              <a:solidFill>
                <a:schemeClr val="accent1">
                  <a:lumMod val="50000"/>
                </a:schemeClr>
              </a:solidFill>
              <a:latin typeface="Cambria" pitchFamily="18" charset="0"/>
              <a:ea typeface="Times New Roman"/>
            </a:endParaRPr>
          </a:p>
        </p:txBody>
      </p:sp>
      <p:sp>
        <p:nvSpPr>
          <p:cNvPr id="39" name="TextBox 11"/>
          <p:cNvSpPr txBox="1"/>
          <p:nvPr/>
        </p:nvSpPr>
        <p:spPr>
          <a:xfrm>
            <a:off x="5580112" y="2642741"/>
            <a:ext cx="3456384" cy="577081"/>
          </a:xfrm>
          <a:prstGeom prst="rect">
            <a:avLst/>
          </a:prstGeom>
          <a:noFill/>
        </p:spPr>
        <p:txBody>
          <a:bodyPr wrap="square" lIns="68580" tIns="34290" rIns="68580" bIns="34290" rtlCol="0">
            <a:spAutoFit/>
          </a:bodyPr>
          <a:lstStyle/>
          <a:p>
            <a:pPr algn="just">
              <a:tabLst>
                <a:tab pos="342900" algn="l"/>
              </a:tabLst>
            </a:pPr>
            <a:r>
              <a:rPr lang="ru-RU" sz="1100" dirty="0" smtClean="0">
                <a:solidFill>
                  <a:srgbClr val="C00000"/>
                </a:solidFill>
                <a:latin typeface="Cambria" pitchFamily="18" charset="0"/>
                <a:ea typeface="Times New Roman"/>
              </a:rPr>
              <a:t>Учет расходов (03, 05, 08, 09 ЛС), включая операции по санкционированию и кассовым выплатам из </a:t>
            </a:r>
            <a:r>
              <a:rPr lang="ru-RU" sz="1100" dirty="0" err="1" smtClean="0">
                <a:solidFill>
                  <a:srgbClr val="C00000"/>
                </a:solidFill>
                <a:latin typeface="Cambria" pitchFamily="18" charset="0"/>
                <a:ea typeface="Times New Roman"/>
              </a:rPr>
              <a:t>фед</a:t>
            </a:r>
            <a:r>
              <a:rPr lang="ru-RU" sz="1100" dirty="0" smtClean="0">
                <a:solidFill>
                  <a:srgbClr val="C00000"/>
                </a:solidFill>
                <a:latin typeface="Cambria" pitchFamily="18" charset="0"/>
                <a:ea typeface="Times New Roman"/>
              </a:rPr>
              <a:t>. бюджета, учет исполнительных документов</a:t>
            </a:r>
            <a:endParaRPr lang="ru-RU" sz="1100" dirty="0">
              <a:solidFill>
                <a:srgbClr val="C00000"/>
              </a:solidFill>
              <a:latin typeface="Cambria" pitchFamily="18" charset="0"/>
              <a:ea typeface="Times New Roman"/>
            </a:endParaRPr>
          </a:p>
        </p:txBody>
      </p:sp>
      <p:sp>
        <p:nvSpPr>
          <p:cNvPr id="45" name="TextBox 11"/>
          <p:cNvSpPr txBox="1"/>
          <p:nvPr/>
        </p:nvSpPr>
        <p:spPr>
          <a:xfrm>
            <a:off x="5580112" y="3413343"/>
            <a:ext cx="3672408" cy="238527"/>
          </a:xfrm>
          <a:prstGeom prst="rect">
            <a:avLst/>
          </a:prstGeom>
          <a:noFill/>
        </p:spPr>
        <p:txBody>
          <a:bodyPr wrap="square" lIns="68580" tIns="34290" rIns="68580" bIns="34290" rtlCol="0">
            <a:spAutoFit/>
          </a:bodyPr>
          <a:lstStyle/>
          <a:p>
            <a:pPr algn="just">
              <a:tabLst>
                <a:tab pos="342900" algn="l"/>
              </a:tabLst>
            </a:pPr>
            <a:r>
              <a:rPr lang="ru-RU" sz="1100" dirty="0" smtClean="0">
                <a:solidFill>
                  <a:schemeClr val="accent1">
                    <a:lumMod val="50000"/>
                  </a:schemeClr>
                </a:solidFill>
                <a:latin typeface="Cambria" pitchFamily="18" charset="0"/>
                <a:ea typeface="Times New Roman"/>
              </a:rPr>
              <a:t>Операции автономных и бюджетных учреждений</a:t>
            </a:r>
            <a:endParaRPr lang="ru-RU" sz="1100" dirty="0">
              <a:solidFill>
                <a:schemeClr val="accent1">
                  <a:lumMod val="50000"/>
                </a:schemeClr>
              </a:solidFill>
              <a:latin typeface="Cambria" pitchFamily="18" charset="0"/>
              <a:ea typeface="Times New Roman"/>
            </a:endParaRPr>
          </a:p>
        </p:txBody>
      </p:sp>
      <p:sp>
        <p:nvSpPr>
          <p:cNvPr id="46" name="TextBox 11"/>
          <p:cNvSpPr txBox="1"/>
          <p:nvPr/>
        </p:nvSpPr>
        <p:spPr>
          <a:xfrm>
            <a:off x="5580112" y="3629367"/>
            <a:ext cx="3816424" cy="238527"/>
          </a:xfrm>
          <a:prstGeom prst="rect">
            <a:avLst/>
          </a:prstGeom>
          <a:noFill/>
        </p:spPr>
        <p:txBody>
          <a:bodyPr wrap="square" lIns="68580" tIns="34290" rIns="68580" bIns="34290" rtlCol="0">
            <a:spAutoFit/>
          </a:bodyPr>
          <a:lstStyle/>
          <a:p>
            <a:pPr algn="just">
              <a:tabLst>
                <a:tab pos="342900" algn="l"/>
              </a:tabLst>
            </a:pPr>
            <a:r>
              <a:rPr lang="ru-RU" sz="1100" dirty="0" smtClean="0">
                <a:solidFill>
                  <a:schemeClr val="accent1">
                    <a:lumMod val="50000"/>
                  </a:schemeClr>
                </a:solidFill>
                <a:latin typeface="Cambria" pitchFamily="18" charset="0"/>
                <a:ea typeface="Times New Roman"/>
              </a:rPr>
              <a:t>Бюджеты субъектов и муниципальных образований</a:t>
            </a:r>
            <a:endParaRPr lang="ru-RU" sz="1100" dirty="0">
              <a:solidFill>
                <a:schemeClr val="accent1">
                  <a:lumMod val="50000"/>
                </a:schemeClr>
              </a:solidFill>
              <a:latin typeface="Cambria" pitchFamily="18" charset="0"/>
              <a:ea typeface="Times New Roman"/>
            </a:endParaRPr>
          </a:p>
        </p:txBody>
      </p:sp>
      <p:pic>
        <p:nvPicPr>
          <p:cNvPr id="47" name="Picture 5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5436096" y="1419622"/>
            <a:ext cx="185324" cy="21602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8" name="Picture 5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5436096" y="1635646"/>
            <a:ext cx="185324" cy="21602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9" name="Picture 5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5436096" y="2117199"/>
            <a:ext cx="185324" cy="21602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0" name="Text Box 55" descr="© INSCALE GmbH, 26.05.2010&#10;http://www.presentationload.com/"/>
          <p:cNvSpPr txBox="1">
            <a:spLocks noChangeArrowheads="1"/>
          </p:cNvSpPr>
          <p:nvPr/>
        </p:nvSpPr>
        <p:spPr bwMode="gray">
          <a:xfrm>
            <a:off x="5292080" y="1836962"/>
            <a:ext cx="1019877" cy="30165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 lIns="108000" tIns="64800" rIns="126000">
            <a:spAutoFit/>
          </a:bodyPr>
          <a:lstStyle>
            <a:defPPr>
              <a:defRPr lang="ru-RU"/>
            </a:defPPr>
            <a:lvl1pPr eaLnBrk="0" hangingPunct="0">
              <a:lnSpc>
                <a:spcPct val="95000"/>
              </a:lnSpc>
              <a:spcAft>
                <a:spcPts val="600"/>
              </a:spcAft>
              <a:defRPr sz="2400" b="1">
                <a:solidFill>
                  <a:schemeClr val="accent1"/>
                </a:solidFill>
                <a:effectLst>
                  <a:innerShdw blurRad="63500" dist="50800" dir="13500000">
                    <a:prstClr val="black">
                      <a:alpha val="50000"/>
                    </a:prstClr>
                  </a:innerShdw>
                </a:effectLst>
              </a:defRPr>
            </a:lvl1pPr>
          </a:lstStyle>
          <a:p>
            <a:r>
              <a:rPr lang="en-GB" sz="1300" dirty="0">
                <a:solidFill>
                  <a:schemeClr val="accent1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mbria" pitchFamily="18" charset="0"/>
              </a:rPr>
              <a:t>20</a:t>
            </a:r>
            <a:r>
              <a:rPr lang="ru-RU" sz="1300" dirty="0" smtClean="0">
                <a:solidFill>
                  <a:schemeClr val="accent1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mbria" pitchFamily="18" charset="0"/>
              </a:rPr>
              <a:t>18</a:t>
            </a:r>
            <a:endParaRPr lang="ru-RU" sz="1300" dirty="0">
              <a:solidFill>
                <a:schemeClr val="accent1">
                  <a:lumMod val="5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mbria" pitchFamily="18" charset="0"/>
            </a:endParaRPr>
          </a:p>
        </p:txBody>
      </p:sp>
      <p:sp>
        <p:nvSpPr>
          <p:cNvPr id="51" name="Text Box 55" descr="© INSCALE GmbH, 26.05.2010&#10;http://www.presentationload.com/"/>
          <p:cNvSpPr txBox="1">
            <a:spLocks noChangeArrowheads="1"/>
          </p:cNvSpPr>
          <p:nvPr/>
        </p:nvSpPr>
        <p:spPr bwMode="gray">
          <a:xfrm>
            <a:off x="5292080" y="2355726"/>
            <a:ext cx="1019877" cy="30165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 lIns="108000" tIns="64800" rIns="126000">
            <a:spAutoFit/>
          </a:bodyPr>
          <a:lstStyle>
            <a:defPPr>
              <a:defRPr lang="ru-RU"/>
            </a:defPPr>
            <a:lvl1pPr eaLnBrk="0" hangingPunct="0">
              <a:lnSpc>
                <a:spcPct val="95000"/>
              </a:lnSpc>
              <a:spcAft>
                <a:spcPts val="600"/>
              </a:spcAft>
              <a:defRPr sz="2400" b="1">
                <a:solidFill>
                  <a:schemeClr val="accent1"/>
                </a:solidFill>
                <a:effectLst>
                  <a:innerShdw blurRad="63500" dist="50800" dir="13500000">
                    <a:prstClr val="black">
                      <a:alpha val="50000"/>
                    </a:prstClr>
                  </a:innerShdw>
                </a:effectLst>
              </a:defRPr>
            </a:lvl1pPr>
          </a:lstStyle>
          <a:p>
            <a:r>
              <a:rPr lang="en-GB" sz="1300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mbria" pitchFamily="18" charset="0"/>
              </a:rPr>
              <a:t>20</a:t>
            </a:r>
            <a:r>
              <a:rPr lang="ru-RU" sz="1300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mbria" pitchFamily="18" charset="0"/>
              </a:rPr>
              <a:t>19</a:t>
            </a:r>
            <a:endParaRPr lang="ru-RU" sz="1300" dirty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mbria" pitchFamily="18" charset="0"/>
            </a:endParaRPr>
          </a:p>
        </p:txBody>
      </p:sp>
      <p:pic>
        <p:nvPicPr>
          <p:cNvPr id="52" name="Рисунок 51" descr="2.png"/>
          <p:cNvPicPr>
            <a:picLocks noChangeAspect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5436096" y="2714749"/>
            <a:ext cx="144015" cy="14898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3" name="Text Box 55" descr="© INSCALE GmbH, 26.05.2010&#10;http://www.presentationload.com/"/>
          <p:cNvSpPr txBox="1">
            <a:spLocks noChangeArrowheads="1"/>
          </p:cNvSpPr>
          <p:nvPr/>
        </p:nvSpPr>
        <p:spPr bwMode="gray">
          <a:xfrm>
            <a:off x="5292080" y="3147814"/>
            <a:ext cx="1019877" cy="30165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 lIns="108000" tIns="64800" rIns="126000">
            <a:spAutoFit/>
          </a:bodyPr>
          <a:lstStyle>
            <a:defPPr>
              <a:defRPr lang="ru-RU"/>
            </a:defPPr>
            <a:lvl1pPr eaLnBrk="0" hangingPunct="0">
              <a:lnSpc>
                <a:spcPct val="95000"/>
              </a:lnSpc>
              <a:spcAft>
                <a:spcPts val="600"/>
              </a:spcAft>
              <a:defRPr sz="2400" b="1">
                <a:solidFill>
                  <a:schemeClr val="accent1"/>
                </a:solidFill>
                <a:effectLst>
                  <a:innerShdw blurRad="63500" dist="50800" dir="13500000">
                    <a:prstClr val="black">
                      <a:alpha val="50000"/>
                    </a:prstClr>
                  </a:innerShdw>
                </a:effectLst>
              </a:defRPr>
            </a:lvl1pPr>
          </a:lstStyle>
          <a:p>
            <a:r>
              <a:rPr lang="en-GB" sz="1300" dirty="0" smtClean="0">
                <a:solidFill>
                  <a:schemeClr val="accent1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mbria" pitchFamily="18" charset="0"/>
              </a:rPr>
              <a:t>20</a:t>
            </a:r>
            <a:r>
              <a:rPr lang="ru-RU" sz="1300" dirty="0" smtClean="0">
                <a:solidFill>
                  <a:schemeClr val="accent1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mbria" pitchFamily="18" charset="0"/>
              </a:rPr>
              <a:t>20</a:t>
            </a:r>
            <a:endParaRPr lang="ru-RU" sz="1300" dirty="0">
              <a:solidFill>
                <a:schemeClr val="accent1">
                  <a:lumMod val="5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mbria" pitchFamily="18" charset="0"/>
            </a:endParaRPr>
          </a:p>
        </p:txBody>
      </p:sp>
      <p:pic>
        <p:nvPicPr>
          <p:cNvPr id="54" name="Рисунок 53" descr="2.png"/>
          <p:cNvPicPr>
            <a:picLocks noChangeAspect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5436096" y="3451235"/>
            <a:ext cx="144015" cy="14898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5" name="Рисунок 54" descr="2.png"/>
          <p:cNvPicPr>
            <a:picLocks noChangeAspect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5436096" y="3662294"/>
            <a:ext cx="144015" cy="14898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6" name="Прямоугольник 55"/>
          <p:cNvSpPr/>
          <p:nvPr/>
        </p:nvSpPr>
        <p:spPr>
          <a:xfrm>
            <a:off x="5292080" y="4011910"/>
            <a:ext cx="3779912" cy="1080120"/>
          </a:xfrm>
          <a:prstGeom prst="rect">
            <a:avLst/>
          </a:prstGeom>
          <a:noFill/>
          <a:ln w="9525">
            <a:solidFill>
              <a:schemeClr val="accent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pPr indent="180000">
              <a:defRPr/>
            </a:pPr>
            <a:endParaRPr lang="ru-RU" sz="1000" dirty="0">
              <a:solidFill>
                <a:schemeClr val="accent1">
                  <a:lumMod val="50000"/>
                </a:schemeClr>
              </a:solidFill>
              <a:latin typeface="Cambria" pitchFamily="18" charset="0"/>
            </a:endParaRPr>
          </a:p>
        </p:txBody>
      </p:sp>
      <p:sp>
        <p:nvSpPr>
          <p:cNvPr id="57" name="Прямоугольник 56"/>
          <p:cNvSpPr/>
          <p:nvPr/>
        </p:nvSpPr>
        <p:spPr>
          <a:xfrm>
            <a:off x="5508104" y="4335587"/>
            <a:ext cx="3563888" cy="746358"/>
          </a:xfrm>
          <a:prstGeom prst="rect">
            <a:avLst/>
          </a:prstGeom>
        </p:spPr>
        <p:txBody>
          <a:bodyPr wrap="square" lIns="68580" tIns="34290" rIns="68580" bIns="34290">
            <a:spAutoFit/>
          </a:bodyPr>
          <a:lstStyle/>
          <a:p>
            <a:pPr algn="just">
              <a:defRPr/>
            </a:pPr>
            <a:r>
              <a:rPr lang="ru-RU" sz="1100" dirty="0" smtClean="0">
                <a:solidFill>
                  <a:schemeClr val="accent1">
                    <a:lumMod val="50000"/>
                  </a:schemeClr>
                </a:solidFill>
                <a:latin typeface="Cambria" panose="02040503050406030204" pitchFamily="18" charset="0"/>
              </a:rPr>
              <a:t>создание "Модуля администрирования доходов бюджетов бюджетной системы РФ" и "Модуля распределения доходов бюджетов бюджетной системы РФ" подсистемы "Управления доходами"</a:t>
            </a:r>
            <a:endParaRPr lang="ru-RU" sz="1100" dirty="0">
              <a:solidFill>
                <a:schemeClr val="accent1">
                  <a:lumMod val="50000"/>
                </a:schemeClr>
              </a:solidFill>
            </a:endParaRPr>
          </a:p>
        </p:txBody>
      </p:sp>
      <p:sp>
        <p:nvSpPr>
          <p:cNvPr id="58" name="Итоги деятельности Казначейства России за 2018 год…"/>
          <p:cNvSpPr/>
          <p:nvPr/>
        </p:nvSpPr>
        <p:spPr>
          <a:xfrm>
            <a:off x="5292080" y="4011910"/>
            <a:ext cx="3779912" cy="288032"/>
          </a:xfrm>
          <a:prstGeom prst="roundRect">
            <a:avLst>
              <a:gd name="adj" fmla="val 11676"/>
            </a:avLst>
          </a:prstGeom>
          <a:solidFill>
            <a:srgbClr val="003859"/>
          </a:solidFill>
          <a:ln w="12700">
            <a:noFill/>
            <a:miter lim="400000"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0" tIns="0" rIns="0" bIns="0" anchor="ctr"/>
          <a:lstStyle/>
          <a:p>
            <a:pPr algn="ctr" defTabSz="336947">
              <a:defRPr/>
            </a:pPr>
            <a:endParaRPr lang="ru-RU" sz="2200" b="1" cap="all" dirty="0" smtClean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mbria" pitchFamily="18" charset="0"/>
              <a:ea typeface="Open Sans Condensed Light" pitchFamily="34" charset="0"/>
              <a:cs typeface="Open Sans Condensed Light" pitchFamily="34" charset="0"/>
            </a:endParaRPr>
          </a:p>
        </p:txBody>
      </p:sp>
      <p:sp>
        <p:nvSpPr>
          <p:cNvPr id="60" name="TextBox 15"/>
          <p:cNvSpPr txBox="1">
            <a:spLocks noChangeArrowheads="1"/>
          </p:cNvSpPr>
          <p:nvPr/>
        </p:nvSpPr>
        <p:spPr bwMode="auto">
          <a:xfrm>
            <a:off x="5292080" y="4011910"/>
            <a:ext cx="3779912" cy="2923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/>
            <a:r>
              <a:rPr lang="ru-RU" altLang="ru-RU" sz="13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mbria" pitchFamily="18" charset="0"/>
              </a:rPr>
              <a:t>2019</a:t>
            </a:r>
          </a:p>
        </p:txBody>
      </p:sp>
      <p:pic>
        <p:nvPicPr>
          <p:cNvPr id="61" name="Рисунок 60" descr="2.png"/>
          <p:cNvPicPr>
            <a:picLocks noChangeAspect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5364088" y="4443958"/>
            <a:ext cx="144015" cy="14898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2" name="Прямоугольник 61"/>
          <p:cNvSpPr/>
          <p:nvPr/>
        </p:nvSpPr>
        <p:spPr>
          <a:xfrm>
            <a:off x="5292080" y="915566"/>
            <a:ext cx="3744416" cy="3024336"/>
          </a:xfrm>
          <a:prstGeom prst="rect">
            <a:avLst/>
          </a:prstGeom>
          <a:noFill/>
          <a:ln w="9525">
            <a:solidFill>
              <a:schemeClr val="accent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pPr indent="180000">
              <a:defRPr/>
            </a:pPr>
            <a:endParaRPr lang="ru-RU" sz="1000" dirty="0">
              <a:solidFill>
                <a:schemeClr val="accent1">
                  <a:lumMod val="50000"/>
                </a:schemeClr>
              </a:solidFill>
              <a:latin typeface="Cambria" pitchFamily="18" charset="0"/>
            </a:endParaRPr>
          </a:p>
        </p:txBody>
      </p:sp>
      <p:sp>
        <p:nvSpPr>
          <p:cNvPr id="64" name="Прямоугольник 63"/>
          <p:cNvSpPr/>
          <p:nvPr/>
        </p:nvSpPr>
        <p:spPr>
          <a:xfrm>
            <a:off x="8828856" y="4904973"/>
            <a:ext cx="315144" cy="238527"/>
          </a:xfrm>
          <a:prstGeom prst="rect">
            <a:avLst/>
          </a:prstGeom>
        </p:spPr>
        <p:txBody>
          <a:bodyPr wrap="square" lIns="68580" tIns="34290" rIns="68580" bIns="34290">
            <a:spAutoFit/>
          </a:bodyPr>
          <a:lstStyle/>
          <a:p>
            <a:pPr algn="r" eaLnBrk="1" hangingPunct="1"/>
            <a:r>
              <a:rPr lang="ru-RU" sz="1100" dirty="0" smtClean="0">
                <a:solidFill>
                  <a:schemeClr val="accent1">
                    <a:lumMod val="50000"/>
                  </a:schemeClr>
                </a:solidFill>
                <a:latin typeface="Cambria" pitchFamily="18" charset="0"/>
                <a:cs typeface="Times New Roman" pitchFamily="18" charset="0"/>
              </a:rPr>
              <a:t>20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5" name="Курица контур.png" descr="Курица контур.png"/>
          <p:cNvPicPr>
            <a:picLocks noChangeAspect="1"/>
          </p:cNvPicPr>
          <p:nvPr/>
        </p:nvPicPr>
        <p:blipFill>
          <a:blip r:embed="rId2" cstate="print">
            <a:alphaModFix amt="17535"/>
            <a:extLst/>
          </a:blip>
          <a:srcRect r="50591"/>
          <a:stretch>
            <a:fillRect/>
          </a:stretch>
        </p:blipFill>
        <p:spPr>
          <a:xfrm>
            <a:off x="6928242" y="51470"/>
            <a:ext cx="2215758" cy="5040560"/>
          </a:xfrm>
          <a:prstGeom prst="rect">
            <a:avLst/>
          </a:prstGeom>
          <a:ln w="12700">
            <a:miter lim="400000"/>
          </a:ln>
        </p:spPr>
      </p:pic>
      <p:sp>
        <p:nvSpPr>
          <p:cNvPr id="13" name="Итоги деятельности Казначейства России за 2018 год…"/>
          <p:cNvSpPr/>
          <p:nvPr/>
        </p:nvSpPr>
        <p:spPr>
          <a:xfrm>
            <a:off x="3347864" y="51470"/>
            <a:ext cx="5796136" cy="648072"/>
          </a:xfrm>
          <a:prstGeom prst="roundRect">
            <a:avLst>
              <a:gd name="adj" fmla="val 11676"/>
            </a:avLst>
          </a:prstGeom>
          <a:solidFill>
            <a:srgbClr val="003859"/>
          </a:solidFill>
          <a:ln w="12700">
            <a:noFill/>
            <a:miter lim="400000"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0" tIns="0" rIns="0" bIns="0" anchor="ctr"/>
          <a:lstStyle/>
          <a:p>
            <a:pPr algn="ctr" defTabSz="336947">
              <a:defRPr/>
            </a:pPr>
            <a:endParaRPr lang="ru-RU" sz="2200" b="1" cap="all" dirty="0" smtClean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mbria" pitchFamily="18" charset="0"/>
              <a:ea typeface="Open Sans Condensed Light" pitchFamily="34" charset="0"/>
              <a:cs typeface="Open Sans Condensed Light" pitchFamily="34" charset="0"/>
            </a:endParaRPr>
          </a:p>
        </p:txBody>
      </p:sp>
      <p:sp>
        <p:nvSpPr>
          <p:cNvPr id="9" name="Line"/>
          <p:cNvSpPr/>
          <p:nvPr/>
        </p:nvSpPr>
        <p:spPr>
          <a:xfrm flipV="1">
            <a:off x="-1" y="771550"/>
            <a:ext cx="9144001" cy="1"/>
          </a:xfrm>
          <a:prstGeom prst="line">
            <a:avLst/>
          </a:prstGeom>
          <a:ln>
            <a:solidFill>
              <a:schemeClr val="bg1">
                <a:lumMod val="95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lIns="0" tIns="0" rIns="0" bIns="0" anchor="ctr"/>
          <a:lstStyle/>
          <a:p>
            <a:pPr>
              <a:defRPr sz="3200" b="0">
                <a:solidFill>
                  <a:srgbClr val="FFFFFF"/>
                </a:solidFill>
                <a:latin typeface="+mn-lt"/>
                <a:ea typeface="+mn-ea"/>
                <a:cs typeface="+mn-cs"/>
                <a:sym typeface="Helvetica Neue Medium"/>
              </a:defRPr>
            </a:pPr>
            <a:endParaRPr>
              <a:ln w="12700">
                <a:solidFill>
                  <a:schemeClr val="tx1"/>
                </a:solidFill>
              </a:ln>
            </a:endParaRPr>
          </a:p>
        </p:txBody>
      </p:sp>
      <p:grpSp>
        <p:nvGrpSpPr>
          <p:cNvPr id="2" name="Group"/>
          <p:cNvGrpSpPr/>
          <p:nvPr/>
        </p:nvGrpSpPr>
        <p:grpSpPr>
          <a:xfrm>
            <a:off x="0" y="1"/>
            <a:ext cx="755576" cy="699541"/>
            <a:chOff x="0" y="0"/>
            <a:chExt cx="1409276" cy="1337589"/>
          </a:xfrm>
        </p:grpSpPr>
        <p:pic>
          <p:nvPicPr>
            <p:cNvPr id="11" name="Снимок экрана 2018-06-05 в 12.52.22.jpg" descr="Снимок экрана 2018-06-05 в 12.52.22.jpg"/>
            <p:cNvPicPr>
              <a:picLocks noChangeAspect="1"/>
            </p:cNvPicPr>
            <p:nvPr/>
          </p:nvPicPr>
          <p:blipFill>
            <a:blip r:embed="rId3" cstate="print">
              <a:extLst/>
            </a:blip>
            <a:stretch>
              <a:fillRect/>
            </a:stretch>
          </p:blipFill>
          <p:spPr>
            <a:xfrm>
              <a:off x="0" y="0"/>
              <a:ext cx="1409277" cy="1337590"/>
            </a:xfrm>
            <a:prstGeom prst="rect">
              <a:avLst/>
            </a:prstGeom>
            <a:ln w="12700" cap="flat">
              <a:noFill/>
              <a:miter lim="400000"/>
            </a:ln>
            <a:effectLst/>
          </p:spPr>
        </p:pic>
        <p:grpSp>
          <p:nvGrpSpPr>
            <p:cNvPr id="3" name="Group"/>
            <p:cNvGrpSpPr/>
            <p:nvPr/>
          </p:nvGrpSpPr>
          <p:grpSpPr>
            <a:xfrm>
              <a:off x="194622" y="150347"/>
              <a:ext cx="1019890" cy="1138346"/>
              <a:chOff x="-134" y="0"/>
              <a:chExt cx="1019888" cy="1138344"/>
            </a:xfrm>
          </p:grpSpPr>
          <p:sp>
            <p:nvSpPr>
              <p:cNvPr id="14" name="Circle"/>
              <p:cNvSpPr/>
              <p:nvPr/>
            </p:nvSpPr>
            <p:spPr>
              <a:xfrm>
                <a:off x="314787" y="450342"/>
                <a:ext cx="390199" cy="390199"/>
              </a:xfrm>
              <a:prstGeom prst="ellipse">
                <a:avLst/>
              </a:prstGeom>
              <a:solidFill>
                <a:srgbClr val="013B5E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0" tIns="0" rIns="0" bIns="0" numCol="1" anchor="ctr">
                <a:noAutofit/>
              </a:bodyPr>
              <a:lstStyle/>
              <a:p>
                <a:pPr>
                  <a:defRPr sz="3200" b="0">
                    <a:solidFill>
                      <a:srgbClr val="FFFFFF"/>
                    </a:solidFill>
                    <a:latin typeface="+mn-lt"/>
                    <a:ea typeface="+mn-ea"/>
                    <a:cs typeface="+mn-cs"/>
                    <a:sym typeface="Helvetica Neue Medium"/>
                  </a:defRPr>
                </a:pPr>
                <a:endParaRPr/>
              </a:p>
            </p:txBody>
          </p:sp>
          <p:pic>
            <p:nvPicPr>
              <p:cNvPr id="15" name="30688_html_m284ef2b5.png" descr="30688_html_m284ef2b5.png"/>
              <p:cNvPicPr>
                <a:picLocks noChangeAspect="1"/>
              </p:cNvPicPr>
              <p:nvPr/>
            </p:nvPicPr>
            <p:blipFill>
              <a:blip r:embed="rId4" cstate="print">
                <a:extLst/>
              </a:blip>
              <a:srcRect l="824" t="717" r="564" b="407"/>
              <a:stretch>
                <a:fillRect/>
              </a:stretch>
            </p:blipFill>
            <p:spPr>
              <a:xfrm>
                <a:off x="-135" y="0"/>
                <a:ext cx="1019889" cy="1138345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535" h="21581" extrusionOk="0">
                    <a:moveTo>
                      <a:pt x="10788" y="0"/>
                    </a:moveTo>
                    <a:cubicBezTo>
                      <a:pt x="10759" y="0"/>
                      <a:pt x="10737" y="39"/>
                      <a:pt x="10737" y="83"/>
                    </a:cubicBezTo>
                    <a:cubicBezTo>
                      <a:pt x="10737" y="127"/>
                      <a:pt x="10684" y="185"/>
                      <a:pt x="10612" y="211"/>
                    </a:cubicBezTo>
                    <a:cubicBezTo>
                      <a:pt x="10509" y="248"/>
                      <a:pt x="10497" y="253"/>
                      <a:pt x="10578" y="256"/>
                    </a:cubicBezTo>
                    <a:cubicBezTo>
                      <a:pt x="10728" y="261"/>
                      <a:pt x="10764" y="390"/>
                      <a:pt x="10654" y="542"/>
                    </a:cubicBezTo>
                    <a:cubicBezTo>
                      <a:pt x="10576" y="649"/>
                      <a:pt x="10572" y="695"/>
                      <a:pt x="10629" y="790"/>
                    </a:cubicBezTo>
                    <a:cubicBezTo>
                      <a:pt x="10687" y="889"/>
                      <a:pt x="10679" y="914"/>
                      <a:pt x="10587" y="971"/>
                    </a:cubicBezTo>
                    <a:cubicBezTo>
                      <a:pt x="10527" y="1007"/>
                      <a:pt x="10432" y="1081"/>
                      <a:pt x="10377" y="1129"/>
                    </a:cubicBezTo>
                    <a:cubicBezTo>
                      <a:pt x="10306" y="1191"/>
                      <a:pt x="10234" y="1200"/>
                      <a:pt x="10117" y="1174"/>
                    </a:cubicBezTo>
                    <a:cubicBezTo>
                      <a:pt x="9832" y="1108"/>
                      <a:pt x="9308" y="1139"/>
                      <a:pt x="9120" y="1226"/>
                    </a:cubicBezTo>
                    <a:cubicBezTo>
                      <a:pt x="8900" y="1329"/>
                      <a:pt x="8818" y="1448"/>
                      <a:pt x="8818" y="1693"/>
                    </a:cubicBezTo>
                    <a:cubicBezTo>
                      <a:pt x="8818" y="1964"/>
                      <a:pt x="8952" y="2208"/>
                      <a:pt x="9254" y="2498"/>
                    </a:cubicBezTo>
                    <a:cubicBezTo>
                      <a:pt x="9482" y="2717"/>
                      <a:pt x="9518" y="2774"/>
                      <a:pt x="9497" y="2927"/>
                    </a:cubicBezTo>
                    <a:cubicBezTo>
                      <a:pt x="9451" y="3270"/>
                      <a:pt x="9508" y="3386"/>
                      <a:pt x="9757" y="3424"/>
                    </a:cubicBezTo>
                    <a:cubicBezTo>
                      <a:pt x="9881" y="3442"/>
                      <a:pt x="9994" y="3471"/>
                      <a:pt x="10008" y="3491"/>
                    </a:cubicBezTo>
                    <a:cubicBezTo>
                      <a:pt x="10064" y="3572"/>
                      <a:pt x="9813" y="3950"/>
                      <a:pt x="9581" y="4138"/>
                    </a:cubicBezTo>
                    <a:cubicBezTo>
                      <a:pt x="9313" y="4356"/>
                      <a:pt x="9209" y="4370"/>
                      <a:pt x="9179" y="4176"/>
                    </a:cubicBezTo>
                    <a:cubicBezTo>
                      <a:pt x="9150" y="3995"/>
                      <a:pt x="9012" y="3868"/>
                      <a:pt x="8785" y="3830"/>
                    </a:cubicBezTo>
                    <a:cubicBezTo>
                      <a:pt x="8677" y="3812"/>
                      <a:pt x="8561" y="3764"/>
                      <a:pt x="8533" y="3717"/>
                    </a:cubicBezTo>
                    <a:cubicBezTo>
                      <a:pt x="8478" y="3621"/>
                      <a:pt x="8490" y="3418"/>
                      <a:pt x="8550" y="3363"/>
                    </a:cubicBezTo>
                    <a:cubicBezTo>
                      <a:pt x="8609" y="3310"/>
                      <a:pt x="8600" y="3235"/>
                      <a:pt x="8533" y="3235"/>
                    </a:cubicBezTo>
                    <a:cubicBezTo>
                      <a:pt x="8502" y="3235"/>
                      <a:pt x="8478" y="3251"/>
                      <a:pt x="8483" y="3273"/>
                    </a:cubicBezTo>
                    <a:cubicBezTo>
                      <a:pt x="8488" y="3295"/>
                      <a:pt x="8460" y="3377"/>
                      <a:pt x="8425" y="3454"/>
                    </a:cubicBezTo>
                    <a:cubicBezTo>
                      <a:pt x="8354" y="3607"/>
                      <a:pt x="8157" y="3689"/>
                      <a:pt x="8047" y="3612"/>
                    </a:cubicBezTo>
                    <a:cubicBezTo>
                      <a:pt x="7924" y="3525"/>
                      <a:pt x="7663" y="3494"/>
                      <a:pt x="7545" y="3551"/>
                    </a:cubicBezTo>
                    <a:cubicBezTo>
                      <a:pt x="7460" y="3592"/>
                      <a:pt x="7427" y="3657"/>
                      <a:pt x="7427" y="3807"/>
                    </a:cubicBezTo>
                    <a:cubicBezTo>
                      <a:pt x="7427" y="3919"/>
                      <a:pt x="7400" y="4030"/>
                      <a:pt x="7369" y="4048"/>
                    </a:cubicBezTo>
                    <a:cubicBezTo>
                      <a:pt x="7264" y="4106"/>
                      <a:pt x="6974" y="3598"/>
                      <a:pt x="6874" y="3190"/>
                    </a:cubicBezTo>
                    <a:cubicBezTo>
                      <a:pt x="6758" y="2715"/>
                      <a:pt x="6663" y="2535"/>
                      <a:pt x="6472" y="2423"/>
                    </a:cubicBezTo>
                    <a:cubicBezTo>
                      <a:pt x="5949" y="2115"/>
                      <a:pt x="5145" y="2336"/>
                      <a:pt x="5248" y="2761"/>
                    </a:cubicBezTo>
                    <a:cubicBezTo>
                      <a:pt x="5283" y="2905"/>
                      <a:pt x="5264" y="2936"/>
                      <a:pt x="5098" y="3017"/>
                    </a:cubicBezTo>
                    <a:cubicBezTo>
                      <a:pt x="4995" y="3067"/>
                      <a:pt x="4852" y="3153"/>
                      <a:pt x="4771" y="3213"/>
                    </a:cubicBezTo>
                    <a:lnTo>
                      <a:pt x="4620" y="3326"/>
                    </a:lnTo>
                    <a:lnTo>
                      <a:pt x="4762" y="3318"/>
                    </a:lnTo>
                    <a:cubicBezTo>
                      <a:pt x="4910" y="3313"/>
                      <a:pt x="4913" y="3329"/>
                      <a:pt x="4838" y="3627"/>
                    </a:cubicBezTo>
                    <a:cubicBezTo>
                      <a:pt x="4800" y="3779"/>
                      <a:pt x="4801" y="3783"/>
                      <a:pt x="4913" y="3694"/>
                    </a:cubicBezTo>
                    <a:cubicBezTo>
                      <a:pt x="4982" y="3640"/>
                      <a:pt x="5119" y="3604"/>
                      <a:pt x="5257" y="3604"/>
                    </a:cubicBezTo>
                    <a:cubicBezTo>
                      <a:pt x="5592" y="3604"/>
                      <a:pt x="5681" y="3520"/>
                      <a:pt x="5701" y="3183"/>
                    </a:cubicBezTo>
                    <a:cubicBezTo>
                      <a:pt x="5715" y="2936"/>
                      <a:pt x="5730" y="2895"/>
                      <a:pt x="5835" y="2882"/>
                    </a:cubicBezTo>
                    <a:cubicBezTo>
                      <a:pt x="5903" y="2873"/>
                      <a:pt x="6041" y="2922"/>
                      <a:pt x="6137" y="2995"/>
                    </a:cubicBezTo>
                    <a:cubicBezTo>
                      <a:pt x="6285" y="3107"/>
                      <a:pt x="6311" y="3175"/>
                      <a:pt x="6338" y="3446"/>
                    </a:cubicBezTo>
                    <a:cubicBezTo>
                      <a:pt x="6381" y="3870"/>
                      <a:pt x="6545" y="4098"/>
                      <a:pt x="7075" y="4477"/>
                    </a:cubicBezTo>
                    <a:lnTo>
                      <a:pt x="7218" y="4582"/>
                    </a:lnTo>
                    <a:lnTo>
                      <a:pt x="7033" y="4665"/>
                    </a:lnTo>
                    <a:cubicBezTo>
                      <a:pt x="6933" y="4712"/>
                      <a:pt x="6809" y="4736"/>
                      <a:pt x="6757" y="4718"/>
                    </a:cubicBezTo>
                    <a:cubicBezTo>
                      <a:pt x="6705" y="4700"/>
                      <a:pt x="6609" y="4711"/>
                      <a:pt x="6539" y="4740"/>
                    </a:cubicBezTo>
                    <a:cubicBezTo>
                      <a:pt x="6469" y="4770"/>
                      <a:pt x="6326" y="4825"/>
                      <a:pt x="6221" y="4861"/>
                    </a:cubicBezTo>
                    <a:cubicBezTo>
                      <a:pt x="6016" y="4930"/>
                      <a:pt x="5860" y="5089"/>
                      <a:pt x="5860" y="5229"/>
                    </a:cubicBezTo>
                    <a:cubicBezTo>
                      <a:pt x="5860" y="5296"/>
                      <a:pt x="5909" y="5309"/>
                      <a:pt x="6086" y="5305"/>
                    </a:cubicBezTo>
                    <a:cubicBezTo>
                      <a:pt x="6272" y="5300"/>
                      <a:pt x="6358" y="5334"/>
                      <a:pt x="6514" y="5470"/>
                    </a:cubicBezTo>
                    <a:cubicBezTo>
                      <a:pt x="6620" y="5563"/>
                      <a:pt x="6761" y="5643"/>
                      <a:pt x="6824" y="5643"/>
                    </a:cubicBezTo>
                    <a:cubicBezTo>
                      <a:pt x="6975" y="5643"/>
                      <a:pt x="7205" y="5787"/>
                      <a:pt x="7159" y="5854"/>
                    </a:cubicBezTo>
                    <a:cubicBezTo>
                      <a:pt x="7139" y="5883"/>
                      <a:pt x="7086" y="5889"/>
                      <a:pt x="7033" y="5869"/>
                    </a:cubicBezTo>
                    <a:cubicBezTo>
                      <a:pt x="6981" y="5849"/>
                      <a:pt x="6703" y="5816"/>
                      <a:pt x="6422" y="5794"/>
                    </a:cubicBezTo>
                    <a:cubicBezTo>
                      <a:pt x="6016" y="5761"/>
                      <a:pt x="5866" y="5729"/>
                      <a:pt x="5684" y="5621"/>
                    </a:cubicBezTo>
                    <a:cubicBezTo>
                      <a:pt x="5537" y="5533"/>
                      <a:pt x="5450" y="5502"/>
                      <a:pt x="5450" y="5545"/>
                    </a:cubicBezTo>
                    <a:cubicBezTo>
                      <a:pt x="5450" y="5731"/>
                      <a:pt x="5828" y="6004"/>
                      <a:pt x="6086" y="6004"/>
                    </a:cubicBezTo>
                    <a:cubicBezTo>
                      <a:pt x="6152" y="6004"/>
                      <a:pt x="6254" y="6049"/>
                      <a:pt x="6313" y="6102"/>
                    </a:cubicBezTo>
                    <a:cubicBezTo>
                      <a:pt x="6372" y="6155"/>
                      <a:pt x="6537" y="6214"/>
                      <a:pt x="6673" y="6230"/>
                    </a:cubicBezTo>
                    <a:cubicBezTo>
                      <a:pt x="6826" y="6248"/>
                      <a:pt x="7005" y="6319"/>
                      <a:pt x="7142" y="6418"/>
                    </a:cubicBezTo>
                    <a:cubicBezTo>
                      <a:pt x="7265" y="6507"/>
                      <a:pt x="7388" y="6576"/>
                      <a:pt x="7419" y="6576"/>
                    </a:cubicBezTo>
                    <a:cubicBezTo>
                      <a:pt x="7450" y="6576"/>
                      <a:pt x="7603" y="6637"/>
                      <a:pt x="7763" y="6712"/>
                    </a:cubicBezTo>
                    <a:cubicBezTo>
                      <a:pt x="7984" y="6815"/>
                      <a:pt x="8093" y="6910"/>
                      <a:pt x="8215" y="7110"/>
                    </a:cubicBezTo>
                    <a:cubicBezTo>
                      <a:pt x="8400" y="7416"/>
                      <a:pt x="8472" y="7949"/>
                      <a:pt x="8357" y="8141"/>
                    </a:cubicBezTo>
                    <a:cubicBezTo>
                      <a:pt x="8309" y="8223"/>
                      <a:pt x="8307" y="8277"/>
                      <a:pt x="8349" y="8314"/>
                    </a:cubicBezTo>
                    <a:cubicBezTo>
                      <a:pt x="8442" y="8398"/>
                      <a:pt x="8212" y="8750"/>
                      <a:pt x="7905" y="8999"/>
                    </a:cubicBezTo>
                    <a:cubicBezTo>
                      <a:pt x="7759" y="9117"/>
                      <a:pt x="7519" y="9325"/>
                      <a:pt x="7369" y="9458"/>
                    </a:cubicBezTo>
                    <a:lnTo>
                      <a:pt x="7092" y="9699"/>
                    </a:lnTo>
                    <a:lnTo>
                      <a:pt x="6866" y="9631"/>
                    </a:lnTo>
                    <a:cubicBezTo>
                      <a:pt x="6728" y="9589"/>
                      <a:pt x="6539" y="9461"/>
                      <a:pt x="6380" y="9300"/>
                    </a:cubicBezTo>
                    <a:cubicBezTo>
                      <a:pt x="6216" y="9135"/>
                      <a:pt x="6039" y="9005"/>
                      <a:pt x="5894" y="8961"/>
                    </a:cubicBezTo>
                    <a:cubicBezTo>
                      <a:pt x="5670" y="8893"/>
                      <a:pt x="5657" y="8883"/>
                      <a:pt x="5600" y="8585"/>
                    </a:cubicBezTo>
                    <a:lnTo>
                      <a:pt x="5542" y="8277"/>
                    </a:lnTo>
                    <a:lnTo>
                      <a:pt x="5760" y="8089"/>
                    </a:lnTo>
                    <a:cubicBezTo>
                      <a:pt x="5948" y="7927"/>
                      <a:pt x="5979" y="7873"/>
                      <a:pt x="5978" y="7675"/>
                    </a:cubicBezTo>
                    <a:cubicBezTo>
                      <a:pt x="5976" y="7384"/>
                      <a:pt x="5842" y="7139"/>
                      <a:pt x="5374" y="6569"/>
                    </a:cubicBezTo>
                    <a:cubicBezTo>
                      <a:pt x="5169" y="6318"/>
                      <a:pt x="4986" y="6086"/>
                      <a:pt x="4972" y="6049"/>
                    </a:cubicBezTo>
                    <a:cubicBezTo>
                      <a:pt x="4952" y="5995"/>
                      <a:pt x="4937" y="5995"/>
                      <a:pt x="4863" y="6049"/>
                    </a:cubicBezTo>
                    <a:cubicBezTo>
                      <a:pt x="4784" y="6108"/>
                      <a:pt x="4722" y="6036"/>
                      <a:pt x="4419" y="5523"/>
                    </a:cubicBezTo>
                    <a:cubicBezTo>
                      <a:pt x="4056" y="4909"/>
                      <a:pt x="3942" y="4630"/>
                      <a:pt x="3941" y="4349"/>
                    </a:cubicBezTo>
                    <a:cubicBezTo>
                      <a:pt x="3941" y="4257"/>
                      <a:pt x="3918" y="4168"/>
                      <a:pt x="3891" y="4153"/>
                    </a:cubicBezTo>
                    <a:cubicBezTo>
                      <a:pt x="3864" y="4138"/>
                      <a:pt x="3826" y="3978"/>
                      <a:pt x="3807" y="3792"/>
                    </a:cubicBezTo>
                    <a:cubicBezTo>
                      <a:pt x="3788" y="3607"/>
                      <a:pt x="3717" y="3190"/>
                      <a:pt x="3648" y="2867"/>
                    </a:cubicBezTo>
                    <a:cubicBezTo>
                      <a:pt x="3571" y="2504"/>
                      <a:pt x="3535" y="2193"/>
                      <a:pt x="3556" y="2054"/>
                    </a:cubicBezTo>
                    <a:cubicBezTo>
                      <a:pt x="3597" y="1785"/>
                      <a:pt x="3543" y="1767"/>
                      <a:pt x="3329" y="1994"/>
                    </a:cubicBezTo>
                    <a:cubicBezTo>
                      <a:pt x="3045" y="2296"/>
                      <a:pt x="2785" y="2972"/>
                      <a:pt x="2785" y="3393"/>
                    </a:cubicBezTo>
                    <a:cubicBezTo>
                      <a:pt x="2785" y="3476"/>
                      <a:pt x="2762" y="3559"/>
                      <a:pt x="2734" y="3574"/>
                    </a:cubicBezTo>
                    <a:cubicBezTo>
                      <a:pt x="2682" y="3603"/>
                      <a:pt x="2198" y="3060"/>
                      <a:pt x="2198" y="2972"/>
                    </a:cubicBezTo>
                    <a:cubicBezTo>
                      <a:pt x="2198" y="2945"/>
                      <a:pt x="2175" y="2927"/>
                      <a:pt x="2148" y="2927"/>
                    </a:cubicBezTo>
                    <a:cubicBezTo>
                      <a:pt x="2059" y="2927"/>
                      <a:pt x="1972" y="3505"/>
                      <a:pt x="1972" y="4056"/>
                    </a:cubicBezTo>
                    <a:cubicBezTo>
                      <a:pt x="1972" y="4351"/>
                      <a:pt x="1946" y="4599"/>
                      <a:pt x="1922" y="4612"/>
                    </a:cubicBezTo>
                    <a:cubicBezTo>
                      <a:pt x="1897" y="4626"/>
                      <a:pt x="1727" y="4496"/>
                      <a:pt x="1536" y="4326"/>
                    </a:cubicBezTo>
                    <a:cubicBezTo>
                      <a:pt x="1345" y="4157"/>
                      <a:pt x="1163" y="4018"/>
                      <a:pt x="1134" y="4018"/>
                    </a:cubicBezTo>
                    <a:cubicBezTo>
                      <a:pt x="1055" y="4018"/>
                      <a:pt x="1134" y="5248"/>
                      <a:pt x="1234" y="5583"/>
                    </a:cubicBezTo>
                    <a:cubicBezTo>
                      <a:pt x="1282" y="5740"/>
                      <a:pt x="1309" y="5891"/>
                      <a:pt x="1293" y="5914"/>
                    </a:cubicBezTo>
                    <a:cubicBezTo>
                      <a:pt x="1277" y="5937"/>
                      <a:pt x="1173" y="5889"/>
                      <a:pt x="1067" y="5809"/>
                    </a:cubicBezTo>
                    <a:cubicBezTo>
                      <a:pt x="414" y="5317"/>
                      <a:pt x="404" y="5309"/>
                      <a:pt x="405" y="5440"/>
                    </a:cubicBezTo>
                    <a:cubicBezTo>
                      <a:pt x="406" y="5898"/>
                      <a:pt x="655" y="6708"/>
                      <a:pt x="908" y="7065"/>
                    </a:cubicBezTo>
                    <a:cubicBezTo>
                      <a:pt x="999" y="7195"/>
                      <a:pt x="1066" y="7376"/>
                      <a:pt x="1075" y="7509"/>
                    </a:cubicBezTo>
                    <a:cubicBezTo>
                      <a:pt x="1084" y="7633"/>
                      <a:pt x="1143" y="7811"/>
                      <a:pt x="1209" y="7908"/>
                    </a:cubicBezTo>
                    <a:cubicBezTo>
                      <a:pt x="1342" y="8102"/>
                      <a:pt x="1296" y="8190"/>
                      <a:pt x="1100" y="8096"/>
                    </a:cubicBezTo>
                    <a:cubicBezTo>
                      <a:pt x="1035" y="8064"/>
                      <a:pt x="804" y="7981"/>
                      <a:pt x="589" y="7915"/>
                    </a:cubicBezTo>
                    <a:cubicBezTo>
                      <a:pt x="375" y="7850"/>
                      <a:pt x="146" y="7781"/>
                      <a:pt x="86" y="7757"/>
                    </a:cubicBezTo>
                    <a:cubicBezTo>
                      <a:pt x="-7" y="7721"/>
                      <a:pt x="-17" y="7732"/>
                      <a:pt x="19" y="7840"/>
                    </a:cubicBezTo>
                    <a:cubicBezTo>
                      <a:pt x="106" y="8100"/>
                      <a:pt x="412" y="8599"/>
                      <a:pt x="631" y="8848"/>
                    </a:cubicBezTo>
                    <a:cubicBezTo>
                      <a:pt x="756" y="8991"/>
                      <a:pt x="848" y="9127"/>
                      <a:pt x="832" y="9149"/>
                    </a:cubicBezTo>
                    <a:cubicBezTo>
                      <a:pt x="816" y="9172"/>
                      <a:pt x="674" y="9187"/>
                      <a:pt x="522" y="9187"/>
                    </a:cubicBezTo>
                    <a:cubicBezTo>
                      <a:pt x="370" y="9187"/>
                      <a:pt x="201" y="9218"/>
                      <a:pt x="145" y="9255"/>
                    </a:cubicBezTo>
                    <a:cubicBezTo>
                      <a:pt x="52" y="9316"/>
                      <a:pt x="79" y="9357"/>
                      <a:pt x="405" y="9676"/>
                    </a:cubicBezTo>
                    <a:cubicBezTo>
                      <a:pt x="601" y="9869"/>
                      <a:pt x="921" y="10121"/>
                      <a:pt x="1125" y="10240"/>
                    </a:cubicBezTo>
                    <a:cubicBezTo>
                      <a:pt x="1330" y="10359"/>
                      <a:pt x="1489" y="10483"/>
                      <a:pt x="1469" y="10511"/>
                    </a:cubicBezTo>
                    <a:cubicBezTo>
                      <a:pt x="1449" y="10541"/>
                      <a:pt x="1286" y="10548"/>
                      <a:pt x="1100" y="10534"/>
                    </a:cubicBezTo>
                    <a:cubicBezTo>
                      <a:pt x="921" y="10521"/>
                      <a:pt x="721" y="10524"/>
                      <a:pt x="648" y="10541"/>
                    </a:cubicBezTo>
                    <a:lnTo>
                      <a:pt x="522" y="10572"/>
                    </a:lnTo>
                    <a:cubicBezTo>
                      <a:pt x="521" y="10573"/>
                      <a:pt x="522" y="10577"/>
                      <a:pt x="522" y="10579"/>
                    </a:cubicBezTo>
                    <a:cubicBezTo>
                      <a:pt x="522" y="10581"/>
                      <a:pt x="522" y="10584"/>
                      <a:pt x="522" y="10587"/>
                    </a:cubicBezTo>
                    <a:lnTo>
                      <a:pt x="665" y="10752"/>
                    </a:lnTo>
                    <a:cubicBezTo>
                      <a:pt x="986" y="11143"/>
                      <a:pt x="1619" y="11405"/>
                      <a:pt x="2491" y="11505"/>
                    </a:cubicBezTo>
                    <a:cubicBezTo>
                      <a:pt x="2795" y="11539"/>
                      <a:pt x="3046" y="11590"/>
                      <a:pt x="3044" y="11617"/>
                    </a:cubicBezTo>
                    <a:cubicBezTo>
                      <a:pt x="3043" y="11645"/>
                      <a:pt x="2976" y="11844"/>
                      <a:pt x="2902" y="12054"/>
                    </a:cubicBezTo>
                    <a:cubicBezTo>
                      <a:pt x="2774" y="12417"/>
                      <a:pt x="2754" y="12936"/>
                      <a:pt x="2860" y="13032"/>
                    </a:cubicBezTo>
                    <a:cubicBezTo>
                      <a:pt x="2880" y="13050"/>
                      <a:pt x="3064" y="12962"/>
                      <a:pt x="3271" y="12829"/>
                    </a:cubicBezTo>
                    <a:cubicBezTo>
                      <a:pt x="3478" y="12696"/>
                      <a:pt x="3663" y="12607"/>
                      <a:pt x="3681" y="12633"/>
                    </a:cubicBezTo>
                    <a:cubicBezTo>
                      <a:pt x="3700" y="12660"/>
                      <a:pt x="3687" y="12837"/>
                      <a:pt x="3656" y="13032"/>
                    </a:cubicBezTo>
                    <a:cubicBezTo>
                      <a:pt x="3626" y="13227"/>
                      <a:pt x="3611" y="13398"/>
                      <a:pt x="3623" y="13408"/>
                    </a:cubicBezTo>
                    <a:cubicBezTo>
                      <a:pt x="3653" y="13435"/>
                      <a:pt x="3936" y="13293"/>
                      <a:pt x="4167" y="13137"/>
                    </a:cubicBezTo>
                    <a:cubicBezTo>
                      <a:pt x="4276" y="13064"/>
                      <a:pt x="4392" y="13017"/>
                      <a:pt x="4419" y="13032"/>
                    </a:cubicBezTo>
                    <a:cubicBezTo>
                      <a:pt x="4446" y="13047"/>
                      <a:pt x="4469" y="13200"/>
                      <a:pt x="4469" y="13371"/>
                    </a:cubicBezTo>
                    <a:cubicBezTo>
                      <a:pt x="4469" y="13538"/>
                      <a:pt x="4475" y="13674"/>
                      <a:pt x="4486" y="13679"/>
                    </a:cubicBezTo>
                    <a:cubicBezTo>
                      <a:pt x="4572" y="13677"/>
                      <a:pt x="4935" y="13542"/>
                      <a:pt x="5064" y="13461"/>
                    </a:cubicBezTo>
                    <a:cubicBezTo>
                      <a:pt x="5152" y="13406"/>
                      <a:pt x="5227" y="13377"/>
                      <a:pt x="5232" y="13401"/>
                    </a:cubicBezTo>
                    <a:cubicBezTo>
                      <a:pt x="5237" y="13424"/>
                      <a:pt x="5241" y="13470"/>
                      <a:pt x="5248" y="13498"/>
                    </a:cubicBezTo>
                    <a:cubicBezTo>
                      <a:pt x="5256" y="13527"/>
                      <a:pt x="5269" y="13599"/>
                      <a:pt x="5274" y="13656"/>
                    </a:cubicBezTo>
                    <a:cubicBezTo>
                      <a:pt x="5291" y="13892"/>
                      <a:pt x="5368" y="13914"/>
                      <a:pt x="5642" y="13769"/>
                    </a:cubicBezTo>
                    <a:cubicBezTo>
                      <a:pt x="5784" y="13695"/>
                      <a:pt x="5928" y="13596"/>
                      <a:pt x="5969" y="13551"/>
                    </a:cubicBezTo>
                    <a:cubicBezTo>
                      <a:pt x="6070" y="13442"/>
                      <a:pt x="6154" y="13498"/>
                      <a:pt x="6154" y="13679"/>
                    </a:cubicBezTo>
                    <a:cubicBezTo>
                      <a:pt x="6154" y="14037"/>
                      <a:pt x="6337" y="14089"/>
                      <a:pt x="6723" y="13837"/>
                    </a:cubicBezTo>
                    <a:cubicBezTo>
                      <a:pt x="6856" y="13751"/>
                      <a:pt x="6970" y="13679"/>
                      <a:pt x="6983" y="13679"/>
                    </a:cubicBezTo>
                    <a:cubicBezTo>
                      <a:pt x="6992" y="13679"/>
                      <a:pt x="7029" y="13718"/>
                      <a:pt x="7067" y="13769"/>
                    </a:cubicBezTo>
                    <a:cubicBezTo>
                      <a:pt x="6830" y="13318"/>
                      <a:pt x="6740" y="12846"/>
                      <a:pt x="6740" y="12189"/>
                    </a:cubicBezTo>
                    <a:cubicBezTo>
                      <a:pt x="6740" y="11457"/>
                      <a:pt x="6793" y="11169"/>
                      <a:pt x="6992" y="10782"/>
                    </a:cubicBezTo>
                    <a:cubicBezTo>
                      <a:pt x="7341" y="10103"/>
                      <a:pt x="8304" y="9223"/>
                      <a:pt x="9070" y="8886"/>
                    </a:cubicBezTo>
                    <a:cubicBezTo>
                      <a:pt x="9620" y="8644"/>
                      <a:pt x="9846" y="8605"/>
                      <a:pt x="10679" y="8608"/>
                    </a:cubicBezTo>
                    <a:cubicBezTo>
                      <a:pt x="11795" y="8611"/>
                      <a:pt x="11956" y="8642"/>
                      <a:pt x="12749" y="9029"/>
                    </a:cubicBezTo>
                    <a:cubicBezTo>
                      <a:pt x="14546" y="9906"/>
                      <a:pt x="15346" y="11990"/>
                      <a:pt x="14517" y="13641"/>
                    </a:cubicBezTo>
                    <a:cubicBezTo>
                      <a:pt x="14166" y="14341"/>
                      <a:pt x="13752" y="14761"/>
                      <a:pt x="13495" y="14672"/>
                    </a:cubicBezTo>
                    <a:cubicBezTo>
                      <a:pt x="13402" y="14640"/>
                      <a:pt x="13297" y="14683"/>
                      <a:pt x="13260" y="14770"/>
                    </a:cubicBezTo>
                    <a:cubicBezTo>
                      <a:pt x="13223" y="14857"/>
                      <a:pt x="13121" y="14906"/>
                      <a:pt x="13034" y="14875"/>
                    </a:cubicBezTo>
                    <a:cubicBezTo>
                      <a:pt x="12937" y="14842"/>
                      <a:pt x="12853" y="14906"/>
                      <a:pt x="12816" y="15033"/>
                    </a:cubicBezTo>
                    <a:cubicBezTo>
                      <a:pt x="12771" y="15185"/>
                      <a:pt x="12687" y="15230"/>
                      <a:pt x="12522" y="15191"/>
                    </a:cubicBezTo>
                    <a:cubicBezTo>
                      <a:pt x="12352" y="15151"/>
                      <a:pt x="12289" y="15187"/>
                      <a:pt x="12263" y="15349"/>
                    </a:cubicBezTo>
                    <a:cubicBezTo>
                      <a:pt x="12243" y="15470"/>
                      <a:pt x="12093" y="15628"/>
                      <a:pt x="11936" y="15696"/>
                    </a:cubicBezTo>
                    <a:cubicBezTo>
                      <a:pt x="11486" y="15888"/>
                      <a:pt x="10569" y="15935"/>
                      <a:pt x="9883" y="15801"/>
                    </a:cubicBezTo>
                    <a:cubicBezTo>
                      <a:pt x="9315" y="15690"/>
                      <a:pt x="9250" y="15650"/>
                      <a:pt x="9196" y="15372"/>
                    </a:cubicBezTo>
                    <a:cubicBezTo>
                      <a:pt x="9155" y="15167"/>
                      <a:pt x="9106" y="15105"/>
                      <a:pt x="9045" y="15191"/>
                    </a:cubicBezTo>
                    <a:cubicBezTo>
                      <a:pt x="8921" y="15368"/>
                      <a:pt x="8735" y="15253"/>
                      <a:pt x="8735" y="14996"/>
                    </a:cubicBezTo>
                    <a:cubicBezTo>
                      <a:pt x="8735" y="14846"/>
                      <a:pt x="8689" y="14801"/>
                      <a:pt x="8559" y="14845"/>
                    </a:cubicBezTo>
                    <a:cubicBezTo>
                      <a:pt x="8436" y="14887"/>
                      <a:pt x="8357" y="14835"/>
                      <a:pt x="8316" y="14695"/>
                    </a:cubicBezTo>
                    <a:cubicBezTo>
                      <a:pt x="8259" y="14501"/>
                      <a:pt x="8235" y="14505"/>
                      <a:pt x="8047" y="14657"/>
                    </a:cubicBezTo>
                    <a:cubicBezTo>
                      <a:pt x="7859" y="14810"/>
                      <a:pt x="7826" y="14790"/>
                      <a:pt x="7553" y="14469"/>
                    </a:cubicBezTo>
                    <a:cubicBezTo>
                      <a:pt x="7423" y="14316"/>
                      <a:pt x="7313" y="14171"/>
                      <a:pt x="7218" y="14025"/>
                    </a:cubicBezTo>
                    <a:cubicBezTo>
                      <a:pt x="7219" y="14054"/>
                      <a:pt x="7195" y="14072"/>
                      <a:pt x="7151" y="14093"/>
                    </a:cubicBezTo>
                    <a:cubicBezTo>
                      <a:pt x="7096" y="14119"/>
                      <a:pt x="6964" y="14155"/>
                      <a:pt x="6857" y="14176"/>
                    </a:cubicBezTo>
                    <a:cubicBezTo>
                      <a:pt x="6604" y="14225"/>
                      <a:pt x="6277" y="14486"/>
                      <a:pt x="6145" y="14747"/>
                    </a:cubicBezTo>
                    <a:cubicBezTo>
                      <a:pt x="5977" y="15080"/>
                      <a:pt x="5999" y="15574"/>
                      <a:pt x="6204" y="15944"/>
                    </a:cubicBezTo>
                    <a:lnTo>
                      <a:pt x="6371" y="16245"/>
                    </a:lnTo>
                    <a:lnTo>
                      <a:pt x="6547" y="16109"/>
                    </a:lnTo>
                    <a:cubicBezTo>
                      <a:pt x="6735" y="15968"/>
                      <a:pt x="6792" y="15989"/>
                      <a:pt x="6874" y="16230"/>
                    </a:cubicBezTo>
                    <a:cubicBezTo>
                      <a:pt x="6897" y="16297"/>
                      <a:pt x="7040" y="16477"/>
                      <a:pt x="7193" y="16629"/>
                    </a:cubicBezTo>
                    <a:cubicBezTo>
                      <a:pt x="7345" y="16780"/>
                      <a:pt x="7480" y="16937"/>
                      <a:pt x="7494" y="16975"/>
                    </a:cubicBezTo>
                    <a:cubicBezTo>
                      <a:pt x="7531" y="17074"/>
                      <a:pt x="7635" y="16996"/>
                      <a:pt x="7746" y="16787"/>
                    </a:cubicBezTo>
                    <a:cubicBezTo>
                      <a:pt x="7799" y="16686"/>
                      <a:pt x="7861" y="16606"/>
                      <a:pt x="7888" y="16606"/>
                    </a:cubicBezTo>
                    <a:cubicBezTo>
                      <a:pt x="7916" y="16606"/>
                      <a:pt x="7990" y="16686"/>
                      <a:pt x="8056" y="16787"/>
                    </a:cubicBezTo>
                    <a:cubicBezTo>
                      <a:pt x="8185" y="16983"/>
                      <a:pt x="8301" y="17016"/>
                      <a:pt x="8416" y="16892"/>
                    </a:cubicBezTo>
                    <a:cubicBezTo>
                      <a:pt x="8617" y="16674"/>
                      <a:pt x="8646" y="17071"/>
                      <a:pt x="8475" y="17674"/>
                    </a:cubicBezTo>
                    <a:cubicBezTo>
                      <a:pt x="8260" y="18431"/>
                      <a:pt x="7782" y="19223"/>
                      <a:pt x="7126" y="19909"/>
                    </a:cubicBezTo>
                    <a:lnTo>
                      <a:pt x="6832" y="20210"/>
                    </a:lnTo>
                    <a:lnTo>
                      <a:pt x="7126" y="20210"/>
                    </a:lnTo>
                    <a:cubicBezTo>
                      <a:pt x="7312" y="20210"/>
                      <a:pt x="7502" y="20163"/>
                      <a:pt x="7679" y="20082"/>
                    </a:cubicBezTo>
                    <a:cubicBezTo>
                      <a:pt x="7828" y="20014"/>
                      <a:pt x="7965" y="19977"/>
                      <a:pt x="7980" y="19999"/>
                    </a:cubicBezTo>
                    <a:cubicBezTo>
                      <a:pt x="7996" y="20022"/>
                      <a:pt x="7976" y="20162"/>
                      <a:pt x="7938" y="20308"/>
                    </a:cubicBezTo>
                    <a:cubicBezTo>
                      <a:pt x="7901" y="20454"/>
                      <a:pt x="7892" y="20590"/>
                      <a:pt x="7913" y="20609"/>
                    </a:cubicBezTo>
                    <a:cubicBezTo>
                      <a:pt x="7934" y="20628"/>
                      <a:pt x="8108" y="20569"/>
                      <a:pt x="8307" y="20481"/>
                    </a:cubicBezTo>
                    <a:cubicBezTo>
                      <a:pt x="8506" y="20392"/>
                      <a:pt x="8695" y="20333"/>
                      <a:pt x="8718" y="20345"/>
                    </a:cubicBezTo>
                    <a:cubicBezTo>
                      <a:pt x="8741" y="20358"/>
                      <a:pt x="8744" y="20496"/>
                      <a:pt x="8726" y="20654"/>
                    </a:cubicBezTo>
                    <a:cubicBezTo>
                      <a:pt x="8697" y="20911"/>
                      <a:pt x="8703" y="20940"/>
                      <a:pt x="8802" y="20940"/>
                    </a:cubicBezTo>
                    <a:cubicBezTo>
                      <a:pt x="9008" y="20939"/>
                      <a:pt x="9317" y="20839"/>
                      <a:pt x="9589" y="20684"/>
                    </a:cubicBezTo>
                    <a:cubicBezTo>
                      <a:pt x="9739" y="20599"/>
                      <a:pt x="9871" y="20543"/>
                      <a:pt x="9883" y="20564"/>
                    </a:cubicBezTo>
                    <a:cubicBezTo>
                      <a:pt x="9895" y="20584"/>
                      <a:pt x="9943" y="20709"/>
                      <a:pt x="9983" y="20842"/>
                    </a:cubicBezTo>
                    <a:cubicBezTo>
                      <a:pt x="10070" y="21132"/>
                      <a:pt x="10341" y="21449"/>
                      <a:pt x="10587" y="21542"/>
                    </a:cubicBezTo>
                    <a:cubicBezTo>
                      <a:pt x="10740" y="21600"/>
                      <a:pt x="10793" y="21598"/>
                      <a:pt x="10980" y="21512"/>
                    </a:cubicBezTo>
                    <a:cubicBezTo>
                      <a:pt x="11239" y="21393"/>
                      <a:pt x="11455" y="21149"/>
                      <a:pt x="11550" y="20865"/>
                    </a:cubicBezTo>
                    <a:cubicBezTo>
                      <a:pt x="11589" y="20750"/>
                      <a:pt x="11629" y="20624"/>
                      <a:pt x="11643" y="20586"/>
                    </a:cubicBezTo>
                    <a:cubicBezTo>
                      <a:pt x="11660" y="20537"/>
                      <a:pt x="11721" y="20551"/>
                      <a:pt x="11860" y="20646"/>
                    </a:cubicBezTo>
                    <a:cubicBezTo>
                      <a:pt x="12078" y="20795"/>
                      <a:pt x="12482" y="20940"/>
                      <a:pt x="12690" y="20940"/>
                    </a:cubicBezTo>
                    <a:cubicBezTo>
                      <a:pt x="12804" y="20940"/>
                      <a:pt x="12832" y="20916"/>
                      <a:pt x="12832" y="20789"/>
                    </a:cubicBezTo>
                    <a:cubicBezTo>
                      <a:pt x="12832" y="20705"/>
                      <a:pt x="12806" y="20572"/>
                      <a:pt x="12774" y="20496"/>
                    </a:cubicBezTo>
                    <a:cubicBezTo>
                      <a:pt x="12742" y="20420"/>
                      <a:pt x="12724" y="20339"/>
                      <a:pt x="12740" y="20315"/>
                    </a:cubicBezTo>
                    <a:cubicBezTo>
                      <a:pt x="12757" y="20291"/>
                      <a:pt x="12947" y="20351"/>
                      <a:pt x="13159" y="20451"/>
                    </a:cubicBezTo>
                    <a:cubicBezTo>
                      <a:pt x="13383" y="20556"/>
                      <a:pt x="13565" y="20613"/>
                      <a:pt x="13595" y="20586"/>
                    </a:cubicBezTo>
                    <a:cubicBezTo>
                      <a:pt x="13625" y="20559"/>
                      <a:pt x="13620" y="20441"/>
                      <a:pt x="13587" y="20308"/>
                    </a:cubicBezTo>
                    <a:cubicBezTo>
                      <a:pt x="13555" y="20181"/>
                      <a:pt x="13553" y="20059"/>
                      <a:pt x="13578" y="20037"/>
                    </a:cubicBezTo>
                    <a:cubicBezTo>
                      <a:pt x="13603" y="20015"/>
                      <a:pt x="13739" y="20047"/>
                      <a:pt x="13880" y="20105"/>
                    </a:cubicBezTo>
                    <a:cubicBezTo>
                      <a:pt x="14021" y="20162"/>
                      <a:pt x="14261" y="20209"/>
                      <a:pt x="14416" y="20210"/>
                    </a:cubicBezTo>
                    <a:lnTo>
                      <a:pt x="14693" y="20210"/>
                    </a:lnTo>
                    <a:lnTo>
                      <a:pt x="14425" y="19932"/>
                    </a:lnTo>
                    <a:cubicBezTo>
                      <a:pt x="13686" y="19193"/>
                      <a:pt x="13089" y="18119"/>
                      <a:pt x="12967" y="17291"/>
                    </a:cubicBezTo>
                    <a:cubicBezTo>
                      <a:pt x="12936" y="17081"/>
                      <a:pt x="12938" y="16964"/>
                      <a:pt x="12983" y="16922"/>
                    </a:cubicBezTo>
                    <a:cubicBezTo>
                      <a:pt x="12984" y="16920"/>
                      <a:pt x="12983" y="16916"/>
                      <a:pt x="12983" y="16914"/>
                    </a:cubicBezTo>
                    <a:cubicBezTo>
                      <a:pt x="12986" y="16907"/>
                      <a:pt x="12996" y="16904"/>
                      <a:pt x="13000" y="16899"/>
                    </a:cubicBezTo>
                    <a:cubicBezTo>
                      <a:pt x="13012" y="16885"/>
                      <a:pt x="13022" y="16877"/>
                      <a:pt x="13042" y="16884"/>
                    </a:cubicBezTo>
                    <a:cubicBezTo>
                      <a:pt x="13049" y="16887"/>
                      <a:pt x="13059" y="16894"/>
                      <a:pt x="13067" y="16899"/>
                    </a:cubicBezTo>
                    <a:cubicBezTo>
                      <a:pt x="13070" y="16901"/>
                      <a:pt x="13072" y="16905"/>
                      <a:pt x="13076" y="16907"/>
                    </a:cubicBezTo>
                    <a:cubicBezTo>
                      <a:pt x="13098" y="16911"/>
                      <a:pt x="13121" y="16917"/>
                      <a:pt x="13151" y="16929"/>
                    </a:cubicBezTo>
                    <a:cubicBezTo>
                      <a:pt x="13312" y="16996"/>
                      <a:pt x="13377" y="16962"/>
                      <a:pt x="13562" y="16681"/>
                    </a:cubicBezTo>
                    <a:cubicBezTo>
                      <a:pt x="13619" y="16594"/>
                      <a:pt x="13638" y="16600"/>
                      <a:pt x="13779" y="16802"/>
                    </a:cubicBezTo>
                    <a:lnTo>
                      <a:pt x="13939" y="17027"/>
                    </a:lnTo>
                    <a:lnTo>
                      <a:pt x="14232" y="16749"/>
                    </a:lnTo>
                    <a:cubicBezTo>
                      <a:pt x="14392" y="16597"/>
                      <a:pt x="14571" y="16374"/>
                      <a:pt x="14634" y="16252"/>
                    </a:cubicBezTo>
                    <a:cubicBezTo>
                      <a:pt x="14698" y="16130"/>
                      <a:pt x="14763" y="16034"/>
                      <a:pt x="14777" y="16034"/>
                    </a:cubicBezTo>
                    <a:cubicBezTo>
                      <a:pt x="14790" y="16034"/>
                      <a:pt x="14885" y="16076"/>
                      <a:pt x="14986" y="16132"/>
                    </a:cubicBezTo>
                    <a:lnTo>
                      <a:pt x="15171" y="16230"/>
                    </a:lnTo>
                    <a:lnTo>
                      <a:pt x="15338" y="15921"/>
                    </a:lnTo>
                    <a:cubicBezTo>
                      <a:pt x="15597" y="15429"/>
                      <a:pt x="15535" y="14804"/>
                      <a:pt x="15196" y="14477"/>
                    </a:cubicBezTo>
                    <a:cubicBezTo>
                      <a:pt x="15043" y="14330"/>
                      <a:pt x="14676" y="14153"/>
                      <a:pt x="14525" y="14153"/>
                    </a:cubicBezTo>
                    <a:cubicBezTo>
                      <a:pt x="14322" y="14153"/>
                      <a:pt x="14283" y="14051"/>
                      <a:pt x="14408" y="13860"/>
                    </a:cubicBezTo>
                    <a:cubicBezTo>
                      <a:pt x="14544" y="13652"/>
                      <a:pt x="14579" y="13643"/>
                      <a:pt x="14726" y="13792"/>
                    </a:cubicBezTo>
                    <a:cubicBezTo>
                      <a:pt x="14837" y="13903"/>
                      <a:pt x="15028" y="13999"/>
                      <a:pt x="15162" y="14018"/>
                    </a:cubicBezTo>
                    <a:cubicBezTo>
                      <a:pt x="15196" y="14018"/>
                      <a:pt x="15231" y="14012"/>
                      <a:pt x="15254" y="14010"/>
                    </a:cubicBezTo>
                    <a:cubicBezTo>
                      <a:pt x="15268" y="14007"/>
                      <a:pt x="15280" y="14003"/>
                      <a:pt x="15288" y="13995"/>
                    </a:cubicBezTo>
                    <a:cubicBezTo>
                      <a:pt x="15322" y="13964"/>
                      <a:pt x="15350" y="13839"/>
                      <a:pt x="15355" y="13717"/>
                    </a:cubicBezTo>
                    <a:cubicBezTo>
                      <a:pt x="15359" y="13595"/>
                      <a:pt x="15375" y="13478"/>
                      <a:pt x="15380" y="13453"/>
                    </a:cubicBezTo>
                    <a:cubicBezTo>
                      <a:pt x="15385" y="13428"/>
                      <a:pt x="15494" y="13491"/>
                      <a:pt x="15623" y="13596"/>
                    </a:cubicBezTo>
                    <a:cubicBezTo>
                      <a:pt x="15940" y="13853"/>
                      <a:pt x="16131" y="13937"/>
                      <a:pt x="16201" y="13837"/>
                    </a:cubicBezTo>
                    <a:cubicBezTo>
                      <a:pt x="16230" y="13796"/>
                      <a:pt x="16259" y="13688"/>
                      <a:pt x="16260" y="13596"/>
                    </a:cubicBezTo>
                    <a:cubicBezTo>
                      <a:pt x="16261" y="13420"/>
                      <a:pt x="16335" y="13325"/>
                      <a:pt x="16402" y="13423"/>
                    </a:cubicBezTo>
                    <a:cubicBezTo>
                      <a:pt x="16448" y="13489"/>
                      <a:pt x="16886" y="13677"/>
                      <a:pt x="16997" y="13679"/>
                    </a:cubicBezTo>
                    <a:cubicBezTo>
                      <a:pt x="17047" y="13680"/>
                      <a:pt x="17073" y="13588"/>
                      <a:pt x="17073" y="13378"/>
                    </a:cubicBezTo>
                    <a:cubicBezTo>
                      <a:pt x="17073" y="13211"/>
                      <a:pt x="17086" y="13057"/>
                      <a:pt x="17106" y="13039"/>
                    </a:cubicBezTo>
                    <a:cubicBezTo>
                      <a:pt x="17126" y="13022"/>
                      <a:pt x="17224" y="13063"/>
                      <a:pt x="17324" y="13130"/>
                    </a:cubicBezTo>
                    <a:cubicBezTo>
                      <a:pt x="17424" y="13197"/>
                      <a:pt x="17589" y="13293"/>
                      <a:pt x="17693" y="13340"/>
                    </a:cubicBezTo>
                    <a:lnTo>
                      <a:pt x="17886" y="13423"/>
                    </a:lnTo>
                    <a:lnTo>
                      <a:pt x="17886" y="13197"/>
                    </a:lnTo>
                    <a:cubicBezTo>
                      <a:pt x="17886" y="13074"/>
                      <a:pt x="17857" y="12899"/>
                      <a:pt x="17827" y="12806"/>
                    </a:cubicBezTo>
                    <a:cubicBezTo>
                      <a:pt x="17796" y="12710"/>
                      <a:pt x="17798" y="12627"/>
                      <a:pt x="17827" y="12611"/>
                    </a:cubicBezTo>
                    <a:cubicBezTo>
                      <a:pt x="17855" y="12595"/>
                      <a:pt x="18041" y="12691"/>
                      <a:pt x="18238" y="12821"/>
                    </a:cubicBezTo>
                    <a:cubicBezTo>
                      <a:pt x="18434" y="12951"/>
                      <a:pt x="18614" y="13055"/>
                      <a:pt x="18640" y="13055"/>
                    </a:cubicBezTo>
                    <a:cubicBezTo>
                      <a:pt x="18716" y="13055"/>
                      <a:pt x="18767" y="12643"/>
                      <a:pt x="18724" y="12385"/>
                    </a:cubicBezTo>
                    <a:cubicBezTo>
                      <a:pt x="18702" y="12252"/>
                      <a:pt x="18634" y="12028"/>
                      <a:pt x="18573" y="11888"/>
                    </a:cubicBezTo>
                    <a:cubicBezTo>
                      <a:pt x="18511" y="11748"/>
                      <a:pt x="18479" y="11614"/>
                      <a:pt x="18497" y="11587"/>
                    </a:cubicBezTo>
                    <a:cubicBezTo>
                      <a:pt x="18516" y="11561"/>
                      <a:pt x="18630" y="11542"/>
                      <a:pt x="18757" y="11542"/>
                    </a:cubicBezTo>
                    <a:cubicBezTo>
                      <a:pt x="19140" y="11542"/>
                      <a:pt x="19856" y="11386"/>
                      <a:pt x="20207" y="11226"/>
                    </a:cubicBezTo>
                    <a:cubicBezTo>
                      <a:pt x="20484" y="11101"/>
                      <a:pt x="20991" y="10684"/>
                      <a:pt x="21003" y="10579"/>
                    </a:cubicBezTo>
                    <a:cubicBezTo>
                      <a:pt x="20998" y="10572"/>
                      <a:pt x="20985" y="10563"/>
                      <a:pt x="20970" y="10556"/>
                    </a:cubicBezTo>
                    <a:cubicBezTo>
                      <a:pt x="20964" y="10554"/>
                      <a:pt x="20951" y="10551"/>
                      <a:pt x="20944" y="10549"/>
                    </a:cubicBezTo>
                    <a:cubicBezTo>
                      <a:pt x="20868" y="10541"/>
                      <a:pt x="20712" y="10539"/>
                      <a:pt x="20534" y="10541"/>
                    </a:cubicBezTo>
                    <a:cubicBezTo>
                      <a:pt x="20294" y="10545"/>
                      <a:pt x="20082" y="10529"/>
                      <a:pt x="20065" y="10504"/>
                    </a:cubicBezTo>
                    <a:cubicBezTo>
                      <a:pt x="20047" y="10479"/>
                      <a:pt x="20197" y="10359"/>
                      <a:pt x="20400" y="10240"/>
                    </a:cubicBezTo>
                    <a:cubicBezTo>
                      <a:pt x="20783" y="10018"/>
                      <a:pt x="21422" y="9444"/>
                      <a:pt x="21422" y="9323"/>
                    </a:cubicBezTo>
                    <a:cubicBezTo>
                      <a:pt x="21422" y="9241"/>
                      <a:pt x="21250" y="9196"/>
                      <a:pt x="20953" y="9195"/>
                    </a:cubicBezTo>
                    <a:cubicBezTo>
                      <a:pt x="20836" y="9194"/>
                      <a:pt x="20721" y="9167"/>
                      <a:pt x="20701" y="9142"/>
                    </a:cubicBezTo>
                    <a:cubicBezTo>
                      <a:pt x="20699" y="9142"/>
                      <a:pt x="20677" y="9142"/>
                      <a:pt x="20676" y="9142"/>
                    </a:cubicBezTo>
                    <a:cubicBezTo>
                      <a:pt x="20672" y="9141"/>
                      <a:pt x="20695" y="9125"/>
                      <a:pt x="20718" y="9097"/>
                    </a:cubicBezTo>
                    <a:cubicBezTo>
                      <a:pt x="20743" y="9044"/>
                      <a:pt x="20804" y="8958"/>
                      <a:pt x="20886" y="8871"/>
                    </a:cubicBezTo>
                    <a:cubicBezTo>
                      <a:pt x="21095" y="8647"/>
                      <a:pt x="21583" y="7797"/>
                      <a:pt x="21531" y="7750"/>
                    </a:cubicBezTo>
                    <a:cubicBezTo>
                      <a:pt x="21516" y="7737"/>
                      <a:pt x="21370" y="7776"/>
                      <a:pt x="21204" y="7833"/>
                    </a:cubicBezTo>
                    <a:cubicBezTo>
                      <a:pt x="21039" y="7890"/>
                      <a:pt x="20765" y="7987"/>
                      <a:pt x="20601" y="8043"/>
                    </a:cubicBezTo>
                    <a:cubicBezTo>
                      <a:pt x="20437" y="8100"/>
                      <a:pt x="20285" y="8134"/>
                      <a:pt x="20257" y="8119"/>
                    </a:cubicBezTo>
                    <a:cubicBezTo>
                      <a:pt x="20230" y="8103"/>
                      <a:pt x="20261" y="7998"/>
                      <a:pt x="20324" y="7885"/>
                    </a:cubicBezTo>
                    <a:cubicBezTo>
                      <a:pt x="20388" y="7773"/>
                      <a:pt x="20442" y="7612"/>
                      <a:pt x="20442" y="7532"/>
                    </a:cubicBezTo>
                    <a:cubicBezTo>
                      <a:pt x="20442" y="7452"/>
                      <a:pt x="20540" y="7205"/>
                      <a:pt x="20668" y="6975"/>
                    </a:cubicBezTo>
                    <a:cubicBezTo>
                      <a:pt x="20911" y="6539"/>
                      <a:pt x="21038" y="6140"/>
                      <a:pt x="21104" y="5621"/>
                    </a:cubicBezTo>
                    <a:lnTo>
                      <a:pt x="21146" y="5312"/>
                    </a:lnTo>
                    <a:lnTo>
                      <a:pt x="20861" y="5515"/>
                    </a:lnTo>
                    <a:cubicBezTo>
                      <a:pt x="20706" y="5625"/>
                      <a:pt x="20518" y="5770"/>
                      <a:pt x="20433" y="5839"/>
                    </a:cubicBezTo>
                    <a:cubicBezTo>
                      <a:pt x="20229" y="6005"/>
                      <a:pt x="20186" y="5923"/>
                      <a:pt x="20291" y="5560"/>
                    </a:cubicBezTo>
                    <a:cubicBezTo>
                      <a:pt x="20356" y="5336"/>
                      <a:pt x="20407" y="4954"/>
                      <a:pt x="20425" y="4635"/>
                    </a:cubicBezTo>
                    <a:lnTo>
                      <a:pt x="20433" y="4432"/>
                    </a:lnTo>
                    <a:cubicBezTo>
                      <a:pt x="20434" y="4320"/>
                      <a:pt x="20429" y="4229"/>
                      <a:pt x="20416" y="4168"/>
                    </a:cubicBezTo>
                    <a:lnTo>
                      <a:pt x="20375" y="3988"/>
                    </a:lnTo>
                    <a:lnTo>
                      <a:pt x="20006" y="4311"/>
                    </a:lnTo>
                    <a:cubicBezTo>
                      <a:pt x="19802" y="4492"/>
                      <a:pt x="19623" y="4630"/>
                      <a:pt x="19604" y="4612"/>
                    </a:cubicBezTo>
                    <a:cubicBezTo>
                      <a:pt x="19584" y="4595"/>
                      <a:pt x="19570" y="4363"/>
                      <a:pt x="19570" y="4101"/>
                    </a:cubicBezTo>
                    <a:cubicBezTo>
                      <a:pt x="19570" y="3666"/>
                      <a:pt x="19486" y="3066"/>
                      <a:pt x="19411" y="2957"/>
                    </a:cubicBezTo>
                    <a:cubicBezTo>
                      <a:pt x="19394" y="2933"/>
                      <a:pt x="19338" y="2969"/>
                      <a:pt x="19285" y="3040"/>
                    </a:cubicBezTo>
                    <a:cubicBezTo>
                      <a:pt x="19233" y="3110"/>
                      <a:pt x="19116" y="3271"/>
                      <a:pt x="19025" y="3393"/>
                    </a:cubicBezTo>
                    <a:cubicBezTo>
                      <a:pt x="18935" y="3515"/>
                      <a:pt x="18841" y="3591"/>
                      <a:pt x="18816" y="3566"/>
                    </a:cubicBezTo>
                    <a:cubicBezTo>
                      <a:pt x="18808" y="3559"/>
                      <a:pt x="18794" y="3536"/>
                      <a:pt x="18782" y="3499"/>
                    </a:cubicBezTo>
                    <a:cubicBezTo>
                      <a:pt x="18782" y="3497"/>
                      <a:pt x="18783" y="3493"/>
                      <a:pt x="18782" y="3491"/>
                    </a:cubicBezTo>
                    <a:cubicBezTo>
                      <a:pt x="18780" y="3485"/>
                      <a:pt x="18776" y="3476"/>
                      <a:pt x="18774" y="3469"/>
                    </a:cubicBezTo>
                    <a:cubicBezTo>
                      <a:pt x="18750" y="3386"/>
                      <a:pt x="18722" y="3262"/>
                      <a:pt x="18699" y="3130"/>
                    </a:cubicBezTo>
                    <a:cubicBezTo>
                      <a:pt x="18605" y="2596"/>
                      <a:pt x="18350" y="2119"/>
                      <a:pt x="18020" y="1866"/>
                    </a:cubicBezTo>
                    <a:lnTo>
                      <a:pt x="17894" y="1768"/>
                    </a:lnTo>
                    <a:lnTo>
                      <a:pt x="17944" y="1986"/>
                    </a:lnTo>
                    <a:cubicBezTo>
                      <a:pt x="18001" y="2214"/>
                      <a:pt x="17999" y="2249"/>
                      <a:pt x="17819" y="3123"/>
                    </a:cubicBezTo>
                    <a:cubicBezTo>
                      <a:pt x="17757" y="3418"/>
                      <a:pt x="17710" y="3754"/>
                      <a:pt x="17710" y="3867"/>
                    </a:cubicBezTo>
                    <a:cubicBezTo>
                      <a:pt x="17710" y="3981"/>
                      <a:pt x="17688" y="4119"/>
                      <a:pt x="17659" y="4168"/>
                    </a:cubicBezTo>
                    <a:cubicBezTo>
                      <a:pt x="17631" y="4218"/>
                      <a:pt x="17578" y="4395"/>
                      <a:pt x="17542" y="4567"/>
                    </a:cubicBezTo>
                    <a:cubicBezTo>
                      <a:pt x="17507" y="4740"/>
                      <a:pt x="17416" y="4987"/>
                      <a:pt x="17341" y="5116"/>
                    </a:cubicBezTo>
                    <a:cubicBezTo>
                      <a:pt x="17266" y="5246"/>
                      <a:pt x="17109" y="5525"/>
                      <a:pt x="16989" y="5733"/>
                    </a:cubicBezTo>
                    <a:cubicBezTo>
                      <a:pt x="16775" y="6106"/>
                      <a:pt x="16703" y="6165"/>
                      <a:pt x="16629" y="6057"/>
                    </a:cubicBezTo>
                    <a:cubicBezTo>
                      <a:pt x="16608" y="6027"/>
                      <a:pt x="16480" y="6163"/>
                      <a:pt x="16335" y="6358"/>
                    </a:cubicBezTo>
                    <a:cubicBezTo>
                      <a:pt x="16191" y="6553"/>
                      <a:pt x="15982" y="6811"/>
                      <a:pt x="15874" y="6930"/>
                    </a:cubicBezTo>
                    <a:cubicBezTo>
                      <a:pt x="15635" y="7195"/>
                      <a:pt x="15556" y="7357"/>
                      <a:pt x="15556" y="7630"/>
                    </a:cubicBezTo>
                    <a:cubicBezTo>
                      <a:pt x="15556" y="7873"/>
                      <a:pt x="15638" y="8026"/>
                      <a:pt x="15833" y="8171"/>
                    </a:cubicBezTo>
                    <a:cubicBezTo>
                      <a:pt x="15962" y="8268"/>
                      <a:pt x="15970" y="8304"/>
                      <a:pt x="15933" y="8585"/>
                    </a:cubicBezTo>
                    <a:cubicBezTo>
                      <a:pt x="15905" y="8798"/>
                      <a:pt x="15864" y="8892"/>
                      <a:pt x="15799" y="8909"/>
                    </a:cubicBezTo>
                    <a:cubicBezTo>
                      <a:pt x="15537" y="8977"/>
                      <a:pt x="15224" y="9159"/>
                      <a:pt x="15120" y="9307"/>
                    </a:cubicBezTo>
                    <a:cubicBezTo>
                      <a:pt x="15056" y="9401"/>
                      <a:pt x="14883" y="9531"/>
                      <a:pt x="14726" y="9601"/>
                    </a:cubicBezTo>
                    <a:lnTo>
                      <a:pt x="14441" y="9729"/>
                    </a:lnTo>
                    <a:lnTo>
                      <a:pt x="14232" y="9518"/>
                    </a:lnTo>
                    <a:cubicBezTo>
                      <a:pt x="14115" y="9403"/>
                      <a:pt x="13902" y="9223"/>
                      <a:pt x="13754" y="9119"/>
                    </a:cubicBezTo>
                    <a:cubicBezTo>
                      <a:pt x="13426" y="8889"/>
                      <a:pt x="13084" y="8439"/>
                      <a:pt x="13168" y="8344"/>
                    </a:cubicBezTo>
                    <a:cubicBezTo>
                      <a:pt x="13200" y="8308"/>
                      <a:pt x="13203" y="8231"/>
                      <a:pt x="13176" y="8171"/>
                    </a:cubicBezTo>
                    <a:cubicBezTo>
                      <a:pt x="13069" y="7933"/>
                      <a:pt x="13116" y="7500"/>
                      <a:pt x="13285" y="7178"/>
                    </a:cubicBezTo>
                    <a:cubicBezTo>
                      <a:pt x="13428" y="6906"/>
                      <a:pt x="13492" y="6841"/>
                      <a:pt x="13754" y="6719"/>
                    </a:cubicBezTo>
                    <a:cubicBezTo>
                      <a:pt x="13922" y="6641"/>
                      <a:pt x="14084" y="6576"/>
                      <a:pt x="14115" y="6576"/>
                    </a:cubicBezTo>
                    <a:cubicBezTo>
                      <a:pt x="14146" y="6576"/>
                      <a:pt x="14276" y="6508"/>
                      <a:pt x="14400" y="6418"/>
                    </a:cubicBezTo>
                    <a:cubicBezTo>
                      <a:pt x="14551" y="6309"/>
                      <a:pt x="14709" y="6248"/>
                      <a:pt x="14886" y="6230"/>
                    </a:cubicBezTo>
                    <a:cubicBezTo>
                      <a:pt x="15030" y="6215"/>
                      <a:pt x="15144" y="6178"/>
                      <a:pt x="15137" y="6147"/>
                    </a:cubicBezTo>
                    <a:cubicBezTo>
                      <a:pt x="15130" y="6116"/>
                      <a:pt x="15251" y="6062"/>
                      <a:pt x="15405" y="6027"/>
                    </a:cubicBezTo>
                    <a:cubicBezTo>
                      <a:pt x="15760" y="5945"/>
                      <a:pt x="15954" y="5826"/>
                      <a:pt x="16025" y="5658"/>
                    </a:cubicBezTo>
                    <a:cubicBezTo>
                      <a:pt x="16106" y="5467"/>
                      <a:pt x="16108" y="5467"/>
                      <a:pt x="15849" y="5621"/>
                    </a:cubicBezTo>
                    <a:cubicBezTo>
                      <a:pt x="15657" y="5735"/>
                      <a:pt x="15512" y="5772"/>
                      <a:pt x="15103" y="5801"/>
                    </a:cubicBezTo>
                    <a:cubicBezTo>
                      <a:pt x="14826" y="5821"/>
                      <a:pt x="14561" y="5849"/>
                      <a:pt x="14509" y="5869"/>
                    </a:cubicBezTo>
                    <a:cubicBezTo>
                      <a:pt x="14456" y="5889"/>
                      <a:pt x="14394" y="5883"/>
                      <a:pt x="14374" y="5854"/>
                    </a:cubicBezTo>
                    <a:cubicBezTo>
                      <a:pt x="14328" y="5786"/>
                      <a:pt x="14562" y="5643"/>
                      <a:pt x="14718" y="5643"/>
                    </a:cubicBezTo>
                    <a:cubicBezTo>
                      <a:pt x="14785" y="5643"/>
                      <a:pt x="14914" y="5569"/>
                      <a:pt x="15003" y="5485"/>
                    </a:cubicBezTo>
                    <a:cubicBezTo>
                      <a:pt x="15193" y="5307"/>
                      <a:pt x="15403" y="5250"/>
                      <a:pt x="15564" y="5327"/>
                    </a:cubicBezTo>
                    <a:cubicBezTo>
                      <a:pt x="15655" y="5371"/>
                      <a:pt x="15673" y="5365"/>
                      <a:pt x="15673" y="5305"/>
                    </a:cubicBezTo>
                    <a:cubicBezTo>
                      <a:pt x="15673" y="5112"/>
                      <a:pt x="15546" y="4950"/>
                      <a:pt x="15338" y="4876"/>
                    </a:cubicBezTo>
                    <a:cubicBezTo>
                      <a:pt x="15218" y="4833"/>
                      <a:pt x="15071" y="4778"/>
                      <a:pt x="15003" y="4748"/>
                    </a:cubicBezTo>
                    <a:cubicBezTo>
                      <a:pt x="14935" y="4718"/>
                      <a:pt x="14828" y="4698"/>
                      <a:pt x="14768" y="4710"/>
                    </a:cubicBezTo>
                    <a:cubicBezTo>
                      <a:pt x="14708" y="4722"/>
                      <a:pt x="14584" y="4698"/>
                      <a:pt x="14492" y="4657"/>
                    </a:cubicBezTo>
                    <a:lnTo>
                      <a:pt x="14324" y="4582"/>
                    </a:lnTo>
                    <a:lnTo>
                      <a:pt x="14626" y="4349"/>
                    </a:lnTo>
                    <a:cubicBezTo>
                      <a:pt x="14986" y="4066"/>
                      <a:pt x="15136" y="3816"/>
                      <a:pt x="15187" y="3424"/>
                    </a:cubicBezTo>
                    <a:cubicBezTo>
                      <a:pt x="15218" y="3185"/>
                      <a:pt x="15263" y="3102"/>
                      <a:pt x="15405" y="2995"/>
                    </a:cubicBezTo>
                    <a:cubicBezTo>
                      <a:pt x="15409" y="2991"/>
                      <a:pt x="15409" y="2990"/>
                      <a:pt x="15414" y="2987"/>
                    </a:cubicBezTo>
                    <a:cubicBezTo>
                      <a:pt x="15425" y="2979"/>
                      <a:pt x="15435" y="2971"/>
                      <a:pt x="15447" y="2965"/>
                    </a:cubicBezTo>
                    <a:cubicBezTo>
                      <a:pt x="15538" y="2909"/>
                      <a:pt x="15642" y="2875"/>
                      <a:pt x="15698" y="2882"/>
                    </a:cubicBezTo>
                    <a:cubicBezTo>
                      <a:pt x="15805" y="2895"/>
                      <a:pt x="15825" y="2941"/>
                      <a:pt x="15841" y="3213"/>
                    </a:cubicBezTo>
                    <a:cubicBezTo>
                      <a:pt x="15851" y="3384"/>
                      <a:pt x="15887" y="3537"/>
                      <a:pt x="15925" y="3559"/>
                    </a:cubicBezTo>
                    <a:cubicBezTo>
                      <a:pt x="15963" y="3581"/>
                      <a:pt x="16110" y="3604"/>
                      <a:pt x="16252" y="3604"/>
                    </a:cubicBezTo>
                    <a:cubicBezTo>
                      <a:pt x="16412" y="3605"/>
                      <a:pt x="16548" y="3637"/>
                      <a:pt x="16620" y="3694"/>
                    </a:cubicBezTo>
                    <a:cubicBezTo>
                      <a:pt x="16732" y="3783"/>
                      <a:pt x="16738" y="3783"/>
                      <a:pt x="16696" y="3657"/>
                    </a:cubicBezTo>
                    <a:cubicBezTo>
                      <a:pt x="16609" y="3394"/>
                      <a:pt x="16623" y="3312"/>
                      <a:pt x="16763" y="3326"/>
                    </a:cubicBezTo>
                    <a:cubicBezTo>
                      <a:pt x="16959" y="3344"/>
                      <a:pt x="16931" y="3310"/>
                      <a:pt x="16578" y="3108"/>
                    </a:cubicBezTo>
                    <a:cubicBezTo>
                      <a:pt x="16279" y="2935"/>
                      <a:pt x="16255" y="2905"/>
                      <a:pt x="16268" y="2731"/>
                    </a:cubicBezTo>
                    <a:cubicBezTo>
                      <a:pt x="16289" y="2454"/>
                      <a:pt x="16066" y="2295"/>
                      <a:pt x="15648" y="2295"/>
                    </a:cubicBezTo>
                    <a:cubicBezTo>
                      <a:pt x="15250" y="2295"/>
                      <a:pt x="14950" y="2425"/>
                      <a:pt x="14835" y="2641"/>
                    </a:cubicBezTo>
                    <a:cubicBezTo>
                      <a:pt x="14787" y="2733"/>
                      <a:pt x="14709" y="2980"/>
                      <a:pt x="14659" y="3190"/>
                    </a:cubicBezTo>
                    <a:cubicBezTo>
                      <a:pt x="14526" y="3762"/>
                      <a:pt x="14302" y="4052"/>
                      <a:pt x="14224" y="3755"/>
                    </a:cubicBezTo>
                    <a:cubicBezTo>
                      <a:pt x="14174" y="3566"/>
                      <a:pt x="14030" y="3517"/>
                      <a:pt x="13729" y="3589"/>
                    </a:cubicBezTo>
                    <a:cubicBezTo>
                      <a:pt x="13357" y="3678"/>
                      <a:pt x="13297" y="3669"/>
                      <a:pt x="13235" y="3521"/>
                    </a:cubicBezTo>
                    <a:cubicBezTo>
                      <a:pt x="13161" y="3347"/>
                      <a:pt x="13118" y="3358"/>
                      <a:pt x="13134" y="3544"/>
                    </a:cubicBezTo>
                    <a:cubicBezTo>
                      <a:pt x="13151" y="3748"/>
                      <a:pt x="13050" y="3843"/>
                      <a:pt x="12774" y="3882"/>
                    </a:cubicBezTo>
                    <a:cubicBezTo>
                      <a:pt x="12592" y="3909"/>
                      <a:pt x="12534" y="3945"/>
                      <a:pt x="12506" y="4048"/>
                    </a:cubicBezTo>
                    <a:cubicBezTo>
                      <a:pt x="12486" y="4120"/>
                      <a:pt x="12486" y="4213"/>
                      <a:pt x="12506" y="4259"/>
                    </a:cubicBezTo>
                    <a:cubicBezTo>
                      <a:pt x="12605" y="4491"/>
                      <a:pt x="12291" y="4434"/>
                      <a:pt x="11969" y="4161"/>
                    </a:cubicBezTo>
                    <a:cubicBezTo>
                      <a:pt x="11765" y="3988"/>
                      <a:pt x="11517" y="3566"/>
                      <a:pt x="11584" y="3506"/>
                    </a:cubicBezTo>
                    <a:cubicBezTo>
                      <a:pt x="11605" y="3487"/>
                      <a:pt x="11727" y="3452"/>
                      <a:pt x="11860" y="3424"/>
                    </a:cubicBezTo>
                    <a:lnTo>
                      <a:pt x="12103" y="3371"/>
                    </a:lnTo>
                    <a:lnTo>
                      <a:pt x="12103" y="3040"/>
                    </a:lnTo>
                    <a:cubicBezTo>
                      <a:pt x="12103" y="2729"/>
                      <a:pt x="12113" y="2700"/>
                      <a:pt x="12296" y="2566"/>
                    </a:cubicBezTo>
                    <a:cubicBezTo>
                      <a:pt x="12529" y="2395"/>
                      <a:pt x="12773" y="1970"/>
                      <a:pt x="12774" y="1731"/>
                    </a:cubicBezTo>
                    <a:cubicBezTo>
                      <a:pt x="12775" y="1469"/>
                      <a:pt x="12629" y="1273"/>
                      <a:pt x="12380" y="1189"/>
                    </a:cubicBezTo>
                    <a:cubicBezTo>
                      <a:pt x="12154" y="1113"/>
                      <a:pt x="11736" y="1102"/>
                      <a:pt x="11517" y="1166"/>
                    </a:cubicBezTo>
                    <a:cubicBezTo>
                      <a:pt x="11432" y="1191"/>
                      <a:pt x="11318" y="1164"/>
                      <a:pt x="11156" y="1068"/>
                    </a:cubicBezTo>
                    <a:cubicBezTo>
                      <a:pt x="10945" y="944"/>
                      <a:pt x="10928" y="913"/>
                      <a:pt x="10955" y="760"/>
                    </a:cubicBezTo>
                    <a:cubicBezTo>
                      <a:pt x="10973" y="662"/>
                      <a:pt x="10959" y="570"/>
                      <a:pt x="10922" y="549"/>
                    </a:cubicBezTo>
                    <a:cubicBezTo>
                      <a:pt x="10806" y="485"/>
                      <a:pt x="10850" y="304"/>
                      <a:pt x="10989" y="271"/>
                    </a:cubicBezTo>
                    <a:cubicBezTo>
                      <a:pt x="11119" y="240"/>
                      <a:pt x="11117" y="243"/>
                      <a:pt x="10972" y="211"/>
                    </a:cubicBezTo>
                    <a:cubicBezTo>
                      <a:pt x="10884" y="191"/>
                      <a:pt x="10833" y="144"/>
                      <a:pt x="10838" y="90"/>
                    </a:cubicBezTo>
                    <a:cubicBezTo>
                      <a:pt x="10842" y="42"/>
                      <a:pt x="10816" y="0"/>
                      <a:pt x="10788" y="0"/>
                    </a:cubicBezTo>
                    <a:close/>
                    <a:moveTo>
                      <a:pt x="10813" y="3604"/>
                    </a:moveTo>
                    <a:cubicBezTo>
                      <a:pt x="10819" y="3600"/>
                      <a:pt x="10826" y="3604"/>
                      <a:pt x="10830" y="3604"/>
                    </a:cubicBezTo>
                    <a:cubicBezTo>
                      <a:pt x="10862" y="3609"/>
                      <a:pt x="10923" y="3724"/>
                      <a:pt x="10972" y="3860"/>
                    </a:cubicBezTo>
                    <a:cubicBezTo>
                      <a:pt x="10987" y="3900"/>
                      <a:pt x="11002" y="3939"/>
                      <a:pt x="11022" y="3980"/>
                    </a:cubicBezTo>
                    <a:cubicBezTo>
                      <a:pt x="11082" y="4104"/>
                      <a:pt x="11171" y="4232"/>
                      <a:pt x="11265" y="4349"/>
                    </a:cubicBezTo>
                    <a:cubicBezTo>
                      <a:pt x="11297" y="4388"/>
                      <a:pt x="11324" y="4426"/>
                      <a:pt x="11358" y="4462"/>
                    </a:cubicBezTo>
                    <a:cubicBezTo>
                      <a:pt x="11391" y="4498"/>
                      <a:pt x="11432" y="4535"/>
                      <a:pt x="11467" y="4567"/>
                    </a:cubicBezTo>
                    <a:cubicBezTo>
                      <a:pt x="11501" y="4600"/>
                      <a:pt x="11532" y="4630"/>
                      <a:pt x="11567" y="4657"/>
                    </a:cubicBezTo>
                    <a:cubicBezTo>
                      <a:pt x="11603" y="4685"/>
                      <a:pt x="11641" y="4711"/>
                      <a:pt x="11676" y="4733"/>
                    </a:cubicBezTo>
                    <a:cubicBezTo>
                      <a:pt x="11798" y="4809"/>
                      <a:pt x="11963" y="4945"/>
                      <a:pt x="12045" y="5041"/>
                    </a:cubicBezTo>
                    <a:cubicBezTo>
                      <a:pt x="12082" y="5085"/>
                      <a:pt x="12120" y="5124"/>
                      <a:pt x="12162" y="5154"/>
                    </a:cubicBezTo>
                    <a:cubicBezTo>
                      <a:pt x="12190" y="5175"/>
                      <a:pt x="12224" y="5192"/>
                      <a:pt x="12254" y="5207"/>
                    </a:cubicBezTo>
                    <a:cubicBezTo>
                      <a:pt x="12285" y="5221"/>
                      <a:pt x="12314" y="5236"/>
                      <a:pt x="12346" y="5244"/>
                    </a:cubicBezTo>
                    <a:cubicBezTo>
                      <a:pt x="12363" y="5249"/>
                      <a:pt x="12380" y="5249"/>
                      <a:pt x="12397" y="5252"/>
                    </a:cubicBezTo>
                    <a:cubicBezTo>
                      <a:pt x="12431" y="5258"/>
                      <a:pt x="12463" y="5261"/>
                      <a:pt x="12489" y="5267"/>
                    </a:cubicBezTo>
                    <a:cubicBezTo>
                      <a:pt x="12515" y="5273"/>
                      <a:pt x="12537" y="5283"/>
                      <a:pt x="12556" y="5290"/>
                    </a:cubicBezTo>
                    <a:cubicBezTo>
                      <a:pt x="12584" y="5300"/>
                      <a:pt x="12603" y="5308"/>
                      <a:pt x="12615" y="5320"/>
                    </a:cubicBezTo>
                    <a:cubicBezTo>
                      <a:pt x="12618" y="5324"/>
                      <a:pt x="12621" y="5331"/>
                      <a:pt x="12623" y="5335"/>
                    </a:cubicBezTo>
                    <a:cubicBezTo>
                      <a:pt x="12639" y="5367"/>
                      <a:pt x="12592" y="5407"/>
                      <a:pt x="12489" y="5455"/>
                    </a:cubicBezTo>
                    <a:cubicBezTo>
                      <a:pt x="12465" y="5466"/>
                      <a:pt x="12440" y="5476"/>
                      <a:pt x="12413" y="5493"/>
                    </a:cubicBezTo>
                    <a:cubicBezTo>
                      <a:pt x="12387" y="5509"/>
                      <a:pt x="12359" y="5531"/>
                      <a:pt x="12330" y="5553"/>
                    </a:cubicBezTo>
                    <a:cubicBezTo>
                      <a:pt x="12271" y="5596"/>
                      <a:pt x="12203" y="5651"/>
                      <a:pt x="12137" y="5711"/>
                    </a:cubicBezTo>
                    <a:cubicBezTo>
                      <a:pt x="12071" y="5771"/>
                      <a:pt x="12005" y="5835"/>
                      <a:pt x="11936" y="5907"/>
                    </a:cubicBezTo>
                    <a:cubicBezTo>
                      <a:pt x="11798" y="6049"/>
                      <a:pt x="11660" y="6211"/>
                      <a:pt x="11534" y="6373"/>
                    </a:cubicBezTo>
                    <a:cubicBezTo>
                      <a:pt x="11471" y="6454"/>
                      <a:pt x="11412" y="6535"/>
                      <a:pt x="11358" y="6614"/>
                    </a:cubicBezTo>
                    <a:cubicBezTo>
                      <a:pt x="11277" y="6732"/>
                      <a:pt x="11206" y="6845"/>
                      <a:pt x="11156" y="6945"/>
                    </a:cubicBezTo>
                    <a:cubicBezTo>
                      <a:pt x="11140" y="6978"/>
                      <a:pt x="11126" y="7013"/>
                      <a:pt x="11115" y="7043"/>
                    </a:cubicBezTo>
                    <a:cubicBezTo>
                      <a:pt x="11062" y="7177"/>
                      <a:pt x="10972" y="7379"/>
                      <a:pt x="10922" y="7494"/>
                    </a:cubicBezTo>
                    <a:cubicBezTo>
                      <a:pt x="10871" y="7609"/>
                      <a:pt x="10818" y="7719"/>
                      <a:pt x="10796" y="7742"/>
                    </a:cubicBezTo>
                    <a:cubicBezTo>
                      <a:pt x="10784" y="7755"/>
                      <a:pt x="10764" y="7743"/>
                      <a:pt x="10737" y="7712"/>
                    </a:cubicBezTo>
                    <a:cubicBezTo>
                      <a:pt x="10724" y="7697"/>
                      <a:pt x="10711" y="7677"/>
                      <a:pt x="10696" y="7652"/>
                    </a:cubicBezTo>
                    <a:cubicBezTo>
                      <a:pt x="10664" y="7603"/>
                      <a:pt x="10623" y="7540"/>
                      <a:pt x="10587" y="7464"/>
                    </a:cubicBezTo>
                    <a:cubicBezTo>
                      <a:pt x="10531" y="7350"/>
                      <a:pt x="10479" y="7217"/>
                      <a:pt x="10427" y="7073"/>
                    </a:cubicBezTo>
                    <a:cubicBezTo>
                      <a:pt x="10414" y="7036"/>
                      <a:pt x="10397" y="6989"/>
                      <a:pt x="10377" y="6945"/>
                    </a:cubicBezTo>
                    <a:cubicBezTo>
                      <a:pt x="10338" y="6858"/>
                      <a:pt x="10283" y="6764"/>
                      <a:pt x="10235" y="6682"/>
                    </a:cubicBezTo>
                    <a:cubicBezTo>
                      <a:pt x="10210" y="6640"/>
                      <a:pt x="10190" y="6601"/>
                      <a:pt x="10168" y="6569"/>
                    </a:cubicBezTo>
                    <a:cubicBezTo>
                      <a:pt x="9915" y="6210"/>
                      <a:pt x="9316" y="5613"/>
                      <a:pt x="9087" y="5485"/>
                    </a:cubicBezTo>
                    <a:cubicBezTo>
                      <a:pt x="9057" y="5469"/>
                      <a:pt x="9033" y="5454"/>
                      <a:pt x="9011" y="5440"/>
                    </a:cubicBezTo>
                    <a:cubicBezTo>
                      <a:pt x="8989" y="5426"/>
                      <a:pt x="8967" y="5414"/>
                      <a:pt x="8952" y="5402"/>
                    </a:cubicBezTo>
                    <a:cubicBezTo>
                      <a:pt x="8938" y="5390"/>
                      <a:pt x="8934" y="5375"/>
                      <a:pt x="8927" y="5365"/>
                    </a:cubicBezTo>
                    <a:cubicBezTo>
                      <a:pt x="8921" y="5355"/>
                      <a:pt x="8918" y="5343"/>
                      <a:pt x="8919" y="5335"/>
                    </a:cubicBezTo>
                    <a:cubicBezTo>
                      <a:pt x="8919" y="5330"/>
                      <a:pt x="8917" y="5331"/>
                      <a:pt x="8919" y="5327"/>
                    </a:cubicBezTo>
                    <a:cubicBezTo>
                      <a:pt x="8921" y="5323"/>
                      <a:pt x="8923" y="5316"/>
                      <a:pt x="8927" y="5312"/>
                    </a:cubicBezTo>
                    <a:cubicBezTo>
                      <a:pt x="8936" y="5304"/>
                      <a:pt x="8953" y="5296"/>
                      <a:pt x="8969" y="5290"/>
                    </a:cubicBezTo>
                    <a:cubicBezTo>
                      <a:pt x="9002" y="5276"/>
                      <a:pt x="9048" y="5271"/>
                      <a:pt x="9112" y="5259"/>
                    </a:cubicBezTo>
                    <a:cubicBezTo>
                      <a:pt x="9136" y="5255"/>
                      <a:pt x="9170" y="5244"/>
                      <a:pt x="9204" y="5229"/>
                    </a:cubicBezTo>
                    <a:cubicBezTo>
                      <a:pt x="9306" y="5184"/>
                      <a:pt x="9435" y="5096"/>
                      <a:pt x="9539" y="5004"/>
                    </a:cubicBezTo>
                    <a:cubicBezTo>
                      <a:pt x="9678" y="4881"/>
                      <a:pt x="9925" y="4671"/>
                      <a:pt x="10084" y="4537"/>
                    </a:cubicBezTo>
                    <a:cubicBezTo>
                      <a:pt x="10211" y="4430"/>
                      <a:pt x="10356" y="4263"/>
                      <a:pt x="10469" y="4101"/>
                    </a:cubicBezTo>
                    <a:cubicBezTo>
                      <a:pt x="10488" y="4074"/>
                      <a:pt x="10511" y="4045"/>
                      <a:pt x="10528" y="4018"/>
                    </a:cubicBezTo>
                    <a:cubicBezTo>
                      <a:pt x="10545" y="3991"/>
                      <a:pt x="10555" y="3968"/>
                      <a:pt x="10570" y="3943"/>
                    </a:cubicBezTo>
                    <a:cubicBezTo>
                      <a:pt x="10624" y="3846"/>
                      <a:pt x="10683" y="3756"/>
                      <a:pt x="10729" y="3694"/>
                    </a:cubicBezTo>
                    <a:cubicBezTo>
                      <a:pt x="10752" y="3663"/>
                      <a:pt x="10771" y="3643"/>
                      <a:pt x="10788" y="3627"/>
                    </a:cubicBezTo>
                    <a:cubicBezTo>
                      <a:pt x="10796" y="3618"/>
                      <a:pt x="10807" y="3608"/>
                      <a:pt x="10813" y="3604"/>
                    </a:cubicBezTo>
                    <a:close/>
                    <a:moveTo>
                      <a:pt x="10771" y="8096"/>
                    </a:moveTo>
                    <a:cubicBezTo>
                      <a:pt x="10816" y="8096"/>
                      <a:pt x="10971" y="8473"/>
                      <a:pt x="10939" y="8502"/>
                    </a:cubicBezTo>
                    <a:cubicBezTo>
                      <a:pt x="10893" y="8544"/>
                      <a:pt x="10614" y="8543"/>
                      <a:pt x="10587" y="8502"/>
                    </a:cubicBezTo>
                    <a:cubicBezTo>
                      <a:pt x="10581" y="8494"/>
                      <a:pt x="10587" y="8474"/>
                      <a:pt x="10595" y="8442"/>
                    </a:cubicBezTo>
                    <a:cubicBezTo>
                      <a:pt x="10597" y="8419"/>
                      <a:pt x="10604" y="8389"/>
                      <a:pt x="10620" y="8359"/>
                    </a:cubicBezTo>
                    <a:cubicBezTo>
                      <a:pt x="10630" y="8330"/>
                      <a:pt x="10644" y="8293"/>
                      <a:pt x="10662" y="8254"/>
                    </a:cubicBezTo>
                    <a:cubicBezTo>
                      <a:pt x="10674" y="8229"/>
                      <a:pt x="10684" y="8212"/>
                      <a:pt x="10696" y="8194"/>
                    </a:cubicBezTo>
                    <a:cubicBezTo>
                      <a:pt x="10724" y="8139"/>
                      <a:pt x="10757" y="8096"/>
                      <a:pt x="10771" y="8096"/>
                    </a:cubicBezTo>
                    <a:close/>
                    <a:moveTo>
                      <a:pt x="10796" y="8864"/>
                    </a:moveTo>
                    <a:cubicBezTo>
                      <a:pt x="10728" y="8864"/>
                      <a:pt x="10660" y="8888"/>
                      <a:pt x="10570" y="8939"/>
                    </a:cubicBezTo>
                    <a:cubicBezTo>
                      <a:pt x="10445" y="9009"/>
                      <a:pt x="10202" y="9067"/>
                      <a:pt x="10034" y="9067"/>
                    </a:cubicBezTo>
                    <a:cubicBezTo>
                      <a:pt x="9410" y="9067"/>
                      <a:pt x="9043" y="9747"/>
                      <a:pt x="9539" y="9985"/>
                    </a:cubicBezTo>
                    <a:cubicBezTo>
                      <a:pt x="9871" y="10144"/>
                      <a:pt x="9821" y="10283"/>
                      <a:pt x="9371" y="10451"/>
                    </a:cubicBezTo>
                    <a:cubicBezTo>
                      <a:pt x="9064" y="10566"/>
                      <a:pt x="8912" y="10578"/>
                      <a:pt x="8693" y="10489"/>
                    </a:cubicBezTo>
                    <a:cubicBezTo>
                      <a:pt x="8537" y="10425"/>
                      <a:pt x="8330" y="10402"/>
                      <a:pt x="8232" y="10436"/>
                    </a:cubicBezTo>
                    <a:cubicBezTo>
                      <a:pt x="7973" y="10525"/>
                      <a:pt x="8015" y="10776"/>
                      <a:pt x="8299" y="10842"/>
                    </a:cubicBezTo>
                    <a:cubicBezTo>
                      <a:pt x="8438" y="10875"/>
                      <a:pt x="8516" y="10954"/>
                      <a:pt x="8483" y="11031"/>
                    </a:cubicBezTo>
                    <a:cubicBezTo>
                      <a:pt x="8452" y="11104"/>
                      <a:pt x="8340" y="11626"/>
                      <a:pt x="8232" y="12189"/>
                    </a:cubicBezTo>
                    <a:cubicBezTo>
                      <a:pt x="8075" y="13002"/>
                      <a:pt x="7971" y="13260"/>
                      <a:pt x="7754" y="13438"/>
                    </a:cubicBezTo>
                    <a:lnTo>
                      <a:pt x="7486" y="13664"/>
                    </a:lnTo>
                    <a:lnTo>
                      <a:pt x="7779" y="13875"/>
                    </a:lnTo>
                    <a:cubicBezTo>
                      <a:pt x="8183" y="14159"/>
                      <a:pt x="8950" y="14160"/>
                      <a:pt x="9355" y="13875"/>
                    </a:cubicBezTo>
                    <a:cubicBezTo>
                      <a:pt x="9656" y="13663"/>
                      <a:pt x="9651" y="13661"/>
                      <a:pt x="9422" y="13491"/>
                    </a:cubicBezTo>
                    <a:cubicBezTo>
                      <a:pt x="9252" y="13365"/>
                      <a:pt x="9122" y="13003"/>
                      <a:pt x="8927" y="12114"/>
                    </a:cubicBezTo>
                    <a:cubicBezTo>
                      <a:pt x="8782" y="11451"/>
                      <a:pt x="8687" y="10885"/>
                      <a:pt x="8718" y="10857"/>
                    </a:cubicBezTo>
                    <a:cubicBezTo>
                      <a:pt x="8821" y="10765"/>
                      <a:pt x="10209" y="10805"/>
                      <a:pt x="10277" y="10903"/>
                    </a:cubicBezTo>
                    <a:cubicBezTo>
                      <a:pt x="10313" y="10956"/>
                      <a:pt x="10195" y="11103"/>
                      <a:pt x="10008" y="11226"/>
                    </a:cubicBezTo>
                    <a:cubicBezTo>
                      <a:pt x="9705" y="11427"/>
                      <a:pt x="9575" y="11621"/>
                      <a:pt x="9388" y="12152"/>
                    </a:cubicBezTo>
                    <a:cubicBezTo>
                      <a:pt x="9284" y="12447"/>
                      <a:pt x="9716" y="13121"/>
                      <a:pt x="10159" y="13355"/>
                    </a:cubicBezTo>
                    <a:cubicBezTo>
                      <a:pt x="10552" y="13563"/>
                      <a:pt x="10578" y="13604"/>
                      <a:pt x="10545" y="14010"/>
                    </a:cubicBezTo>
                    <a:cubicBezTo>
                      <a:pt x="10510" y="14436"/>
                      <a:pt x="10502" y="14442"/>
                      <a:pt x="10134" y="14409"/>
                    </a:cubicBezTo>
                    <a:cubicBezTo>
                      <a:pt x="9760" y="14375"/>
                      <a:pt x="9755" y="14377"/>
                      <a:pt x="9782" y="14793"/>
                    </a:cubicBezTo>
                    <a:cubicBezTo>
                      <a:pt x="9805" y="15137"/>
                      <a:pt x="9857" y="15219"/>
                      <a:pt x="10050" y="15221"/>
                    </a:cubicBezTo>
                    <a:cubicBezTo>
                      <a:pt x="10179" y="15223"/>
                      <a:pt x="10376" y="15284"/>
                      <a:pt x="10494" y="15364"/>
                    </a:cubicBezTo>
                    <a:cubicBezTo>
                      <a:pt x="10681" y="15491"/>
                      <a:pt x="10752" y="15494"/>
                      <a:pt x="11031" y="15364"/>
                    </a:cubicBezTo>
                    <a:cubicBezTo>
                      <a:pt x="11208" y="15282"/>
                      <a:pt x="11450" y="15214"/>
                      <a:pt x="11567" y="15214"/>
                    </a:cubicBezTo>
                    <a:cubicBezTo>
                      <a:pt x="11738" y="15214"/>
                      <a:pt x="11786" y="15135"/>
                      <a:pt x="11793" y="14800"/>
                    </a:cubicBezTo>
                    <a:cubicBezTo>
                      <a:pt x="11802" y="14394"/>
                      <a:pt x="11791" y="14385"/>
                      <a:pt x="11441" y="14416"/>
                    </a:cubicBezTo>
                    <a:cubicBezTo>
                      <a:pt x="11095" y="14447"/>
                      <a:pt x="11081" y="14433"/>
                      <a:pt x="11048" y="14018"/>
                    </a:cubicBezTo>
                    <a:cubicBezTo>
                      <a:pt x="11015" y="13614"/>
                      <a:pt x="11042" y="13565"/>
                      <a:pt x="11467" y="13325"/>
                    </a:cubicBezTo>
                    <a:cubicBezTo>
                      <a:pt x="12294" y="12857"/>
                      <a:pt x="12377" y="11922"/>
                      <a:pt x="11651" y="11309"/>
                    </a:cubicBezTo>
                    <a:cubicBezTo>
                      <a:pt x="11436" y="11127"/>
                      <a:pt x="11292" y="10942"/>
                      <a:pt x="11324" y="10895"/>
                    </a:cubicBezTo>
                    <a:cubicBezTo>
                      <a:pt x="11418" y="10759"/>
                      <a:pt x="12582" y="10796"/>
                      <a:pt x="12715" y="10940"/>
                    </a:cubicBezTo>
                    <a:cubicBezTo>
                      <a:pt x="12917" y="11158"/>
                      <a:pt x="12430" y="13277"/>
                      <a:pt x="12129" y="13491"/>
                    </a:cubicBezTo>
                    <a:cubicBezTo>
                      <a:pt x="11995" y="13586"/>
                      <a:pt x="11914" y="13679"/>
                      <a:pt x="11944" y="13702"/>
                    </a:cubicBezTo>
                    <a:cubicBezTo>
                      <a:pt x="12545" y="14146"/>
                      <a:pt x="13223" y="14212"/>
                      <a:pt x="13712" y="13867"/>
                    </a:cubicBezTo>
                    <a:cubicBezTo>
                      <a:pt x="14024" y="13648"/>
                      <a:pt x="14017" y="13645"/>
                      <a:pt x="13788" y="13483"/>
                    </a:cubicBezTo>
                    <a:cubicBezTo>
                      <a:pt x="13614" y="13361"/>
                      <a:pt x="13495" y="13025"/>
                      <a:pt x="13310" y="12144"/>
                    </a:cubicBezTo>
                    <a:lnTo>
                      <a:pt x="13067" y="10970"/>
                    </a:lnTo>
                    <a:lnTo>
                      <a:pt x="13335" y="10790"/>
                    </a:lnTo>
                    <a:cubicBezTo>
                      <a:pt x="13561" y="10633"/>
                      <a:pt x="13574" y="10590"/>
                      <a:pt x="13427" y="10504"/>
                    </a:cubicBezTo>
                    <a:cubicBezTo>
                      <a:pt x="13219" y="10380"/>
                      <a:pt x="12964" y="10376"/>
                      <a:pt x="12765" y="10489"/>
                    </a:cubicBezTo>
                    <a:cubicBezTo>
                      <a:pt x="12621" y="10571"/>
                      <a:pt x="11682" y="10403"/>
                      <a:pt x="11534" y="10271"/>
                    </a:cubicBezTo>
                    <a:cubicBezTo>
                      <a:pt x="11492" y="10234"/>
                      <a:pt x="11642" y="10137"/>
                      <a:pt x="11869" y="10052"/>
                    </a:cubicBezTo>
                    <a:cubicBezTo>
                      <a:pt x="12167" y="9941"/>
                      <a:pt x="12279" y="9833"/>
                      <a:pt x="12279" y="9669"/>
                    </a:cubicBezTo>
                    <a:cubicBezTo>
                      <a:pt x="12279" y="9343"/>
                      <a:pt x="11956" y="9067"/>
                      <a:pt x="11575" y="9067"/>
                    </a:cubicBezTo>
                    <a:cubicBezTo>
                      <a:pt x="11396" y="9067"/>
                      <a:pt x="11147" y="9009"/>
                      <a:pt x="11022" y="8939"/>
                    </a:cubicBezTo>
                    <a:cubicBezTo>
                      <a:pt x="10932" y="8888"/>
                      <a:pt x="10864" y="8864"/>
                      <a:pt x="10796" y="8864"/>
                    </a:cubicBezTo>
                    <a:close/>
                    <a:moveTo>
                      <a:pt x="11425" y="9172"/>
                    </a:moveTo>
                    <a:cubicBezTo>
                      <a:pt x="11444" y="9171"/>
                      <a:pt x="11456" y="9171"/>
                      <a:pt x="11475" y="9172"/>
                    </a:cubicBezTo>
                    <a:cubicBezTo>
                      <a:pt x="11729" y="9185"/>
                      <a:pt x="11936" y="9363"/>
                      <a:pt x="11936" y="9654"/>
                    </a:cubicBezTo>
                    <a:cubicBezTo>
                      <a:pt x="11936" y="10005"/>
                      <a:pt x="11470" y="10173"/>
                      <a:pt x="11098" y="9955"/>
                    </a:cubicBezTo>
                    <a:cubicBezTo>
                      <a:pt x="10846" y="9807"/>
                      <a:pt x="10773" y="9805"/>
                      <a:pt x="10486" y="9939"/>
                    </a:cubicBezTo>
                    <a:cubicBezTo>
                      <a:pt x="10069" y="10134"/>
                      <a:pt x="10039" y="10132"/>
                      <a:pt x="9757" y="9879"/>
                    </a:cubicBezTo>
                    <a:cubicBezTo>
                      <a:pt x="9544" y="9688"/>
                      <a:pt x="9542" y="9643"/>
                      <a:pt x="9690" y="9443"/>
                    </a:cubicBezTo>
                    <a:cubicBezTo>
                      <a:pt x="9902" y="9155"/>
                      <a:pt x="10300" y="9104"/>
                      <a:pt x="10578" y="9330"/>
                    </a:cubicBezTo>
                    <a:cubicBezTo>
                      <a:pt x="10782" y="9496"/>
                      <a:pt x="10811" y="9496"/>
                      <a:pt x="11006" y="9338"/>
                    </a:cubicBezTo>
                    <a:cubicBezTo>
                      <a:pt x="11139" y="9230"/>
                      <a:pt x="11288" y="9179"/>
                      <a:pt x="11425" y="9172"/>
                    </a:cubicBezTo>
                    <a:close/>
                    <a:moveTo>
                      <a:pt x="8316" y="12460"/>
                    </a:moveTo>
                    <a:cubicBezTo>
                      <a:pt x="8320" y="12459"/>
                      <a:pt x="8328" y="12460"/>
                      <a:pt x="8332" y="12460"/>
                    </a:cubicBezTo>
                    <a:cubicBezTo>
                      <a:pt x="8401" y="12466"/>
                      <a:pt x="8450" y="12624"/>
                      <a:pt x="8450" y="12927"/>
                    </a:cubicBezTo>
                    <a:cubicBezTo>
                      <a:pt x="8450" y="13218"/>
                      <a:pt x="8394" y="13420"/>
                      <a:pt x="8307" y="13446"/>
                    </a:cubicBezTo>
                    <a:cubicBezTo>
                      <a:pt x="8100" y="13508"/>
                      <a:pt x="8029" y="13260"/>
                      <a:pt x="8131" y="12821"/>
                    </a:cubicBezTo>
                    <a:cubicBezTo>
                      <a:pt x="8185" y="12587"/>
                      <a:pt x="8257" y="12473"/>
                      <a:pt x="8316" y="12460"/>
                    </a:cubicBezTo>
                    <a:close/>
                    <a:moveTo>
                      <a:pt x="8785" y="12483"/>
                    </a:moveTo>
                    <a:cubicBezTo>
                      <a:pt x="8893" y="12469"/>
                      <a:pt x="8959" y="12647"/>
                      <a:pt x="8994" y="13055"/>
                    </a:cubicBezTo>
                    <a:cubicBezTo>
                      <a:pt x="9023" y="13383"/>
                      <a:pt x="8873" y="13562"/>
                      <a:pt x="8701" y="13408"/>
                    </a:cubicBezTo>
                    <a:cubicBezTo>
                      <a:pt x="8579" y="13299"/>
                      <a:pt x="8605" y="12569"/>
                      <a:pt x="8735" y="12498"/>
                    </a:cubicBezTo>
                    <a:cubicBezTo>
                      <a:pt x="8752" y="12488"/>
                      <a:pt x="8769" y="12485"/>
                      <a:pt x="8785" y="12483"/>
                    </a:cubicBezTo>
                    <a:close/>
                    <a:moveTo>
                      <a:pt x="12682" y="12754"/>
                    </a:moveTo>
                    <a:cubicBezTo>
                      <a:pt x="12745" y="12756"/>
                      <a:pt x="12799" y="12899"/>
                      <a:pt x="12799" y="13077"/>
                    </a:cubicBezTo>
                    <a:cubicBezTo>
                      <a:pt x="12799" y="13377"/>
                      <a:pt x="12638" y="13557"/>
                      <a:pt x="12489" y="13423"/>
                    </a:cubicBezTo>
                    <a:cubicBezTo>
                      <a:pt x="12387" y="13332"/>
                      <a:pt x="12556" y="12748"/>
                      <a:pt x="12682" y="12754"/>
                    </a:cubicBezTo>
                    <a:close/>
                    <a:moveTo>
                      <a:pt x="13251" y="12829"/>
                    </a:moveTo>
                    <a:cubicBezTo>
                      <a:pt x="13314" y="12818"/>
                      <a:pt x="13390" y="12914"/>
                      <a:pt x="13411" y="13047"/>
                    </a:cubicBezTo>
                    <a:cubicBezTo>
                      <a:pt x="13458" y="13348"/>
                      <a:pt x="13237" y="13582"/>
                      <a:pt x="13134" y="13340"/>
                    </a:cubicBezTo>
                    <a:cubicBezTo>
                      <a:pt x="13043" y="13128"/>
                      <a:pt x="13105" y="12855"/>
                      <a:pt x="13251" y="12829"/>
                    </a:cubicBezTo>
                    <a:close/>
                  </a:path>
                </a:pathLst>
              </a:custGeom>
              <a:ln w="12700" cap="flat">
                <a:noFill/>
                <a:miter lim="400000"/>
              </a:ln>
              <a:effectLst/>
            </p:spPr>
          </p:pic>
        </p:grpSp>
      </p:grpSp>
      <p:sp>
        <p:nvSpPr>
          <p:cNvPr id="20" name="www.roskazna.ru"/>
          <p:cNvSpPr txBox="1"/>
          <p:nvPr/>
        </p:nvSpPr>
        <p:spPr>
          <a:xfrm>
            <a:off x="683568" y="339502"/>
            <a:ext cx="1800200" cy="24109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square" lIns="50800" tIns="50800" rIns="50800" bIns="50800" anchor="ctr">
            <a:spAutoFit/>
          </a:bodyPr>
          <a:lstStyle/>
          <a:p>
            <a:pPr marL="92075" lvl="2" algn="l">
              <a:defRPr b="0">
                <a:solidFill>
                  <a:srgbClr val="212121"/>
                </a:solidFill>
                <a:latin typeface="Helvetica"/>
                <a:ea typeface="Helvetica"/>
                <a:cs typeface="Helvetica"/>
                <a:sym typeface="Helvetica"/>
              </a:defRPr>
            </a:pPr>
            <a:r>
              <a:rPr sz="900" dirty="0" smtClean="0">
                <a:solidFill>
                  <a:schemeClr val="accent1">
                    <a:lumMod val="50000"/>
                  </a:schemeClr>
                </a:solidFill>
                <a:latin typeface="Cambria" pitchFamily="18" charset="0"/>
              </a:rPr>
              <a:t>www.</a:t>
            </a:r>
            <a:r>
              <a:rPr lang="en-US" sz="900" dirty="0" smtClean="0">
                <a:solidFill>
                  <a:schemeClr val="accent1">
                    <a:lumMod val="50000"/>
                  </a:schemeClr>
                </a:solidFill>
                <a:latin typeface="Cambria" pitchFamily="18" charset="0"/>
              </a:rPr>
              <a:t>altay</a:t>
            </a:r>
            <a:r>
              <a:rPr lang="ru-RU" sz="900" dirty="0" smtClean="0">
                <a:solidFill>
                  <a:schemeClr val="accent1">
                    <a:lumMod val="50000"/>
                  </a:schemeClr>
                </a:solidFill>
                <a:latin typeface="Cambria" pitchFamily="18" charset="0"/>
              </a:rPr>
              <a:t>.</a:t>
            </a:r>
            <a:r>
              <a:rPr sz="900" dirty="0" smtClean="0">
                <a:solidFill>
                  <a:schemeClr val="accent1">
                    <a:lumMod val="50000"/>
                  </a:schemeClr>
                </a:solidFill>
                <a:latin typeface="Cambria" pitchFamily="18" charset="0"/>
              </a:rPr>
              <a:t>roskazna.ru</a:t>
            </a:r>
            <a:endParaRPr sz="900" dirty="0">
              <a:solidFill>
                <a:schemeClr val="accent1">
                  <a:lumMod val="50000"/>
                </a:schemeClr>
              </a:solidFill>
              <a:latin typeface="Cambria" pitchFamily="18" charset="0"/>
            </a:endParaRPr>
          </a:p>
        </p:txBody>
      </p:sp>
      <p:sp>
        <p:nvSpPr>
          <p:cNvPr id="26" name="TextBox 3"/>
          <p:cNvSpPr txBox="1">
            <a:spLocks noChangeArrowheads="1"/>
          </p:cNvSpPr>
          <p:nvPr/>
        </p:nvSpPr>
        <p:spPr bwMode="auto">
          <a:xfrm>
            <a:off x="755576" y="126817"/>
            <a:ext cx="2736304" cy="28469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txBody>
          <a:bodyPr wrap="square" lIns="68580" tIns="34290" rIns="68580" bIns="34290">
            <a:spAutoFit/>
          </a:bodyPr>
          <a:lstStyle/>
          <a:p>
            <a:r>
              <a:rPr lang="ru-RU" altLang="ru-RU" sz="1400" b="1" dirty="0" smtClean="0">
                <a:solidFill>
                  <a:schemeClr val="tx2">
                    <a:lumMod val="50000"/>
                  </a:schemeClr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Cambria" pitchFamily="18" charset="0"/>
                <a:cs typeface="Arial" pitchFamily="34" charset="0"/>
              </a:rPr>
              <a:t>УФК ПО АЛТАЙСКОМУ КРАЮ</a:t>
            </a:r>
            <a:endParaRPr lang="ru-RU" altLang="ru-RU" sz="1400" b="1" dirty="0">
              <a:solidFill>
                <a:schemeClr val="tx2">
                  <a:lumMod val="50000"/>
                </a:schemeClr>
              </a:solidFill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  <a:latin typeface="Cambria" pitchFamily="18" charset="0"/>
              <a:cs typeface="Arial" pitchFamily="34" charset="0"/>
            </a:endParaRPr>
          </a:p>
        </p:txBody>
      </p:sp>
      <p:sp>
        <p:nvSpPr>
          <p:cNvPr id="12" name="TextBox 15"/>
          <p:cNvSpPr txBox="1">
            <a:spLocks noChangeArrowheads="1"/>
          </p:cNvSpPr>
          <p:nvPr/>
        </p:nvSpPr>
        <p:spPr bwMode="auto">
          <a:xfrm>
            <a:off x="3347864" y="195486"/>
            <a:ext cx="5796136" cy="33855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/>
            <a:r>
              <a:rPr lang="ru-RU" altLang="ru-RU" sz="16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mbria" pitchFamily="18" charset="0"/>
              </a:rPr>
              <a:t>Единая портал бюджетной системы РФ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2843808" y="771550"/>
            <a:ext cx="3600400" cy="102079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/>
            </a:pPr>
            <a:r>
              <a:rPr lang="ru-RU" sz="1300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mbria" panose="02040503050406030204" pitchFamily="18" charset="0"/>
              </a:rPr>
              <a:t>УФК по Алтайскому краю подключены:</a:t>
            </a:r>
          </a:p>
          <a:p>
            <a:pPr algn="ctr">
              <a:lnSpc>
                <a:spcPts val="500"/>
              </a:lnSpc>
              <a:defRPr/>
            </a:pPr>
            <a:endParaRPr lang="ru-RU" sz="1300" dirty="0" smtClean="0">
              <a:solidFill>
                <a:schemeClr val="accent1">
                  <a:lumMod val="50000"/>
                </a:schemeClr>
              </a:solidFill>
              <a:latin typeface="Cambria" panose="02040503050406030204" pitchFamily="18" charset="0"/>
            </a:endParaRPr>
          </a:p>
          <a:p>
            <a:pPr>
              <a:defRPr/>
            </a:pPr>
            <a:r>
              <a:rPr lang="ru-RU" sz="1300" dirty="0" smtClean="0">
                <a:solidFill>
                  <a:schemeClr val="accent1">
                    <a:lumMod val="50000"/>
                  </a:schemeClr>
                </a:solidFill>
                <a:latin typeface="Cambria" panose="02040503050406030204" pitchFamily="18" charset="0"/>
              </a:rPr>
              <a:t>Министерство финансов Алтайского края </a:t>
            </a:r>
          </a:p>
          <a:p>
            <a:pPr algn="ctr">
              <a:lnSpc>
                <a:spcPts val="500"/>
              </a:lnSpc>
              <a:defRPr/>
            </a:pPr>
            <a:endParaRPr lang="ru-RU" sz="1300" dirty="0" smtClean="0">
              <a:solidFill>
                <a:schemeClr val="accent1">
                  <a:lumMod val="50000"/>
                </a:schemeClr>
              </a:solidFill>
              <a:latin typeface="Cambria" panose="02040503050406030204" pitchFamily="18" charset="0"/>
            </a:endParaRPr>
          </a:p>
          <a:p>
            <a:pPr>
              <a:defRPr/>
            </a:pPr>
            <a:r>
              <a:rPr lang="ru-RU" sz="1300" dirty="0" smtClean="0">
                <a:solidFill>
                  <a:schemeClr val="accent1">
                    <a:lumMod val="50000"/>
                  </a:schemeClr>
                </a:solidFill>
                <a:latin typeface="Cambria" panose="02040503050406030204" pitchFamily="18" charset="0"/>
              </a:rPr>
              <a:t>Территориальный фонд обязательного </a:t>
            </a:r>
          </a:p>
          <a:p>
            <a:pPr algn="ctr">
              <a:defRPr/>
            </a:pPr>
            <a:r>
              <a:rPr lang="ru-RU" sz="1300" dirty="0" smtClean="0">
                <a:solidFill>
                  <a:schemeClr val="accent1">
                    <a:lumMod val="50000"/>
                  </a:schemeClr>
                </a:solidFill>
                <a:latin typeface="Cambria" panose="02040503050406030204" pitchFamily="18" charset="0"/>
              </a:rPr>
              <a:t>медицинского страхования Алтайского края</a:t>
            </a:r>
          </a:p>
        </p:txBody>
      </p:sp>
      <p:sp>
        <p:nvSpPr>
          <p:cNvPr id="18" name="Прямоугольник 17"/>
          <p:cNvSpPr/>
          <p:nvPr/>
        </p:nvSpPr>
        <p:spPr>
          <a:xfrm>
            <a:off x="62229" y="843558"/>
            <a:ext cx="2349531" cy="936104"/>
          </a:xfrm>
          <a:prstGeom prst="rect">
            <a:avLst/>
          </a:prstGeom>
          <a:noFill/>
          <a:ln w="9525">
            <a:solidFill>
              <a:schemeClr val="accent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pPr indent="180000">
              <a:defRPr/>
            </a:pPr>
            <a:endParaRPr lang="ru-RU" sz="1000" dirty="0">
              <a:solidFill>
                <a:schemeClr val="accent1">
                  <a:lumMod val="50000"/>
                </a:schemeClr>
              </a:solidFill>
              <a:latin typeface="Cambria" pitchFamily="18" charset="0"/>
            </a:endParaRPr>
          </a:p>
        </p:txBody>
      </p:sp>
      <p:sp>
        <p:nvSpPr>
          <p:cNvPr id="19" name="Прямоугольник 18"/>
          <p:cNvSpPr/>
          <p:nvPr/>
        </p:nvSpPr>
        <p:spPr>
          <a:xfrm>
            <a:off x="308831" y="1237714"/>
            <a:ext cx="2102929" cy="438582"/>
          </a:xfrm>
          <a:prstGeom prst="rect">
            <a:avLst/>
          </a:prstGeom>
        </p:spPr>
        <p:txBody>
          <a:bodyPr wrap="square" lIns="68580" tIns="34290" rIns="68580" bIns="34290">
            <a:spAutoFit/>
          </a:bodyPr>
          <a:lstStyle/>
          <a:p>
            <a:pPr algn="just" eaLnBrk="1" hangingPunct="1"/>
            <a:r>
              <a:rPr lang="ru-RU" sz="1200" dirty="0" smtClean="0">
                <a:solidFill>
                  <a:schemeClr val="accent1">
                    <a:lumMod val="50000"/>
                  </a:schemeClr>
                </a:solidFill>
                <a:latin typeface="Cambria" pitchFamily="18" charset="0"/>
                <a:cs typeface="Times New Roman" pitchFamily="18" charset="0"/>
              </a:rPr>
              <a:t>информационное наполнение субъектами РФ</a:t>
            </a:r>
          </a:p>
        </p:txBody>
      </p:sp>
      <p:sp>
        <p:nvSpPr>
          <p:cNvPr id="21" name="Итоги деятельности Казначейства России за 2018 год…"/>
          <p:cNvSpPr/>
          <p:nvPr/>
        </p:nvSpPr>
        <p:spPr>
          <a:xfrm>
            <a:off x="62229" y="843558"/>
            <a:ext cx="2349531" cy="288032"/>
          </a:xfrm>
          <a:prstGeom prst="roundRect">
            <a:avLst>
              <a:gd name="adj" fmla="val 11676"/>
            </a:avLst>
          </a:prstGeom>
          <a:solidFill>
            <a:srgbClr val="003859"/>
          </a:solidFill>
          <a:ln w="12700">
            <a:noFill/>
            <a:miter lim="400000"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0" tIns="0" rIns="0" bIns="0" anchor="ctr"/>
          <a:lstStyle/>
          <a:p>
            <a:pPr algn="ctr" defTabSz="336947">
              <a:defRPr/>
            </a:pPr>
            <a:endParaRPr lang="ru-RU" sz="2200" b="1" cap="all" dirty="0" smtClean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mbria" pitchFamily="18" charset="0"/>
              <a:ea typeface="Open Sans Condensed Light" pitchFamily="34" charset="0"/>
              <a:cs typeface="Open Sans Condensed Light" pitchFamily="34" charset="0"/>
            </a:endParaRPr>
          </a:p>
        </p:txBody>
      </p:sp>
      <p:sp>
        <p:nvSpPr>
          <p:cNvPr id="22" name="TextBox 15"/>
          <p:cNvSpPr txBox="1">
            <a:spLocks noChangeArrowheads="1"/>
          </p:cNvSpPr>
          <p:nvPr/>
        </p:nvSpPr>
        <p:spPr bwMode="auto">
          <a:xfrm>
            <a:off x="35497" y="843558"/>
            <a:ext cx="2363830" cy="2923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/>
            <a:r>
              <a:rPr lang="ru-RU" altLang="ru-RU" sz="13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mbria" pitchFamily="18" charset="0"/>
              </a:rPr>
              <a:t>2018</a:t>
            </a:r>
          </a:p>
        </p:txBody>
      </p:sp>
      <p:pic>
        <p:nvPicPr>
          <p:cNvPr id="23" name="Picture 5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107504" y="1275606"/>
            <a:ext cx="185324" cy="21602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8" name="Рисунок 27"/>
          <p:cNvPicPr/>
          <p:nvPr/>
        </p:nvPicPr>
        <p:blipFill>
          <a:blip r:embed="rId6" cstate="print"/>
          <a:srcRect t="9068" r="1513" b="21994"/>
          <a:stretch>
            <a:fillRect/>
          </a:stretch>
        </p:blipFill>
        <p:spPr bwMode="auto">
          <a:xfrm>
            <a:off x="251520" y="1851670"/>
            <a:ext cx="8352928" cy="324036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9" name="Нашивка 28"/>
          <p:cNvSpPr/>
          <p:nvPr/>
        </p:nvSpPr>
        <p:spPr bwMode="auto">
          <a:xfrm>
            <a:off x="2483768" y="843558"/>
            <a:ext cx="144016" cy="936104"/>
          </a:xfrm>
          <a:prstGeom prst="chevron">
            <a:avLst>
              <a:gd name="adj" fmla="val 75576"/>
            </a:avLst>
          </a:prstGeom>
          <a:ln w="6350">
            <a:solidFill>
              <a:schemeClr val="accent1">
                <a:lumMod val="50000"/>
              </a:schemeClr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</p:sp>
      <p:sp>
        <p:nvSpPr>
          <p:cNvPr id="30" name="Прямоугольник 29"/>
          <p:cNvSpPr/>
          <p:nvPr/>
        </p:nvSpPr>
        <p:spPr>
          <a:xfrm>
            <a:off x="6444208" y="1009640"/>
            <a:ext cx="2574032" cy="55399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ru-RU" sz="1500" b="1" dirty="0" smtClean="0">
                <a:solidFill>
                  <a:schemeClr val="accent1">
                    <a:lumMod val="50000"/>
                  </a:schemeClr>
                </a:solidFill>
                <a:latin typeface="Cambria" panose="02040503050406030204" pitchFamily="18" charset="0"/>
              </a:rPr>
              <a:t>информация размещена </a:t>
            </a:r>
          </a:p>
          <a:p>
            <a:pPr algn="ctr">
              <a:defRPr/>
            </a:pPr>
            <a:r>
              <a:rPr lang="ru-RU" sz="1500" b="1" dirty="0" smtClean="0">
                <a:solidFill>
                  <a:schemeClr val="accent1">
                    <a:lumMod val="50000"/>
                  </a:schemeClr>
                </a:solidFill>
                <a:latin typeface="Cambria" panose="02040503050406030204" pitchFamily="18" charset="0"/>
              </a:rPr>
              <a:t>по </a:t>
            </a:r>
            <a:r>
              <a:rPr lang="ru-RU" sz="1500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mbria" panose="02040503050406030204" pitchFamily="18" charset="0"/>
              </a:rPr>
              <a:t>всем</a:t>
            </a:r>
            <a:r>
              <a:rPr lang="ru-RU" sz="1500" b="1" dirty="0" smtClean="0">
                <a:solidFill>
                  <a:schemeClr val="accent1">
                    <a:lumMod val="50000"/>
                  </a:schemeClr>
                </a:solidFill>
                <a:latin typeface="Cambria" panose="02040503050406030204" pitchFamily="18" charset="0"/>
              </a:rPr>
              <a:t> (44) </a:t>
            </a:r>
            <a:r>
              <a:rPr lang="ru-RU" sz="1500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mbria" panose="02040503050406030204" pitchFamily="18" charset="0"/>
              </a:rPr>
              <a:t>показателям</a:t>
            </a:r>
            <a:r>
              <a:rPr lang="ru-RU" sz="1500" b="1" dirty="0" smtClean="0">
                <a:solidFill>
                  <a:schemeClr val="accent1">
                    <a:lumMod val="50000"/>
                  </a:schemeClr>
                </a:solidFill>
                <a:latin typeface="Cambria" panose="02040503050406030204" pitchFamily="18" charset="0"/>
              </a:rPr>
              <a:t> </a:t>
            </a:r>
          </a:p>
        </p:txBody>
      </p:sp>
      <p:sp>
        <p:nvSpPr>
          <p:cNvPr id="31" name="Нашивка 30"/>
          <p:cNvSpPr/>
          <p:nvPr/>
        </p:nvSpPr>
        <p:spPr bwMode="auto">
          <a:xfrm>
            <a:off x="6372200" y="843558"/>
            <a:ext cx="144016" cy="936104"/>
          </a:xfrm>
          <a:prstGeom prst="chevron">
            <a:avLst>
              <a:gd name="adj" fmla="val 75576"/>
            </a:avLst>
          </a:prstGeom>
          <a:ln w="6350">
            <a:solidFill>
              <a:schemeClr val="accent1">
                <a:lumMod val="50000"/>
              </a:schemeClr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</p:sp>
      <p:pic>
        <p:nvPicPr>
          <p:cNvPr id="32" name="Picture 5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2658484" y="1059582"/>
            <a:ext cx="185324" cy="21602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3" name="Picture 5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2658484" y="1347614"/>
            <a:ext cx="185324" cy="21602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4" name="Прямоугольник 33"/>
          <p:cNvSpPr/>
          <p:nvPr/>
        </p:nvSpPr>
        <p:spPr>
          <a:xfrm>
            <a:off x="782309" y="3867894"/>
            <a:ext cx="7462099" cy="720080"/>
          </a:xfrm>
          <a:prstGeom prst="rect">
            <a:avLst/>
          </a:prstGeom>
          <a:noFill/>
          <a:ln w="19050"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pPr indent="180000">
              <a:defRPr/>
            </a:pPr>
            <a:endParaRPr lang="ru-RU" sz="1000" dirty="0">
              <a:solidFill>
                <a:schemeClr val="accent1">
                  <a:lumMod val="50000"/>
                </a:schemeClr>
              </a:solidFill>
              <a:latin typeface="Cambria" pitchFamily="18" charset="0"/>
            </a:endParaRPr>
          </a:p>
        </p:txBody>
      </p:sp>
      <p:sp>
        <p:nvSpPr>
          <p:cNvPr id="36" name="Прямоугольник 35"/>
          <p:cNvSpPr/>
          <p:nvPr/>
        </p:nvSpPr>
        <p:spPr>
          <a:xfrm>
            <a:off x="8828856" y="4904973"/>
            <a:ext cx="315144" cy="238527"/>
          </a:xfrm>
          <a:prstGeom prst="rect">
            <a:avLst/>
          </a:prstGeom>
        </p:spPr>
        <p:txBody>
          <a:bodyPr wrap="square" lIns="68580" tIns="34290" rIns="68580" bIns="34290">
            <a:spAutoFit/>
          </a:bodyPr>
          <a:lstStyle/>
          <a:p>
            <a:pPr algn="r" eaLnBrk="1" hangingPunct="1"/>
            <a:r>
              <a:rPr lang="ru-RU" sz="1100" dirty="0" smtClean="0">
                <a:solidFill>
                  <a:schemeClr val="accent1">
                    <a:lumMod val="50000"/>
                  </a:schemeClr>
                </a:solidFill>
                <a:latin typeface="Cambria" pitchFamily="18" charset="0"/>
                <a:cs typeface="Times New Roman" pitchFamily="18" charset="0"/>
              </a:rPr>
              <a:t>21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1" name="Курица контур.png" descr="Курица контур.png"/>
          <p:cNvPicPr>
            <a:picLocks noChangeAspect="1"/>
          </p:cNvPicPr>
          <p:nvPr/>
        </p:nvPicPr>
        <p:blipFill>
          <a:blip r:embed="rId2" cstate="print">
            <a:alphaModFix amt="17535"/>
            <a:extLst/>
          </a:blip>
          <a:srcRect r="50591"/>
          <a:stretch>
            <a:fillRect/>
          </a:stretch>
        </p:blipFill>
        <p:spPr>
          <a:xfrm>
            <a:off x="6928242" y="51470"/>
            <a:ext cx="2215758" cy="5040560"/>
          </a:xfrm>
          <a:prstGeom prst="rect">
            <a:avLst/>
          </a:prstGeom>
          <a:ln w="12700">
            <a:miter lim="400000"/>
          </a:ln>
        </p:spPr>
      </p:pic>
      <p:sp>
        <p:nvSpPr>
          <p:cNvPr id="13" name="Итоги деятельности Казначейства России за 2018 год…"/>
          <p:cNvSpPr/>
          <p:nvPr/>
        </p:nvSpPr>
        <p:spPr>
          <a:xfrm>
            <a:off x="3347864" y="51470"/>
            <a:ext cx="5796136" cy="648072"/>
          </a:xfrm>
          <a:prstGeom prst="roundRect">
            <a:avLst>
              <a:gd name="adj" fmla="val 11676"/>
            </a:avLst>
          </a:prstGeom>
          <a:solidFill>
            <a:srgbClr val="003859"/>
          </a:solidFill>
          <a:ln w="12700">
            <a:noFill/>
            <a:miter lim="400000"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0" tIns="0" rIns="0" bIns="0" anchor="ctr"/>
          <a:lstStyle/>
          <a:p>
            <a:pPr algn="ctr" defTabSz="336947">
              <a:defRPr/>
            </a:pPr>
            <a:endParaRPr lang="ru-RU" sz="2200" b="1" cap="all" dirty="0" smtClean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mbria" pitchFamily="18" charset="0"/>
              <a:ea typeface="Open Sans Condensed Light" pitchFamily="34" charset="0"/>
              <a:cs typeface="Open Sans Condensed Light" pitchFamily="34" charset="0"/>
            </a:endParaRPr>
          </a:p>
        </p:txBody>
      </p:sp>
      <p:sp>
        <p:nvSpPr>
          <p:cNvPr id="9" name="Line"/>
          <p:cNvSpPr/>
          <p:nvPr/>
        </p:nvSpPr>
        <p:spPr>
          <a:xfrm flipV="1">
            <a:off x="-1" y="771550"/>
            <a:ext cx="9144001" cy="1"/>
          </a:xfrm>
          <a:prstGeom prst="line">
            <a:avLst/>
          </a:prstGeom>
          <a:ln>
            <a:solidFill>
              <a:schemeClr val="bg1">
                <a:lumMod val="95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lIns="0" tIns="0" rIns="0" bIns="0" anchor="ctr"/>
          <a:lstStyle/>
          <a:p>
            <a:pPr>
              <a:defRPr sz="3200" b="0">
                <a:solidFill>
                  <a:srgbClr val="FFFFFF"/>
                </a:solidFill>
                <a:latin typeface="+mn-lt"/>
                <a:ea typeface="+mn-ea"/>
                <a:cs typeface="+mn-cs"/>
                <a:sym typeface="Helvetica Neue Medium"/>
              </a:defRPr>
            </a:pPr>
            <a:endParaRPr>
              <a:ln w="12700">
                <a:solidFill>
                  <a:schemeClr val="tx1"/>
                </a:solidFill>
              </a:ln>
            </a:endParaRPr>
          </a:p>
        </p:txBody>
      </p:sp>
      <p:grpSp>
        <p:nvGrpSpPr>
          <p:cNvPr id="2" name="Group"/>
          <p:cNvGrpSpPr/>
          <p:nvPr/>
        </p:nvGrpSpPr>
        <p:grpSpPr>
          <a:xfrm>
            <a:off x="0" y="1"/>
            <a:ext cx="755576" cy="699541"/>
            <a:chOff x="0" y="0"/>
            <a:chExt cx="1409276" cy="1337589"/>
          </a:xfrm>
        </p:grpSpPr>
        <p:pic>
          <p:nvPicPr>
            <p:cNvPr id="11" name="Снимок экрана 2018-06-05 в 12.52.22.jpg" descr="Снимок экрана 2018-06-05 в 12.52.22.jpg"/>
            <p:cNvPicPr>
              <a:picLocks noChangeAspect="1"/>
            </p:cNvPicPr>
            <p:nvPr/>
          </p:nvPicPr>
          <p:blipFill>
            <a:blip r:embed="rId3" cstate="print">
              <a:extLst/>
            </a:blip>
            <a:stretch>
              <a:fillRect/>
            </a:stretch>
          </p:blipFill>
          <p:spPr>
            <a:xfrm>
              <a:off x="0" y="0"/>
              <a:ext cx="1409277" cy="1337590"/>
            </a:xfrm>
            <a:prstGeom prst="rect">
              <a:avLst/>
            </a:prstGeom>
            <a:ln w="12700" cap="flat">
              <a:noFill/>
              <a:miter lim="400000"/>
            </a:ln>
            <a:effectLst/>
          </p:spPr>
        </p:pic>
        <p:grpSp>
          <p:nvGrpSpPr>
            <p:cNvPr id="3" name="Group"/>
            <p:cNvGrpSpPr/>
            <p:nvPr/>
          </p:nvGrpSpPr>
          <p:grpSpPr>
            <a:xfrm>
              <a:off x="194622" y="150347"/>
              <a:ext cx="1019890" cy="1138346"/>
              <a:chOff x="-134" y="0"/>
              <a:chExt cx="1019888" cy="1138344"/>
            </a:xfrm>
          </p:grpSpPr>
          <p:sp>
            <p:nvSpPr>
              <p:cNvPr id="14" name="Circle"/>
              <p:cNvSpPr/>
              <p:nvPr/>
            </p:nvSpPr>
            <p:spPr>
              <a:xfrm>
                <a:off x="314787" y="450342"/>
                <a:ext cx="390199" cy="390199"/>
              </a:xfrm>
              <a:prstGeom prst="ellipse">
                <a:avLst/>
              </a:prstGeom>
              <a:solidFill>
                <a:srgbClr val="013B5E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0" tIns="0" rIns="0" bIns="0" numCol="1" anchor="ctr">
                <a:noAutofit/>
              </a:bodyPr>
              <a:lstStyle/>
              <a:p>
                <a:pPr>
                  <a:defRPr sz="3200" b="0">
                    <a:solidFill>
                      <a:srgbClr val="FFFFFF"/>
                    </a:solidFill>
                    <a:latin typeface="+mn-lt"/>
                    <a:ea typeface="+mn-ea"/>
                    <a:cs typeface="+mn-cs"/>
                    <a:sym typeface="Helvetica Neue Medium"/>
                  </a:defRPr>
                </a:pPr>
                <a:endParaRPr/>
              </a:p>
            </p:txBody>
          </p:sp>
          <p:pic>
            <p:nvPicPr>
              <p:cNvPr id="15" name="30688_html_m284ef2b5.png" descr="30688_html_m284ef2b5.png"/>
              <p:cNvPicPr>
                <a:picLocks noChangeAspect="1"/>
              </p:cNvPicPr>
              <p:nvPr/>
            </p:nvPicPr>
            <p:blipFill>
              <a:blip r:embed="rId4" cstate="print">
                <a:extLst/>
              </a:blip>
              <a:srcRect l="824" t="717" r="564" b="407"/>
              <a:stretch>
                <a:fillRect/>
              </a:stretch>
            </p:blipFill>
            <p:spPr>
              <a:xfrm>
                <a:off x="-135" y="0"/>
                <a:ext cx="1019889" cy="1138345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535" h="21581" extrusionOk="0">
                    <a:moveTo>
                      <a:pt x="10788" y="0"/>
                    </a:moveTo>
                    <a:cubicBezTo>
                      <a:pt x="10759" y="0"/>
                      <a:pt x="10737" y="39"/>
                      <a:pt x="10737" y="83"/>
                    </a:cubicBezTo>
                    <a:cubicBezTo>
                      <a:pt x="10737" y="127"/>
                      <a:pt x="10684" y="185"/>
                      <a:pt x="10612" y="211"/>
                    </a:cubicBezTo>
                    <a:cubicBezTo>
                      <a:pt x="10509" y="248"/>
                      <a:pt x="10497" y="253"/>
                      <a:pt x="10578" y="256"/>
                    </a:cubicBezTo>
                    <a:cubicBezTo>
                      <a:pt x="10728" y="261"/>
                      <a:pt x="10764" y="390"/>
                      <a:pt x="10654" y="542"/>
                    </a:cubicBezTo>
                    <a:cubicBezTo>
                      <a:pt x="10576" y="649"/>
                      <a:pt x="10572" y="695"/>
                      <a:pt x="10629" y="790"/>
                    </a:cubicBezTo>
                    <a:cubicBezTo>
                      <a:pt x="10687" y="889"/>
                      <a:pt x="10679" y="914"/>
                      <a:pt x="10587" y="971"/>
                    </a:cubicBezTo>
                    <a:cubicBezTo>
                      <a:pt x="10527" y="1007"/>
                      <a:pt x="10432" y="1081"/>
                      <a:pt x="10377" y="1129"/>
                    </a:cubicBezTo>
                    <a:cubicBezTo>
                      <a:pt x="10306" y="1191"/>
                      <a:pt x="10234" y="1200"/>
                      <a:pt x="10117" y="1174"/>
                    </a:cubicBezTo>
                    <a:cubicBezTo>
                      <a:pt x="9832" y="1108"/>
                      <a:pt x="9308" y="1139"/>
                      <a:pt x="9120" y="1226"/>
                    </a:cubicBezTo>
                    <a:cubicBezTo>
                      <a:pt x="8900" y="1329"/>
                      <a:pt x="8818" y="1448"/>
                      <a:pt x="8818" y="1693"/>
                    </a:cubicBezTo>
                    <a:cubicBezTo>
                      <a:pt x="8818" y="1964"/>
                      <a:pt x="8952" y="2208"/>
                      <a:pt x="9254" y="2498"/>
                    </a:cubicBezTo>
                    <a:cubicBezTo>
                      <a:pt x="9482" y="2717"/>
                      <a:pt x="9518" y="2774"/>
                      <a:pt x="9497" y="2927"/>
                    </a:cubicBezTo>
                    <a:cubicBezTo>
                      <a:pt x="9451" y="3270"/>
                      <a:pt x="9508" y="3386"/>
                      <a:pt x="9757" y="3424"/>
                    </a:cubicBezTo>
                    <a:cubicBezTo>
                      <a:pt x="9881" y="3442"/>
                      <a:pt x="9994" y="3471"/>
                      <a:pt x="10008" y="3491"/>
                    </a:cubicBezTo>
                    <a:cubicBezTo>
                      <a:pt x="10064" y="3572"/>
                      <a:pt x="9813" y="3950"/>
                      <a:pt x="9581" y="4138"/>
                    </a:cubicBezTo>
                    <a:cubicBezTo>
                      <a:pt x="9313" y="4356"/>
                      <a:pt x="9209" y="4370"/>
                      <a:pt x="9179" y="4176"/>
                    </a:cubicBezTo>
                    <a:cubicBezTo>
                      <a:pt x="9150" y="3995"/>
                      <a:pt x="9012" y="3868"/>
                      <a:pt x="8785" y="3830"/>
                    </a:cubicBezTo>
                    <a:cubicBezTo>
                      <a:pt x="8677" y="3812"/>
                      <a:pt x="8561" y="3764"/>
                      <a:pt x="8533" y="3717"/>
                    </a:cubicBezTo>
                    <a:cubicBezTo>
                      <a:pt x="8478" y="3621"/>
                      <a:pt x="8490" y="3418"/>
                      <a:pt x="8550" y="3363"/>
                    </a:cubicBezTo>
                    <a:cubicBezTo>
                      <a:pt x="8609" y="3310"/>
                      <a:pt x="8600" y="3235"/>
                      <a:pt x="8533" y="3235"/>
                    </a:cubicBezTo>
                    <a:cubicBezTo>
                      <a:pt x="8502" y="3235"/>
                      <a:pt x="8478" y="3251"/>
                      <a:pt x="8483" y="3273"/>
                    </a:cubicBezTo>
                    <a:cubicBezTo>
                      <a:pt x="8488" y="3295"/>
                      <a:pt x="8460" y="3377"/>
                      <a:pt x="8425" y="3454"/>
                    </a:cubicBezTo>
                    <a:cubicBezTo>
                      <a:pt x="8354" y="3607"/>
                      <a:pt x="8157" y="3689"/>
                      <a:pt x="8047" y="3612"/>
                    </a:cubicBezTo>
                    <a:cubicBezTo>
                      <a:pt x="7924" y="3525"/>
                      <a:pt x="7663" y="3494"/>
                      <a:pt x="7545" y="3551"/>
                    </a:cubicBezTo>
                    <a:cubicBezTo>
                      <a:pt x="7460" y="3592"/>
                      <a:pt x="7427" y="3657"/>
                      <a:pt x="7427" y="3807"/>
                    </a:cubicBezTo>
                    <a:cubicBezTo>
                      <a:pt x="7427" y="3919"/>
                      <a:pt x="7400" y="4030"/>
                      <a:pt x="7369" y="4048"/>
                    </a:cubicBezTo>
                    <a:cubicBezTo>
                      <a:pt x="7264" y="4106"/>
                      <a:pt x="6974" y="3598"/>
                      <a:pt x="6874" y="3190"/>
                    </a:cubicBezTo>
                    <a:cubicBezTo>
                      <a:pt x="6758" y="2715"/>
                      <a:pt x="6663" y="2535"/>
                      <a:pt x="6472" y="2423"/>
                    </a:cubicBezTo>
                    <a:cubicBezTo>
                      <a:pt x="5949" y="2115"/>
                      <a:pt x="5145" y="2336"/>
                      <a:pt x="5248" y="2761"/>
                    </a:cubicBezTo>
                    <a:cubicBezTo>
                      <a:pt x="5283" y="2905"/>
                      <a:pt x="5264" y="2936"/>
                      <a:pt x="5098" y="3017"/>
                    </a:cubicBezTo>
                    <a:cubicBezTo>
                      <a:pt x="4995" y="3067"/>
                      <a:pt x="4852" y="3153"/>
                      <a:pt x="4771" y="3213"/>
                    </a:cubicBezTo>
                    <a:lnTo>
                      <a:pt x="4620" y="3326"/>
                    </a:lnTo>
                    <a:lnTo>
                      <a:pt x="4762" y="3318"/>
                    </a:lnTo>
                    <a:cubicBezTo>
                      <a:pt x="4910" y="3313"/>
                      <a:pt x="4913" y="3329"/>
                      <a:pt x="4838" y="3627"/>
                    </a:cubicBezTo>
                    <a:cubicBezTo>
                      <a:pt x="4800" y="3779"/>
                      <a:pt x="4801" y="3783"/>
                      <a:pt x="4913" y="3694"/>
                    </a:cubicBezTo>
                    <a:cubicBezTo>
                      <a:pt x="4982" y="3640"/>
                      <a:pt x="5119" y="3604"/>
                      <a:pt x="5257" y="3604"/>
                    </a:cubicBezTo>
                    <a:cubicBezTo>
                      <a:pt x="5592" y="3604"/>
                      <a:pt x="5681" y="3520"/>
                      <a:pt x="5701" y="3183"/>
                    </a:cubicBezTo>
                    <a:cubicBezTo>
                      <a:pt x="5715" y="2936"/>
                      <a:pt x="5730" y="2895"/>
                      <a:pt x="5835" y="2882"/>
                    </a:cubicBezTo>
                    <a:cubicBezTo>
                      <a:pt x="5903" y="2873"/>
                      <a:pt x="6041" y="2922"/>
                      <a:pt x="6137" y="2995"/>
                    </a:cubicBezTo>
                    <a:cubicBezTo>
                      <a:pt x="6285" y="3107"/>
                      <a:pt x="6311" y="3175"/>
                      <a:pt x="6338" y="3446"/>
                    </a:cubicBezTo>
                    <a:cubicBezTo>
                      <a:pt x="6381" y="3870"/>
                      <a:pt x="6545" y="4098"/>
                      <a:pt x="7075" y="4477"/>
                    </a:cubicBezTo>
                    <a:lnTo>
                      <a:pt x="7218" y="4582"/>
                    </a:lnTo>
                    <a:lnTo>
                      <a:pt x="7033" y="4665"/>
                    </a:lnTo>
                    <a:cubicBezTo>
                      <a:pt x="6933" y="4712"/>
                      <a:pt x="6809" y="4736"/>
                      <a:pt x="6757" y="4718"/>
                    </a:cubicBezTo>
                    <a:cubicBezTo>
                      <a:pt x="6705" y="4700"/>
                      <a:pt x="6609" y="4711"/>
                      <a:pt x="6539" y="4740"/>
                    </a:cubicBezTo>
                    <a:cubicBezTo>
                      <a:pt x="6469" y="4770"/>
                      <a:pt x="6326" y="4825"/>
                      <a:pt x="6221" y="4861"/>
                    </a:cubicBezTo>
                    <a:cubicBezTo>
                      <a:pt x="6016" y="4930"/>
                      <a:pt x="5860" y="5089"/>
                      <a:pt x="5860" y="5229"/>
                    </a:cubicBezTo>
                    <a:cubicBezTo>
                      <a:pt x="5860" y="5296"/>
                      <a:pt x="5909" y="5309"/>
                      <a:pt x="6086" y="5305"/>
                    </a:cubicBezTo>
                    <a:cubicBezTo>
                      <a:pt x="6272" y="5300"/>
                      <a:pt x="6358" y="5334"/>
                      <a:pt x="6514" y="5470"/>
                    </a:cubicBezTo>
                    <a:cubicBezTo>
                      <a:pt x="6620" y="5563"/>
                      <a:pt x="6761" y="5643"/>
                      <a:pt x="6824" y="5643"/>
                    </a:cubicBezTo>
                    <a:cubicBezTo>
                      <a:pt x="6975" y="5643"/>
                      <a:pt x="7205" y="5787"/>
                      <a:pt x="7159" y="5854"/>
                    </a:cubicBezTo>
                    <a:cubicBezTo>
                      <a:pt x="7139" y="5883"/>
                      <a:pt x="7086" y="5889"/>
                      <a:pt x="7033" y="5869"/>
                    </a:cubicBezTo>
                    <a:cubicBezTo>
                      <a:pt x="6981" y="5849"/>
                      <a:pt x="6703" y="5816"/>
                      <a:pt x="6422" y="5794"/>
                    </a:cubicBezTo>
                    <a:cubicBezTo>
                      <a:pt x="6016" y="5761"/>
                      <a:pt x="5866" y="5729"/>
                      <a:pt x="5684" y="5621"/>
                    </a:cubicBezTo>
                    <a:cubicBezTo>
                      <a:pt x="5537" y="5533"/>
                      <a:pt x="5450" y="5502"/>
                      <a:pt x="5450" y="5545"/>
                    </a:cubicBezTo>
                    <a:cubicBezTo>
                      <a:pt x="5450" y="5731"/>
                      <a:pt x="5828" y="6004"/>
                      <a:pt x="6086" y="6004"/>
                    </a:cubicBezTo>
                    <a:cubicBezTo>
                      <a:pt x="6152" y="6004"/>
                      <a:pt x="6254" y="6049"/>
                      <a:pt x="6313" y="6102"/>
                    </a:cubicBezTo>
                    <a:cubicBezTo>
                      <a:pt x="6372" y="6155"/>
                      <a:pt x="6537" y="6214"/>
                      <a:pt x="6673" y="6230"/>
                    </a:cubicBezTo>
                    <a:cubicBezTo>
                      <a:pt x="6826" y="6248"/>
                      <a:pt x="7005" y="6319"/>
                      <a:pt x="7142" y="6418"/>
                    </a:cubicBezTo>
                    <a:cubicBezTo>
                      <a:pt x="7265" y="6507"/>
                      <a:pt x="7388" y="6576"/>
                      <a:pt x="7419" y="6576"/>
                    </a:cubicBezTo>
                    <a:cubicBezTo>
                      <a:pt x="7450" y="6576"/>
                      <a:pt x="7603" y="6637"/>
                      <a:pt x="7763" y="6712"/>
                    </a:cubicBezTo>
                    <a:cubicBezTo>
                      <a:pt x="7984" y="6815"/>
                      <a:pt x="8093" y="6910"/>
                      <a:pt x="8215" y="7110"/>
                    </a:cubicBezTo>
                    <a:cubicBezTo>
                      <a:pt x="8400" y="7416"/>
                      <a:pt x="8472" y="7949"/>
                      <a:pt x="8357" y="8141"/>
                    </a:cubicBezTo>
                    <a:cubicBezTo>
                      <a:pt x="8309" y="8223"/>
                      <a:pt x="8307" y="8277"/>
                      <a:pt x="8349" y="8314"/>
                    </a:cubicBezTo>
                    <a:cubicBezTo>
                      <a:pt x="8442" y="8398"/>
                      <a:pt x="8212" y="8750"/>
                      <a:pt x="7905" y="8999"/>
                    </a:cubicBezTo>
                    <a:cubicBezTo>
                      <a:pt x="7759" y="9117"/>
                      <a:pt x="7519" y="9325"/>
                      <a:pt x="7369" y="9458"/>
                    </a:cubicBezTo>
                    <a:lnTo>
                      <a:pt x="7092" y="9699"/>
                    </a:lnTo>
                    <a:lnTo>
                      <a:pt x="6866" y="9631"/>
                    </a:lnTo>
                    <a:cubicBezTo>
                      <a:pt x="6728" y="9589"/>
                      <a:pt x="6539" y="9461"/>
                      <a:pt x="6380" y="9300"/>
                    </a:cubicBezTo>
                    <a:cubicBezTo>
                      <a:pt x="6216" y="9135"/>
                      <a:pt x="6039" y="9005"/>
                      <a:pt x="5894" y="8961"/>
                    </a:cubicBezTo>
                    <a:cubicBezTo>
                      <a:pt x="5670" y="8893"/>
                      <a:pt x="5657" y="8883"/>
                      <a:pt x="5600" y="8585"/>
                    </a:cubicBezTo>
                    <a:lnTo>
                      <a:pt x="5542" y="8277"/>
                    </a:lnTo>
                    <a:lnTo>
                      <a:pt x="5760" y="8089"/>
                    </a:lnTo>
                    <a:cubicBezTo>
                      <a:pt x="5948" y="7927"/>
                      <a:pt x="5979" y="7873"/>
                      <a:pt x="5978" y="7675"/>
                    </a:cubicBezTo>
                    <a:cubicBezTo>
                      <a:pt x="5976" y="7384"/>
                      <a:pt x="5842" y="7139"/>
                      <a:pt x="5374" y="6569"/>
                    </a:cubicBezTo>
                    <a:cubicBezTo>
                      <a:pt x="5169" y="6318"/>
                      <a:pt x="4986" y="6086"/>
                      <a:pt x="4972" y="6049"/>
                    </a:cubicBezTo>
                    <a:cubicBezTo>
                      <a:pt x="4952" y="5995"/>
                      <a:pt x="4937" y="5995"/>
                      <a:pt x="4863" y="6049"/>
                    </a:cubicBezTo>
                    <a:cubicBezTo>
                      <a:pt x="4784" y="6108"/>
                      <a:pt x="4722" y="6036"/>
                      <a:pt x="4419" y="5523"/>
                    </a:cubicBezTo>
                    <a:cubicBezTo>
                      <a:pt x="4056" y="4909"/>
                      <a:pt x="3942" y="4630"/>
                      <a:pt x="3941" y="4349"/>
                    </a:cubicBezTo>
                    <a:cubicBezTo>
                      <a:pt x="3941" y="4257"/>
                      <a:pt x="3918" y="4168"/>
                      <a:pt x="3891" y="4153"/>
                    </a:cubicBezTo>
                    <a:cubicBezTo>
                      <a:pt x="3864" y="4138"/>
                      <a:pt x="3826" y="3978"/>
                      <a:pt x="3807" y="3792"/>
                    </a:cubicBezTo>
                    <a:cubicBezTo>
                      <a:pt x="3788" y="3607"/>
                      <a:pt x="3717" y="3190"/>
                      <a:pt x="3648" y="2867"/>
                    </a:cubicBezTo>
                    <a:cubicBezTo>
                      <a:pt x="3571" y="2504"/>
                      <a:pt x="3535" y="2193"/>
                      <a:pt x="3556" y="2054"/>
                    </a:cubicBezTo>
                    <a:cubicBezTo>
                      <a:pt x="3597" y="1785"/>
                      <a:pt x="3543" y="1767"/>
                      <a:pt x="3329" y="1994"/>
                    </a:cubicBezTo>
                    <a:cubicBezTo>
                      <a:pt x="3045" y="2296"/>
                      <a:pt x="2785" y="2972"/>
                      <a:pt x="2785" y="3393"/>
                    </a:cubicBezTo>
                    <a:cubicBezTo>
                      <a:pt x="2785" y="3476"/>
                      <a:pt x="2762" y="3559"/>
                      <a:pt x="2734" y="3574"/>
                    </a:cubicBezTo>
                    <a:cubicBezTo>
                      <a:pt x="2682" y="3603"/>
                      <a:pt x="2198" y="3060"/>
                      <a:pt x="2198" y="2972"/>
                    </a:cubicBezTo>
                    <a:cubicBezTo>
                      <a:pt x="2198" y="2945"/>
                      <a:pt x="2175" y="2927"/>
                      <a:pt x="2148" y="2927"/>
                    </a:cubicBezTo>
                    <a:cubicBezTo>
                      <a:pt x="2059" y="2927"/>
                      <a:pt x="1972" y="3505"/>
                      <a:pt x="1972" y="4056"/>
                    </a:cubicBezTo>
                    <a:cubicBezTo>
                      <a:pt x="1972" y="4351"/>
                      <a:pt x="1946" y="4599"/>
                      <a:pt x="1922" y="4612"/>
                    </a:cubicBezTo>
                    <a:cubicBezTo>
                      <a:pt x="1897" y="4626"/>
                      <a:pt x="1727" y="4496"/>
                      <a:pt x="1536" y="4326"/>
                    </a:cubicBezTo>
                    <a:cubicBezTo>
                      <a:pt x="1345" y="4157"/>
                      <a:pt x="1163" y="4018"/>
                      <a:pt x="1134" y="4018"/>
                    </a:cubicBezTo>
                    <a:cubicBezTo>
                      <a:pt x="1055" y="4018"/>
                      <a:pt x="1134" y="5248"/>
                      <a:pt x="1234" y="5583"/>
                    </a:cubicBezTo>
                    <a:cubicBezTo>
                      <a:pt x="1282" y="5740"/>
                      <a:pt x="1309" y="5891"/>
                      <a:pt x="1293" y="5914"/>
                    </a:cubicBezTo>
                    <a:cubicBezTo>
                      <a:pt x="1277" y="5937"/>
                      <a:pt x="1173" y="5889"/>
                      <a:pt x="1067" y="5809"/>
                    </a:cubicBezTo>
                    <a:cubicBezTo>
                      <a:pt x="414" y="5317"/>
                      <a:pt x="404" y="5309"/>
                      <a:pt x="405" y="5440"/>
                    </a:cubicBezTo>
                    <a:cubicBezTo>
                      <a:pt x="406" y="5898"/>
                      <a:pt x="655" y="6708"/>
                      <a:pt x="908" y="7065"/>
                    </a:cubicBezTo>
                    <a:cubicBezTo>
                      <a:pt x="999" y="7195"/>
                      <a:pt x="1066" y="7376"/>
                      <a:pt x="1075" y="7509"/>
                    </a:cubicBezTo>
                    <a:cubicBezTo>
                      <a:pt x="1084" y="7633"/>
                      <a:pt x="1143" y="7811"/>
                      <a:pt x="1209" y="7908"/>
                    </a:cubicBezTo>
                    <a:cubicBezTo>
                      <a:pt x="1342" y="8102"/>
                      <a:pt x="1296" y="8190"/>
                      <a:pt x="1100" y="8096"/>
                    </a:cubicBezTo>
                    <a:cubicBezTo>
                      <a:pt x="1035" y="8064"/>
                      <a:pt x="804" y="7981"/>
                      <a:pt x="589" y="7915"/>
                    </a:cubicBezTo>
                    <a:cubicBezTo>
                      <a:pt x="375" y="7850"/>
                      <a:pt x="146" y="7781"/>
                      <a:pt x="86" y="7757"/>
                    </a:cubicBezTo>
                    <a:cubicBezTo>
                      <a:pt x="-7" y="7721"/>
                      <a:pt x="-17" y="7732"/>
                      <a:pt x="19" y="7840"/>
                    </a:cubicBezTo>
                    <a:cubicBezTo>
                      <a:pt x="106" y="8100"/>
                      <a:pt x="412" y="8599"/>
                      <a:pt x="631" y="8848"/>
                    </a:cubicBezTo>
                    <a:cubicBezTo>
                      <a:pt x="756" y="8991"/>
                      <a:pt x="848" y="9127"/>
                      <a:pt x="832" y="9149"/>
                    </a:cubicBezTo>
                    <a:cubicBezTo>
                      <a:pt x="816" y="9172"/>
                      <a:pt x="674" y="9187"/>
                      <a:pt x="522" y="9187"/>
                    </a:cubicBezTo>
                    <a:cubicBezTo>
                      <a:pt x="370" y="9187"/>
                      <a:pt x="201" y="9218"/>
                      <a:pt x="145" y="9255"/>
                    </a:cubicBezTo>
                    <a:cubicBezTo>
                      <a:pt x="52" y="9316"/>
                      <a:pt x="79" y="9357"/>
                      <a:pt x="405" y="9676"/>
                    </a:cubicBezTo>
                    <a:cubicBezTo>
                      <a:pt x="601" y="9869"/>
                      <a:pt x="921" y="10121"/>
                      <a:pt x="1125" y="10240"/>
                    </a:cubicBezTo>
                    <a:cubicBezTo>
                      <a:pt x="1330" y="10359"/>
                      <a:pt x="1489" y="10483"/>
                      <a:pt x="1469" y="10511"/>
                    </a:cubicBezTo>
                    <a:cubicBezTo>
                      <a:pt x="1449" y="10541"/>
                      <a:pt x="1286" y="10548"/>
                      <a:pt x="1100" y="10534"/>
                    </a:cubicBezTo>
                    <a:cubicBezTo>
                      <a:pt x="921" y="10521"/>
                      <a:pt x="721" y="10524"/>
                      <a:pt x="648" y="10541"/>
                    </a:cubicBezTo>
                    <a:lnTo>
                      <a:pt x="522" y="10572"/>
                    </a:lnTo>
                    <a:cubicBezTo>
                      <a:pt x="521" y="10573"/>
                      <a:pt x="522" y="10577"/>
                      <a:pt x="522" y="10579"/>
                    </a:cubicBezTo>
                    <a:cubicBezTo>
                      <a:pt x="522" y="10581"/>
                      <a:pt x="522" y="10584"/>
                      <a:pt x="522" y="10587"/>
                    </a:cubicBezTo>
                    <a:lnTo>
                      <a:pt x="665" y="10752"/>
                    </a:lnTo>
                    <a:cubicBezTo>
                      <a:pt x="986" y="11143"/>
                      <a:pt x="1619" y="11405"/>
                      <a:pt x="2491" y="11505"/>
                    </a:cubicBezTo>
                    <a:cubicBezTo>
                      <a:pt x="2795" y="11539"/>
                      <a:pt x="3046" y="11590"/>
                      <a:pt x="3044" y="11617"/>
                    </a:cubicBezTo>
                    <a:cubicBezTo>
                      <a:pt x="3043" y="11645"/>
                      <a:pt x="2976" y="11844"/>
                      <a:pt x="2902" y="12054"/>
                    </a:cubicBezTo>
                    <a:cubicBezTo>
                      <a:pt x="2774" y="12417"/>
                      <a:pt x="2754" y="12936"/>
                      <a:pt x="2860" y="13032"/>
                    </a:cubicBezTo>
                    <a:cubicBezTo>
                      <a:pt x="2880" y="13050"/>
                      <a:pt x="3064" y="12962"/>
                      <a:pt x="3271" y="12829"/>
                    </a:cubicBezTo>
                    <a:cubicBezTo>
                      <a:pt x="3478" y="12696"/>
                      <a:pt x="3663" y="12607"/>
                      <a:pt x="3681" y="12633"/>
                    </a:cubicBezTo>
                    <a:cubicBezTo>
                      <a:pt x="3700" y="12660"/>
                      <a:pt x="3687" y="12837"/>
                      <a:pt x="3656" y="13032"/>
                    </a:cubicBezTo>
                    <a:cubicBezTo>
                      <a:pt x="3626" y="13227"/>
                      <a:pt x="3611" y="13398"/>
                      <a:pt x="3623" y="13408"/>
                    </a:cubicBezTo>
                    <a:cubicBezTo>
                      <a:pt x="3653" y="13435"/>
                      <a:pt x="3936" y="13293"/>
                      <a:pt x="4167" y="13137"/>
                    </a:cubicBezTo>
                    <a:cubicBezTo>
                      <a:pt x="4276" y="13064"/>
                      <a:pt x="4392" y="13017"/>
                      <a:pt x="4419" y="13032"/>
                    </a:cubicBezTo>
                    <a:cubicBezTo>
                      <a:pt x="4446" y="13047"/>
                      <a:pt x="4469" y="13200"/>
                      <a:pt x="4469" y="13371"/>
                    </a:cubicBezTo>
                    <a:cubicBezTo>
                      <a:pt x="4469" y="13538"/>
                      <a:pt x="4475" y="13674"/>
                      <a:pt x="4486" y="13679"/>
                    </a:cubicBezTo>
                    <a:cubicBezTo>
                      <a:pt x="4572" y="13677"/>
                      <a:pt x="4935" y="13542"/>
                      <a:pt x="5064" y="13461"/>
                    </a:cubicBezTo>
                    <a:cubicBezTo>
                      <a:pt x="5152" y="13406"/>
                      <a:pt x="5227" y="13377"/>
                      <a:pt x="5232" y="13401"/>
                    </a:cubicBezTo>
                    <a:cubicBezTo>
                      <a:pt x="5237" y="13424"/>
                      <a:pt x="5241" y="13470"/>
                      <a:pt x="5248" y="13498"/>
                    </a:cubicBezTo>
                    <a:cubicBezTo>
                      <a:pt x="5256" y="13527"/>
                      <a:pt x="5269" y="13599"/>
                      <a:pt x="5274" y="13656"/>
                    </a:cubicBezTo>
                    <a:cubicBezTo>
                      <a:pt x="5291" y="13892"/>
                      <a:pt x="5368" y="13914"/>
                      <a:pt x="5642" y="13769"/>
                    </a:cubicBezTo>
                    <a:cubicBezTo>
                      <a:pt x="5784" y="13695"/>
                      <a:pt x="5928" y="13596"/>
                      <a:pt x="5969" y="13551"/>
                    </a:cubicBezTo>
                    <a:cubicBezTo>
                      <a:pt x="6070" y="13442"/>
                      <a:pt x="6154" y="13498"/>
                      <a:pt x="6154" y="13679"/>
                    </a:cubicBezTo>
                    <a:cubicBezTo>
                      <a:pt x="6154" y="14037"/>
                      <a:pt x="6337" y="14089"/>
                      <a:pt x="6723" y="13837"/>
                    </a:cubicBezTo>
                    <a:cubicBezTo>
                      <a:pt x="6856" y="13751"/>
                      <a:pt x="6970" y="13679"/>
                      <a:pt x="6983" y="13679"/>
                    </a:cubicBezTo>
                    <a:cubicBezTo>
                      <a:pt x="6992" y="13679"/>
                      <a:pt x="7029" y="13718"/>
                      <a:pt x="7067" y="13769"/>
                    </a:cubicBezTo>
                    <a:cubicBezTo>
                      <a:pt x="6830" y="13318"/>
                      <a:pt x="6740" y="12846"/>
                      <a:pt x="6740" y="12189"/>
                    </a:cubicBezTo>
                    <a:cubicBezTo>
                      <a:pt x="6740" y="11457"/>
                      <a:pt x="6793" y="11169"/>
                      <a:pt x="6992" y="10782"/>
                    </a:cubicBezTo>
                    <a:cubicBezTo>
                      <a:pt x="7341" y="10103"/>
                      <a:pt x="8304" y="9223"/>
                      <a:pt x="9070" y="8886"/>
                    </a:cubicBezTo>
                    <a:cubicBezTo>
                      <a:pt x="9620" y="8644"/>
                      <a:pt x="9846" y="8605"/>
                      <a:pt x="10679" y="8608"/>
                    </a:cubicBezTo>
                    <a:cubicBezTo>
                      <a:pt x="11795" y="8611"/>
                      <a:pt x="11956" y="8642"/>
                      <a:pt x="12749" y="9029"/>
                    </a:cubicBezTo>
                    <a:cubicBezTo>
                      <a:pt x="14546" y="9906"/>
                      <a:pt x="15346" y="11990"/>
                      <a:pt x="14517" y="13641"/>
                    </a:cubicBezTo>
                    <a:cubicBezTo>
                      <a:pt x="14166" y="14341"/>
                      <a:pt x="13752" y="14761"/>
                      <a:pt x="13495" y="14672"/>
                    </a:cubicBezTo>
                    <a:cubicBezTo>
                      <a:pt x="13402" y="14640"/>
                      <a:pt x="13297" y="14683"/>
                      <a:pt x="13260" y="14770"/>
                    </a:cubicBezTo>
                    <a:cubicBezTo>
                      <a:pt x="13223" y="14857"/>
                      <a:pt x="13121" y="14906"/>
                      <a:pt x="13034" y="14875"/>
                    </a:cubicBezTo>
                    <a:cubicBezTo>
                      <a:pt x="12937" y="14842"/>
                      <a:pt x="12853" y="14906"/>
                      <a:pt x="12816" y="15033"/>
                    </a:cubicBezTo>
                    <a:cubicBezTo>
                      <a:pt x="12771" y="15185"/>
                      <a:pt x="12687" y="15230"/>
                      <a:pt x="12522" y="15191"/>
                    </a:cubicBezTo>
                    <a:cubicBezTo>
                      <a:pt x="12352" y="15151"/>
                      <a:pt x="12289" y="15187"/>
                      <a:pt x="12263" y="15349"/>
                    </a:cubicBezTo>
                    <a:cubicBezTo>
                      <a:pt x="12243" y="15470"/>
                      <a:pt x="12093" y="15628"/>
                      <a:pt x="11936" y="15696"/>
                    </a:cubicBezTo>
                    <a:cubicBezTo>
                      <a:pt x="11486" y="15888"/>
                      <a:pt x="10569" y="15935"/>
                      <a:pt x="9883" y="15801"/>
                    </a:cubicBezTo>
                    <a:cubicBezTo>
                      <a:pt x="9315" y="15690"/>
                      <a:pt x="9250" y="15650"/>
                      <a:pt x="9196" y="15372"/>
                    </a:cubicBezTo>
                    <a:cubicBezTo>
                      <a:pt x="9155" y="15167"/>
                      <a:pt x="9106" y="15105"/>
                      <a:pt x="9045" y="15191"/>
                    </a:cubicBezTo>
                    <a:cubicBezTo>
                      <a:pt x="8921" y="15368"/>
                      <a:pt x="8735" y="15253"/>
                      <a:pt x="8735" y="14996"/>
                    </a:cubicBezTo>
                    <a:cubicBezTo>
                      <a:pt x="8735" y="14846"/>
                      <a:pt x="8689" y="14801"/>
                      <a:pt x="8559" y="14845"/>
                    </a:cubicBezTo>
                    <a:cubicBezTo>
                      <a:pt x="8436" y="14887"/>
                      <a:pt x="8357" y="14835"/>
                      <a:pt x="8316" y="14695"/>
                    </a:cubicBezTo>
                    <a:cubicBezTo>
                      <a:pt x="8259" y="14501"/>
                      <a:pt x="8235" y="14505"/>
                      <a:pt x="8047" y="14657"/>
                    </a:cubicBezTo>
                    <a:cubicBezTo>
                      <a:pt x="7859" y="14810"/>
                      <a:pt x="7826" y="14790"/>
                      <a:pt x="7553" y="14469"/>
                    </a:cubicBezTo>
                    <a:cubicBezTo>
                      <a:pt x="7423" y="14316"/>
                      <a:pt x="7313" y="14171"/>
                      <a:pt x="7218" y="14025"/>
                    </a:cubicBezTo>
                    <a:cubicBezTo>
                      <a:pt x="7219" y="14054"/>
                      <a:pt x="7195" y="14072"/>
                      <a:pt x="7151" y="14093"/>
                    </a:cubicBezTo>
                    <a:cubicBezTo>
                      <a:pt x="7096" y="14119"/>
                      <a:pt x="6964" y="14155"/>
                      <a:pt x="6857" y="14176"/>
                    </a:cubicBezTo>
                    <a:cubicBezTo>
                      <a:pt x="6604" y="14225"/>
                      <a:pt x="6277" y="14486"/>
                      <a:pt x="6145" y="14747"/>
                    </a:cubicBezTo>
                    <a:cubicBezTo>
                      <a:pt x="5977" y="15080"/>
                      <a:pt x="5999" y="15574"/>
                      <a:pt x="6204" y="15944"/>
                    </a:cubicBezTo>
                    <a:lnTo>
                      <a:pt x="6371" y="16245"/>
                    </a:lnTo>
                    <a:lnTo>
                      <a:pt x="6547" y="16109"/>
                    </a:lnTo>
                    <a:cubicBezTo>
                      <a:pt x="6735" y="15968"/>
                      <a:pt x="6792" y="15989"/>
                      <a:pt x="6874" y="16230"/>
                    </a:cubicBezTo>
                    <a:cubicBezTo>
                      <a:pt x="6897" y="16297"/>
                      <a:pt x="7040" y="16477"/>
                      <a:pt x="7193" y="16629"/>
                    </a:cubicBezTo>
                    <a:cubicBezTo>
                      <a:pt x="7345" y="16780"/>
                      <a:pt x="7480" y="16937"/>
                      <a:pt x="7494" y="16975"/>
                    </a:cubicBezTo>
                    <a:cubicBezTo>
                      <a:pt x="7531" y="17074"/>
                      <a:pt x="7635" y="16996"/>
                      <a:pt x="7746" y="16787"/>
                    </a:cubicBezTo>
                    <a:cubicBezTo>
                      <a:pt x="7799" y="16686"/>
                      <a:pt x="7861" y="16606"/>
                      <a:pt x="7888" y="16606"/>
                    </a:cubicBezTo>
                    <a:cubicBezTo>
                      <a:pt x="7916" y="16606"/>
                      <a:pt x="7990" y="16686"/>
                      <a:pt x="8056" y="16787"/>
                    </a:cubicBezTo>
                    <a:cubicBezTo>
                      <a:pt x="8185" y="16983"/>
                      <a:pt x="8301" y="17016"/>
                      <a:pt x="8416" y="16892"/>
                    </a:cubicBezTo>
                    <a:cubicBezTo>
                      <a:pt x="8617" y="16674"/>
                      <a:pt x="8646" y="17071"/>
                      <a:pt x="8475" y="17674"/>
                    </a:cubicBezTo>
                    <a:cubicBezTo>
                      <a:pt x="8260" y="18431"/>
                      <a:pt x="7782" y="19223"/>
                      <a:pt x="7126" y="19909"/>
                    </a:cubicBezTo>
                    <a:lnTo>
                      <a:pt x="6832" y="20210"/>
                    </a:lnTo>
                    <a:lnTo>
                      <a:pt x="7126" y="20210"/>
                    </a:lnTo>
                    <a:cubicBezTo>
                      <a:pt x="7312" y="20210"/>
                      <a:pt x="7502" y="20163"/>
                      <a:pt x="7679" y="20082"/>
                    </a:cubicBezTo>
                    <a:cubicBezTo>
                      <a:pt x="7828" y="20014"/>
                      <a:pt x="7965" y="19977"/>
                      <a:pt x="7980" y="19999"/>
                    </a:cubicBezTo>
                    <a:cubicBezTo>
                      <a:pt x="7996" y="20022"/>
                      <a:pt x="7976" y="20162"/>
                      <a:pt x="7938" y="20308"/>
                    </a:cubicBezTo>
                    <a:cubicBezTo>
                      <a:pt x="7901" y="20454"/>
                      <a:pt x="7892" y="20590"/>
                      <a:pt x="7913" y="20609"/>
                    </a:cubicBezTo>
                    <a:cubicBezTo>
                      <a:pt x="7934" y="20628"/>
                      <a:pt x="8108" y="20569"/>
                      <a:pt x="8307" y="20481"/>
                    </a:cubicBezTo>
                    <a:cubicBezTo>
                      <a:pt x="8506" y="20392"/>
                      <a:pt x="8695" y="20333"/>
                      <a:pt x="8718" y="20345"/>
                    </a:cubicBezTo>
                    <a:cubicBezTo>
                      <a:pt x="8741" y="20358"/>
                      <a:pt x="8744" y="20496"/>
                      <a:pt x="8726" y="20654"/>
                    </a:cubicBezTo>
                    <a:cubicBezTo>
                      <a:pt x="8697" y="20911"/>
                      <a:pt x="8703" y="20940"/>
                      <a:pt x="8802" y="20940"/>
                    </a:cubicBezTo>
                    <a:cubicBezTo>
                      <a:pt x="9008" y="20939"/>
                      <a:pt x="9317" y="20839"/>
                      <a:pt x="9589" y="20684"/>
                    </a:cubicBezTo>
                    <a:cubicBezTo>
                      <a:pt x="9739" y="20599"/>
                      <a:pt x="9871" y="20543"/>
                      <a:pt x="9883" y="20564"/>
                    </a:cubicBezTo>
                    <a:cubicBezTo>
                      <a:pt x="9895" y="20584"/>
                      <a:pt x="9943" y="20709"/>
                      <a:pt x="9983" y="20842"/>
                    </a:cubicBezTo>
                    <a:cubicBezTo>
                      <a:pt x="10070" y="21132"/>
                      <a:pt x="10341" y="21449"/>
                      <a:pt x="10587" y="21542"/>
                    </a:cubicBezTo>
                    <a:cubicBezTo>
                      <a:pt x="10740" y="21600"/>
                      <a:pt x="10793" y="21598"/>
                      <a:pt x="10980" y="21512"/>
                    </a:cubicBezTo>
                    <a:cubicBezTo>
                      <a:pt x="11239" y="21393"/>
                      <a:pt x="11455" y="21149"/>
                      <a:pt x="11550" y="20865"/>
                    </a:cubicBezTo>
                    <a:cubicBezTo>
                      <a:pt x="11589" y="20750"/>
                      <a:pt x="11629" y="20624"/>
                      <a:pt x="11643" y="20586"/>
                    </a:cubicBezTo>
                    <a:cubicBezTo>
                      <a:pt x="11660" y="20537"/>
                      <a:pt x="11721" y="20551"/>
                      <a:pt x="11860" y="20646"/>
                    </a:cubicBezTo>
                    <a:cubicBezTo>
                      <a:pt x="12078" y="20795"/>
                      <a:pt x="12482" y="20940"/>
                      <a:pt x="12690" y="20940"/>
                    </a:cubicBezTo>
                    <a:cubicBezTo>
                      <a:pt x="12804" y="20940"/>
                      <a:pt x="12832" y="20916"/>
                      <a:pt x="12832" y="20789"/>
                    </a:cubicBezTo>
                    <a:cubicBezTo>
                      <a:pt x="12832" y="20705"/>
                      <a:pt x="12806" y="20572"/>
                      <a:pt x="12774" y="20496"/>
                    </a:cubicBezTo>
                    <a:cubicBezTo>
                      <a:pt x="12742" y="20420"/>
                      <a:pt x="12724" y="20339"/>
                      <a:pt x="12740" y="20315"/>
                    </a:cubicBezTo>
                    <a:cubicBezTo>
                      <a:pt x="12757" y="20291"/>
                      <a:pt x="12947" y="20351"/>
                      <a:pt x="13159" y="20451"/>
                    </a:cubicBezTo>
                    <a:cubicBezTo>
                      <a:pt x="13383" y="20556"/>
                      <a:pt x="13565" y="20613"/>
                      <a:pt x="13595" y="20586"/>
                    </a:cubicBezTo>
                    <a:cubicBezTo>
                      <a:pt x="13625" y="20559"/>
                      <a:pt x="13620" y="20441"/>
                      <a:pt x="13587" y="20308"/>
                    </a:cubicBezTo>
                    <a:cubicBezTo>
                      <a:pt x="13555" y="20181"/>
                      <a:pt x="13553" y="20059"/>
                      <a:pt x="13578" y="20037"/>
                    </a:cubicBezTo>
                    <a:cubicBezTo>
                      <a:pt x="13603" y="20015"/>
                      <a:pt x="13739" y="20047"/>
                      <a:pt x="13880" y="20105"/>
                    </a:cubicBezTo>
                    <a:cubicBezTo>
                      <a:pt x="14021" y="20162"/>
                      <a:pt x="14261" y="20209"/>
                      <a:pt x="14416" y="20210"/>
                    </a:cubicBezTo>
                    <a:lnTo>
                      <a:pt x="14693" y="20210"/>
                    </a:lnTo>
                    <a:lnTo>
                      <a:pt x="14425" y="19932"/>
                    </a:lnTo>
                    <a:cubicBezTo>
                      <a:pt x="13686" y="19193"/>
                      <a:pt x="13089" y="18119"/>
                      <a:pt x="12967" y="17291"/>
                    </a:cubicBezTo>
                    <a:cubicBezTo>
                      <a:pt x="12936" y="17081"/>
                      <a:pt x="12938" y="16964"/>
                      <a:pt x="12983" y="16922"/>
                    </a:cubicBezTo>
                    <a:cubicBezTo>
                      <a:pt x="12984" y="16920"/>
                      <a:pt x="12983" y="16916"/>
                      <a:pt x="12983" y="16914"/>
                    </a:cubicBezTo>
                    <a:cubicBezTo>
                      <a:pt x="12986" y="16907"/>
                      <a:pt x="12996" y="16904"/>
                      <a:pt x="13000" y="16899"/>
                    </a:cubicBezTo>
                    <a:cubicBezTo>
                      <a:pt x="13012" y="16885"/>
                      <a:pt x="13022" y="16877"/>
                      <a:pt x="13042" y="16884"/>
                    </a:cubicBezTo>
                    <a:cubicBezTo>
                      <a:pt x="13049" y="16887"/>
                      <a:pt x="13059" y="16894"/>
                      <a:pt x="13067" y="16899"/>
                    </a:cubicBezTo>
                    <a:cubicBezTo>
                      <a:pt x="13070" y="16901"/>
                      <a:pt x="13072" y="16905"/>
                      <a:pt x="13076" y="16907"/>
                    </a:cubicBezTo>
                    <a:cubicBezTo>
                      <a:pt x="13098" y="16911"/>
                      <a:pt x="13121" y="16917"/>
                      <a:pt x="13151" y="16929"/>
                    </a:cubicBezTo>
                    <a:cubicBezTo>
                      <a:pt x="13312" y="16996"/>
                      <a:pt x="13377" y="16962"/>
                      <a:pt x="13562" y="16681"/>
                    </a:cubicBezTo>
                    <a:cubicBezTo>
                      <a:pt x="13619" y="16594"/>
                      <a:pt x="13638" y="16600"/>
                      <a:pt x="13779" y="16802"/>
                    </a:cubicBezTo>
                    <a:lnTo>
                      <a:pt x="13939" y="17027"/>
                    </a:lnTo>
                    <a:lnTo>
                      <a:pt x="14232" y="16749"/>
                    </a:lnTo>
                    <a:cubicBezTo>
                      <a:pt x="14392" y="16597"/>
                      <a:pt x="14571" y="16374"/>
                      <a:pt x="14634" y="16252"/>
                    </a:cubicBezTo>
                    <a:cubicBezTo>
                      <a:pt x="14698" y="16130"/>
                      <a:pt x="14763" y="16034"/>
                      <a:pt x="14777" y="16034"/>
                    </a:cubicBezTo>
                    <a:cubicBezTo>
                      <a:pt x="14790" y="16034"/>
                      <a:pt x="14885" y="16076"/>
                      <a:pt x="14986" y="16132"/>
                    </a:cubicBezTo>
                    <a:lnTo>
                      <a:pt x="15171" y="16230"/>
                    </a:lnTo>
                    <a:lnTo>
                      <a:pt x="15338" y="15921"/>
                    </a:lnTo>
                    <a:cubicBezTo>
                      <a:pt x="15597" y="15429"/>
                      <a:pt x="15535" y="14804"/>
                      <a:pt x="15196" y="14477"/>
                    </a:cubicBezTo>
                    <a:cubicBezTo>
                      <a:pt x="15043" y="14330"/>
                      <a:pt x="14676" y="14153"/>
                      <a:pt x="14525" y="14153"/>
                    </a:cubicBezTo>
                    <a:cubicBezTo>
                      <a:pt x="14322" y="14153"/>
                      <a:pt x="14283" y="14051"/>
                      <a:pt x="14408" y="13860"/>
                    </a:cubicBezTo>
                    <a:cubicBezTo>
                      <a:pt x="14544" y="13652"/>
                      <a:pt x="14579" y="13643"/>
                      <a:pt x="14726" y="13792"/>
                    </a:cubicBezTo>
                    <a:cubicBezTo>
                      <a:pt x="14837" y="13903"/>
                      <a:pt x="15028" y="13999"/>
                      <a:pt x="15162" y="14018"/>
                    </a:cubicBezTo>
                    <a:cubicBezTo>
                      <a:pt x="15196" y="14018"/>
                      <a:pt x="15231" y="14012"/>
                      <a:pt x="15254" y="14010"/>
                    </a:cubicBezTo>
                    <a:cubicBezTo>
                      <a:pt x="15268" y="14007"/>
                      <a:pt x="15280" y="14003"/>
                      <a:pt x="15288" y="13995"/>
                    </a:cubicBezTo>
                    <a:cubicBezTo>
                      <a:pt x="15322" y="13964"/>
                      <a:pt x="15350" y="13839"/>
                      <a:pt x="15355" y="13717"/>
                    </a:cubicBezTo>
                    <a:cubicBezTo>
                      <a:pt x="15359" y="13595"/>
                      <a:pt x="15375" y="13478"/>
                      <a:pt x="15380" y="13453"/>
                    </a:cubicBezTo>
                    <a:cubicBezTo>
                      <a:pt x="15385" y="13428"/>
                      <a:pt x="15494" y="13491"/>
                      <a:pt x="15623" y="13596"/>
                    </a:cubicBezTo>
                    <a:cubicBezTo>
                      <a:pt x="15940" y="13853"/>
                      <a:pt x="16131" y="13937"/>
                      <a:pt x="16201" y="13837"/>
                    </a:cubicBezTo>
                    <a:cubicBezTo>
                      <a:pt x="16230" y="13796"/>
                      <a:pt x="16259" y="13688"/>
                      <a:pt x="16260" y="13596"/>
                    </a:cubicBezTo>
                    <a:cubicBezTo>
                      <a:pt x="16261" y="13420"/>
                      <a:pt x="16335" y="13325"/>
                      <a:pt x="16402" y="13423"/>
                    </a:cubicBezTo>
                    <a:cubicBezTo>
                      <a:pt x="16448" y="13489"/>
                      <a:pt x="16886" y="13677"/>
                      <a:pt x="16997" y="13679"/>
                    </a:cubicBezTo>
                    <a:cubicBezTo>
                      <a:pt x="17047" y="13680"/>
                      <a:pt x="17073" y="13588"/>
                      <a:pt x="17073" y="13378"/>
                    </a:cubicBezTo>
                    <a:cubicBezTo>
                      <a:pt x="17073" y="13211"/>
                      <a:pt x="17086" y="13057"/>
                      <a:pt x="17106" y="13039"/>
                    </a:cubicBezTo>
                    <a:cubicBezTo>
                      <a:pt x="17126" y="13022"/>
                      <a:pt x="17224" y="13063"/>
                      <a:pt x="17324" y="13130"/>
                    </a:cubicBezTo>
                    <a:cubicBezTo>
                      <a:pt x="17424" y="13197"/>
                      <a:pt x="17589" y="13293"/>
                      <a:pt x="17693" y="13340"/>
                    </a:cubicBezTo>
                    <a:lnTo>
                      <a:pt x="17886" y="13423"/>
                    </a:lnTo>
                    <a:lnTo>
                      <a:pt x="17886" y="13197"/>
                    </a:lnTo>
                    <a:cubicBezTo>
                      <a:pt x="17886" y="13074"/>
                      <a:pt x="17857" y="12899"/>
                      <a:pt x="17827" y="12806"/>
                    </a:cubicBezTo>
                    <a:cubicBezTo>
                      <a:pt x="17796" y="12710"/>
                      <a:pt x="17798" y="12627"/>
                      <a:pt x="17827" y="12611"/>
                    </a:cubicBezTo>
                    <a:cubicBezTo>
                      <a:pt x="17855" y="12595"/>
                      <a:pt x="18041" y="12691"/>
                      <a:pt x="18238" y="12821"/>
                    </a:cubicBezTo>
                    <a:cubicBezTo>
                      <a:pt x="18434" y="12951"/>
                      <a:pt x="18614" y="13055"/>
                      <a:pt x="18640" y="13055"/>
                    </a:cubicBezTo>
                    <a:cubicBezTo>
                      <a:pt x="18716" y="13055"/>
                      <a:pt x="18767" y="12643"/>
                      <a:pt x="18724" y="12385"/>
                    </a:cubicBezTo>
                    <a:cubicBezTo>
                      <a:pt x="18702" y="12252"/>
                      <a:pt x="18634" y="12028"/>
                      <a:pt x="18573" y="11888"/>
                    </a:cubicBezTo>
                    <a:cubicBezTo>
                      <a:pt x="18511" y="11748"/>
                      <a:pt x="18479" y="11614"/>
                      <a:pt x="18497" y="11587"/>
                    </a:cubicBezTo>
                    <a:cubicBezTo>
                      <a:pt x="18516" y="11561"/>
                      <a:pt x="18630" y="11542"/>
                      <a:pt x="18757" y="11542"/>
                    </a:cubicBezTo>
                    <a:cubicBezTo>
                      <a:pt x="19140" y="11542"/>
                      <a:pt x="19856" y="11386"/>
                      <a:pt x="20207" y="11226"/>
                    </a:cubicBezTo>
                    <a:cubicBezTo>
                      <a:pt x="20484" y="11101"/>
                      <a:pt x="20991" y="10684"/>
                      <a:pt x="21003" y="10579"/>
                    </a:cubicBezTo>
                    <a:cubicBezTo>
                      <a:pt x="20998" y="10572"/>
                      <a:pt x="20985" y="10563"/>
                      <a:pt x="20970" y="10556"/>
                    </a:cubicBezTo>
                    <a:cubicBezTo>
                      <a:pt x="20964" y="10554"/>
                      <a:pt x="20951" y="10551"/>
                      <a:pt x="20944" y="10549"/>
                    </a:cubicBezTo>
                    <a:cubicBezTo>
                      <a:pt x="20868" y="10541"/>
                      <a:pt x="20712" y="10539"/>
                      <a:pt x="20534" y="10541"/>
                    </a:cubicBezTo>
                    <a:cubicBezTo>
                      <a:pt x="20294" y="10545"/>
                      <a:pt x="20082" y="10529"/>
                      <a:pt x="20065" y="10504"/>
                    </a:cubicBezTo>
                    <a:cubicBezTo>
                      <a:pt x="20047" y="10479"/>
                      <a:pt x="20197" y="10359"/>
                      <a:pt x="20400" y="10240"/>
                    </a:cubicBezTo>
                    <a:cubicBezTo>
                      <a:pt x="20783" y="10018"/>
                      <a:pt x="21422" y="9444"/>
                      <a:pt x="21422" y="9323"/>
                    </a:cubicBezTo>
                    <a:cubicBezTo>
                      <a:pt x="21422" y="9241"/>
                      <a:pt x="21250" y="9196"/>
                      <a:pt x="20953" y="9195"/>
                    </a:cubicBezTo>
                    <a:cubicBezTo>
                      <a:pt x="20836" y="9194"/>
                      <a:pt x="20721" y="9167"/>
                      <a:pt x="20701" y="9142"/>
                    </a:cubicBezTo>
                    <a:cubicBezTo>
                      <a:pt x="20699" y="9142"/>
                      <a:pt x="20677" y="9142"/>
                      <a:pt x="20676" y="9142"/>
                    </a:cubicBezTo>
                    <a:cubicBezTo>
                      <a:pt x="20672" y="9141"/>
                      <a:pt x="20695" y="9125"/>
                      <a:pt x="20718" y="9097"/>
                    </a:cubicBezTo>
                    <a:cubicBezTo>
                      <a:pt x="20743" y="9044"/>
                      <a:pt x="20804" y="8958"/>
                      <a:pt x="20886" y="8871"/>
                    </a:cubicBezTo>
                    <a:cubicBezTo>
                      <a:pt x="21095" y="8647"/>
                      <a:pt x="21583" y="7797"/>
                      <a:pt x="21531" y="7750"/>
                    </a:cubicBezTo>
                    <a:cubicBezTo>
                      <a:pt x="21516" y="7737"/>
                      <a:pt x="21370" y="7776"/>
                      <a:pt x="21204" y="7833"/>
                    </a:cubicBezTo>
                    <a:cubicBezTo>
                      <a:pt x="21039" y="7890"/>
                      <a:pt x="20765" y="7987"/>
                      <a:pt x="20601" y="8043"/>
                    </a:cubicBezTo>
                    <a:cubicBezTo>
                      <a:pt x="20437" y="8100"/>
                      <a:pt x="20285" y="8134"/>
                      <a:pt x="20257" y="8119"/>
                    </a:cubicBezTo>
                    <a:cubicBezTo>
                      <a:pt x="20230" y="8103"/>
                      <a:pt x="20261" y="7998"/>
                      <a:pt x="20324" y="7885"/>
                    </a:cubicBezTo>
                    <a:cubicBezTo>
                      <a:pt x="20388" y="7773"/>
                      <a:pt x="20442" y="7612"/>
                      <a:pt x="20442" y="7532"/>
                    </a:cubicBezTo>
                    <a:cubicBezTo>
                      <a:pt x="20442" y="7452"/>
                      <a:pt x="20540" y="7205"/>
                      <a:pt x="20668" y="6975"/>
                    </a:cubicBezTo>
                    <a:cubicBezTo>
                      <a:pt x="20911" y="6539"/>
                      <a:pt x="21038" y="6140"/>
                      <a:pt x="21104" y="5621"/>
                    </a:cubicBezTo>
                    <a:lnTo>
                      <a:pt x="21146" y="5312"/>
                    </a:lnTo>
                    <a:lnTo>
                      <a:pt x="20861" y="5515"/>
                    </a:lnTo>
                    <a:cubicBezTo>
                      <a:pt x="20706" y="5625"/>
                      <a:pt x="20518" y="5770"/>
                      <a:pt x="20433" y="5839"/>
                    </a:cubicBezTo>
                    <a:cubicBezTo>
                      <a:pt x="20229" y="6005"/>
                      <a:pt x="20186" y="5923"/>
                      <a:pt x="20291" y="5560"/>
                    </a:cubicBezTo>
                    <a:cubicBezTo>
                      <a:pt x="20356" y="5336"/>
                      <a:pt x="20407" y="4954"/>
                      <a:pt x="20425" y="4635"/>
                    </a:cubicBezTo>
                    <a:lnTo>
                      <a:pt x="20433" y="4432"/>
                    </a:lnTo>
                    <a:cubicBezTo>
                      <a:pt x="20434" y="4320"/>
                      <a:pt x="20429" y="4229"/>
                      <a:pt x="20416" y="4168"/>
                    </a:cubicBezTo>
                    <a:lnTo>
                      <a:pt x="20375" y="3988"/>
                    </a:lnTo>
                    <a:lnTo>
                      <a:pt x="20006" y="4311"/>
                    </a:lnTo>
                    <a:cubicBezTo>
                      <a:pt x="19802" y="4492"/>
                      <a:pt x="19623" y="4630"/>
                      <a:pt x="19604" y="4612"/>
                    </a:cubicBezTo>
                    <a:cubicBezTo>
                      <a:pt x="19584" y="4595"/>
                      <a:pt x="19570" y="4363"/>
                      <a:pt x="19570" y="4101"/>
                    </a:cubicBezTo>
                    <a:cubicBezTo>
                      <a:pt x="19570" y="3666"/>
                      <a:pt x="19486" y="3066"/>
                      <a:pt x="19411" y="2957"/>
                    </a:cubicBezTo>
                    <a:cubicBezTo>
                      <a:pt x="19394" y="2933"/>
                      <a:pt x="19338" y="2969"/>
                      <a:pt x="19285" y="3040"/>
                    </a:cubicBezTo>
                    <a:cubicBezTo>
                      <a:pt x="19233" y="3110"/>
                      <a:pt x="19116" y="3271"/>
                      <a:pt x="19025" y="3393"/>
                    </a:cubicBezTo>
                    <a:cubicBezTo>
                      <a:pt x="18935" y="3515"/>
                      <a:pt x="18841" y="3591"/>
                      <a:pt x="18816" y="3566"/>
                    </a:cubicBezTo>
                    <a:cubicBezTo>
                      <a:pt x="18808" y="3559"/>
                      <a:pt x="18794" y="3536"/>
                      <a:pt x="18782" y="3499"/>
                    </a:cubicBezTo>
                    <a:cubicBezTo>
                      <a:pt x="18782" y="3497"/>
                      <a:pt x="18783" y="3493"/>
                      <a:pt x="18782" y="3491"/>
                    </a:cubicBezTo>
                    <a:cubicBezTo>
                      <a:pt x="18780" y="3485"/>
                      <a:pt x="18776" y="3476"/>
                      <a:pt x="18774" y="3469"/>
                    </a:cubicBezTo>
                    <a:cubicBezTo>
                      <a:pt x="18750" y="3386"/>
                      <a:pt x="18722" y="3262"/>
                      <a:pt x="18699" y="3130"/>
                    </a:cubicBezTo>
                    <a:cubicBezTo>
                      <a:pt x="18605" y="2596"/>
                      <a:pt x="18350" y="2119"/>
                      <a:pt x="18020" y="1866"/>
                    </a:cubicBezTo>
                    <a:lnTo>
                      <a:pt x="17894" y="1768"/>
                    </a:lnTo>
                    <a:lnTo>
                      <a:pt x="17944" y="1986"/>
                    </a:lnTo>
                    <a:cubicBezTo>
                      <a:pt x="18001" y="2214"/>
                      <a:pt x="17999" y="2249"/>
                      <a:pt x="17819" y="3123"/>
                    </a:cubicBezTo>
                    <a:cubicBezTo>
                      <a:pt x="17757" y="3418"/>
                      <a:pt x="17710" y="3754"/>
                      <a:pt x="17710" y="3867"/>
                    </a:cubicBezTo>
                    <a:cubicBezTo>
                      <a:pt x="17710" y="3981"/>
                      <a:pt x="17688" y="4119"/>
                      <a:pt x="17659" y="4168"/>
                    </a:cubicBezTo>
                    <a:cubicBezTo>
                      <a:pt x="17631" y="4218"/>
                      <a:pt x="17578" y="4395"/>
                      <a:pt x="17542" y="4567"/>
                    </a:cubicBezTo>
                    <a:cubicBezTo>
                      <a:pt x="17507" y="4740"/>
                      <a:pt x="17416" y="4987"/>
                      <a:pt x="17341" y="5116"/>
                    </a:cubicBezTo>
                    <a:cubicBezTo>
                      <a:pt x="17266" y="5246"/>
                      <a:pt x="17109" y="5525"/>
                      <a:pt x="16989" y="5733"/>
                    </a:cubicBezTo>
                    <a:cubicBezTo>
                      <a:pt x="16775" y="6106"/>
                      <a:pt x="16703" y="6165"/>
                      <a:pt x="16629" y="6057"/>
                    </a:cubicBezTo>
                    <a:cubicBezTo>
                      <a:pt x="16608" y="6027"/>
                      <a:pt x="16480" y="6163"/>
                      <a:pt x="16335" y="6358"/>
                    </a:cubicBezTo>
                    <a:cubicBezTo>
                      <a:pt x="16191" y="6553"/>
                      <a:pt x="15982" y="6811"/>
                      <a:pt x="15874" y="6930"/>
                    </a:cubicBezTo>
                    <a:cubicBezTo>
                      <a:pt x="15635" y="7195"/>
                      <a:pt x="15556" y="7357"/>
                      <a:pt x="15556" y="7630"/>
                    </a:cubicBezTo>
                    <a:cubicBezTo>
                      <a:pt x="15556" y="7873"/>
                      <a:pt x="15638" y="8026"/>
                      <a:pt x="15833" y="8171"/>
                    </a:cubicBezTo>
                    <a:cubicBezTo>
                      <a:pt x="15962" y="8268"/>
                      <a:pt x="15970" y="8304"/>
                      <a:pt x="15933" y="8585"/>
                    </a:cubicBezTo>
                    <a:cubicBezTo>
                      <a:pt x="15905" y="8798"/>
                      <a:pt x="15864" y="8892"/>
                      <a:pt x="15799" y="8909"/>
                    </a:cubicBezTo>
                    <a:cubicBezTo>
                      <a:pt x="15537" y="8977"/>
                      <a:pt x="15224" y="9159"/>
                      <a:pt x="15120" y="9307"/>
                    </a:cubicBezTo>
                    <a:cubicBezTo>
                      <a:pt x="15056" y="9401"/>
                      <a:pt x="14883" y="9531"/>
                      <a:pt x="14726" y="9601"/>
                    </a:cubicBezTo>
                    <a:lnTo>
                      <a:pt x="14441" y="9729"/>
                    </a:lnTo>
                    <a:lnTo>
                      <a:pt x="14232" y="9518"/>
                    </a:lnTo>
                    <a:cubicBezTo>
                      <a:pt x="14115" y="9403"/>
                      <a:pt x="13902" y="9223"/>
                      <a:pt x="13754" y="9119"/>
                    </a:cubicBezTo>
                    <a:cubicBezTo>
                      <a:pt x="13426" y="8889"/>
                      <a:pt x="13084" y="8439"/>
                      <a:pt x="13168" y="8344"/>
                    </a:cubicBezTo>
                    <a:cubicBezTo>
                      <a:pt x="13200" y="8308"/>
                      <a:pt x="13203" y="8231"/>
                      <a:pt x="13176" y="8171"/>
                    </a:cubicBezTo>
                    <a:cubicBezTo>
                      <a:pt x="13069" y="7933"/>
                      <a:pt x="13116" y="7500"/>
                      <a:pt x="13285" y="7178"/>
                    </a:cubicBezTo>
                    <a:cubicBezTo>
                      <a:pt x="13428" y="6906"/>
                      <a:pt x="13492" y="6841"/>
                      <a:pt x="13754" y="6719"/>
                    </a:cubicBezTo>
                    <a:cubicBezTo>
                      <a:pt x="13922" y="6641"/>
                      <a:pt x="14084" y="6576"/>
                      <a:pt x="14115" y="6576"/>
                    </a:cubicBezTo>
                    <a:cubicBezTo>
                      <a:pt x="14146" y="6576"/>
                      <a:pt x="14276" y="6508"/>
                      <a:pt x="14400" y="6418"/>
                    </a:cubicBezTo>
                    <a:cubicBezTo>
                      <a:pt x="14551" y="6309"/>
                      <a:pt x="14709" y="6248"/>
                      <a:pt x="14886" y="6230"/>
                    </a:cubicBezTo>
                    <a:cubicBezTo>
                      <a:pt x="15030" y="6215"/>
                      <a:pt x="15144" y="6178"/>
                      <a:pt x="15137" y="6147"/>
                    </a:cubicBezTo>
                    <a:cubicBezTo>
                      <a:pt x="15130" y="6116"/>
                      <a:pt x="15251" y="6062"/>
                      <a:pt x="15405" y="6027"/>
                    </a:cubicBezTo>
                    <a:cubicBezTo>
                      <a:pt x="15760" y="5945"/>
                      <a:pt x="15954" y="5826"/>
                      <a:pt x="16025" y="5658"/>
                    </a:cubicBezTo>
                    <a:cubicBezTo>
                      <a:pt x="16106" y="5467"/>
                      <a:pt x="16108" y="5467"/>
                      <a:pt x="15849" y="5621"/>
                    </a:cubicBezTo>
                    <a:cubicBezTo>
                      <a:pt x="15657" y="5735"/>
                      <a:pt x="15512" y="5772"/>
                      <a:pt x="15103" y="5801"/>
                    </a:cubicBezTo>
                    <a:cubicBezTo>
                      <a:pt x="14826" y="5821"/>
                      <a:pt x="14561" y="5849"/>
                      <a:pt x="14509" y="5869"/>
                    </a:cubicBezTo>
                    <a:cubicBezTo>
                      <a:pt x="14456" y="5889"/>
                      <a:pt x="14394" y="5883"/>
                      <a:pt x="14374" y="5854"/>
                    </a:cubicBezTo>
                    <a:cubicBezTo>
                      <a:pt x="14328" y="5786"/>
                      <a:pt x="14562" y="5643"/>
                      <a:pt x="14718" y="5643"/>
                    </a:cubicBezTo>
                    <a:cubicBezTo>
                      <a:pt x="14785" y="5643"/>
                      <a:pt x="14914" y="5569"/>
                      <a:pt x="15003" y="5485"/>
                    </a:cubicBezTo>
                    <a:cubicBezTo>
                      <a:pt x="15193" y="5307"/>
                      <a:pt x="15403" y="5250"/>
                      <a:pt x="15564" y="5327"/>
                    </a:cubicBezTo>
                    <a:cubicBezTo>
                      <a:pt x="15655" y="5371"/>
                      <a:pt x="15673" y="5365"/>
                      <a:pt x="15673" y="5305"/>
                    </a:cubicBezTo>
                    <a:cubicBezTo>
                      <a:pt x="15673" y="5112"/>
                      <a:pt x="15546" y="4950"/>
                      <a:pt x="15338" y="4876"/>
                    </a:cubicBezTo>
                    <a:cubicBezTo>
                      <a:pt x="15218" y="4833"/>
                      <a:pt x="15071" y="4778"/>
                      <a:pt x="15003" y="4748"/>
                    </a:cubicBezTo>
                    <a:cubicBezTo>
                      <a:pt x="14935" y="4718"/>
                      <a:pt x="14828" y="4698"/>
                      <a:pt x="14768" y="4710"/>
                    </a:cubicBezTo>
                    <a:cubicBezTo>
                      <a:pt x="14708" y="4722"/>
                      <a:pt x="14584" y="4698"/>
                      <a:pt x="14492" y="4657"/>
                    </a:cubicBezTo>
                    <a:lnTo>
                      <a:pt x="14324" y="4582"/>
                    </a:lnTo>
                    <a:lnTo>
                      <a:pt x="14626" y="4349"/>
                    </a:lnTo>
                    <a:cubicBezTo>
                      <a:pt x="14986" y="4066"/>
                      <a:pt x="15136" y="3816"/>
                      <a:pt x="15187" y="3424"/>
                    </a:cubicBezTo>
                    <a:cubicBezTo>
                      <a:pt x="15218" y="3185"/>
                      <a:pt x="15263" y="3102"/>
                      <a:pt x="15405" y="2995"/>
                    </a:cubicBezTo>
                    <a:cubicBezTo>
                      <a:pt x="15409" y="2991"/>
                      <a:pt x="15409" y="2990"/>
                      <a:pt x="15414" y="2987"/>
                    </a:cubicBezTo>
                    <a:cubicBezTo>
                      <a:pt x="15425" y="2979"/>
                      <a:pt x="15435" y="2971"/>
                      <a:pt x="15447" y="2965"/>
                    </a:cubicBezTo>
                    <a:cubicBezTo>
                      <a:pt x="15538" y="2909"/>
                      <a:pt x="15642" y="2875"/>
                      <a:pt x="15698" y="2882"/>
                    </a:cubicBezTo>
                    <a:cubicBezTo>
                      <a:pt x="15805" y="2895"/>
                      <a:pt x="15825" y="2941"/>
                      <a:pt x="15841" y="3213"/>
                    </a:cubicBezTo>
                    <a:cubicBezTo>
                      <a:pt x="15851" y="3384"/>
                      <a:pt x="15887" y="3537"/>
                      <a:pt x="15925" y="3559"/>
                    </a:cubicBezTo>
                    <a:cubicBezTo>
                      <a:pt x="15963" y="3581"/>
                      <a:pt x="16110" y="3604"/>
                      <a:pt x="16252" y="3604"/>
                    </a:cubicBezTo>
                    <a:cubicBezTo>
                      <a:pt x="16412" y="3605"/>
                      <a:pt x="16548" y="3637"/>
                      <a:pt x="16620" y="3694"/>
                    </a:cubicBezTo>
                    <a:cubicBezTo>
                      <a:pt x="16732" y="3783"/>
                      <a:pt x="16738" y="3783"/>
                      <a:pt x="16696" y="3657"/>
                    </a:cubicBezTo>
                    <a:cubicBezTo>
                      <a:pt x="16609" y="3394"/>
                      <a:pt x="16623" y="3312"/>
                      <a:pt x="16763" y="3326"/>
                    </a:cubicBezTo>
                    <a:cubicBezTo>
                      <a:pt x="16959" y="3344"/>
                      <a:pt x="16931" y="3310"/>
                      <a:pt x="16578" y="3108"/>
                    </a:cubicBezTo>
                    <a:cubicBezTo>
                      <a:pt x="16279" y="2935"/>
                      <a:pt x="16255" y="2905"/>
                      <a:pt x="16268" y="2731"/>
                    </a:cubicBezTo>
                    <a:cubicBezTo>
                      <a:pt x="16289" y="2454"/>
                      <a:pt x="16066" y="2295"/>
                      <a:pt x="15648" y="2295"/>
                    </a:cubicBezTo>
                    <a:cubicBezTo>
                      <a:pt x="15250" y="2295"/>
                      <a:pt x="14950" y="2425"/>
                      <a:pt x="14835" y="2641"/>
                    </a:cubicBezTo>
                    <a:cubicBezTo>
                      <a:pt x="14787" y="2733"/>
                      <a:pt x="14709" y="2980"/>
                      <a:pt x="14659" y="3190"/>
                    </a:cubicBezTo>
                    <a:cubicBezTo>
                      <a:pt x="14526" y="3762"/>
                      <a:pt x="14302" y="4052"/>
                      <a:pt x="14224" y="3755"/>
                    </a:cubicBezTo>
                    <a:cubicBezTo>
                      <a:pt x="14174" y="3566"/>
                      <a:pt x="14030" y="3517"/>
                      <a:pt x="13729" y="3589"/>
                    </a:cubicBezTo>
                    <a:cubicBezTo>
                      <a:pt x="13357" y="3678"/>
                      <a:pt x="13297" y="3669"/>
                      <a:pt x="13235" y="3521"/>
                    </a:cubicBezTo>
                    <a:cubicBezTo>
                      <a:pt x="13161" y="3347"/>
                      <a:pt x="13118" y="3358"/>
                      <a:pt x="13134" y="3544"/>
                    </a:cubicBezTo>
                    <a:cubicBezTo>
                      <a:pt x="13151" y="3748"/>
                      <a:pt x="13050" y="3843"/>
                      <a:pt x="12774" y="3882"/>
                    </a:cubicBezTo>
                    <a:cubicBezTo>
                      <a:pt x="12592" y="3909"/>
                      <a:pt x="12534" y="3945"/>
                      <a:pt x="12506" y="4048"/>
                    </a:cubicBezTo>
                    <a:cubicBezTo>
                      <a:pt x="12486" y="4120"/>
                      <a:pt x="12486" y="4213"/>
                      <a:pt x="12506" y="4259"/>
                    </a:cubicBezTo>
                    <a:cubicBezTo>
                      <a:pt x="12605" y="4491"/>
                      <a:pt x="12291" y="4434"/>
                      <a:pt x="11969" y="4161"/>
                    </a:cubicBezTo>
                    <a:cubicBezTo>
                      <a:pt x="11765" y="3988"/>
                      <a:pt x="11517" y="3566"/>
                      <a:pt x="11584" y="3506"/>
                    </a:cubicBezTo>
                    <a:cubicBezTo>
                      <a:pt x="11605" y="3487"/>
                      <a:pt x="11727" y="3452"/>
                      <a:pt x="11860" y="3424"/>
                    </a:cubicBezTo>
                    <a:lnTo>
                      <a:pt x="12103" y="3371"/>
                    </a:lnTo>
                    <a:lnTo>
                      <a:pt x="12103" y="3040"/>
                    </a:lnTo>
                    <a:cubicBezTo>
                      <a:pt x="12103" y="2729"/>
                      <a:pt x="12113" y="2700"/>
                      <a:pt x="12296" y="2566"/>
                    </a:cubicBezTo>
                    <a:cubicBezTo>
                      <a:pt x="12529" y="2395"/>
                      <a:pt x="12773" y="1970"/>
                      <a:pt x="12774" y="1731"/>
                    </a:cubicBezTo>
                    <a:cubicBezTo>
                      <a:pt x="12775" y="1469"/>
                      <a:pt x="12629" y="1273"/>
                      <a:pt x="12380" y="1189"/>
                    </a:cubicBezTo>
                    <a:cubicBezTo>
                      <a:pt x="12154" y="1113"/>
                      <a:pt x="11736" y="1102"/>
                      <a:pt x="11517" y="1166"/>
                    </a:cubicBezTo>
                    <a:cubicBezTo>
                      <a:pt x="11432" y="1191"/>
                      <a:pt x="11318" y="1164"/>
                      <a:pt x="11156" y="1068"/>
                    </a:cubicBezTo>
                    <a:cubicBezTo>
                      <a:pt x="10945" y="944"/>
                      <a:pt x="10928" y="913"/>
                      <a:pt x="10955" y="760"/>
                    </a:cubicBezTo>
                    <a:cubicBezTo>
                      <a:pt x="10973" y="662"/>
                      <a:pt x="10959" y="570"/>
                      <a:pt x="10922" y="549"/>
                    </a:cubicBezTo>
                    <a:cubicBezTo>
                      <a:pt x="10806" y="485"/>
                      <a:pt x="10850" y="304"/>
                      <a:pt x="10989" y="271"/>
                    </a:cubicBezTo>
                    <a:cubicBezTo>
                      <a:pt x="11119" y="240"/>
                      <a:pt x="11117" y="243"/>
                      <a:pt x="10972" y="211"/>
                    </a:cubicBezTo>
                    <a:cubicBezTo>
                      <a:pt x="10884" y="191"/>
                      <a:pt x="10833" y="144"/>
                      <a:pt x="10838" y="90"/>
                    </a:cubicBezTo>
                    <a:cubicBezTo>
                      <a:pt x="10842" y="42"/>
                      <a:pt x="10816" y="0"/>
                      <a:pt x="10788" y="0"/>
                    </a:cubicBezTo>
                    <a:close/>
                    <a:moveTo>
                      <a:pt x="10813" y="3604"/>
                    </a:moveTo>
                    <a:cubicBezTo>
                      <a:pt x="10819" y="3600"/>
                      <a:pt x="10826" y="3604"/>
                      <a:pt x="10830" y="3604"/>
                    </a:cubicBezTo>
                    <a:cubicBezTo>
                      <a:pt x="10862" y="3609"/>
                      <a:pt x="10923" y="3724"/>
                      <a:pt x="10972" y="3860"/>
                    </a:cubicBezTo>
                    <a:cubicBezTo>
                      <a:pt x="10987" y="3900"/>
                      <a:pt x="11002" y="3939"/>
                      <a:pt x="11022" y="3980"/>
                    </a:cubicBezTo>
                    <a:cubicBezTo>
                      <a:pt x="11082" y="4104"/>
                      <a:pt x="11171" y="4232"/>
                      <a:pt x="11265" y="4349"/>
                    </a:cubicBezTo>
                    <a:cubicBezTo>
                      <a:pt x="11297" y="4388"/>
                      <a:pt x="11324" y="4426"/>
                      <a:pt x="11358" y="4462"/>
                    </a:cubicBezTo>
                    <a:cubicBezTo>
                      <a:pt x="11391" y="4498"/>
                      <a:pt x="11432" y="4535"/>
                      <a:pt x="11467" y="4567"/>
                    </a:cubicBezTo>
                    <a:cubicBezTo>
                      <a:pt x="11501" y="4600"/>
                      <a:pt x="11532" y="4630"/>
                      <a:pt x="11567" y="4657"/>
                    </a:cubicBezTo>
                    <a:cubicBezTo>
                      <a:pt x="11603" y="4685"/>
                      <a:pt x="11641" y="4711"/>
                      <a:pt x="11676" y="4733"/>
                    </a:cubicBezTo>
                    <a:cubicBezTo>
                      <a:pt x="11798" y="4809"/>
                      <a:pt x="11963" y="4945"/>
                      <a:pt x="12045" y="5041"/>
                    </a:cubicBezTo>
                    <a:cubicBezTo>
                      <a:pt x="12082" y="5085"/>
                      <a:pt x="12120" y="5124"/>
                      <a:pt x="12162" y="5154"/>
                    </a:cubicBezTo>
                    <a:cubicBezTo>
                      <a:pt x="12190" y="5175"/>
                      <a:pt x="12224" y="5192"/>
                      <a:pt x="12254" y="5207"/>
                    </a:cubicBezTo>
                    <a:cubicBezTo>
                      <a:pt x="12285" y="5221"/>
                      <a:pt x="12314" y="5236"/>
                      <a:pt x="12346" y="5244"/>
                    </a:cubicBezTo>
                    <a:cubicBezTo>
                      <a:pt x="12363" y="5249"/>
                      <a:pt x="12380" y="5249"/>
                      <a:pt x="12397" y="5252"/>
                    </a:cubicBezTo>
                    <a:cubicBezTo>
                      <a:pt x="12431" y="5258"/>
                      <a:pt x="12463" y="5261"/>
                      <a:pt x="12489" y="5267"/>
                    </a:cubicBezTo>
                    <a:cubicBezTo>
                      <a:pt x="12515" y="5273"/>
                      <a:pt x="12537" y="5283"/>
                      <a:pt x="12556" y="5290"/>
                    </a:cubicBezTo>
                    <a:cubicBezTo>
                      <a:pt x="12584" y="5300"/>
                      <a:pt x="12603" y="5308"/>
                      <a:pt x="12615" y="5320"/>
                    </a:cubicBezTo>
                    <a:cubicBezTo>
                      <a:pt x="12618" y="5324"/>
                      <a:pt x="12621" y="5331"/>
                      <a:pt x="12623" y="5335"/>
                    </a:cubicBezTo>
                    <a:cubicBezTo>
                      <a:pt x="12639" y="5367"/>
                      <a:pt x="12592" y="5407"/>
                      <a:pt x="12489" y="5455"/>
                    </a:cubicBezTo>
                    <a:cubicBezTo>
                      <a:pt x="12465" y="5466"/>
                      <a:pt x="12440" y="5476"/>
                      <a:pt x="12413" y="5493"/>
                    </a:cubicBezTo>
                    <a:cubicBezTo>
                      <a:pt x="12387" y="5509"/>
                      <a:pt x="12359" y="5531"/>
                      <a:pt x="12330" y="5553"/>
                    </a:cubicBezTo>
                    <a:cubicBezTo>
                      <a:pt x="12271" y="5596"/>
                      <a:pt x="12203" y="5651"/>
                      <a:pt x="12137" y="5711"/>
                    </a:cubicBezTo>
                    <a:cubicBezTo>
                      <a:pt x="12071" y="5771"/>
                      <a:pt x="12005" y="5835"/>
                      <a:pt x="11936" y="5907"/>
                    </a:cubicBezTo>
                    <a:cubicBezTo>
                      <a:pt x="11798" y="6049"/>
                      <a:pt x="11660" y="6211"/>
                      <a:pt x="11534" y="6373"/>
                    </a:cubicBezTo>
                    <a:cubicBezTo>
                      <a:pt x="11471" y="6454"/>
                      <a:pt x="11412" y="6535"/>
                      <a:pt x="11358" y="6614"/>
                    </a:cubicBezTo>
                    <a:cubicBezTo>
                      <a:pt x="11277" y="6732"/>
                      <a:pt x="11206" y="6845"/>
                      <a:pt x="11156" y="6945"/>
                    </a:cubicBezTo>
                    <a:cubicBezTo>
                      <a:pt x="11140" y="6978"/>
                      <a:pt x="11126" y="7013"/>
                      <a:pt x="11115" y="7043"/>
                    </a:cubicBezTo>
                    <a:cubicBezTo>
                      <a:pt x="11062" y="7177"/>
                      <a:pt x="10972" y="7379"/>
                      <a:pt x="10922" y="7494"/>
                    </a:cubicBezTo>
                    <a:cubicBezTo>
                      <a:pt x="10871" y="7609"/>
                      <a:pt x="10818" y="7719"/>
                      <a:pt x="10796" y="7742"/>
                    </a:cubicBezTo>
                    <a:cubicBezTo>
                      <a:pt x="10784" y="7755"/>
                      <a:pt x="10764" y="7743"/>
                      <a:pt x="10737" y="7712"/>
                    </a:cubicBezTo>
                    <a:cubicBezTo>
                      <a:pt x="10724" y="7697"/>
                      <a:pt x="10711" y="7677"/>
                      <a:pt x="10696" y="7652"/>
                    </a:cubicBezTo>
                    <a:cubicBezTo>
                      <a:pt x="10664" y="7603"/>
                      <a:pt x="10623" y="7540"/>
                      <a:pt x="10587" y="7464"/>
                    </a:cubicBezTo>
                    <a:cubicBezTo>
                      <a:pt x="10531" y="7350"/>
                      <a:pt x="10479" y="7217"/>
                      <a:pt x="10427" y="7073"/>
                    </a:cubicBezTo>
                    <a:cubicBezTo>
                      <a:pt x="10414" y="7036"/>
                      <a:pt x="10397" y="6989"/>
                      <a:pt x="10377" y="6945"/>
                    </a:cubicBezTo>
                    <a:cubicBezTo>
                      <a:pt x="10338" y="6858"/>
                      <a:pt x="10283" y="6764"/>
                      <a:pt x="10235" y="6682"/>
                    </a:cubicBezTo>
                    <a:cubicBezTo>
                      <a:pt x="10210" y="6640"/>
                      <a:pt x="10190" y="6601"/>
                      <a:pt x="10168" y="6569"/>
                    </a:cubicBezTo>
                    <a:cubicBezTo>
                      <a:pt x="9915" y="6210"/>
                      <a:pt x="9316" y="5613"/>
                      <a:pt x="9087" y="5485"/>
                    </a:cubicBezTo>
                    <a:cubicBezTo>
                      <a:pt x="9057" y="5469"/>
                      <a:pt x="9033" y="5454"/>
                      <a:pt x="9011" y="5440"/>
                    </a:cubicBezTo>
                    <a:cubicBezTo>
                      <a:pt x="8989" y="5426"/>
                      <a:pt x="8967" y="5414"/>
                      <a:pt x="8952" y="5402"/>
                    </a:cubicBezTo>
                    <a:cubicBezTo>
                      <a:pt x="8938" y="5390"/>
                      <a:pt x="8934" y="5375"/>
                      <a:pt x="8927" y="5365"/>
                    </a:cubicBezTo>
                    <a:cubicBezTo>
                      <a:pt x="8921" y="5355"/>
                      <a:pt x="8918" y="5343"/>
                      <a:pt x="8919" y="5335"/>
                    </a:cubicBezTo>
                    <a:cubicBezTo>
                      <a:pt x="8919" y="5330"/>
                      <a:pt x="8917" y="5331"/>
                      <a:pt x="8919" y="5327"/>
                    </a:cubicBezTo>
                    <a:cubicBezTo>
                      <a:pt x="8921" y="5323"/>
                      <a:pt x="8923" y="5316"/>
                      <a:pt x="8927" y="5312"/>
                    </a:cubicBezTo>
                    <a:cubicBezTo>
                      <a:pt x="8936" y="5304"/>
                      <a:pt x="8953" y="5296"/>
                      <a:pt x="8969" y="5290"/>
                    </a:cubicBezTo>
                    <a:cubicBezTo>
                      <a:pt x="9002" y="5276"/>
                      <a:pt x="9048" y="5271"/>
                      <a:pt x="9112" y="5259"/>
                    </a:cubicBezTo>
                    <a:cubicBezTo>
                      <a:pt x="9136" y="5255"/>
                      <a:pt x="9170" y="5244"/>
                      <a:pt x="9204" y="5229"/>
                    </a:cubicBezTo>
                    <a:cubicBezTo>
                      <a:pt x="9306" y="5184"/>
                      <a:pt x="9435" y="5096"/>
                      <a:pt x="9539" y="5004"/>
                    </a:cubicBezTo>
                    <a:cubicBezTo>
                      <a:pt x="9678" y="4881"/>
                      <a:pt x="9925" y="4671"/>
                      <a:pt x="10084" y="4537"/>
                    </a:cubicBezTo>
                    <a:cubicBezTo>
                      <a:pt x="10211" y="4430"/>
                      <a:pt x="10356" y="4263"/>
                      <a:pt x="10469" y="4101"/>
                    </a:cubicBezTo>
                    <a:cubicBezTo>
                      <a:pt x="10488" y="4074"/>
                      <a:pt x="10511" y="4045"/>
                      <a:pt x="10528" y="4018"/>
                    </a:cubicBezTo>
                    <a:cubicBezTo>
                      <a:pt x="10545" y="3991"/>
                      <a:pt x="10555" y="3968"/>
                      <a:pt x="10570" y="3943"/>
                    </a:cubicBezTo>
                    <a:cubicBezTo>
                      <a:pt x="10624" y="3846"/>
                      <a:pt x="10683" y="3756"/>
                      <a:pt x="10729" y="3694"/>
                    </a:cubicBezTo>
                    <a:cubicBezTo>
                      <a:pt x="10752" y="3663"/>
                      <a:pt x="10771" y="3643"/>
                      <a:pt x="10788" y="3627"/>
                    </a:cubicBezTo>
                    <a:cubicBezTo>
                      <a:pt x="10796" y="3618"/>
                      <a:pt x="10807" y="3608"/>
                      <a:pt x="10813" y="3604"/>
                    </a:cubicBezTo>
                    <a:close/>
                    <a:moveTo>
                      <a:pt x="10771" y="8096"/>
                    </a:moveTo>
                    <a:cubicBezTo>
                      <a:pt x="10816" y="8096"/>
                      <a:pt x="10971" y="8473"/>
                      <a:pt x="10939" y="8502"/>
                    </a:cubicBezTo>
                    <a:cubicBezTo>
                      <a:pt x="10893" y="8544"/>
                      <a:pt x="10614" y="8543"/>
                      <a:pt x="10587" y="8502"/>
                    </a:cubicBezTo>
                    <a:cubicBezTo>
                      <a:pt x="10581" y="8494"/>
                      <a:pt x="10587" y="8474"/>
                      <a:pt x="10595" y="8442"/>
                    </a:cubicBezTo>
                    <a:cubicBezTo>
                      <a:pt x="10597" y="8419"/>
                      <a:pt x="10604" y="8389"/>
                      <a:pt x="10620" y="8359"/>
                    </a:cubicBezTo>
                    <a:cubicBezTo>
                      <a:pt x="10630" y="8330"/>
                      <a:pt x="10644" y="8293"/>
                      <a:pt x="10662" y="8254"/>
                    </a:cubicBezTo>
                    <a:cubicBezTo>
                      <a:pt x="10674" y="8229"/>
                      <a:pt x="10684" y="8212"/>
                      <a:pt x="10696" y="8194"/>
                    </a:cubicBezTo>
                    <a:cubicBezTo>
                      <a:pt x="10724" y="8139"/>
                      <a:pt x="10757" y="8096"/>
                      <a:pt x="10771" y="8096"/>
                    </a:cubicBezTo>
                    <a:close/>
                    <a:moveTo>
                      <a:pt x="10796" y="8864"/>
                    </a:moveTo>
                    <a:cubicBezTo>
                      <a:pt x="10728" y="8864"/>
                      <a:pt x="10660" y="8888"/>
                      <a:pt x="10570" y="8939"/>
                    </a:cubicBezTo>
                    <a:cubicBezTo>
                      <a:pt x="10445" y="9009"/>
                      <a:pt x="10202" y="9067"/>
                      <a:pt x="10034" y="9067"/>
                    </a:cubicBezTo>
                    <a:cubicBezTo>
                      <a:pt x="9410" y="9067"/>
                      <a:pt x="9043" y="9747"/>
                      <a:pt x="9539" y="9985"/>
                    </a:cubicBezTo>
                    <a:cubicBezTo>
                      <a:pt x="9871" y="10144"/>
                      <a:pt x="9821" y="10283"/>
                      <a:pt x="9371" y="10451"/>
                    </a:cubicBezTo>
                    <a:cubicBezTo>
                      <a:pt x="9064" y="10566"/>
                      <a:pt x="8912" y="10578"/>
                      <a:pt x="8693" y="10489"/>
                    </a:cubicBezTo>
                    <a:cubicBezTo>
                      <a:pt x="8537" y="10425"/>
                      <a:pt x="8330" y="10402"/>
                      <a:pt x="8232" y="10436"/>
                    </a:cubicBezTo>
                    <a:cubicBezTo>
                      <a:pt x="7973" y="10525"/>
                      <a:pt x="8015" y="10776"/>
                      <a:pt x="8299" y="10842"/>
                    </a:cubicBezTo>
                    <a:cubicBezTo>
                      <a:pt x="8438" y="10875"/>
                      <a:pt x="8516" y="10954"/>
                      <a:pt x="8483" y="11031"/>
                    </a:cubicBezTo>
                    <a:cubicBezTo>
                      <a:pt x="8452" y="11104"/>
                      <a:pt x="8340" y="11626"/>
                      <a:pt x="8232" y="12189"/>
                    </a:cubicBezTo>
                    <a:cubicBezTo>
                      <a:pt x="8075" y="13002"/>
                      <a:pt x="7971" y="13260"/>
                      <a:pt x="7754" y="13438"/>
                    </a:cubicBezTo>
                    <a:lnTo>
                      <a:pt x="7486" y="13664"/>
                    </a:lnTo>
                    <a:lnTo>
                      <a:pt x="7779" y="13875"/>
                    </a:lnTo>
                    <a:cubicBezTo>
                      <a:pt x="8183" y="14159"/>
                      <a:pt x="8950" y="14160"/>
                      <a:pt x="9355" y="13875"/>
                    </a:cubicBezTo>
                    <a:cubicBezTo>
                      <a:pt x="9656" y="13663"/>
                      <a:pt x="9651" y="13661"/>
                      <a:pt x="9422" y="13491"/>
                    </a:cubicBezTo>
                    <a:cubicBezTo>
                      <a:pt x="9252" y="13365"/>
                      <a:pt x="9122" y="13003"/>
                      <a:pt x="8927" y="12114"/>
                    </a:cubicBezTo>
                    <a:cubicBezTo>
                      <a:pt x="8782" y="11451"/>
                      <a:pt x="8687" y="10885"/>
                      <a:pt x="8718" y="10857"/>
                    </a:cubicBezTo>
                    <a:cubicBezTo>
                      <a:pt x="8821" y="10765"/>
                      <a:pt x="10209" y="10805"/>
                      <a:pt x="10277" y="10903"/>
                    </a:cubicBezTo>
                    <a:cubicBezTo>
                      <a:pt x="10313" y="10956"/>
                      <a:pt x="10195" y="11103"/>
                      <a:pt x="10008" y="11226"/>
                    </a:cubicBezTo>
                    <a:cubicBezTo>
                      <a:pt x="9705" y="11427"/>
                      <a:pt x="9575" y="11621"/>
                      <a:pt x="9388" y="12152"/>
                    </a:cubicBezTo>
                    <a:cubicBezTo>
                      <a:pt x="9284" y="12447"/>
                      <a:pt x="9716" y="13121"/>
                      <a:pt x="10159" y="13355"/>
                    </a:cubicBezTo>
                    <a:cubicBezTo>
                      <a:pt x="10552" y="13563"/>
                      <a:pt x="10578" y="13604"/>
                      <a:pt x="10545" y="14010"/>
                    </a:cubicBezTo>
                    <a:cubicBezTo>
                      <a:pt x="10510" y="14436"/>
                      <a:pt x="10502" y="14442"/>
                      <a:pt x="10134" y="14409"/>
                    </a:cubicBezTo>
                    <a:cubicBezTo>
                      <a:pt x="9760" y="14375"/>
                      <a:pt x="9755" y="14377"/>
                      <a:pt x="9782" y="14793"/>
                    </a:cubicBezTo>
                    <a:cubicBezTo>
                      <a:pt x="9805" y="15137"/>
                      <a:pt x="9857" y="15219"/>
                      <a:pt x="10050" y="15221"/>
                    </a:cubicBezTo>
                    <a:cubicBezTo>
                      <a:pt x="10179" y="15223"/>
                      <a:pt x="10376" y="15284"/>
                      <a:pt x="10494" y="15364"/>
                    </a:cubicBezTo>
                    <a:cubicBezTo>
                      <a:pt x="10681" y="15491"/>
                      <a:pt x="10752" y="15494"/>
                      <a:pt x="11031" y="15364"/>
                    </a:cubicBezTo>
                    <a:cubicBezTo>
                      <a:pt x="11208" y="15282"/>
                      <a:pt x="11450" y="15214"/>
                      <a:pt x="11567" y="15214"/>
                    </a:cubicBezTo>
                    <a:cubicBezTo>
                      <a:pt x="11738" y="15214"/>
                      <a:pt x="11786" y="15135"/>
                      <a:pt x="11793" y="14800"/>
                    </a:cubicBezTo>
                    <a:cubicBezTo>
                      <a:pt x="11802" y="14394"/>
                      <a:pt x="11791" y="14385"/>
                      <a:pt x="11441" y="14416"/>
                    </a:cubicBezTo>
                    <a:cubicBezTo>
                      <a:pt x="11095" y="14447"/>
                      <a:pt x="11081" y="14433"/>
                      <a:pt x="11048" y="14018"/>
                    </a:cubicBezTo>
                    <a:cubicBezTo>
                      <a:pt x="11015" y="13614"/>
                      <a:pt x="11042" y="13565"/>
                      <a:pt x="11467" y="13325"/>
                    </a:cubicBezTo>
                    <a:cubicBezTo>
                      <a:pt x="12294" y="12857"/>
                      <a:pt x="12377" y="11922"/>
                      <a:pt x="11651" y="11309"/>
                    </a:cubicBezTo>
                    <a:cubicBezTo>
                      <a:pt x="11436" y="11127"/>
                      <a:pt x="11292" y="10942"/>
                      <a:pt x="11324" y="10895"/>
                    </a:cubicBezTo>
                    <a:cubicBezTo>
                      <a:pt x="11418" y="10759"/>
                      <a:pt x="12582" y="10796"/>
                      <a:pt x="12715" y="10940"/>
                    </a:cubicBezTo>
                    <a:cubicBezTo>
                      <a:pt x="12917" y="11158"/>
                      <a:pt x="12430" y="13277"/>
                      <a:pt x="12129" y="13491"/>
                    </a:cubicBezTo>
                    <a:cubicBezTo>
                      <a:pt x="11995" y="13586"/>
                      <a:pt x="11914" y="13679"/>
                      <a:pt x="11944" y="13702"/>
                    </a:cubicBezTo>
                    <a:cubicBezTo>
                      <a:pt x="12545" y="14146"/>
                      <a:pt x="13223" y="14212"/>
                      <a:pt x="13712" y="13867"/>
                    </a:cubicBezTo>
                    <a:cubicBezTo>
                      <a:pt x="14024" y="13648"/>
                      <a:pt x="14017" y="13645"/>
                      <a:pt x="13788" y="13483"/>
                    </a:cubicBezTo>
                    <a:cubicBezTo>
                      <a:pt x="13614" y="13361"/>
                      <a:pt x="13495" y="13025"/>
                      <a:pt x="13310" y="12144"/>
                    </a:cubicBezTo>
                    <a:lnTo>
                      <a:pt x="13067" y="10970"/>
                    </a:lnTo>
                    <a:lnTo>
                      <a:pt x="13335" y="10790"/>
                    </a:lnTo>
                    <a:cubicBezTo>
                      <a:pt x="13561" y="10633"/>
                      <a:pt x="13574" y="10590"/>
                      <a:pt x="13427" y="10504"/>
                    </a:cubicBezTo>
                    <a:cubicBezTo>
                      <a:pt x="13219" y="10380"/>
                      <a:pt x="12964" y="10376"/>
                      <a:pt x="12765" y="10489"/>
                    </a:cubicBezTo>
                    <a:cubicBezTo>
                      <a:pt x="12621" y="10571"/>
                      <a:pt x="11682" y="10403"/>
                      <a:pt x="11534" y="10271"/>
                    </a:cubicBezTo>
                    <a:cubicBezTo>
                      <a:pt x="11492" y="10234"/>
                      <a:pt x="11642" y="10137"/>
                      <a:pt x="11869" y="10052"/>
                    </a:cubicBezTo>
                    <a:cubicBezTo>
                      <a:pt x="12167" y="9941"/>
                      <a:pt x="12279" y="9833"/>
                      <a:pt x="12279" y="9669"/>
                    </a:cubicBezTo>
                    <a:cubicBezTo>
                      <a:pt x="12279" y="9343"/>
                      <a:pt x="11956" y="9067"/>
                      <a:pt x="11575" y="9067"/>
                    </a:cubicBezTo>
                    <a:cubicBezTo>
                      <a:pt x="11396" y="9067"/>
                      <a:pt x="11147" y="9009"/>
                      <a:pt x="11022" y="8939"/>
                    </a:cubicBezTo>
                    <a:cubicBezTo>
                      <a:pt x="10932" y="8888"/>
                      <a:pt x="10864" y="8864"/>
                      <a:pt x="10796" y="8864"/>
                    </a:cubicBezTo>
                    <a:close/>
                    <a:moveTo>
                      <a:pt x="11425" y="9172"/>
                    </a:moveTo>
                    <a:cubicBezTo>
                      <a:pt x="11444" y="9171"/>
                      <a:pt x="11456" y="9171"/>
                      <a:pt x="11475" y="9172"/>
                    </a:cubicBezTo>
                    <a:cubicBezTo>
                      <a:pt x="11729" y="9185"/>
                      <a:pt x="11936" y="9363"/>
                      <a:pt x="11936" y="9654"/>
                    </a:cubicBezTo>
                    <a:cubicBezTo>
                      <a:pt x="11936" y="10005"/>
                      <a:pt x="11470" y="10173"/>
                      <a:pt x="11098" y="9955"/>
                    </a:cubicBezTo>
                    <a:cubicBezTo>
                      <a:pt x="10846" y="9807"/>
                      <a:pt x="10773" y="9805"/>
                      <a:pt x="10486" y="9939"/>
                    </a:cubicBezTo>
                    <a:cubicBezTo>
                      <a:pt x="10069" y="10134"/>
                      <a:pt x="10039" y="10132"/>
                      <a:pt x="9757" y="9879"/>
                    </a:cubicBezTo>
                    <a:cubicBezTo>
                      <a:pt x="9544" y="9688"/>
                      <a:pt x="9542" y="9643"/>
                      <a:pt x="9690" y="9443"/>
                    </a:cubicBezTo>
                    <a:cubicBezTo>
                      <a:pt x="9902" y="9155"/>
                      <a:pt x="10300" y="9104"/>
                      <a:pt x="10578" y="9330"/>
                    </a:cubicBezTo>
                    <a:cubicBezTo>
                      <a:pt x="10782" y="9496"/>
                      <a:pt x="10811" y="9496"/>
                      <a:pt x="11006" y="9338"/>
                    </a:cubicBezTo>
                    <a:cubicBezTo>
                      <a:pt x="11139" y="9230"/>
                      <a:pt x="11288" y="9179"/>
                      <a:pt x="11425" y="9172"/>
                    </a:cubicBezTo>
                    <a:close/>
                    <a:moveTo>
                      <a:pt x="8316" y="12460"/>
                    </a:moveTo>
                    <a:cubicBezTo>
                      <a:pt x="8320" y="12459"/>
                      <a:pt x="8328" y="12460"/>
                      <a:pt x="8332" y="12460"/>
                    </a:cubicBezTo>
                    <a:cubicBezTo>
                      <a:pt x="8401" y="12466"/>
                      <a:pt x="8450" y="12624"/>
                      <a:pt x="8450" y="12927"/>
                    </a:cubicBezTo>
                    <a:cubicBezTo>
                      <a:pt x="8450" y="13218"/>
                      <a:pt x="8394" y="13420"/>
                      <a:pt x="8307" y="13446"/>
                    </a:cubicBezTo>
                    <a:cubicBezTo>
                      <a:pt x="8100" y="13508"/>
                      <a:pt x="8029" y="13260"/>
                      <a:pt x="8131" y="12821"/>
                    </a:cubicBezTo>
                    <a:cubicBezTo>
                      <a:pt x="8185" y="12587"/>
                      <a:pt x="8257" y="12473"/>
                      <a:pt x="8316" y="12460"/>
                    </a:cubicBezTo>
                    <a:close/>
                    <a:moveTo>
                      <a:pt x="8785" y="12483"/>
                    </a:moveTo>
                    <a:cubicBezTo>
                      <a:pt x="8893" y="12469"/>
                      <a:pt x="8959" y="12647"/>
                      <a:pt x="8994" y="13055"/>
                    </a:cubicBezTo>
                    <a:cubicBezTo>
                      <a:pt x="9023" y="13383"/>
                      <a:pt x="8873" y="13562"/>
                      <a:pt x="8701" y="13408"/>
                    </a:cubicBezTo>
                    <a:cubicBezTo>
                      <a:pt x="8579" y="13299"/>
                      <a:pt x="8605" y="12569"/>
                      <a:pt x="8735" y="12498"/>
                    </a:cubicBezTo>
                    <a:cubicBezTo>
                      <a:pt x="8752" y="12488"/>
                      <a:pt x="8769" y="12485"/>
                      <a:pt x="8785" y="12483"/>
                    </a:cubicBezTo>
                    <a:close/>
                    <a:moveTo>
                      <a:pt x="12682" y="12754"/>
                    </a:moveTo>
                    <a:cubicBezTo>
                      <a:pt x="12745" y="12756"/>
                      <a:pt x="12799" y="12899"/>
                      <a:pt x="12799" y="13077"/>
                    </a:cubicBezTo>
                    <a:cubicBezTo>
                      <a:pt x="12799" y="13377"/>
                      <a:pt x="12638" y="13557"/>
                      <a:pt x="12489" y="13423"/>
                    </a:cubicBezTo>
                    <a:cubicBezTo>
                      <a:pt x="12387" y="13332"/>
                      <a:pt x="12556" y="12748"/>
                      <a:pt x="12682" y="12754"/>
                    </a:cubicBezTo>
                    <a:close/>
                    <a:moveTo>
                      <a:pt x="13251" y="12829"/>
                    </a:moveTo>
                    <a:cubicBezTo>
                      <a:pt x="13314" y="12818"/>
                      <a:pt x="13390" y="12914"/>
                      <a:pt x="13411" y="13047"/>
                    </a:cubicBezTo>
                    <a:cubicBezTo>
                      <a:pt x="13458" y="13348"/>
                      <a:pt x="13237" y="13582"/>
                      <a:pt x="13134" y="13340"/>
                    </a:cubicBezTo>
                    <a:cubicBezTo>
                      <a:pt x="13043" y="13128"/>
                      <a:pt x="13105" y="12855"/>
                      <a:pt x="13251" y="12829"/>
                    </a:cubicBezTo>
                    <a:close/>
                  </a:path>
                </a:pathLst>
              </a:custGeom>
              <a:ln w="12700" cap="flat">
                <a:noFill/>
                <a:miter lim="400000"/>
              </a:ln>
              <a:effectLst/>
            </p:spPr>
          </p:pic>
        </p:grpSp>
      </p:grpSp>
      <p:sp>
        <p:nvSpPr>
          <p:cNvPr id="20" name="www.roskazna.ru"/>
          <p:cNvSpPr txBox="1"/>
          <p:nvPr/>
        </p:nvSpPr>
        <p:spPr>
          <a:xfrm>
            <a:off x="683568" y="339502"/>
            <a:ext cx="1800200" cy="24109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square" lIns="50800" tIns="50800" rIns="50800" bIns="50800" anchor="ctr">
            <a:spAutoFit/>
          </a:bodyPr>
          <a:lstStyle/>
          <a:p>
            <a:pPr marL="92075" lvl="2" algn="l">
              <a:defRPr b="0">
                <a:solidFill>
                  <a:srgbClr val="212121"/>
                </a:solidFill>
                <a:latin typeface="Helvetica"/>
                <a:ea typeface="Helvetica"/>
                <a:cs typeface="Helvetica"/>
                <a:sym typeface="Helvetica"/>
              </a:defRPr>
            </a:pPr>
            <a:r>
              <a:rPr sz="900" dirty="0" smtClean="0">
                <a:solidFill>
                  <a:schemeClr val="accent1">
                    <a:lumMod val="50000"/>
                  </a:schemeClr>
                </a:solidFill>
                <a:latin typeface="Cambria" pitchFamily="18" charset="0"/>
              </a:rPr>
              <a:t>www.</a:t>
            </a:r>
            <a:r>
              <a:rPr lang="en-US" sz="900" dirty="0" smtClean="0">
                <a:solidFill>
                  <a:schemeClr val="accent1">
                    <a:lumMod val="50000"/>
                  </a:schemeClr>
                </a:solidFill>
                <a:latin typeface="Cambria" pitchFamily="18" charset="0"/>
              </a:rPr>
              <a:t>altay</a:t>
            </a:r>
            <a:r>
              <a:rPr lang="ru-RU" sz="900" dirty="0" smtClean="0">
                <a:solidFill>
                  <a:schemeClr val="accent1">
                    <a:lumMod val="50000"/>
                  </a:schemeClr>
                </a:solidFill>
                <a:latin typeface="Cambria" pitchFamily="18" charset="0"/>
              </a:rPr>
              <a:t>.</a:t>
            </a:r>
            <a:r>
              <a:rPr sz="900" dirty="0" smtClean="0">
                <a:solidFill>
                  <a:schemeClr val="accent1">
                    <a:lumMod val="50000"/>
                  </a:schemeClr>
                </a:solidFill>
                <a:latin typeface="Cambria" pitchFamily="18" charset="0"/>
              </a:rPr>
              <a:t>roskazna.ru</a:t>
            </a:r>
            <a:endParaRPr sz="900" dirty="0">
              <a:solidFill>
                <a:schemeClr val="accent1">
                  <a:lumMod val="50000"/>
                </a:schemeClr>
              </a:solidFill>
              <a:latin typeface="Cambria" pitchFamily="18" charset="0"/>
            </a:endParaRPr>
          </a:p>
        </p:txBody>
      </p:sp>
      <p:sp>
        <p:nvSpPr>
          <p:cNvPr id="26" name="TextBox 3"/>
          <p:cNvSpPr txBox="1">
            <a:spLocks noChangeArrowheads="1"/>
          </p:cNvSpPr>
          <p:nvPr/>
        </p:nvSpPr>
        <p:spPr bwMode="auto">
          <a:xfrm>
            <a:off x="755576" y="126817"/>
            <a:ext cx="2736304" cy="28469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txBody>
          <a:bodyPr wrap="square" lIns="68580" tIns="34290" rIns="68580" bIns="34290">
            <a:spAutoFit/>
          </a:bodyPr>
          <a:lstStyle/>
          <a:p>
            <a:r>
              <a:rPr lang="ru-RU" altLang="ru-RU" sz="1400" b="1" dirty="0" smtClean="0">
                <a:solidFill>
                  <a:schemeClr val="tx2">
                    <a:lumMod val="50000"/>
                  </a:schemeClr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Cambria" pitchFamily="18" charset="0"/>
                <a:cs typeface="Arial" pitchFamily="34" charset="0"/>
              </a:rPr>
              <a:t>УФК ПО АЛТАЙСКОМУ КРАЮ</a:t>
            </a:r>
            <a:endParaRPr lang="ru-RU" altLang="ru-RU" sz="1400" b="1" dirty="0">
              <a:solidFill>
                <a:schemeClr val="tx2">
                  <a:lumMod val="50000"/>
                </a:schemeClr>
              </a:solidFill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  <a:latin typeface="Cambria" pitchFamily="18" charset="0"/>
              <a:cs typeface="Arial" pitchFamily="34" charset="0"/>
            </a:endParaRPr>
          </a:p>
        </p:txBody>
      </p:sp>
      <p:sp>
        <p:nvSpPr>
          <p:cNvPr id="12" name="TextBox 15"/>
          <p:cNvSpPr txBox="1">
            <a:spLocks noChangeArrowheads="1"/>
          </p:cNvSpPr>
          <p:nvPr/>
        </p:nvSpPr>
        <p:spPr bwMode="auto">
          <a:xfrm>
            <a:off x="3347864" y="195486"/>
            <a:ext cx="5796136" cy="33855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/>
            <a:r>
              <a:rPr lang="ru-RU" altLang="ru-RU" sz="16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mbria" pitchFamily="18" charset="0"/>
              </a:rPr>
              <a:t>Единая информационная система в сфере закупок</a:t>
            </a:r>
          </a:p>
        </p:txBody>
      </p:sp>
      <p:sp>
        <p:nvSpPr>
          <p:cNvPr id="25" name="Прямоугольник 24"/>
          <p:cNvSpPr/>
          <p:nvPr/>
        </p:nvSpPr>
        <p:spPr>
          <a:xfrm>
            <a:off x="107504" y="843558"/>
            <a:ext cx="4248472" cy="1944216"/>
          </a:xfrm>
          <a:prstGeom prst="rect">
            <a:avLst/>
          </a:prstGeom>
          <a:noFill/>
          <a:ln w="9525">
            <a:solidFill>
              <a:schemeClr val="accent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pPr indent="180000">
              <a:defRPr/>
            </a:pPr>
            <a:endParaRPr lang="ru-RU" sz="1000" dirty="0">
              <a:solidFill>
                <a:schemeClr val="accent1">
                  <a:lumMod val="50000"/>
                </a:schemeClr>
              </a:solidFill>
              <a:latin typeface="Cambria" pitchFamily="18" charset="0"/>
            </a:endParaRPr>
          </a:p>
        </p:txBody>
      </p:sp>
      <p:sp>
        <p:nvSpPr>
          <p:cNvPr id="35" name="TextBox 34"/>
          <p:cNvSpPr txBox="1"/>
          <p:nvPr/>
        </p:nvSpPr>
        <p:spPr>
          <a:xfrm>
            <a:off x="244495" y="1131590"/>
            <a:ext cx="4183489" cy="127541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/>
            </a:pPr>
            <a:r>
              <a:rPr lang="ru-RU" sz="1100" dirty="0" smtClean="0">
                <a:solidFill>
                  <a:schemeClr val="accent1">
                    <a:lumMod val="50000"/>
                  </a:schemeClr>
                </a:solidFill>
                <a:latin typeface="Cambria" panose="02040503050406030204" pitchFamily="18" charset="0"/>
              </a:rPr>
              <a:t>Обеспечены закупки и контракты в электронной форме</a:t>
            </a:r>
          </a:p>
          <a:p>
            <a:pPr>
              <a:lnSpc>
                <a:spcPts val="500"/>
              </a:lnSpc>
              <a:defRPr/>
            </a:pPr>
            <a:endParaRPr lang="ru-RU" sz="1100" dirty="0" smtClean="0">
              <a:solidFill>
                <a:schemeClr val="accent1">
                  <a:lumMod val="50000"/>
                </a:schemeClr>
              </a:solidFill>
              <a:latin typeface="Cambria" panose="02040503050406030204" pitchFamily="18" charset="0"/>
            </a:endParaRPr>
          </a:p>
          <a:p>
            <a:pPr>
              <a:defRPr/>
            </a:pPr>
            <a:r>
              <a:rPr lang="ru-RU" sz="1100" dirty="0" smtClean="0">
                <a:solidFill>
                  <a:schemeClr val="accent1">
                    <a:lumMod val="50000"/>
                  </a:schemeClr>
                </a:solidFill>
                <a:latin typeface="Cambria" panose="02040503050406030204" pitchFamily="18" charset="0"/>
              </a:rPr>
              <a:t>Внедрен Каталога товаров, работ, услуг (КТРУ) </a:t>
            </a:r>
          </a:p>
          <a:p>
            <a:pPr>
              <a:lnSpc>
                <a:spcPts val="500"/>
              </a:lnSpc>
              <a:defRPr/>
            </a:pPr>
            <a:endParaRPr lang="ru-RU" sz="1100" dirty="0" smtClean="0">
              <a:solidFill>
                <a:schemeClr val="accent1">
                  <a:lumMod val="50000"/>
                </a:schemeClr>
              </a:solidFill>
              <a:latin typeface="Cambria" panose="02040503050406030204" pitchFamily="18" charset="0"/>
            </a:endParaRPr>
          </a:p>
          <a:p>
            <a:pPr>
              <a:defRPr/>
            </a:pPr>
            <a:r>
              <a:rPr lang="ru-RU" sz="1100" dirty="0" smtClean="0">
                <a:solidFill>
                  <a:schemeClr val="accent1">
                    <a:lumMod val="50000"/>
                  </a:schemeClr>
                </a:solidFill>
                <a:latin typeface="Cambria" panose="02040503050406030204" pitchFamily="18" charset="0"/>
              </a:rPr>
              <a:t>Реализован контроль закупок на плановые сметные расчеты</a:t>
            </a:r>
          </a:p>
          <a:p>
            <a:pPr>
              <a:lnSpc>
                <a:spcPts val="500"/>
              </a:lnSpc>
              <a:defRPr/>
            </a:pPr>
            <a:endParaRPr lang="ru-RU" sz="1100" dirty="0" smtClean="0">
              <a:solidFill>
                <a:schemeClr val="accent1">
                  <a:lumMod val="50000"/>
                </a:schemeClr>
              </a:solidFill>
              <a:latin typeface="Cambria" panose="02040503050406030204" pitchFamily="18" charset="0"/>
            </a:endParaRPr>
          </a:p>
          <a:p>
            <a:pPr>
              <a:defRPr/>
            </a:pPr>
            <a:r>
              <a:rPr lang="ru-RU" sz="1100" dirty="0" smtClean="0">
                <a:solidFill>
                  <a:schemeClr val="accent1">
                    <a:lumMod val="50000"/>
                  </a:schemeClr>
                </a:solidFill>
                <a:latin typeface="Cambria" panose="02040503050406030204" pitchFamily="18" charset="0"/>
              </a:rPr>
              <a:t>Внедрено формирование бюджетных обязательств </a:t>
            </a:r>
          </a:p>
          <a:p>
            <a:pPr>
              <a:lnSpc>
                <a:spcPts val="500"/>
              </a:lnSpc>
              <a:defRPr/>
            </a:pPr>
            <a:endParaRPr lang="ru-RU" sz="1100" dirty="0" smtClean="0">
              <a:solidFill>
                <a:schemeClr val="accent1">
                  <a:lumMod val="50000"/>
                </a:schemeClr>
              </a:solidFill>
              <a:latin typeface="Cambria" panose="02040503050406030204" pitchFamily="18" charset="0"/>
            </a:endParaRPr>
          </a:p>
          <a:p>
            <a:pPr>
              <a:defRPr/>
            </a:pPr>
            <a:r>
              <a:rPr lang="ru-RU" sz="1100" dirty="0" smtClean="0">
                <a:solidFill>
                  <a:schemeClr val="accent1">
                    <a:lumMod val="50000"/>
                  </a:schemeClr>
                </a:solidFill>
                <a:latin typeface="Cambria" panose="02040503050406030204" pitchFamily="18" charset="0"/>
              </a:rPr>
              <a:t>Запущен Единый реестр участников закупок (ЕРУЗ)</a:t>
            </a:r>
          </a:p>
          <a:p>
            <a:pPr>
              <a:lnSpc>
                <a:spcPts val="500"/>
              </a:lnSpc>
              <a:defRPr/>
            </a:pPr>
            <a:endParaRPr lang="ru-RU" sz="1100" dirty="0" smtClean="0">
              <a:solidFill>
                <a:schemeClr val="accent1">
                  <a:lumMod val="50000"/>
                </a:schemeClr>
              </a:solidFill>
              <a:latin typeface="Cambria" panose="02040503050406030204" pitchFamily="18" charset="0"/>
            </a:endParaRPr>
          </a:p>
        </p:txBody>
      </p:sp>
      <p:pic>
        <p:nvPicPr>
          <p:cNvPr id="36" name="Рисунок 35" descr="2.png"/>
          <p:cNvPicPr>
            <a:picLocks noChangeAspect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4644007" y="1203598"/>
            <a:ext cx="139215" cy="14401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7" name="Рисунок 36" descr="2.png"/>
          <p:cNvPicPr>
            <a:picLocks noChangeAspect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4644007" y="1419622"/>
            <a:ext cx="139215" cy="14401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8" name="Рисунок 37" descr="2.png"/>
          <p:cNvPicPr>
            <a:picLocks noChangeAspect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4644007" y="1635646"/>
            <a:ext cx="139215" cy="14401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9" name="Рисунок 38" descr="2.png"/>
          <p:cNvPicPr>
            <a:picLocks noChangeAspect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4644007" y="2067694"/>
            <a:ext cx="139215" cy="14401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0" name="Рисунок 39" descr="2.png"/>
          <p:cNvPicPr>
            <a:picLocks noChangeAspect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4644007" y="2283718"/>
            <a:ext cx="139215" cy="14401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1" name="Рисунок 40" descr="2.png"/>
          <p:cNvPicPr>
            <a:picLocks noChangeAspect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4644007" y="2499742"/>
            <a:ext cx="139215" cy="14401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3" name="Прямоугольник 42"/>
          <p:cNvSpPr/>
          <p:nvPr/>
        </p:nvSpPr>
        <p:spPr>
          <a:xfrm>
            <a:off x="4499992" y="843558"/>
            <a:ext cx="4536504" cy="1944216"/>
          </a:xfrm>
          <a:prstGeom prst="rect">
            <a:avLst/>
          </a:prstGeom>
          <a:noFill/>
          <a:ln w="9525">
            <a:solidFill>
              <a:schemeClr val="accent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pPr indent="180000">
              <a:defRPr/>
            </a:pPr>
            <a:endParaRPr lang="ru-RU" sz="1000" dirty="0">
              <a:solidFill>
                <a:schemeClr val="accent1">
                  <a:lumMod val="50000"/>
                </a:schemeClr>
              </a:solidFill>
              <a:latin typeface="Cambria" pitchFamily="18" charset="0"/>
            </a:endParaRPr>
          </a:p>
        </p:txBody>
      </p:sp>
      <p:sp>
        <p:nvSpPr>
          <p:cNvPr id="44" name="TextBox 43"/>
          <p:cNvSpPr txBox="1"/>
          <p:nvPr/>
        </p:nvSpPr>
        <p:spPr>
          <a:xfrm>
            <a:off x="4788023" y="1131590"/>
            <a:ext cx="4248473" cy="159787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/>
            </a:pPr>
            <a:r>
              <a:rPr lang="ru-RU" sz="1100" dirty="0" smtClean="0">
                <a:solidFill>
                  <a:schemeClr val="accent1">
                    <a:lumMod val="50000"/>
                  </a:schemeClr>
                </a:solidFill>
                <a:latin typeface="Cambria" panose="02040503050406030204" pitchFamily="18" charset="0"/>
              </a:rPr>
              <a:t>Объединение планов закупок и графиков</a:t>
            </a:r>
          </a:p>
          <a:p>
            <a:pPr>
              <a:lnSpc>
                <a:spcPts val="500"/>
              </a:lnSpc>
              <a:defRPr/>
            </a:pPr>
            <a:endParaRPr lang="ru-RU" sz="1100" dirty="0" smtClean="0">
              <a:solidFill>
                <a:schemeClr val="accent1">
                  <a:lumMod val="50000"/>
                </a:schemeClr>
              </a:solidFill>
              <a:latin typeface="Cambria" panose="02040503050406030204" pitchFamily="18" charset="0"/>
            </a:endParaRPr>
          </a:p>
          <a:p>
            <a:pPr>
              <a:defRPr/>
            </a:pPr>
            <a:r>
              <a:rPr lang="ru-RU" sz="1100" dirty="0" smtClean="0">
                <a:solidFill>
                  <a:schemeClr val="accent1">
                    <a:lumMod val="50000"/>
                  </a:schemeClr>
                </a:solidFill>
                <a:latin typeface="Cambria" panose="02040503050406030204" pitchFamily="18" charset="0"/>
              </a:rPr>
              <a:t>Внедрение электронного структурированного акта</a:t>
            </a:r>
          </a:p>
          <a:p>
            <a:pPr>
              <a:lnSpc>
                <a:spcPts val="500"/>
              </a:lnSpc>
              <a:defRPr/>
            </a:pPr>
            <a:endParaRPr lang="ru-RU" sz="1100" dirty="0" smtClean="0">
              <a:solidFill>
                <a:schemeClr val="accent1">
                  <a:lumMod val="50000"/>
                </a:schemeClr>
              </a:solidFill>
              <a:latin typeface="Cambria" panose="02040503050406030204" pitchFamily="18" charset="0"/>
            </a:endParaRPr>
          </a:p>
          <a:p>
            <a:pPr>
              <a:defRPr/>
            </a:pPr>
            <a:r>
              <a:rPr lang="ru-RU" sz="1100" dirty="0" smtClean="0">
                <a:solidFill>
                  <a:schemeClr val="accent1">
                    <a:lumMod val="50000"/>
                  </a:schemeClr>
                </a:solidFill>
                <a:latin typeface="Cambria" panose="02040503050406030204" pitchFamily="18" charset="0"/>
              </a:rPr>
              <a:t>Создание инструментов ЭДО для субподрядчиков в рамках казначейского сопровождения</a:t>
            </a:r>
          </a:p>
          <a:p>
            <a:pPr>
              <a:lnSpc>
                <a:spcPts val="500"/>
              </a:lnSpc>
              <a:defRPr/>
            </a:pPr>
            <a:endParaRPr lang="ru-RU" sz="1100" dirty="0" smtClean="0">
              <a:solidFill>
                <a:schemeClr val="accent1">
                  <a:lumMod val="50000"/>
                </a:schemeClr>
              </a:solidFill>
              <a:latin typeface="Cambria" panose="02040503050406030204" pitchFamily="18" charset="0"/>
            </a:endParaRPr>
          </a:p>
          <a:p>
            <a:pPr>
              <a:defRPr/>
            </a:pPr>
            <a:r>
              <a:rPr lang="ru-RU" sz="1100" dirty="0" smtClean="0">
                <a:solidFill>
                  <a:schemeClr val="accent1">
                    <a:lumMod val="50000"/>
                  </a:schemeClr>
                </a:solidFill>
                <a:latin typeface="Cambria" panose="02040503050406030204" pitchFamily="18" charset="0"/>
              </a:rPr>
              <a:t>Внедрение формирования сведений о денежном обязательстве</a:t>
            </a:r>
          </a:p>
          <a:p>
            <a:pPr>
              <a:lnSpc>
                <a:spcPts val="500"/>
              </a:lnSpc>
              <a:defRPr/>
            </a:pPr>
            <a:endParaRPr lang="ru-RU" sz="1100" dirty="0" smtClean="0">
              <a:solidFill>
                <a:schemeClr val="accent1">
                  <a:lumMod val="50000"/>
                </a:schemeClr>
              </a:solidFill>
              <a:latin typeface="Cambria" panose="02040503050406030204" pitchFamily="18" charset="0"/>
            </a:endParaRPr>
          </a:p>
          <a:p>
            <a:pPr>
              <a:defRPr/>
            </a:pPr>
            <a:r>
              <a:rPr lang="ru-RU" sz="1100" dirty="0" smtClean="0">
                <a:solidFill>
                  <a:schemeClr val="accent1">
                    <a:lumMod val="50000"/>
                  </a:schemeClr>
                </a:solidFill>
                <a:latin typeface="Cambria" panose="02040503050406030204" pitchFamily="18" charset="0"/>
              </a:rPr>
              <a:t>Автоматизация запросов цен - НМЦК</a:t>
            </a:r>
          </a:p>
          <a:p>
            <a:pPr>
              <a:lnSpc>
                <a:spcPts val="500"/>
              </a:lnSpc>
              <a:defRPr/>
            </a:pPr>
            <a:endParaRPr lang="ru-RU" sz="1100" dirty="0" smtClean="0">
              <a:solidFill>
                <a:schemeClr val="accent1">
                  <a:lumMod val="50000"/>
                </a:schemeClr>
              </a:solidFill>
              <a:latin typeface="Cambria" panose="02040503050406030204" pitchFamily="18" charset="0"/>
            </a:endParaRPr>
          </a:p>
          <a:p>
            <a:pPr>
              <a:defRPr/>
            </a:pPr>
            <a:r>
              <a:rPr lang="ru-RU" sz="1100" dirty="0" smtClean="0">
                <a:solidFill>
                  <a:schemeClr val="accent1">
                    <a:lumMod val="50000"/>
                  </a:schemeClr>
                </a:solidFill>
                <a:latin typeface="Cambria" panose="02040503050406030204" pitchFamily="18" charset="0"/>
              </a:rPr>
              <a:t>Структурирование контракта</a:t>
            </a:r>
          </a:p>
        </p:txBody>
      </p:sp>
      <p:pic>
        <p:nvPicPr>
          <p:cNvPr id="45" name="Picture 5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179512" y="1203598"/>
            <a:ext cx="123549" cy="14401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6" name="Picture 5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179512" y="1419622"/>
            <a:ext cx="123549" cy="14401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7" name="Picture 5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179512" y="1635646"/>
            <a:ext cx="123549" cy="14401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8" name="Picture 5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179512" y="1851670"/>
            <a:ext cx="123549" cy="14401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9" name="Picture 5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179512" y="2139702"/>
            <a:ext cx="123549" cy="14401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2" name="Итоги деятельности Казначейства России за 2018 год…"/>
          <p:cNvSpPr/>
          <p:nvPr/>
        </p:nvSpPr>
        <p:spPr>
          <a:xfrm>
            <a:off x="134237" y="843558"/>
            <a:ext cx="4222772" cy="288032"/>
          </a:xfrm>
          <a:prstGeom prst="roundRect">
            <a:avLst>
              <a:gd name="adj" fmla="val 11676"/>
            </a:avLst>
          </a:prstGeom>
          <a:solidFill>
            <a:srgbClr val="003859"/>
          </a:solidFill>
          <a:ln w="12700">
            <a:noFill/>
            <a:miter lim="400000"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0" tIns="0" rIns="0" bIns="0" anchor="ctr"/>
          <a:lstStyle/>
          <a:p>
            <a:pPr algn="ctr" defTabSz="336947">
              <a:defRPr/>
            </a:pPr>
            <a:endParaRPr lang="ru-RU" sz="2200" b="1" cap="all" dirty="0" smtClean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mbria" pitchFamily="18" charset="0"/>
              <a:ea typeface="Open Sans Condensed Light" pitchFamily="34" charset="0"/>
              <a:cs typeface="Open Sans Condensed Light" pitchFamily="34" charset="0"/>
            </a:endParaRPr>
          </a:p>
        </p:txBody>
      </p:sp>
      <p:sp>
        <p:nvSpPr>
          <p:cNvPr id="53" name="TextBox 15"/>
          <p:cNvSpPr txBox="1">
            <a:spLocks noChangeArrowheads="1"/>
          </p:cNvSpPr>
          <p:nvPr/>
        </p:nvSpPr>
        <p:spPr bwMode="auto">
          <a:xfrm>
            <a:off x="107504" y="843558"/>
            <a:ext cx="4248471" cy="2923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/>
            <a:r>
              <a:rPr lang="ru-RU" altLang="ru-RU" sz="13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mbria" pitchFamily="18" charset="0"/>
              </a:rPr>
              <a:t>2018</a:t>
            </a:r>
          </a:p>
        </p:txBody>
      </p:sp>
      <p:sp>
        <p:nvSpPr>
          <p:cNvPr id="55" name="Итоги деятельности Казначейства России за 2018 год…"/>
          <p:cNvSpPr/>
          <p:nvPr/>
        </p:nvSpPr>
        <p:spPr>
          <a:xfrm>
            <a:off x="4499992" y="843558"/>
            <a:ext cx="4535633" cy="288032"/>
          </a:xfrm>
          <a:prstGeom prst="roundRect">
            <a:avLst>
              <a:gd name="adj" fmla="val 11676"/>
            </a:avLst>
          </a:prstGeom>
          <a:solidFill>
            <a:srgbClr val="003859"/>
          </a:solidFill>
          <a:ln w="12700">
            <a:noFill/>
            <a:miter lim="400000"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0" tIns="0" rIns="0" bIns="0" anchor="ctr"/>
          <a:lstStyle/>
          <a:p>
            <a:pPr algn="ctr" defTabSz="336947">
              <a:defRPr/>
            </a:pPr>
            <a:endParaRPr lang="ru-RU" sz="2200" b="1" cap="all" dirty="0" smtClean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mbria" pitchFamily="18" charset="0"/>
              <a:ea typeface="Open Sans Condensed Light" pitchFamily="34" charset="0"/>
              <a:cs typeface="Open Sans Condensed Light" pitchFamily="34" charset="0"/>
            </a:endParaRPr>
          </a:p>
        </p:txBody>
      </p:sp>
      <p:sp>
        <p:nvSpPr>
          <p:cNvPr id="56" name="TextBox 15"/>
          <p:cNvSpPr txBox="1">
            <a:spLocks noChangeArrowheads="1"/>
          </p:cNvSpPr>
          <p:nvPr/>
        </p:nvSpPr>
        <p:spPr bwMode="auto">
          <a:xfrm>
            <a:off x="4473260" y="843558"/>
            <a:ext cx="4563236" cy="2923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/>
            <a:r>
              <a:rPr lang="ru-RU" altLang="ru-RU" sz="13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mbria" pitchFamily="18" charset="0"/>
              </a:rPr>
              <a:t>2019</a:t>
            </a:r>
          </a:p>
        </p:txBody>
      </p:sp>
      <p:graphicFrame>
        <p:nvGraphicFramePr>
          <p:cNvPr id="57" name="Диаграмма 56"/>
          <p:cNvGraphicFramePr/>
          <p:nvPr/>
        </p:nvGraphicFramePr>
        <p:xfrm>
          <a:off x="1906688" y="3177431"/>
          <a:ext cx="3132856" cy="1626567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7"/>
          </a:graphicData>
        </a:graphic>
      </p:graphicFrame>
      <p:sp>
        <p:nvSpPr>
          <p:cNvPr id="58" name="Прямоугольник 57"/>
          <p:cNvSpPr/>
          <p:nvPr/>
        </p:nvSpPr>
        <p:spPr bwMode="auto">
          <a:xfrm>
            <a:off x="4644008" y="4659982"/>
            <a:ext cx="144016" cy="144016"/>
          </a:xfrm>
          <a:prstGeom prst="rect">
            <a:avLst/>
          </a:prstGeom>
          <a:gradFill flip="none" rotWithShape="1">
            <a:gsLst>
              <a:gs pos="0">
                <a:schemeClr val="accent1">
                  <a:lumMod val="75000"/>
                  <a:shade val="30000"/>
                  <a:satMod val="115000"/>
                </a:schemeClr>
              </a:gs>
              <a:gs pos="50000">
                <a:schemeClr val="accent1">
                  <a:lumMod val="75000"/>
                  <a:shade val="67500"/>
                  <a:satMod val="115000"/>
                </a:schemeClr>
              </a:gs>
              <a:gs pos="100000">
                <a:schemeClr val="accent1">
                  <a:lumMod val="75000"/>
                  <a:shade val="100000"/>
                  <a:satMod val="115000"/>
                </a:schemeClr>
              </a:gs>
            </a:gsLst>
            <a:lin ang="135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/>
          </a:p>
        </p:txBody>
      </p:sp>
      <p:sp>
        <p:nvSpPr>
          <p:cNvPr id="59" name="Прямоугольник 58"/>
          <p:cNvSpPr/>
          <p:nvPr/>
        </p:nvSpPr>
        <p:spPr bwMode="auto">
          <a:xfrm>
            <a:off x="4644008" y="4371950"/>
            <a:ext cx="144016" cy="144016"/>
          </a:xfrm>
          <a:prstGeom prst="rect">
            <a:avLst/>
          </a:prstGeom>
          <a:gradFill flip="none" rotWithShape="1">
            <a:gsLst>
              <a:gs pos="0">
                <a:srgbClr val="C00000">
                  <a:shade val="30000"/>
                  <a:satMod val="115000"/>
                </a:srgbClr>
              </a:gs>
              <a:gs pos="50000">
                <a:srgbClr val="C00000">
                  <a:shade val="67500"/>
                  <a:satMod val="115000"/>
                </a:srgbClr>
              </a:gs>
              <a:gs pos="100000">
                <a:srgbClr val="C00000">
                  <a:shade val="100000"/>
                  <a:satMod val="115000"/>
                </a:srgbClr>
              </a:gs>
            </a:gsLst>
            <a:lin ang="189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 sz="1100"/>
          </a:p>
        </p:txBody>
      </p:sp>
      <p:sp>
        <p:nvSpPr>
          <p:cNvPr id="60" name="TextBox 59"/>
          <p:cNvSpPr txBox="1"/>
          <p:nvPr/>
        </p:nvSpPr>
        <p:spPr>
          <a:xfrm>
            <a:off x="4824536" y="3249439"/>
            <a:ext cx="2195736" cy="2616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/>
            </a:pPr>
            <a:r>
              <a:rPr lang="ru-RU" sz="1100" dirty="0" err="1" smtClean="0">
                <a:solidFill>
                  <a:schemeClr val="accent1">
                    <a:lumMod val="50000"/>
                  </a:schemeClr>
                </a:solidFill>
                <a:latin typeface="Cambria" panose="02040503050406030204" pitchFamily="18" charset="0"/>
              </a:rPr>
              <a:t>план-закупок</a:t>
            </a:r>
            <a:r>
              <a:rPr lang="ru-RU" sz="1100" dirty="0" smtClean="0">
                <a:solidFill>
                  <a:schemeClr val="accent1">
                    <a:lumMod val="50000"/>
                  </a:schemeClr>
                </a:solidFill>
                <a:latin typeface="Cambria" panose="02040503050406030204" pitchFamily="18" charset="0"/>
              </a:rPr>
              <a:t> (23,4 тыс.)</a:t>
            </a:r>
            <a:endParaRPr lang="ru-RU" sz="1100" dirty="0">
              <a:solidFill>
                <a:schemeClr val="accent1">
                  <a:lumMod val="50000"/>
                </a:schemeClr>
              </a:solidFill>
              <a:latin typeface="+mj-lt"/>
            </a:endParaRPr>
          </a:p>
        </p:txBody>
      </p:sp>
      <p:sp>
        <p:nvSpPr>
          <p:cNvPr id="61" name="Прямоугольник 60"/>
          <p:cNvSpPr/>
          <p:nvPr/>
        </p:nvSpPr>
        <p:spPr bwMode="auto">
          <a:xfrm>
            <a:off x="4642992" y="3321447"/>
            <a:ext cx="144016" cy="144016"/>
          </a:xfrm>
          <a:prstGeom prst="rect">
            <a:avLst/>
          </a:prstGeom>
          <a:solidFill>
            <a:srgbClr val="7030A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 sz="1100"/>
          </a:p>
        </p:txBody>
      </p:sp>
      <p:sp>
        <p:nvSpPr>
          <p:cNvPr id="62" name="TextBox 61"/>
          <p:cNvSpPr txBox="1"/>
          <p:nvPr/>
        </p:nvSpPr>
        <p:spPr>
          <a:xfrm>
            <a:off x="4824536" y="3579862"/>
            <a:ext cx="2267744" cy="2616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/>
            </a:pPr>
            <a:r>
              <a:rPr lang="ru-RU" sz="1100" dirty="0" smtClean="0">
                <a:solidFill>
                  <a:schemeClr val="accent1">
                    <a:lumMod val="50000"/>
                  </a:schemeClr>
                </a:solidFill>
                <a:latin typeface="Cambria" panose="02040503050406030204" pitchFamily="18" charset="0"/>
              </a:rPr>
              <a:t>план-график закупок (32 тыс.)</a:t>
            </a:r>
            <a:endParaRPr lang="ru-RU" sz="1100" dirty="0">
              <a:solidFill>
                <a:schemeClr val="accent1">
                  <a:lumMod val="50000"/>
                </a:schemeClr>
              </a:solidFill>
              <a:latin typeface="+mj-lt"/>
            </a:endParaRPr>
          </a:p>
        </p:txBody>
      </p:sp>
      <p:sp>
        <p:nvSpPr>
          <p:cNvPr id="63" name="TextBox 62"/>
          <p:cNvSpPr txBox="1"/>
          <p:nvPr/>
        </p:nvSpPr>
        <p:spPr>
          <a:xfrm>
            <a:off x="4788024" y="3867894"/>
            <a:ext cx="2160240" cy="43088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/>
            </a:pPr>
            <a:r>
              <a:rPr lang="ru-RU" sz="1100" dirty="0" smtClean="0">
                <a:solidFill>
                  <a:schemeClr val="accent1">
                    <a:lumMod val="50000"/>
                  </a:schemeClr>
                </a:solidFill>
                <a:latin typeface="Cambria" panose="02040503050406030204" pitchFamily="18" charset="0"/>
              </a:rPr>
              <a:t> извещения и документация (30,5 тыс.)</a:t>
            </a:r>
            <a:endParaRPr lang="ru-RU" sz="1100" dirty="0">
              <a:solidFill>
                <a:schemeClr val="accent1">
                  <a:lumMod val="50000"/>
                </a:schemeClr>
              </a:solidFill>
              <a:latin typeface="+mj-lt"/>
            </a:endParaRPr>
          </a:p>
        </p:txBody>
      </p:sp>
      <p:sp>
        <p:nvSpPr>
          <p:cNvPr id="64" name="TextBox 63"/>
          <p:cNvSpPr txBox="1"/>
          <p:nvPr/>
        </p:nvSpPr>
        <p:spPr>
          <a:xfrm>
            <a:off x="2194720" y="2817391"/>
            <a:ext cx="5112568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ru-RU" sz="1200" b="1" dirty="0" smtClean="0">
                <a:solidFill>
                  <a:schemeClr val="accent1">
                    <a:lumMod val="50000"/>
                  </a:schemeClr>
                </a:solidFill>
                <a:latin typeface="Cambria" panose="02040503050406030204" pitchFamily="18" charset="0"/>
              </a:rPr>
              <a:t>Структура объектов контроля,  поступивших на контроль </a:t>
            </a:r>
          </a:p>
          <a:p>
            <a:pPr algn="ctr">
              <a:defRPr/>
            </a:pPr>
            <a:r>
              <a:rPr lang="ru-RU" sz="1200" b="1" dirty="0" smtClean="0">
                <a:solidFill>
                  <a:schemeClr val="accent1">
                    <a:lumMod val="50000"/>
                  </a:schemeClr>
                </a:solidFill>
                <a:latin typeface="Cambria" panose="02040503050406030204" pitchFamily="18" charset="0"/>
              </a:rPr>
              <a:t>в УФК по Алтайскому краю в 2018 году</a:t>
            </a:r>
            <a:endParaRPr lang="ru-RU" sz="1200" b="1" dirty="0">
              <a:solidFill>
                <a:schemeClr val="accent1">
                  <a:lumMod val="50000"/>
                </a:schemeClr>
              </a:solidFill>
              <a:latin typeface="+mj-lt"/>
            </a:endParaRPr>
          </a:p>
        </p:txBody>
      </p:sp>
      <p:sp>
        <p:nvSpPr>
          <p:cNvPr id="65" name="TextBox 64"/>
          <p:cNvSpPr txBox="1"/>
          <p:nvPr/>
        </p:nvSpPr>
        <p:spPr>
          <a:xfrm>
            <a:off x="3635896" y="3795886"/>
            <a:ext cx="648072" cy="29238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ru-RU" sz="1300" b="1" dirty="0" smtClean="0">
                <a:solidFill>
                  <a:schemeClr val="bg1"/>
                </a:solidFill>
                <a:latin typeface="Cambria" panose="02040503050406030204" pitchFamily="18" charset="0"/>
              </a:rPr>
              <a:t>47%</a:t>
            </a:r>
          </a:p>
        </p:txBody>
      </p:sp>
      <p:sp>
        <p:nvSpPr>
          <p:cNvPr id="66" name="TextBox 65"/>
          <p:cNvSpPr txBox="1"/>
          <p:nvPr/>
        </p:nvSpPr>
        <p:spPr>
          <a:xfrm>
            <a:off x="2843808" y="3435846"/>
            <a:ext cx="648072" cy="29238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ru-RU" sz="1300" b="1" dirty="0" smtClean="0">
                <a:solidFill>
                  <a:schemeClr val="accent1">
                    <a:lumMod val="50000"/>
                  </a:schemeClr>
                </a:solidFill>
                <a:latin typeface="Cambria" panose="02040503050406030204" pitchFamily="18" charset="0"/>
              </a:rPr>
              <a:t>18 %</a:t>
            </a:r>
            <a:endParaRPr lang="ru-RU" sz="1300" dirty="0">
              <a:solidFill>
                <a:schemeClr val="accent1">
                  <a:lumMod val="50000"/>
                </a:schemeClr>
              </a:solidFill>
              <a:latin typeface="+mj-lt"/>
            </a:endParaRPr>
          </a:p>
        </p:txBody>
      </p:sp>
      <p:sp>
        <p:nvSpPr>
          <p:cNvPr id="67" name="Прямоугольник 66"/>
          <p:cNvSpPr/>
          <p:nvPr/>
        </p:nvSpPr>
        <p:spPr>
          <a:xfrm>
            <a:off x="2231232" y="2817391"/>
            <a:ext cx="4752528" cy="2274639"/>
          </a:xfrm>
          <a:prstGeom prst="rect">
            <a:avLst/>
          </a:prstGeom>
          <a:noFill/>
          <a:ln w="9525"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pPr algn="ctr">
              <a:defRPr/>
            </a:pPr>
            <a:endParaRPr lang="ru-RU" sz="1700" dirty="0" smtClean="0">
              <a:solidFill>
                <a:schemeClr val="accent1">
                  <a:lumMod val="50000"/>
                </a:schemeClr>
              </a:solidFill>
              <a:latin typeface="Cambria" pitchFamily="18" charset="0"/>
            </a:endParaRPr>
          </a:p>
        </p:txBody>
      </p:sp>
      <p:sp>
        <p:nvSpPr>
          <p:cNvPr id="68" name="Прямоугольник 67"/>
          <p:cNvSpPr/>
          <p:nvPr/>
        </p:nvSpPr>
        <p:spPr>
          <a:xfrm>
            <a:off x="2267744" y="4731990"/>
            <a:ext cx="2339752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ru-RU" sz="1400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mbria" pitchFamily="18" charset="0"/>
              </a:rPr>
              <a:t>Всего 175 368 объектов</a:t>
            </a:r>
          </a:p>
        </p:txBody>
      </p:sp>
      <p:sp>
        <p:nvSpPr>
          <p:cNvPr id="69" name="TextBox 68"/>
          <p:cNvSpPr txBox="1"/>
          <p:nvPr/>
        </p:nvSpPr>
        <p:spPr>
          <a:xfrm>
            <a:off x="3347864" y="3363838"/>
            <a:ext cx="648072" cy="29238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ru-RU" sz="1300" b="1" dirty="0" smtClean="0">
                <a:solidFill>
                  <a:schemeClr val="bg1"/>
                </a:solidFill>
                <a:latin typeface="Cambria" panose="02040503050406030204" pitchFamily="18" charset="0"/>
              </a:rPr>
              <a:t>5 %</a:t>
            </a:r>
            <a:endParaRPr lang="ru-RU" sz="1300" dirty="0">
              <a:solidFill>
                <a:schemeClr val="bg1"/>
              </a:solidFill>
              <a:latin typeface="+mj-lt"/>
            </a:endParaRPr>
          </a:p>
        </p:txBody>
      </p:sp>
      <p:sp>
        <p:nvSpPr>
          <p:cNvPr id="70" name="TextBox 69"/>
          <p:cNvSpPr txBox="1"/>
          <p:nvPr/>
        </p:nvSpPr>
        <p:spPr>
          <a:xfrm>
            <a:off x="35496" y="2889399"/>
            <a:ext cx="2123728" cy="209288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300" dirty="0" smtClean="0">
                <a:solidFill>
                  <a:schemeClr val="accent1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mbria" pitchFamily="18" charset="0"/>
                <a:cs typeface="Times New Roman" pitchFamily="18" charset="0"/>
              </a:rPr>
              <a:t>в ЕИС зарегистрированы </a:t>
            </a:r>
            <a:r>
              <a:rPr lang="ru-RU" sz="1300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mbria" pitchFamily="18" charset="0"/>
                <a:cs typeface="Times New Roman" pitchFamily="18" charset="0"/>
              </a:rPr>
              <a:t>1135</a:t>
            </a:r>
            <a:r>
              <a:rPr lang="ru-RU" sz="1300" dirty="0" smtClean="0">
                <a:solidFill>
                  <a:schemeClr val="accent1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mbria" pitchFamily="18" charset="0"/>
                <a:cs typeface="Times New Roman" pitchFamily="18" charset="0"/>
              </a:rPr>
              <a:t> организаций Алтайского края  с полномочиями заказчика, являющиеся субъектами контроля  </a:t>
            </a: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300" dirty="0" smtClean="0">
                <a:solidFill>
                  <a:schemeClr val="accent1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mbria" pitchFamily="18" charset="0"/>
                <a:cs typeface="Times New Roman" pitchFamily="18" charset="0"/>
              </a:rPr>
              <a:t>в соответствии </a:t>
            </a: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300" dirty="0" smtClean="0">
                <a:solidFill>
                  <a:schemeClr val="accent1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mbria" pitchFamily="18" charset="0"/>
                <a:cs typeface="Times New Roman" pitchFamily="18" charset="0"/>
              </a:rPr>
              <a:t>с ч. 5 ст. 99 </a:t>
            </a: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300" dirty="0" smtClean="0">
                <a:solidFill>
                  <a:schemeClr val="accent1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mbria" pitchFamily="18" charset="0"/>
                <a:cs typeface="Times New Roman" pitchFamily="18" charset="0"/>
              </a:rPr>
              <a:t>Федерального закона № 44-ФЗ</a:t>
            </a:r>
          </a:p>
        </p:txBody>
      </p:sp>
      <p:sp>
        <p:nvSpPr>
          <p:cNvPr id="71" name="Прямоугольник 70"/>
          <p:cNvSpPr/>
          <p:nvPr/>
        </p:nvSpPr>
        <p:spPr>
          <a:xfrm>
            <a:off x="70992" y="2817391"/>
            <a:ext cx="2088232" cy="2274639"/>
          </a:xfrm>
          <a:prstGeom prst="rect">
            <a:avLst/>
          </a:prstGeom>
          <a:noFill/>
          <a:ln w="9525"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pPr algn="ctr">
              <a:defRPr/>
            </a:pPr>
            <a:endParaRPr lang="ru-RU" sz="1700" dirty="0" smtClean="0">
              <a:solidFill>
                <a:schemeClr val="accent1">
                  <a:lumMod val="50000"/>
                </a:schemeClr>
              </a:solidFill>
              <a:latin typeface="Cambria" pitchFamily="18" charset="0"/>
            </a:endParaRPr>
          </a:p>
        </p:txBody>
      </p:sp>
      <p:sp>
        <p:nvSpPr>
          <p:cNvPr id="72" name="Прямоугольник 71"/>
          <p:cNvSpPr/>
          <p:nvPr/>
        </p:nvSpPr>
        <p:spPr>
          <a:xfrm>
            <a:off x="7343800" y="2817391"/>
            <a:ext cx="1728192" cy="2274639"/>
          </a:xfrm>
          <a:prstGeom prst="rect">
            <a:avLst/>
          </a:prstGeom>
          <a:noFill/>
          <a:ln w="9525"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pPr algn="ctr">
              <a:defRPr/>
            </a:pPr>
            <a:endParaRPr lang="ru-RU" sz="1700" dirty="0" smtClean="0">
              <a:solidFill>
                <a:schemeClr val="accent1">
                  <a:lumMod val="50000"/>
                </a:schemeClr>
              </a:solidFill>
              <a:latin typeface="Cambria" pitchFamily="18" charset="0"/>
            </a:endParaRPr>
          </a:p>
        </p:txBody>
      </p:sp>
      <p:sp>
        <p:nvSpPr>
          <p:cNvPr id="73" name="TextBox 72"/>
          <p:cNvSpPr txBox="1"/>
          <p:nvPr/>
        </p:nvSpPr>
        <p:spPr>
          <a:xfrm>
            <a:off x="7343800" y="3202979"/>
            <a:ext cx="1728192" cy="138499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400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mbria" pitchFamily="18" charset="0"/>
                <a:cs typeface="Times New Roman" pitchFamily="18" charset="0"/>
              </a:rPr>
              <a:t>81% </a:t>
            </a:r>
            <a:r>
              <a:rPr lang="ru-RU" sz="1400" b="1" dirty="0" smtClean="0">
                <a:solidFill>
                  <a:schemeClr val="accent1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mbria" pitchFamily="18" charset="0"/>
                <a:cs typeface="Times New Roman" pitchFamily="18" charset="0"/>
              </a:rPr>
              <a:t>- контроль пройден успешно</a:t>
            </a:r>
            <a:r>
              <a:rPr lang="ru-RU" sz="1400" dirty="0" smtClean="0">
                <a:solidFill>
                  <a:schemeClr val="accent1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mbria" pitchFamily="18" charset="0"/>
                <a:cs typeface="Times New Roman" pitchFamily="18" charset="0"/>
              </a:rPr>
              <a:t> </a:t>
            </a: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 sz="1400" dirty="0" smtClean="0">
              <a:solidFill>
                <a:schemeClr val="accent1">
                  <a:lumMod val="5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mbria" pitchFamily="18" charset="0"/>
              <a:cs typeface="Times New Roman" pitchFamily="18" charset="0"/>
            </a:endParaRP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 sz="1400" dirty="0" smtClean="0">
              <a:solidFill>
                <a:schemeClr val="accent1">
                  <a:lumMod val="5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mbria" pitchFamily="18" charset="0"/>
              <a:cs typeface="Times New Roman" pitchFamily="18" charset="0"/>
            </a:endParaRP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400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mbria" pitchFamily="18" charset="0"/>
                <a:cs typeface="Times New Roman" pitchFamily="18" charset="0"/>
              </a:rPr>
              <a:t>19% </a:t>
            </a:r>
            <a:r>
              <a:rPr lang="ru-RU" sz="1400" b="1" dirty="0" smtClean="0">
                <a:solidFill>
                  <a:schemeClr val="accent1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mbria" pitchFamily="18" charset="0"/>
                <a:cs typeface="Times New Roman" pitchFamily="18" charset="0"/>
              </a:rPr>
              <a:t>- контроль не пройден</a:t>
            </a:r>
            <a:endParaRPr lang="ru-RU" sz="1400" dirty="0" smtClean="0">
              <a:solidFill>
                <a:schemeClr val="accent1">
                  <a:lumMod val="5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mbria" pitchFamily="18" charset="0"/>
              <a:cs typeface="Times New Roman" pitchFamily="18" charset="0"/>
            </a:endParaRPr>
          </a:p>
        </p:txBody>
      </p:sp>
      <p:sp>
        <p:nvSpPr>
          <p:cNvPr id="74" name="Нашивка 73"/>
          <p:cNvSpPr/>
          <p:nvPr/>
        </p:nvSpPr>
        <p:spPr bwMode="auto">
          <a:xfrm>
            <a:off x="7055768" y="3105423"/>
            <a:ext cx="202735" cy="1512168"/>
          </a:xfrm>
          <a:prstGeom prst="chevron">
            <a:avLst>
              <a:gd name="adj" fmla="val 75576"/>
            </a:avLst>
          </a:prstGeom>
          <a:ln w="6350">
            <a:solidFill>
              <a:srgbClr val="C00000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</p:sp>
      <p:sp>
        <p:nvSpPr>
          <p:cNvPr id="75" name="TextBox 74"/>
          <p:cNvSpPr txBox="1"/>
          <p:nvPr/>
        </p:nvSpPr>
        <p:spPr>
          <a:xfrm>
            <a:off x="4788024" y="4326364"/>
            <a:ext cx="2016224" cy="2616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/>
            </a:pPr>
            <a:r>
              <a:rPr lang="ru-RU" sz="1100" dirty="0" smtClean="0">
                <a:solidFill>
                  <a:schemeClr val="accent1">
                    <a:lumMod val="50000"/>
                  </a:schemeClr>
                </a:solidFill>
                <a:latin typeface="Cambria" panose="02040503050406030204" pitchFamily="18" charset="0"/>
              </a:rPr>
              <a:t> протоколы (8,4 тыс.)</a:t>
            </a:r>
            <a:endParaRPr lang="ru-RU" sz="1100" dirty="0">
              <a:solidFill>
                <a:schemeClr val="accent1">
                  <a:lumMod val="50000"/>
                </a:schemeClr>
              </a:solidFill>
              <a:latin typeface="+mj-lt"/>
            </a:endParaRPr>
          </a:p>
        </p:txBody>
      </p:sp>
      <p:sp>
        <p:nvSpPr>
          <p:cNvPr id="76" name="TextBox 75"/>
          <p:cNvSpPr txBox="1"/>
          <p:nvPr/>
        </p:nvSpPr>
        <p:spPr>
          <a:xfrm>
            <a:off x="4788024" y="4587974"/>
            <a:ext cx="2411760" cy="43088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/>
            </a:pPr>
            <a:r>
              <a:rPr lang="ru-RU" sz="1100" dirty="0" smtClean="0">
                <a:solidFill>
                  <a:schemeClr val="accent1">
                    <a:lumMod val="50000"/>
                  </a:schemeClr>
                </a:solidFill>
                <a:latin typeface="Cambria" panose="02040503050406030204" pitchFamily="18" charset="0"/>
              </a:rPr>
              <a:t> информация о контрактах </a:t>
            </a:r>
          </a:p>
          <a:p>
            <a:pPr>
              <a:defRPr/>
            </a:pPr>
            <a:r>
              <a:rPr lang="ru-RU" sz="1100" dirty="0" smtClean="0">
                <a:solidFill>
                  <a:schemeClr val="accent1">
                    <a:lumMod val="50000"/>
                  </a:schemeClr>
                </a:solidFill>
                <a:latin typeface="Cambria" panose="02040503050406030204" pitchFamily="18" charset="0"/>
              </a:rPr>
              <a:t>(80,7 тыс.)</a:t>
            </a:r>
            <a:endParaRPr lang="ru-RU" sz="1100" dirty="0">
              <a:solidFill>
                <a:schemeClr val="accent1">
                  <a:lumMod val="50000"/>
                </a:schemeClr>
              </a:solidFill>
              <a:latin typeface="+mj-lt"/>
            </a:endParaRPr>
          </a:p>
        </p:txBody>
      </p:sp>
      <p:sp>
        <p:nvSpPr>
          <p:cNvPr id="77" name="TextBox 76"/>
          <p:cNvSpPr txBox="1"/>
          <p:nvPr/>
        </p:nvSpPr>
        <p:spPr>
          <a:xfrm>
            <a:off x="2411760" y="3723878"/>
            <a:ext cx="648072" cy="29238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ru-RU" sz="1300" b="1" dirty="0" smtClean="0">
                <a:solidFill>
                  <a:schemeClr val="bg1"/>
                </a:solidFill>
                <a:latin typeface="Cambria" panose="02040503050406030204" pitchFamily="18" charset="0"/>
              </a:rPr>
              <a:t>17%</a:t>
            </a:r>
          </a:p>
        </p:txBody>
      </p:sp>
      <p:sp>
        <p:nvSpPr>
          <p:cNvPr id="78" name="TextBox 77"/>
          <p:cNvSpPr txBox="1"/>
          <p:nvPr/>
        </p:nvSpPr>
        <p:spPr>
          <a:xfrm>
            <a:off x="2771800" y="4011910"/>
            <a:ext cx="648072" cy="29238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ru-RU" sz="1300" b="1" dirty="0" smtClean="0">
                <a:solidFill>
                  <a:schemeClr val="bg1"/>
                </a:solidFill>
                <a:latin typeface="Cambria" panose="02040503050406030204" pitchFamily="18" charset="0"/>
              </a:rPr>
              <a:t>13%</a:t>
            </a:r>
          </a:p>
        </p:txBody>
      </p:sp>
      <p:sp>
        <p:nvSpPr>
          <p:cNvPr id="79" name="Прямоугольник 78"/>
          <p:cNvSpPr/>
          <p:nvPr/>
        </p:nvSpPr>
        <p:spPr bwMode="auto">
          <a:xfrm>
            <a:off x="4644008" y="3651870"/>
            <a:ext cx="144016" cy="144016"/>
          </a:xfrm>
          <a:prstGeom prst="rect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 sz="1100"/>
          </a:p>
        </p:txBody>
      </p:sp>
      <p:sp>
        <p:nvSpPr>
          <p:cNvPr id="80" name="Прямоугольник 79"/>
          <p:cNvSpPr/>
          <p:nvPr/>
        </p:nvSpPr>
        <p:spPr bwMode="auto">
          <a:xfrm>
            <a:off x="4644008" y="3939902"/>
            <a:ext cx="144016" cy="144016"/>
          </a:xfrm>
          <a:prstGeom prst="rect">
            <a:avLst/>
          </a:prstGeom>
          <a:solidFill>
            <a:srgbClr val="00B05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 sz="1100"/>
          </a:p>
        </p:txBody>
      </p:sp>
      <p:sp>
        <p:nvSpPr>
          <p:cNvPr id="82" name="Прямоугольник 81"/>
          <p:cNvSpPr/>
          <p:nvPr/>
        </p:nvSpPr>
        <p:spPr>
          <a:xfrm>
            <a:off x="8828856" y="4904973"/>
            <a:ext cx="315144" cy="238527"/>
          </a:xfrm>
          <a:prstGeom prst="rect">
            <a:avLst/>
          </a:prstGeom>
        </p:spPr>
        <p:txBody>
          <a:bodyPr wrap="square" lIns="68580" tIns="34290" rIns="68580" bIns="34290">
            <a:spAutoFit/>
          </a:bodyPr>
          <a:lstStyle/>
          <a:p>
            <a:pPr algn="r" eaLnBrk="1" hangingPunct="1"/>
            <a:r>
              <a:rPr lang="ru-RU" sz="1100" dirty="0" smtClean="0">
                <a:solidFill>
                  <a:schemeClr val="accent1">
                    <a:lumMod val="50000"/>
                  </a:schemeClr>
                </a:solidFill>
                <a:latin typeface="Cambria" pitchFamily="18" charset="0"/>
                <a:cs typeface="Times New Roman" pitchFamily="18" charset="0"/>
              </a:rPr>
              <a:t>22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4" name="Курица контур.png" descr="Курица контур.png"/>
          <p:cNvPicPr>
            <a:picLocks noChangeAspect="1"/>
          </p:cNvPicPr>
          <p:nvPr/>
        </p:nvPicPr>
        <p:blipFill>
          <a:blip r:embed="rId2" cstate="print">
            <a:alphaModFix amt="17535"/>
            <a:extLst/>
          </a:blip>
          <a:srcRect r="50591"/>
          <a:stretch>
            <a:fillRect/>
          </a:stretch>
        </p:blipFill>
        <p:spPr>
          <a:xfrm>
            <a:off x="6928242" y="51470"/>
            <a:ext cx="2215758" cy="5040560"/>
          </a:xfrm>
          <a:prstGeom prst="rect">
            <a:avLst/>
          </a:prstGeom>
          <a:ln w="12700">
            <a:miter lim="400000"/>
          </a:ln>
        </p:spPr>
      </p:pic>
      <p:sp>
        <p:nvSpPr>
          <p:cNvPr id="13" name="Итоги деятельности Казначейства России за 2018 год…"/>
          <p:cNvSpPr/>
          <p:nvPr/>
        </p:nvSpPr>
        <p:spPr>
          <a:xfrm>
            <a:off x="3347864" y="51470"/>
            <a:ext cx="5796136" cy="720080"/>
          </a:xfrm>
          <a:prstGeom prst="roundRect">
            <a:avLst>
              <a:gd name="adj" fmla="val 11676"/>
            </a:avLst>
          </a:prstGeom>
          <a:solidFill>
            <a:srgbClr val="003859"/>
          </a:solidFill>
          <a:ln w="12700">
            <a:noFill/>
            <a:miter lim="400000"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0" tIns="0" rIns="0" bIns="0" anchor="ctr"/>
          <a:lstStyle/>
          <a:p>
            <a:pPr algn="ctr" defTabSz="336947">
              <a:defRPr/>
            </a:pPr>
            <a:endParaRPr lang="ru-RU" sz="2200" b="1" cap="all" dirty="0" smtClean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mbria" pitchFamily="18" charset="0"/>
              <a:ea typeface="Open Sans Condensed Light" pitchFamily="34" charset="0"/>
              <a:cs typeface="Open Sans Condensed Light" pitchFamily="34" charset="0"/>
            </a:endParaRPr>
          </a:p>
        </p:txBody>
      </p:sp>
      <p:sp>
        <p:nvSpPr>
          <p:cNvPr id="9" name="Line"/>
          <p:cNvSpPr/>
          <p:nvPr/>
        </p:nvSpPr>
        <p:spPr>
          <a:xfrm flipV="1">
            <a:off x="-1" y="771550"/>
            <a:ext cx="9144001" cy="1"/>
          </a:xfrm>
          <a:prstGeom prst="line">
            <a:avLst/>
          </a:prstGeom>
          <a:ln>
            <a:solidFill>
              <a:schemeClr val="bg1">
                <a:lumMod val="95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lIns="0" tIns="0" rIns="0" bIns="0" anchor="ctr"/>
          <a:lstStyle/>
          <a:p>
            <a:pPr>
              <a:defRPr sz="3200" b="0">
                <a:solidFill>
                  <a:srgbClr val="FFFFFF"/>
                </a:solidFill>
                <a:latin typeface="+mn-lt"/>
                <a:ea typeface="+mn-ea"/>
                <a:cs typeface="+mn-cs"/>
                <a:sym typeface="Helvetica Neue Medium"/>
              </a:defRPr>
            </a:pPr>
            <a:endParaRPr>
              <a:ln w="12700">
                <a:solidFill>
                  <a:schemeClr val="tx1"/>
                </a:solidFill>
              </a:ln>
            </a:endParaRPr>
          </a:p>
        </p:txBody>
      </p:sp>
      <p:grpSp>
        <p:nvGrpSpPr>
          <p:cNvPr id="2" name="Group"/>
          <p:cNvGrpSpPr/>
          <p:nvPr/>
        </p:nvGrpSpPr>
        <p:grpSpPr>
          <a:xfrm>
            <a:off x="0" y="1"/>
            <a:ext cx="755576" cy="699541"/>
            <a:chOff x="0" y="0"/>
            <a:chExt cx="1409276" cy="1337589"/>
          </a:xfrm>
        </p:grpSpPr>
        <p:pic>
          <p:nvPicPr>
            <p:cNvPr id="11" name="Снимок экрана 2018-06-05 в 12.52.22.jpg" descr="Снимок экрана 2018-06-05 в 12.52.22.jpg"/>
            <p:cNvPicPr>
              <a:picLocks noChangeAspect="1"/>
            </p:cNvPicPr>
            <p:nvPr/>
          </p:nvPicPr>
          <p:blipFill>
            <a:blip r:embed="rId3" cstate="print">
              <a:extLst/>
            </a:blip>
            <a:stretch>
              <a:fillRect/>
            </a:stretch>
          </p:blipFill>
          <p:spPr>
            <a:xfrm>
              <a:off x="0" y="0"/>
              <a:ext cx="1409277" cy="1337590"/>
            </a:xfrm>
            <a:prstGeom prst="rect">
              <a:avLst/>
            </a:prstGeom>
            <a:ln w="12700" cap="flat">
              <a:noFill/>
              <a:miter lim="400000"/>
            </a:ln>
            <a:effectLst/>
          </p:spPr>
        </p:pic>
        <p:grpSp>
          <p:nvGrpSpPr>
            <p:cNvPr id="3" name="Group"/>
            <p:cNvGrpSpPr/>
            <p:nvPr/>
          </p:nvGrpSpPr>
          <p:grpSpPr>
            <a:xfrm>
              <a:off x="194622" y="150347"/>
              <a:ext cx="1019890" cy="1138346"/>
              <a:chOff x="-134" y="0"/>
              <a:chExt cx="1019888" cy="1138344"/>
            </a:xfrm>
          </p:grpSpPr>
          <p:sp>
            <p:nvSpPr>
              <p:cNvPr id="14" name="Circle"/>
              <p:cNvSpPr/>
              <p:nvPr/>
            </p:nvSpPr>
            <p:spPr>
              <a:xfrm>
                <a:off x="314787" y="450342"/>
                <a:ext cx="390199" cy="390199"/>
              </a:xfrm>
              <a:prstGeom prst="ellipse">
                <a:avLst/>
              </a:prstGeom>
              <a:solidFill>
                <a:srgbClr val="013B5E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0" tIns="0" rIns="0" bIns="0" numCol="1" anchor="ctr">
                <a:noAutofit/>
              </a:bodyPr>
              <a:lstStyle/>
              <a:p>
                <a:pPr>
                  <a:defRPr sz="3200" b="0">
                    <a:solidFill>
                      <a:srgbClr val="FFFFFF"/>
                    </a:solidFill>
                    <a:latin typeface="+mn-lt"/>
                    <a:ea typeface="+mn-ea"/>
                    <a:cs typeface="+mn-cs"/>
                    <a:sym typeface="Helvetica Neue Medium"/>
                  </a:defRPr>
                </a:pPr>
                <a:endParaRPr/>
              </a:p>
            </p:txBody>
          </p:sp>
          <p:pic>
            <p:nvPicPr>
              <p:cNvPr id="15" name="30688_html_m284ef2b5.png" descr="30688_html_m284ef2b5.png"/>
              <p:cNvPicPr>
                <a:picLocks noChangeAspect="1"/>
              </p:cNvPicPr>
              <p:nvPr/>
            </p:nvPicPr>
            <p:blipFill>
              <a:blip r:embed="rId4" cstate="print">
                <a:extLst/>
              </a:blip>
              <a:srcRect l="824" t="717" r="564" b="407"/>
              <a:stretch>
                <a:fillRect/>
              </a:stretch>
            </p:blipFill>
            <p:spPr>
              <a:xfrm>
                <a:off x="-135" y="0"/>
                <a:ext cx="1019889" cy="1138345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535" h="21581" extrusionOk="0">
                    <a:moveTo>
                      <a:pt x="10788" y="0"/>
                    </a:moveTo>
                    <a:cubicBezTo>
                      <a:pt x="10759" y="0"/>
                      <a:pt x="10737" y="39"/>
                      <a:pt x="10737" y="83"/>
                    </a:cubicBezTo>
                    <a:cubicBezTo>
                      <a:pt x="10737" y="127"/>
                      <a:pt x="10684" y="185"/>
                      <a:pt x="10612" y="211"/>
                    </a:cubicBezTo>
                    <a:cubicBezTo>
                      <a:pt x="10509" y="248"/>
                      <a:pt x="10497" y="253"/>
                      <a:pt x="10578" y="256"/>
                    </a:cubicBezTo>
                    <a:cubicBezTo>
                      <a:pt x="10728" y="261"/>
                      <a:pt x="10764" y="390"/>
                      <a:pt x="10654" y="542"/>
                    </a:cubicBezTo>
                    <a:cubicBezTo>
                      <a:pt x="10576" y="649"/>
                      <a:pt x="10572" y="695"/>
                      <a:pt x="10629" y="790"/>
                    </a:cubicBezTo>
                    <a:cubicBezTo>
                      <a:pt x="10687" y="889"/>
                      <a:pt x="10679" y="914"/>
                      <a:pt x="10587" y="971"/>
                    </a:cubicBezTo>
                    <a:cubicBezTo>
                      <a:pt x="10527" y="1007"/>
                      <a:pt x="10432" y="1081"/>
                      <a:pt x="10377" y="1129"/>
                    </a:cubicBezTo>
                    <a:cubicBezTo>
                      <a:pt x="10306" y="1191"/>
                      <a:pt x="10234" y="1200"/>
                      <a:pt x="10117" y="1174"/>
                    </a:cubicBezTo>
                    <a:cubicBezTo>
                      <a:pt x="9832" y="1108"/>
                      <a:pt x="9308" y="1139"/>
                      <a:pt x="9120" y="1226"/>
                    </a:cubicBezTo>
                    <a:cubicBezTo>
                      <a:pt x="8900" y="1329"/>
                      <a:pt x="8818" y="1448"/>
                      <a:pt x="8818" y="1693"/>
                    </a:cubicBezTo>
                    <a:cubicBezTo>
                      <a:pt x="8818" y="1964"/>
                      <a:pt x="8952" y="2208"/>
                      <a:pt x="9254" y="2498"/>
                    </a:cubicBezTo>
                    <a:cubicBezTo>
                      <a:pt x="9482" y="2717"/>
                      <a:pt x="9518" y="2774"/>
                      <a:pt x="9497" y="2927"/>
                    </a:cubicBezTo>
                    <a:cubicBezTo>
                      <a:pt x="9451" y="3270"/>
                      <a:pt x="9508" y="3386"/>
                      <a:pt x="9757" y="3424"/>
                    </a:cubicBezTo>
                    <a:cubicBezTo>
                      <a:pt x="9881" y="3442"/>
                      <a:pt x="9994" y="3471"/>
                      <a:pt x="10008" y="3491"/>
                    </a:cubicBezTo>
                    <a:cubicBezTo>
                      <a:pt x="10064" y="3572"/>
                      <a:pt x="9813" y="3950"/>
                      <a:pt x="9581" y="4138"/>
                    </a:cubicBezTo>
                    <a:cubicBezTo>
                      <a:pt x="9313" y="4356"/>
                      <a:pt x="9209" y="4370"/>
                      <a:pt x="9179" y="4176"/>
                    </a:cubicBezTo>
                    <a:cubicBezTo>
                      <a:pt x="9150" y="3995"/>
                      <a:pt x="9012" y="3868"/>
                      <a:pt x="8785" y="3830"/>
                    </a:cubicBezTo>
                    <a:cubicBezTo>
                      <a:pt x="8677" y="3812"/>
                      <a:pt x="8561" y="3764"/>
                      <a:pt x="8533" y="3717"/>
                    </a:cubicBezTo>
                    <a:cubicBezTo>
                      <a:pt x="8478" y="3621"/>
                      <a:pt x="8490" y="3418"/>
                      <a:pt x="8550" y="3363"/>
                    </a:cubicBezTo>
                    <a:cubicBezTo>
                      <a:pt x="8609" y="3310"/>
                      <a:pt x="8600" y="3235"/>
                      <a:pt x="8533" y="3235"/>
                    </a:cubicBezTo>
                    <a:cubicBezTo>
                      <a:pt x="8502" y="3235"/>
                      <a:pt x="8478" y="3251"/>
                      <a:pt x="8483" y="3273"/>
                    </a:cubicBezTo>
                    <a:cubicBezTo>
                      <a:pt x="8488" y="3295"/>
                      <a:pt x="8460" y="3377"/>
                      <a:pt x="8425" y="3454"/>
                    </a:cubicBezTo>
                    <a:cubicBezTo>
                      <a:pt x="8354" y="3607"/>
                      <a:pt x="8157" y="3689"/>
                      <a:pt x="8047" y="3612"/>
                    </a:cubicBezTo>
                    <a:cubicBezTo>
                      <a:pt x="7924" y="3525"/>
                      <a:pt x="7663" y="3494"/>
                      <a:pt x="7545" y="3551"/>
                    </a:cubicBezTo>
                    <a:cubicBezTo>
                      <a:pt x="7460" y="3592"/>
                      <a:pt x="7427" y="3657"/>
                      <a:pt x="7427" y="3807"/>
                    </a:cubicBezTo>
                    <a:cubicBezTo>
                      <a:pt x="7427" y="3919"/>
                      <a:pt x="7400" y="4030"/>
                      <a:pt x="7369" y="4048"/>
                    </a:cubicBezTo>
                    <a:cubicBezTo>
                      <a:pt x="7264" y="4106"/>
                      <a:pt x="6974" y="3598"/>
                      <a:pt x="6874" y="3190"/>
                    </a:cubicBezTo>
                    <a:cubicBezTo>
                      <a:pt x="6758" y="2715"/>
                      <a:pt x="6663" y="2535"/>
                      <a:pt x="6472" y="2423"/>
                    </a:cubicBezTo>
                    <a:cubicBezTo>
                      <a:pt x="5949" y="2115"/>
                      <a:pt x="5145" y="2336"/>
                      <a:pt x="5248" y="2761"/>
                    </a:cubicBezTo>
                    <a:cubicBezTo>
                      <a:pt x="5283" y="2905"/>
                      <a:pt x="5264" y="2936"/>
                      <a:pt x="5098" y="3017"/>
                    </a:cubicBezTo>
                    <a:cubicBezTo>
                      <a:pt x="4995" y="3067"/>
                      <a:pt x="4852" y="3153"/>
                      <a:pt x="4771" y="3213"/>
                    </a:cubicBezTo>
                    <a:lnTo>
                      <a:pt x="4620" y="3326"/>
                    </a:lnTo>
                    <a:lnTo>
                      <a:pt x="4762" y="3318"/>
                    </a:lnTo>
                    <a:cubicBezTo>
                      <a:pt x="4910" y="3313"/>
                      <a:pt x="4913" y="3329"/>
                      <a:pt x="4838" y="3627"/>
                    </a:cubicBezTo>
                    <a:cubicBezTo>
                      <a:pt x="4800" y="3779"/>
                      <a:pt x="4801" y="3783"/>
                      <a:pt x="4913" y="3694"/>
                    </a:cubicBezTo>
                    <a:cubicBezTo>
                      <a:pt x="4982" y="3640"/>
                      <a:pt x="5119" y="3604"/>
                      <a:pt x="5257" y="3604"/>
                    </a:cubicBezTo>
                    <a:cubicBezTo>
                      <a:pt x="5592" y="3604"/>
                      <a:pt x="5681" y="3520"/>
                      <a:pt x="5701" y="3183"/>
                    </a:cubicBezTo>
                    <a:cubicBezTo>
                      <a:pt x="5715" y="2936"/>
                      <a:pt x="5730" y="2895"/>
                      <a:pt x="5835" y="2882"/>
                    </a:cubicBezTo>
                    <a:cubicBezTo>
                      <a:pt x="5903" y="2873"/>
                      <a:pt x="6041" y="2922"/>
                      <a:pt x="6137" y="2995"/>
                    </a:cubicBezTo>
                    <a:cubicBezTo>
                      <a:pt x="6285" y="3107"/>
                      <a:pt x="6311" y="3175"/>
                      <a:pt x="6338" y="3446"/>
                    </a:cubicBezTo>
                    <a:cubicBezTo>
                      <a:pt x="6381" y="3870"/>
                      <a:pt x="6545" y="4098"/>
                      <a:pt x="7075" y="4477"/>
                    </a:cubicBezTo>
                    <a:lnTo>
                      <a:pt x="7218" y="4582"/>
                    </a:lnTo>
                    <a:lnTo>
                      <a:pt x="7033" y="4665"/>
                    </a:lnTo>
                    <a:cubicBezTo>
                      <a:pt x="6933" y="4712"/>
                      <a:pt x="6809" y="4736"/>
                      <a:pt x="6757" y="4718"/>
                    </a:cubicBezTo>
                    <a:cubicBezTo>
                      <a:pt x="6705" y="4700"/>
                      <a:pt x="6609" y="4711"/>
                      <a:pt x="6539" y="4740"/>
                    </a:cubicBezTo>
                    <a:cubicBezTo>
                      <a:pt x="6469" y="4770"/>
                      <a:pt x="6326" y="4825"/>
                      <a:pt x="6221" y="4861"/>
                    </a:cubicBezTo>
                    <a:cubicBezTo>
                      <a:pt x="6016" y="4930"/>
                      <a:pt x="5860" y="5089"/>
                      <a:pt x="5860" y="5229"/>
                    </a:cubicBezTo>
                    <a:cubicBezTo>
                      <a:pt x="5860" y="5296"/>
                      <a:pt x="5909" y="5309"/>
                      <a:pt x="6086" y="5305"/>
                    </a:cubicBezTo>
                    <a:cubicBezTo>
                      <a:pt x="6272" y="5300"/>
                      <a:pt x="6358" y="5334"/>
                      <a:pt x="6514" y="5470"/>
                    </a:cubicBezTo>
                    <a:cubicBezTo>
                      <a:pt x="6620" y="5563"/>
                      <a:pt x="6761" y="5643"/>
                      <a:pt x="6824" y="5643"/>
                    </a:cubicBezTo>
                    <a:cubicBezTo>
                      <a:pt x="6975" y="5643"/>
                      <a:pt x="7205" y="5787"/>
                      <a:pt x="7159" y="5854"/>
                    </a:cubicBezTo>
                    <a:cubicBezTo>
                      <a:pt x="7139" y="5883"/>
                      <a:pt x="7086" y="5889"/>
                      <a:pt x="7033" y="5869"/>
                    </a:cubicBezTo>
                    <a:cubicBezTo>
                      <a:pt x="6981" y="5849"/>
                      <a:pt x="6703" y="5816"/>
                      <a:pt x="6422" y="5794"/>
                    </a:cubicBezTo>
                    <a:cubicBezTo>
                      <a:pt x="6016" y="5761"/>
                      <a:pt x="5866" y="5729"/>
                      <a:pt x="5684" y="5621"/>
                    </a:cubicBezTo>
                    <a:cubicBezTo>
                      <a:pt x="5537" y="5533"/>
                      <a:pt x="5450" y="5502"/>
                      <a:pt x="5450" y="5545"/>
                    </a:cubicBezTo>
                    <a:cubicBezTo>
                      <a:pt x="5450" y="5731"/>
                      <a:pt x="5828" y="6004"/>
                      <a:pt x="6086" y="6004"/>
                    </a:cubicBezTo>
                    <a:cubicBezTo>
                      <a:pt x="6152" y="6004"/>
                      <a:pt x="6254" y="6049"/>
                      <a:pt x="6313" y="6102"/>
                    </a:cubicBezTo>
                    <a:cubicBezTo>
                      <a:pt x="6372" y="6155"/>
                      <a:pt x="6537" y="6214"/>
                      <a:pt x="6673" y="6230"/>
                    </a:cubicBezTo>
                    <a:cubicBezTo>
                      <a:pt x="6826" y="6248"/>
                      <a:pt x="7005" y="6319"/>
                      <a:pt x="7142" y="6418"/>
                    </a:cubicBezTo>
                    <a:cubicBezTo>
                      <a:pt x="7265" y="6507"/>
                      <a:pt x="7388" y="6576"/>
                      <a:pt x="7419" y="6576"/>
                    </a:cubicBezTo>
                    <a:cubicBezTo>
                      <a:pt x="7450" y="6576"/>
                      <a:pt x="7603" y="6637"/>
                      <a:pt x="7763" y="6712"/>
                    </a:cubicBezTo>
                    <a:cubicBezTo>
                      <a:pt x="7984" y="6815"/>
                      <a:pt x="8093" y="6910"/>
                      <a:pt x="8215" y="7110"/>
                    </a:cubicBezTo>
                    <a:cubicBezTo>
                      <a:pt x="8400" y="7416"/>
                      <a:pt x="8472" y="7949"/>
                      <a:pt x="8357" y="8141"/>
                    </a:cubicBezTo>
                    <a:cubicBezTo>
                      <a:pt x="8309" y="8223"/>
                      <a:pt x="8307" y="8277"/>
                      <a:pt x="8349" y="8314"/>
                    </a:cubicBezTo>
                    <a:cubicBezTo>
                      <a:pt x="8442" y="8398"/>
                      <a:pt x="8212" y="8750"/>
                      <a:pt x="7905" y="8999"/>
                    </a:cubicBezTo>
                    <a:cubicBezTo>
                      <a:pt x="7759" y="9117"/>
                      <a:pt x="7519" y="9325"/>
                      <a:pt x="7369" y="9458"/>
                    </a:cubicBezTo>
                    <a:lnTo>
                      <a:pt x="7092" y="9699"/>
                    </a:lnTo>
                    <a:lnTo>
                      <a:pt x="6866" y="9631"/>
                    </a:lnTo>
                    <a:cubicBezTo>
                      <a:pt x="6728" y="9589"/>
                      <a:pt x="6539" y="9461"/>
                      <a:pt x="6380" y="9300"/>
                    </a:cubicBezTo>
                    <a:cubicBezTo>
                      <a:pt x="6216" y="9135"/>
                      <a:pt x="6039" y="9005"/>
                      <a:pt x="5894" y="8961"/>
                    </a:cubicBezTo>
                    <a:cubicBezTo>
                      <a:pt x="5670" y="8893"/>
                      <a:pt x="5657" y="8883"/>
                      <a:pt x="5600" y="8585"/>
                    </a:cubicBezTo>
                    <a:lnTo>
                      <a:pt x="5542" y="8277"/>
                    </a:lnTo>
                    <a:lnTo>
                      <a:pt x="5760" y="8089"/>
                    </a:lnTo>
                    <a:cubicBezTo>
                      <a:pt x="5948" y="7927"/>
                      <a:pt x="5979" y="7873"/>
                      <a:pt x="5978" y="7675"/>
                    </a:cubicBezTo>
                    <a:cubicBezTo>
                      <a:pt x="5976" y="7384"/>
                      <a:pt x="5842" y="7139"/>
                      <a:pt x="5374" y="6569"/>
                    </a:cubicBezTo>
                    <a:cubicBezTo>
                      <a:pt x="5169" y="6318"/>
                      <a:pt x="4986" y="6086"/>
                      <a:pt x="4972" y="6049"/>
                    </a:cubicBezTo>
                    <a:cubicBezTo>
                      <a:pt x="4952" y="5995"/>
                      <a:pt x="4937" y="5995"/>
                      <a:pt x="4863" y="6049"/>
                    </a:cubicBezTo>
                    <a:cubicBezTo>
                      <a:pt x="4784" y="6108"/>
                      <a:pt x="4722" y="6036"/>
                      <a:pt x="4419" y="5523"/>
                    </a:cubicBezTo>
                    <a:cubicBezTo>
                      <a:pt x="4056" y="4909"/>
                      <a:pt x="3942" y="4630"/>
                      <a:pt x="3941" y="4349"/>
                    </a:cubicBezTo>
                    <a:cubicBezTo>
                      <a:pt x="3941" y="4257"/>
                      <a:pt x="3918" y="4168"/>
                      <a:pt x="3891" y="4153"/>
                    </a:cubicBezTo>
                    <a:cubicBezTo>
                      <a:pt x="3864" y="4138"/>
                      <a:pt x="3826" y="3978"/>
                      <a:pt x="3807" y="3792"/>
                    </a:cubicBezTo>
                    <a:cubicBezTo>
                      <a:pt x="3788" y="3607"/>
                      <a:pt x="3717" y="3190"/>
                      <a:pt x="3648" y="2867"/>
                    </a:cubicBezTo>
                    <a:cubicBezTo>
                      <a:pt x="3571" y="2504"/>
                      <a:pt x="3535" y="2193"/>
                      <a:pt x="3556" y="2054"/>
                    </a:cubicBezTo>
                    <a:cubicBezTo>
                      <a:pt x="3597" y="1785"/>
                      <a:pt x="3543" y="1767"/>
                      <a:pt x="3329" y="1994"/>
                    </a:cubicBezTo>
                    <a:cubicBezTo>
                      <a:pt x="3045" y="2296"/>
                      <a:pt x="2785" y="2972"/>
                      <a:pt x="2785" y="3393"/>
                    </a:cubicBezTo>
                    <a:cubicBezTo>
                      <a:pt x="2785" y="3476"/>
                      <a:pt x="2762" y="3559"/>
                      <a:pt x="2734" y="3574"/>
                    </a:cubicBezTo>
                    <a:cubicBezTo>
                      <a:pt x="2682" y="3603"/>
                      <a:pt x="2198" y="3060"/>
                      <a:pt x="2198" y="2972"/>
                    </a:cubicBezTo>
                    <a:cubicBezTo>
                      <a:pt x="2198" y="2945"/>
                      <a:pt x="2175" y="2927"/>
                      <a:pt x="2148" y="2927"/>
                    </a:cubicBezTo>
                    <a:cubicBezTo>
                      <a:pt x="2059" y="2927"/>
                      <a:pt x="1972" y="3505"/>
                      <a:pt x="1972" y="4056"/>
                    </a:cubicBezTo>
                    <a:cubicBezTo>
                      <a:pt x="1972" y="4351"/>
                      <a:pt x="1946" y="4599"/>
                      <a:pt x="1922" y="4612"/>
                    </a:cubicBezTo>
                    <a:cubicBezTo>
                      <a:pt x="1897" y="4626"/>
                      <a:pt x="1727" y="4496"/>
                      <a:pt x="1536" y="4326"/>
                    </a:cubicBezTo>
                    <a:cubicBezTo>
                      <a:pt x="1345" y="4157"/>
                      <a:pt x="1163" y="4018"/>
                      <a:pt x="1134" y="4018"/>
                    </a:cubicBezTo>
                    <a:cubicBezTo>
                      <a:pt x="1055" y="4018"/>
                      <a:pt x="1134" y="5248"/>
                      <a:pt x="1234" y="5583"/>
                    </a:cubicBezTo>
                    <a:cubicBezTo>
                      <a:pt x="1282" y="5740"/>
                      <a:pt x="1309" y="5891"/>
                      <a:pt x="1293" y="5914"/>
                    </a:cubicBezTo>
                    <a:cubicBezTo>
                      <a:pt x="1277" y="5937"/>
                      <a:pt x="1173" y="5889"/>
                      <a:pt x="1067" y="5809"/>
                    </a:cubicBezTo>
                    <a:cubicBezTo>
                      <a:pt x="414" y="5317"/>
                      <a:pt x="404" y="5309"/>
                      <a:pt x="405" y="5440"/>
                    </a:cubicBezTo>
                    <a:cubicBezTo>
                      <a:pt x="406" y="5898"/>
                      <a:pt x="655" y="6708"/>
                      <a:pt x="908" y="7065"/>
                    </a:cubicBezTo>
                    <a:cubicBezTo>
                      <a:pt x="999" y="7195"/>
                      <a:pt x="1066" y="7376"/>
                      <a:pt x="1075" y="7509"/>
                    </a:cubicBezTo>
                    <a:cubicBezTo>
                      <a:pt x="1084" y="7633"/>
                      <a:pt x="1143" y="7811"/>
                      <a:pt x="1209" y="7908"/>
                    </a:cubicBezTo>
                    <a:cubicBezTo>
                      <a:pt x="1342" y="8102"/>
                      <a:pt x="1296" y="8190"/>
                      <a:pt x="1100" y="8096"/>
                    </a:cubicBezTo>
                    <a:cubicBezTo>
                      <a:pt x="1035" y="8064"/>
                      <a:pt x="804" y="7981"/>
                      <a:pt x="589" y="7915"/>
                    </a:cubicBezTo>
                    <a:cubicBezTo>
                      <a:pt x="375" y="7850"/>
                      <a:pt x="146" y="7781"/>
                      <a:pt x="86" y="7757"/>
                    </a:cubicBezTo>
                    <a:cubicBezTo>
                      <a:pt x="-7" y="7721"/>
                      <a:pt x="-17" y="7732"/>
                      <a:pt x="19" y="7840"/>
                    </a:cubicBezTo>
                    <a:cubicBezTo>
                      <a:pt x="106" y="8100"/>
                      <a:pt x="412" y="8599"/>
                      <a:pt x="631" y="8848"/>
                    </a:cubicBezTo>
                    <a:cubicBezTo>
                      <a:pt x="756" y="8991"/>
                      <a:pt x="848" y="9127"/>
                      <a:pt x="832" y="9149"/>
                    </a:cubicBezTo>
                    <a:cubicBezTo>
                      <a:pt x="816" y="9172"/>
                      <a:pt x="674" y="9187"/>
                      <a:pt x="522" y="9187"/>
                    </a:cubicBezTo>
                    <a:cubicBezTo>
                      <a:pt x="370" y="9187"/>
                      <a:pt x="201" y="9218"/>
                      <a:pt x="145" y="9255"/>
                    </a:cubicBezTo>
                    <a:cubicBezTo>
                      <a:pt x="52" y="9316"/>
                      <a:pt x="79" y="9357"/>
                      <a:pt x="405" y="9676"/>
                    </a:cubicBezTo>
                    <a:cubicBezTo>
                      <a:pt x="601" y="9869"/>
                      <a:pt x="921" y="10121"/>
                      <a:pt x="1125" y="10240"/>
                    </a:cubicBezTo>
                    <a:cubicBezTo>
                      <a:pt x="1330" y="10359"/>
                      <a:pt x="1489" y="10483"/>
                      <a:pt x="1469" y="10511"/>
                    </a:cubicBezTo>
                    <a:cubicBezTo>
                      <a:pt x="1449" y="10541"/>
                      <a:pt x="1286" y="10548"/>
                      <a:pt x="1100" y="10534"/>
                    </a:cubicBezTo>
                    <a:cubicBezTo>
                      <a:pt x="921" y="10521"/>
                      <a:pt x="721" y="10524"/>
                      <a:pt x="648" y="10541"/>
                    </a:cubicBezTo>
                    <a:lnTo>
                      <a:pt x="522" y="10572"/>
                    </a:lnTo>
                    <a:cubicBezTo>
                      <a:pt x="521" y="10573"/>
                      <a:pt x="522" y="10577"/>
                      <a:pt x="522" y="10579"/>
                    </a:cubicBezTo>
                    <a:cubicBezTo>
                      <a:pt x="522" y="10581"/>
                      <a:pt x="522" y="10584"/>
                      <a:pt x="522" y="10587"/>
                    </a:cubicBezTo>
                    <a:lnTo>
                      <a:pt x="665" y="10752"/>
                    </a:lnTo>
                    <a:cubicBezTo>
                      <a:pt x="986" y="11143"/>
                      <a:pt x="1619" y="11405"/>
                      <a:pt x="2491" y="11505"/>
                    </a:cubicBezTo>
                    <a:cubicBezTo>
                      <a:pt x="2795" y="11539"/>
                      <a:pt x="3046" y="11590"/>
                      <a:pt x="3044" y="11617"/>
                    </a:cubicBezTo>
                    <a:cubicBezTo>
                      <a:pt x="3043" y="11645"/>
                      <a:pt x="2976" y="11844"/>
                      <a:pt x="2902" y="12054"/>
                    </a:cubicBezTo>
                    <a:cubicBezTo>
                      <a:pt x="2774" y="12417"/>
                      <a:pt x="2754" y="12936"/>
                      <a:pt x="2860" y="13032"/>
                    </a:cubicBezTo>
                    <a:cubicBezTo>
                      <a:pt x="2880" y="13050"/>
                      <a:pt x="3064" y="12962"/>
                      <a:pt x="3271" y="12829"/>
                    </a:cubicBezTo>
                    <a:cubicBezTo>
                      <a:pt x="3478" y="12696"/>
                      <a:pt x="3663" y="12607"/>
                      <a:pt x="3681" y="12633"/>
                    </a:cubicBezTo>
                    <a:cubicBezTo>
                      <a:pt x="3700" y="12660"/>
                      <a:pt x="3687" y="12837"/>
                      <a:pt x="3656" y="13032"/>
                    </a:cubicBezTo>
                    <a:cubicBezTo>
                      <a:pt x="3626" y="13227"/>
                      <a:pt x="3611" y="13398"/>
                      <a:pt x="3623" y="13408"/>
                    </a:cubicBezTo>
                    <a:cubicBezTo>
                      <a:pt x="3653" y="13435"/>
                      <a:pt x="3936" y="13293"/>
                      <a:pt x="4167" y="13137"/>
                    </a:cubicBezTo>
                    <a:cubicBezTo>
                      <a:pt x="4276" y="13064"/>
                      <a:pt x="4392" y="13017"/>
                      <a:pt x="4419" y="13032"/>
                    </a:cubicBezTo>
                    <a:cubicBezTo>
                      <a:pt x="4446" y="13047"/>
                      <a:pt x="4469" y="13200"/>
                      <a:pt x="4469" y="13371"/>
                    </a:cubicBezTo>
                    <a:cubicBezTo>
                      <a:pt x="4469" y="13538"/>
                      <a:pt x="4475" y="13674"/>
                      <a:pt x="4486" y="13679"/>
                    </a:cubicBezTo>
                    <a:cubicBezTo>
                      <a:pt x="4572" y="13677"/>
                      <a:pt x="4935" y="13542"/>
                      <a:pt x="5064" y="13461"/>
                    </a:cubicBezTo>
                    <a:cubicBezTo>
                      <a:pt x="5152" y="13406"/>
                      <a:pt x="5227" y="13377"/>
                      <a:pt x="5232" y="13401"/>
                    </a:cubicBezTo>
                    <a:cubicBezTo>
                      <a:pt x="5237" y="13424"/>
                      <a:pt x="5241" y="13470"/>
                      <a:pt x="5248" y="13498"/>
                    </a:cubicBezTo>
                    <a:cubicBezTo>
                      <a:pt x="5256" y="13527"/>
                      <a:pt x="5269" y="13599"/>
                      <a:pt x="5274" y="13656"/>
                    </a:cubicBezTo>
                    <a:cubicBezTo>
                      <a:pt x="5291" y="13892"/>
                      <a:pt x="5368" y="13914"/>
                      <a:pt x="5642" y="13769"/>
                    </a:cubicBezTo>
                    <a:cubicBezTo>
                      <a:pt x="5784" y="13695"/>
                      <a:pt x="5928" y="13596"/>
                      <a:pt x="5969" y="13551"/>
                    </a:cubicBezTo>
                    <a:cubicBezTo>
                      <a:pt x="6070" y="13442"/>
                      <a:pt x="6154" y="13498"/>
                      <a:pt x="6154" y="13679"/>
                    </a:cubicBezTo>
                    <a:cubicBezTo>
                      <a:pt x="6154" y="14037"/>
                      <a:pt x="6337" y="14089"/>
                      <a:pt x="6723" y="13837"/>
                    </a:cubicBezTo>
                    <a:cubicBezTo>
                      <a:pt x="6856" y="13751"/>
                      <a:pt x="6970" y="13679"/>
                      <a:pt x="6983" y="13679"/>
                    </a:cubicBezTo>
                    <a:cubicBezTo>
                      <a:pt x="6992" y="13679"/>
                      <a:pt x="7029" y="13718"/>
                      <a:pt x="7067" y="13769"/>
                    </a:cubicBezTo>
                    <a:cubicBezTo>
                      <a:pt x="6830" y="13318"/>
                      <a:pt x="6740" y="12846"/>
                      <a:pt x="6740" y="12189"/>
                    </a:cubicBezTo>
                    <a:cubicBezTo>
                      <a:pt x="6740" y="11457"/>
                      <a:pt x="6793" y="11169"/>
                      <a:pt x="6992" y="10782"/>
                    </a:cubicBezTo>
                    <a:cubicBezTo>
                      <a:pt x="7341" y="10103"/>
                      <a:pt x="8304" y="9223"/>
                      <a:pt x="9070" y="8886"/>
                    </a:cubicBezTo>
                    <a:cubicBezTo>
                      <a:pt x="9620" y="8644"/>
                      <a:pt x="9846" y="8605"/>
                      <a:pt x="10679" y="8608"/>
                    </a:cubicBezTo>
                    <a:cubicBezTo>
                      <a:pt x="11795" y="8611"/>
                      <a:pt x="11956" y="8642"/>
                      <a:pt x="12749" y="9029"/>
                    </a:cubicBezTo>
                    <a:cubicBezTo>
                      <a:pt x="14546" y="9906"/>
                      <a:pt x="15346" y="11990"/>
                      <a:pt x="14517" y="13641"/>
                    </a:cubicBezTo>
                    <a:cubicBezTo>
                      <a:pt x="14166" y="14341"/>
                      <a:pt x="13752" y="14761"/>
                      <a:pt x="13495" y="14672"/>
                    </a:cubicBezTo>
                    <a:cubicBezTo>
                      <a:pt x="13402" y="14640"/>
                      <a:pt x="13297" y="14683"/>
                      <a:pt x="13260" y="14770"/>
                    </a:cubicBezTo>
                    <a:cubicBezTo>
                      <a:pt x="13223" y="14857"/>
                      <a:pt x="13121" y="14906"/>
                      <a:pt x="13034" y="14875"/>
                    </a:cubicBezTo>
                    <a:cubicBezTo>
                      <a:pt x="12937" y="14842"/>
                      <a:pt x="12853" y="14906"/>
                      <a:pt x="12816" y="15033"/>
                    </a:cubicBezTo>
                    <a:cubicBezTo>
                      <a:pt x="12771" y="15185"/>
                      <a:pt x="12687" y="15230"/>
                      <a:pt x="12522" y="15191"/>
                    </a:cubicBezTo>
                    <a:cubicBezTo>
                      <a:pt x="12352" y="15151"/>
                      <a:pt x="12289" y="15187"/>
                      <a:pt x="12263" y="15349"/>
                    </a:cubicBezTo>
                    <a:cubicBezTo>
                      <a:pt x="12243" y="15470"/>
                      <a:pt x="12093" y="15628"/>
                      <a:pt x="11936" y="15696"/>
                    </a:cubicBezTo>
                    <a:cubicBezTo>
                      <a:pt x="11486" y="15888"/>
                      <a:pt x="10569" y="15935"/>
                      <a:pt x="9883" y="15801"/>
                    </a:cubicBezTo>
                    <a:cubicBezTo>
                      <a:pt x="9315" y="15690"/>
                      <a:pt x="9250" y="15650"/>
                      <a:pt x="9196" y="15372"/>
                    </a:cubicBezTo>
                    <a:cubicBezTo>
                      <a:pt x="9155" y="15167"/>
                      <a:pt x="9106" y="15105"/>
                      <a:pt x="9045" y="15191"/>
                    </a:cubicBezTo>
                    <a:cubicBezTo>
                      <a:pt x="8921" y="15368"/>
                      <a:pt x="8735" y="15253"/>
                      <a:pt x="8735" y="14996"/>
                    </a:cubicBezTo>
                    <a:cubicBezTo>
                      <a:pt x="8735" y="14846"/>
                      <a:pt x="8689" y="14801"/>
                      <a:pt x="8559" y="14845"/>
                    </a:cubicBezTo>
                    <a:cubicBezTo>
                      <a:pt x="8436" y="14887"/>
                      <a:pt x="8357" y="14835"/>
                      <a:pt x="8316" y="14695"/>
                    </a:cubicBezTo>
                    <a:cubicBezTo>
                      <a:pt x="8259" y="14501"/>
                      <a:pt x="8235" y="14505"/>
                      <a:pt x="8047" y="14657"/>
                    </a:cubicBezTo>
                    <a:cubicBezTo>
                      <a:pt x="7859" y="14810"/>
                      <a:pt x="7826" y="14790"/>
                      <a:pt x="7553" y="14469"/>
                    </a:cubicBezTo>
                    <a:cubicBezTo>
                      <a:pt x="7423" y="14316"/>
                      <a:pt x="7313" y="14171"/>
                      <a:pt x="7218" y="14025"/>
                    </a:cubicBezTo>
                    <a:cubicBezTo>
                      <a:pt x="7219" y="14054"/>
                      <a:pt x="7195" y="14072"/>
                      <a:pt x="7151" y="14093"/>
                    </a:cubicBezTo>
                    <a:cubicBezTo>
                      <a:pt x="7096" y="14119"/>
                      <a:pt x="6964" y="14155"/>
                      <a:pt x="6857" y="14176"/>
                    </a:cubicBezTo>
                    <a:cubicBezTo>
                      <a:pt x="6604" y="14225"/>
                      <a:pt x="6277" y="14486"/>
                      <a:pt x="6145" y="14747"/>
                    </a:cubicBezTo>
                    <a:cubicBezTo>
                      <a:pt x="5977" y="15080"/>
                      <a:pt x="5999" y="15574"/>
                      <a:pt x="6204" y="15944"/>
                    </a:cubicBezTo>
                    <a:lnTo>
                      <a:pt x="6371" y="16245"/>
                    </a:lnTo>
                    <a:lnTo>
                      <a:pt x="6547" y="16109"/>
                    </a:lnTo>
                    <a:cubicBezTo>
                      <a:pt x="6735" y="15968"/>
                      <a:pt x="6792" y="15989"/>
                      <a:pt x="6874" y="16230"/>
                    </a:cubicBezTo>
                    <a:cubicBezTo>
                      <a:pt x="6897" y="16297"/>
                      <a:pt x="7040" y="16477"/>
                      <a:pt x="7193" y="16629"/>
                    </a:cubicBezTo>
                    <a:cubicBezTo>
                      <a:pt x="7345" y="16780"/>
                      <a:pt x="7480" y="16937"/>
                      <a:pt x="7494" y="16975"/>
                    </a:cubicBezTo>
                    <a:cubicBezTo>
                      <a:pt x="7531" y="17074"/>
                      <a:pt x="7635" y="16996"/>
                      <a:pt x="7746" y="16787"/>
                    </a:cubicBezTo>
                    <a:cubicBezTo>
                      <a:pt x="7799" y="16686"/>
                      <a:pt x="7861" y="16606"/>
                      <a:pt x="7888" y="16606"/>
                    </a:cubicBezTo>
                    <a:cubicBezTo>
                      <a:pt x="7916" y="16606"/>
                      <a:pt x="7990" y="16686"/>
                      <a:pt x="8056" y="16787"/>
                    </a:cubicBezTo>
                    <a:cubicBezTo>
                      <a:pt x="8185" y="16983"/>
                      <a:pt x="8301" y="17016"/>
                      <a:pt x="8416" y="16892"/>
                    </a:cubicBezTo>
                    <a:cubicBezTo>
                      <a:pt x="8617" y="16674"/>
                      <a:pt x="8646" y="17071"/>
                      <a:pt x="8475" y="17674"/>
                    </a:cubicBezTo>
                    <a:cubicBezTo>
                      <a:pt x="8260" y="18431"/>
                      <a:pt x="7782" y="19223"/>
                      <a:pt x="7126" y="19909"/>
                    </a:cubicBezTo>
                    <a:lnTo>
                      <a:pt x="6832" y="20210"/>
                    </a:lnTo>
                    <a:lnTo>
                      <a:pt x="7126" y="20210"/>
                    </a:lnTo>
                    <a:cubicBezTo>
                      <a:pt x="7312" y="20210"/>
                      <a:pt x="7502" y="20163"/>
                      <a:pt x="7679" y="20082"/>
                    </a:cubicBezTo>
                    <a:cubicBezTo>
                      <a:pt x="7828" y="20014"/>
                      <a:pt x="7965" y="19977"/>
                      <a:pt x="7980" y="19999"/>
                    </a:cubicBezTo>
                    <a:cubicBezTo>
                      <a:pt x="7996" y="20022"/>
                      <a:pt x="7976" y="20162"/>
                      <a:pt x="7938" y="20308"/>
                    </a:cubicBezTo>
                    <a:cubicBezTo>
                      <a:pt x="7901" y="20454"/>
                      <a:pt x="7892" y="20590"/>
                      <a:pt x="7913" y="20609"/>
                    </a:cubicBezTo>
                    <a:cubicBezTo>
                      <a:pt x="7934" y="20628"/>
                      <a:pt x="8108" y="20569"/>
                      <a:pt x="8307" y="20481"/>
                    </a:cubicBezTo>
                    <a:cubicBezTo>
                      <a:pt x="8506" y="20392"/>
                      <a:pt x="8695" y="20333"/>
                      <a:pt x="8718" y="20345"/>
                    </a:cubicBezTo>
                    <a:cubicBezTo>
                      <a:pt x="8741" y="20358"/>
                      <a:pt x="8744" y="20496"/>
                      <a:pt x="8726" y="20654"/>
                    </a:cubicBezTo>
                    <a:cubicBezTo>
                      <a:pt x="8697" y="20911"/>
                      <a:pt x="8703" y="20940"/>
                      <a:pt x="8802" y="20940"/>
                    </a:cubicBezTo>
                    <a:cubicBezTo>
                      <a:pt x="9008" y="20939"/>
                      <a:pt x="9317" y="20839"/>
                      <a:pt x="9589" y="20684"/>
                    </a:cubicBezTo>
                    <a:cubicBezTo>
                      <a:pt x="9739" y="20599"/>
                      <a:pt x="9871" y="20543"/>
                      <a:pt x="9883" y="20564"/>
                    </a:cubicBezTo>
                    <a:cubicBezTo>
                      <a:pt x="9895" y="20584"/>
                      <a:pt x="9943" y="20709"/>
                      <a:pt x="9983" y="20842"/>
                    </a:cubicBezTo>
                    <a:cubicBezTo>
                      <a:pt x="10070" y="21132"/>
                      <a:pt x="10341" y="21449"/>
                      <a:pt x="10587" y="21542"/>
                    </a:cubicBezTo>
                    <a:cubicBezTo>
                      <a:pt x="10740" y="21600"/>
                      <a:pt x="10793" y="21598"/>
                      <a:pt x="10980" y="21512"/>
                    </a:cubicBezTo>
                    <a:cubicBezTo>
                      <a:pt x="11239" y="21393"/>
                      <a:pt x="11455" y="21149"/>
                      <a:pt x="11550" y="20865"/>
                    </a:cubicBezTo>
                    <a:cubicBezTo>
                      <a:pt x="11589" y="20750"/>
                      <a:pt x="11629" y="20624"/>
                      <a:pt x="11643" y="20586"/>
                    </a:cubicBezTo>
                    <a:cubicBezTo>
                      <a:pt x="11660" y="20537"/>
                      <a:pt x="11721" y="20551"/>
                      <a:pt x="11860" y="20646"/>
                    </a:cubicBezTo>
                    <a:cubicBezTo>
                      <a:pt x="12078" y="20795"/>
                      <a:pt x="12482" y="20940"/>
                      <a:pt x="12690" y="20940"/>
                    </a:cubicBezTo>
                    <a:cubicBezTo>
                      <a:pt x="12804" y="20940"/>
                      <a:pt x="12832" y="20916"/>
                      <a:pt x="12832" y="20789"/>
                    </a:cubicBezTo>
                    <a:cubicBezTo>
                      <a:pt x="12832" y="20705"/>
                      <a:pt x="12806" y="20572"/>
                      <a:pt x="12774" y="20496"/>
                    </a:cubicBezTo>
                    <a:cubicBezTo>
                      <a:pt x="12742" y="20420"/>
                      <a:pt x="12724" y="20339"/>
                      <a:pt x="12740" y="20315"/>
                    </a:cubicBezTo>
                    <a:cubicBezTo>
                      <a:pt x="12757" y="20291"/>
                      <a:pt x="12947" y="20351"/>
                      <a:pt x="13159" y="20451"/>
                    </a:cubicBezTo>
                    <a:cubicBezTo>
                      <a:pt x="13383" y="20556"/>
                      <a:pt x="13565" y="20613"/>
                      <a:pt x="13595" y="20586"/>
                    </a:cubicBezTo>
                    <a:cubicBezTo>
                      <a:pt x="13625" y="20559"/>
                      <a:pt x="13620" y="20441"/>
                      <a:pt x="13587" y="20308"/>
                    </a:cubicBezTo>
                    <a:cubicBezTo>
                      <a:pt x="13555" y="20181"/>
                      <a:pt x="13553" y="20059"/>
                      <a:pt x="13578" y="20037"/>
                    </a:cubicBezTo>
                    <a:cubicBezTo>
                      <a:pt x="13603" y="20015"/>
                      <a:pt x="13739" y="20047"/>
                      <a:pt x="13880" y="20105"/>
                    </a:cubicBezTo>
                    <a:cubicBezTo>
                      <a:pt x="14021" y="20162"/>
                      <a:pt x="14261" y="20209"/>
                      <a:pt x="14416" y="20210"/>
                    </a:cubicBezTo>
                    <a:lnTo>
                      <a:pt x="14693" y="20210"/>
                    </a:lnTo>
                    <a:lnTo>
                      <a:pt x="14425" y="19932"/>
                    </a:lnTo>
                    <a:cubicBezTo>
                      <a:pt x="13686" y="19193"/>
                      <a:pt x="13089" y="18119"/>
                      <a:pt x="12967" y="17291"/>
                    </a:cubicBezTo>
                    <a:cubicBezTo>
                      <a:pt x="12936" y="17081"/>
                      <a:pt x="12938" y="16964"/>
                      <a:pt x="12983" y="16922"/>
                    </a:cubicBezTo>
                    <a:cubicBezTo>
                      <a:pt x="12984" y="16920"/>
                      <a:pt x="12983" y="16916"/>
                      <a:pt x="12983" y="16914"/>
                    </a:cubicBezTo>
                    <a:cubicBezTo>
                      <a:pt x="12986" y="16907"/>
                      <a:pt x="12996" y="16904"/>
                      <a:pt x="13000" y="16899"/>
                    </a:cubicBezTo>
                    <a:cubicBezTo>
                      <a:pt x="13012" y="16885"/>
                      <a:pt x="13022" y="16877"/>
                      <a:pt x="13042" y="16884"/>
                    </a:cubicBezTo>
                    <a:cubicBezTo>
                      <a:pt x="13049" y="16887"/>
                      <a:pt x="13059" y="16894"/>
                      <a:pt x="13067" y="16899"/>
                    </a:cubicBezTo>
                    <a:cubicBezTo>
                      <a:pt x="13070" y="16901"/>
                      <a:pt x="13072" y="16905"/>
                      <a:pt x="13076" y="16907"/>
                    </a:cubicBezTo>
                    <a:cubicBezTo>
                      <a:pt x="13098" y="16911"/>
                      <a:pt x="13121" y="16917"/>
                      <a:pt x="13151" y="16929"/>
                    </a:cubicBezTo>
                    <a:cubicBezTo>
                      <a:pt x="13312" y="16996"/>
                      <a:pt x="13377" y="16962"/>
                      <a:pt x="13562" y="16681"/>
                    </a:cubicBezTo>
                    <a:cubicBezTo>
                      <a:pt x="13619" y="16594"/>
                      <a:pt x="13638" y="16600"/>
                      <a:pt x="13779" y="16802"/>
                    </a:cubicBezTo>
                    <a:lnTo>
                      <a:pt x="13939" y="17027"/>
                    </a:lnTo>
                    <a:lnTo>
                      <a:pt x="14232" y="16749"/>
                    </a:lnTo>
                    <a:cubicBezTo>
                      <a:pt x="14392" y="16597"/>
                      <a:pt x="14571" y="16374"/>
                      <a:pt x="14634" y="16252"/>
                    </a:cubicBezTo>
                    <a:cubicBezTo>
                      <a:pt x="14698" y="16130"/>
                      <a:pt x="14763" y="16034"/>
                      <a:pt x="14777" y="16034"/>
                    </a:cubicBezTo>
                    <a:cubicBezTo>
                      <a:pt x="14790" y="16034"/>
                      <a:pt x="14885" y="16076"/>
                      <a:pt x="14986" y="16132"/>
                    </a:cubicBezTo>
                    <a:lnTo>
                      <a:pt x="15171" y="16230"/>
                    </a:lnTo>
                    <a:lnTo>
                      <a:pt x="15338" y="15921"/>
                    </a:lnTo>
                    <a:cubicBezTo>
                      <a:pt x="15597" y="15429"/>
                      <a:pt x="15535" y="14804"/>
                      <a:pt x="15196" y="14477"/>
                    </a:cubicBezTo>
                    <a:cubicBezTo>
                      <a:pt x="15043" y="14330"/>
                      <a:pt x="14676" y="14153"/>
                      <a:pt x="14525" y="14153"/>
                    </a:cubicBezTo>
                    <a:cubicBezTo>
                      <a:pt x="14322" y="14153"/>
                      <a:pt x="14283" y="14051"/>
                      <a:pt x="14408" y="13860"/>
                    </a:cubicBezTo>
                    <a:cubicBezTo>
                      <a:pt x="14544" y="13652"/>
                      <a:pt x="14579" y="13643"/>
                      <a:pt x="14726" y="13792"/>
                    </a:cubicBezTo>
                    <a:cubicBezTo>
                      <a:pt x="14837" y="13903"/>
                      <a:pt x="15028" y="13999"/>
                      <a:pt x="15162" y="14018"/>
                    </a:cubicBezTo>
                    <a:cubicBezTo>
                      <a:pt x="15196" y="14018"/>
                      <a:pt x="15231" y="14012"/>
                      <a:pt x="15254" y="14010"/>
                    </a:cubicBezTo>
                    <a:cubicBezTo>
                      <a:pt x="15268" y="14007"/>
                      <a:pt x="15280" y="14003"/>
                      <a:pt x="15288" y="13995"/>
                    </a:cubicBezTo>
                    <a:cubicBezTo>
                      <a:pt x="15322" y="13964"/>
                      <a:pt x="15350" y="13839"/>
                      <a:pt x="15355" y="13717"/>
                    </a:cubicBezTo>
                    <a:cubicBezTo>
                      <a:pt x="15359" y="13595"/>
                      <a:pt x="15375" y="13478"/>
                      <a:pt x="15380" y="13453"/>
                    </a:cubicBezTo>
                    <a:cubicBezTo>
                      <a:pt x="15385" y="13428"/>
                      <a:pt x="15494" y="13491"/>
                      <a:pt x="15623" y="13596"/>
                    </a:cubicBezTo>
                    <a:cubicBezTo>
                      <a:pt x="15940" y="13853"/>
                      <a:pt x="16131" y="13937"/>
                      <a:pt x="16201" y="13837"/>
                    </a:cubicBezTo>
                    <a:cubicBezTo>
                      <a:pt x="16230" y="13796"/>
                      <a:pt x="16259" y="13688"/>
                      <a:pt x="16260" y="13596"/>
                    </a:cubicBezTo>
                    <a:cubicBezTo>
                      <a:pt x="16261" y="13420"/>
                      <a:pt x="16335" y="13325"/>
                      <a:pt x="16402" y="13423"/>
                    </a:cubicBezTo>
                    <a:cubicBezTo>
                      <a:pt x="16448" y="13489"/>
                      <a:pt x="16886" y="13677"/>
                      <a:pt x="16997" y="13679"/>
                    </a:cubicBezTo>
                    <a:cubicBezTo>
                      <a:pt x="17047" y="13680"/>
                      <a:pt x="17073" y="13588"/>
                      <a:pt x="17073" y="13378"/>
                    </a:cubicBezTo>
                    <a:cubicBezTo>
                      <a:pt x="17073" y="13211"/>
                      <a:pt x="17086" y="13057"/>
                      <a:pt x="17106" y="13039"/>
                    </a:cubicBezTo>
                    <a:cubicBezTo>
                      <a:pt x="17126" y="13022"/>
                      <a:pt x="17224" y="13063"/>
                      <a:pt x="17324" y="13130"/>
                    </a:cubicBezTo>
                    <a:cubicBezTo>
                      <a:pt x="17424" y="13197"/>
                      <a:pt x="17589" y="13293"/>
                      <a:pt x="17693" y="13340"/>
                    </a:cubicBezTo>
                    <a:lnTo>
                      <a:pt x="17886" y="13423"/>
                    </a:lnTo>
                    <a:lnTo>
                      <a:pt x="17886" y="13197"/>
                    </a:lnTo>
                    <a:cubicBezTo>
                      <a:pt x="17886" y="13074"/>
                      <a:pt x="17857" y="12899"/>
                      <a:pt x="17827" y="12806"/>
                    </a:cubicBezTo>
                    <a:cubicBezTo>
                      <a:pt x="17796" y="12710"/>
                      <a:pt x="17798" y="12627"/>
                      <a:pt x="17827" y="12611"/>
                    </a:cubicBezTo>
                    <a:cubicBezTo>
                      <a:pt x="17855" y="12595"/>
                      <a:pt x="18041" y="12691"/>
                      <a:pt x="18238" y="12821"/>
                    </a:cubicBezTo>
                    <a:cubicBezTo>
                      <a:pt x="18434" y="12951"/>
                      <a:pt x="18614" y="13055"/>
                      <a:pt x="18640" y="13055"/>
                    </a:cubicBezTo>
                    <a:cubicBezTo>
                      <a:pt x="18716" y="13055"/>
                      <a:pt x="18767" y="12643"/>
                      <a:pt x="18724" y="12385"/>
                    </a:cubicBezTo>
                    <a:cubicBezTo>
                      <a:pt x="18702" y="12252"/>
                      <a:pt x="18634" y="12028"/>
                      <a:pt x="18573" y="11888"/>
                    </a:cubicBezTo>
                    <a:cubicBezTo>
                      <a:pt x="18511" y="11748"/>
                      <a:pt x="18479" y="11614"/>
                      <a:pt x="18497" y="11587"/>
                    </a:cubicBezTo>
                    <a:cubicBezTo>
                      <a:pt x="18516" y="11561"/>
                      <a:pt x="18630" y="11542"/>
                      <a:pt x="18757" y="11542"/>
                    </a:cubicBezTo>
                    <a:cubicBezTo>
                      <a:pt x="19140" y="11542"/>
                      <a:pt x="19856" y="11386"/>
                      <a:pt x="20207" y="11226"/>
                    </a:cubicBezTo>
                    <a:cubicBezTo>
                      <a:pt x="20484" y="11101"/>
                      <a:pt x="20991" y="10684"/>
                      <a:pt x="21003" y="10579"/>
                    </a:cubicBezTo>
                    <a:cubicBezTo>
                      <a:pt x="20998" y="10572"/>
                      <a:pt x="20985" y="10563"/>
                      <a:pt x="20970" y="10556"/>
                    </a:cubicBezTo>
                    <a:cubicBezTo>
                      <a:pt x="20964" y="10554"/>
                      <a:pt x="20951" y="10551"/>
                      <a:pt x="20944" y="10549"/>
                    </a:cubicBezTo>
                    <a:cubicBezTo>
                      <a:pt x="20868" y="10541"/>
                      <a:pt x="20712" y="10539"/>
                      <a:pt x="20534" y="10541"/>
                    </a:cubicBezTo>
                    <a:cubicBezTo>
                      <a:pt x="20294" y="10545"/>
                      <a:pt x="20082" y="10529"/>
                      <a:pt x="20065" y="10504"/>
                    </a:cubicBezTo>
                    <a:cubicBezTo>
                      <a:pt x="20047" y="10479"/>
                      <a:pt x="20197" y="10359"/>
                      <a:pt x="20400" y="10240"/>
                    </a:cubicBezTo>
                    <a:cubicBezTo>
                      <a:pt x="20783" y="10018"/>
                      <a:pt x="21422" y="9444"/>
                      <a:pt x="21422" y="9323"/>
                    </a:cubicBezTo>
                    <a:cubicBezTo>
                      <a:pt x="21422" y="9241"/>
                      <a:pt x="21250" y="9196"/>
                      <a:pt x="20953" y="9195"/>
                    </a:cubicBezTo>
                    <a:cubicBezTo>
                      <a:pt x="20836" y="9194"/>
                      <a:pt x="20721" y="9167"/>
                      <a:pt x="20701" y="9142"/>
                    </a:cubicBezTo>
                    <a:cubicBezTo>
                      <a:pt x="20699" y="9142"/>
                      <a:pt x="20677" y="9142"/>
                      <a:pt x="20676" y="9142"/>
                    </a:cubicBezTo>
                    <a:cubicBezTo>
                      <a:pt x="20672" y="9141"/>
                      <a:pt x="20695" y="9125"/>
                      <a:pt x="20718" y="9097"/>
                    </a:cubicBezTo>
                    <a:cubicBezTo>
                      <a:pt x="20743" y="9044"/>
                      <a:pt x="20804" y="8958"/>
                      <a:pt x="20886" y="8871"/>
                    </a:cubicBezTo>
                    <a:cubicBezTo>
                      <a:pt x="21095" y="8647"/>
                      <a:pt x="21583" y="7797"/>
                      <a:pt x="21531" y="7750"/>
                    </a:cubicBezTo>
                    <a:cubicBezTo>
                      <a:pt x="21516" y="7737"/>
                      <a:pt x="21370" y="7776"/>
                      <a:pt x="21204" y="7833"/>
                    </a:cubicBezTo>
                    <a:cubicBezTo>
                      <a:pt x="21039" y="7890"/>
                      <a:pt x="20765" y="7987"/>
                      <a:pt x="20601" y="8043"/>
                    </a:cubicBezTo>
                    <a:cubicBezTo>
                      <a:pt x="20437" y="8100"/>
                      <a:pt x="20285" y="8134"/>
                      <a:pt x="20257" y="8119"/>
                    </a:cubicBezTo>
                    <a:cubicBezTo>
                      <a:pt x="20230" y="8103"/>
                      <a:pt x="20261" y="7998"/>
                      <a:pt x="20324" y="7885"/>
                    </a:cubicBezTo>
                    <a:cubicBezTo>
                      <a:pt x="20388" y="7773"/>
                      <a:pt x="20442" y="7612"/>
                      <a:pt x="20442" y="7532"/>
                    </a:cubicBezTo>
                    <a:cubicBezTo>
                      <a:pt x="20442" y="7452"/>
                      <a:pt x="20540" y="7205"/>
                      <a:pt x="20668" y="6975"/>
                    </a:cubicBezTo>
                    <a:cubicBezTo>
                      <a:pt x="20911" y="6539"/>
                      <a:pt x="21038" y="6140"/>
                      <a:pt x="21104" y="5621"/>
                    </a:cubicBezTo>
                    <a:lnTo>
                      <a:pt x="21146" y="5312"/>
                    </a:lnTo>
                    <a:lnTo>
                      <a:pt x="20861" y="5515"/>
                    </a:lnTo>
                    <a:cubicBezTo>
                      <a:pt x="20706" y="5625"/>
                      <a:pt x="20518" y="5770"/>
                      <a:pt x="20433" y="5839"/>
                    </a:cubicBezTo>
                    <a:cubicBezTo>
                      <a:pt x="20229" y="6005"/>
                      <a:pt x="20186" y="5923"/>
                      <a:pt x="20291" y="5560"/>
                    </a:cubicBezTo>
                    <a:cubicBezTo>
                      <a:pt x="20356" y="5336"/>
                      <a:pt x="20407" y="4954"/>
                      <a:pt x="20425" y="4635"/>
                    </a:cubicBezTo>
                    <a:lnTo>
                      <a:pt x="20433" y="4432"/>
                    </a:lnTo>
                    <a:cubicBezTo>
                      <a:pt x="20434" y="4320"/>
                      <a:pt x="20429" y="4229"/>
                      <a:pt x="20416" y="4168"/>
                    </a:cubicBezTo>
                    <a:lnTo>
                      <a:pt x="20375" y="3988"/>
                    </a:lnTo>
                    <a:lnTo>
                      <a:pt x="20006" y="4311"/>
                    </a:lnTo>
                    <a:cubicBezTo>
                      <a:pt x="19802" y="4492"/>
                      <a:pt x="19623" y="4630"/>
                      <a:pt x="19604" y="4612"/>
                    </a:cubicBezTo>
                    <a:cubicBezTo>
                      <a:pt x="19584" y="4595"/>
                      <a:pt x="19570" y="4363"/>
                      <a:pt x="19570" y="4101"/>
                    </a:cubicBezTo>
                    <a:cubicBezTo>
                      <a:pt x="19570" y="3666"/>
                      <a:pt x="19486" y="3066"/>
                      <a:pt x="19411" y="2957"/>
                    </a:cubicBezTo>
                    <a:cubicBezTo>
                      <a:pt x="19394" y="2933"/>
                      <a:pt x="19338" y="2969"/>
                      <a:pt x="19285" y="3040"/>
                    </a:cubicBezTo>
                    <a:cubicBezTo>
                      <a:pt x="19233" y="3110"/>
                      <a:pt x="19116" y="3271"/>
                      <a:pt x="19025" y="3393"/>
                    </a:cubicBezTo>
                    <a:cubicBezTo>
                      <a:pt x="18935" y="3515"/>
                      <a:pt x="18841" y="3591"/>
                      <a:pt x="18816" y="3566"/>
                    </a:cubicBezTo>
                    <a:cubicBezTo>
                      <a:pt x="18808" y="3559"/>
                      <a:pt x="18794" y="3536"/>
                      <a:pt x="18782" y="3499"/>
                    </a:cubicBezTo>
                    <a:cubicBezTo>
                      <a:pt x="18782" y="3497"/>
                      <a:pt x="18783" y="3493"/>
                      <a:pt x="18782" y="3491"/>
                    </a:cubicBezTo>
                    <a:cubicBezTo>
                      <a:pt x="18780" y="3485"/>
                      <a:pt x="18776" y="3476"/>
                      <a:pt x="18774" y="3469"/>
                    </a:cubicBezTo>
                    <a:cubicBezTo>
                      <a:pt x="18750" y="3386"/>
                      <a:pt x="18722" y="3262"/>
                      <a:pt x="18699" y="3130"/>
                    </a:cubicBezTo>
                    <a:cubicBezTo>
                      <a:pt x="18605" y="2596"/>
                      <a:pt x="18350" y="2119"/>
                      <a:pt x="18020" y="1866"/>
                    </a:cubicBezTo>
                    <a:lnTo>
                      <a:pt x="17894" y="1768"/>
                    </a:lnTo>
                    <a:lnTo>
                      <a:pt x="17944" y="1986"/>
                    </a:lnTo>
                    <a:cubicBezTo>
                      <a:pt x="18001" y="2214"/>
                      <a:pt x="17999" y="2249"/>
                      <a:pt x="17819" y="3123"/>
                    </a:cubicBezTo>
                    <a:cubicBezTo>
                      <a:pt x="17757" y="3418"/>
                      <a:pt x="17710" y="3754"/>
                      <a:pt x="17710" y="3867"/>
                    </a:cubicBezTo>
                    <a:cubicBezTo>
                      <a:pt x="17710" y="3981"/>
                      <a:pt x="17688" y="4119"/>
                      <a:pt x="17659" y="4168"/>
                    </a:cubicBezTo>
                    <a:cubicBezTo>
                      <a:pt x="17631" y="4218"/>
                      <a:pt x="17578" y="4395"/>
                      <a:pt x="17542" y="4567"/>
                    </a:cubicBezTo>
                    <a:cubicBezTo>
                      <a:pt x="17507" y="4740"/>
                      <a:pt x="17416" y="4987"/>
                      <a:pt x="17341" y="5116"/>
                    </a:cubicBezTo>
                    <a:cubicBezTo>
                      <a:pt x="17266" y="5246"/>
                      <a:pt x="17109" y="5525"/>
                      <a:pt x="16989" y="5733"/>
                    </a:cubicBezTo>
                    <a:cubicBezTo>
                      <a:pt x="16775" y="6106"/>
                      <a:pt x="16703" y="6165"/>
                      <a:pt x="16629" y="6057"/>
                    </a:cubicBezTo>
                    <a:cubicBezTo>
                      <a:pt x="16608" y="6027"/>
                      <a:pt x="16480" y="6163"/>
                      <a:pt x="16335" y="6358"/>
                    </a:cubicBezTo>
                    <a:cubicBezTo>
                      <a:pt x="16191" y="6553"/>
                      <a:pt x="15982" y="6811"/>
                      <a:pt x="15874" y="6930"/>
                    </a:cubicBezTo>
                    <a:cubicBezTo>
                      <a:pt x="15635" y="7195"/>
                      <a:pt x="15556" y="7357"/>
                      <a:pt x="15556" y="7630"/>
                    </a:cubicBezTo>
                    <a:cubicBezTo>
                      <a:pt x="15556" y="7873"/>
                      <a:pt x="15638" y="8026"/>
                      <a:pt x="15833" y="8171"/>
                    </a:cubicBezTo>
                    <a:cubicBezTo>
                      <a:pt x="15962" y="8268"/>
                      <a:pt x="15970" y="8304"/>
                      <a:pt x="15933" y="8585"/>
                    </a:cubicBezTo>
                    <a:cubicBezTo>
                      <a:pt x="15905" y="8798"/>
                      <a:pt x="15864" y="8892"/>
                      <a:pt x="15799" y="8909"/>
                    </a:cubicBezTo>
                    <a:cubicBezTo>
                      <a:pt x="15537" y="8977"/>
                      <a:pt x="15224" y="9159"/>
                      <a:pt x="15120" y="9307"/>
                    </a:cubicBezTo>
                    <a:cubicBezTo>
                      <a:pt x="15056" y="9401"/>
                      <a:pt x="14883" y="9531"/>
                      <a:pt x="14726" y="9601"/>
                    </a:cubicBezTo>
                    <a:lnTo>
                      <a:pt x="14441" y="9729"/>
                    </a:lnTo>
                    <a:lnTo>
                      <a:pt x="14232" y="9518"/>
                    </a:lnTo>
                    <a:cubicBezTo>
                      <a:pt x="14115" y="9403"/>
                      <a:pt x="13902" y="9223"/>
                      <a:pt x="13754" y="9119"/>
                    </a:cubicBezTo>
                    <a:cubicBezTo>
                      <a:pt x="13426" y="8889"/>
                      <a:pt x="13084" y="8439"/>
                      <a:pt x="13168" y="8344"/>
                    </a:cubicBezTo>
                    <a:cubicBezTo>
                      <a:pt x="13200" y="8308"/>
                      <a:pt x="13203" y="8231"/>
                      <a:pt x="13176" y="8171"/>
                    </a:cubicBezTo>
                    <a:cubicBezTo>
                      <a:pt x="13069" y="7933"/>
                      <a:pt x="13116" y="7500"/>
                      <a:pt x="13285" y="7178"/>
                    </a:cubicBezTo>
                    <a:cubicBezTo>
                      <a:pt x="13428" y="6906"/>
                      <a:pt x="13492" y="6841"/>
                      <a:pt x="13754" y="6719"/>
                    </a:cubicBezTo>
                    <a:cubicBezTo>
                      <a:pt x="13922" y="6641"/>
                      <a:pt x="14084" y="6576"/>
                      <a:pt x="14115" y="6576"/>
                    </a:cubicBezTo>
                    <a:cubicBezTo>
                      <a:pt x="14146" y="6576"/>
                      <a:pt x="14276" y="6508"/>
                      <a:pt x="14400" y="6418"/>
                    </a:cubicBezTo>
                    <a:cubicBezTo>
                      <a:pt x="14551" y="6309"/>
                      <a:pt x="14709" y="6248"/>
                      <a:pt x="14886" y="6230"/>
                    </a:cubicBezTo>
                    <a:cubicBezTo>
                      <a:pt x="15030" y="6215"/>
                      <a:pt x="15144" y="6178"/>
                      <a:pt x="15137" y="6147"/>
                    </a:cubicBezTo>
                    <a:cubicBezTo>
                      <a:pt x="15130" y="6116"/>
                      <a:pt x="15251" y="6062"/>
                      <a:pt x="15405" y="6027"/>
                    </a:cubicBezTo>
                    <a:cubicBezTo>
                      <a:pt x="15760" y="5945"/>
                      <a:pt x="15954" y="5826"/>
                      <a:pt x="16025" y="5658"/>
                    </a:cubicBezTo>
                    <a:cubicBezTo>
                      <a:pt x="16106" y="5467"/>
                      <a:pt x="16108" y="5467"/>
                      <a:pt x="15849" y="5621"/>
                    </a:cubicBezTo>
                    <a:cubicBezTo>
                      <a:pt x="15657" y="5735"/>
                      <a:pt x="15512" y="5772"/>
                      <a:pt x="15103" y="5801"/>
                    </a:cubicBezTo>
                    <a:cubicBezTo>
                      <a:pt x="14826" y="5821"/>
                      <a:pt x="14561" y="5849"/>
                      <a:pt x="14509" y="5869"/>
                    </a:cubicBezTo>
                    <a:cubicBezTo>
                      <a:pt x="14456" y="5889"/>
                      <a:pt x="14394" y="5883"/>
                      <a:pt x="14374" y="5854"/>
                    </a:cubicBezTo>
                    <a:cubicBezTo>
                      <a:pt x="14328" y="5786"/>
                      <a:pt x="14562" y="5643"/>
                      <a:pt x="14718" y="5643"/>
                    </a:cubicBezTo>
                    <a:cubicBezTo>
                      <a:pt x="14785" y="5643"/>
                      <a:pt x="14914" y="5569"/>
                      <a:pt x="15003" y="5485"/>
                    </a:cubicBezTo>
                    <a:cubicBezTo>
                      <a:pt x="15193" y="5307"/>
                      <a:pt x="15403" y="5250"/>
                      <a:pt x="15564" y="5327"/>
                    </a:cubicBezTo>
                    <a:cubicBezTo>
                      <a:pt x="15655" y="5371"/>
                      <a:pt x="15673" y="5365"/>
                      <a:pt x="15673" y="5305"/>
                    </a:cubicBezTo>
                    <a:cubicBezTo>
                      <a:pt x="15673" y="5112"/>
                      <a:pt x="15546" y="4950"/>
                      <a:pt x="15338" y="4876"/>
                    </a:cubicBezTo>
                    <a:cubicBezTo>
                      <a:pt x="15218" y="4833"/>
                      <a:pt x="15071" y="4778"/>
                      <a:pt x="15003" y="4748"/>
                    </a:cubicBezTo>
                    <a:cubicBezTo>
                      <a:pt x="14935" y="4718"/>
                      <a:pt x="14828" y="4698"/>
                      <a:pt x="14768" y="4710"/>
                    </a:cubicBezTo>
                    <a:cubicBezTo>
                      <a:pt x="14708" y="4722"/>
                      <a:pt x="14584" y="4698"/>
                      <a:pt x="14492" y="4657"/>
                    </a:cubicBezTo>
                    <a:lnTo>
                      <a:pt x="14324" y="4582"/>
                    </a:lnTo>
                    <a:lnTo>
                      <a:pt x="14626" y="4349"/>
                    </a:lnTo>
                    <a:cubicBezTo>
                      <a:pt x="14986" y="4066"/>
                      <a:pt x="15136" y="3816"/>
                      <a:pt x="15187" y="3424"/>
                    </a:cubicBezTo>
                    <a:cubicBezTo>
                      <a:pt x="15218" y="3185"/>
                      <a:pt x="15263" y="3102"/>
                      <a:pt x="15405" y="2995"/>
                    </a:cubicBezTo>
                    <a:cubicBezTo>
                      <a:pt x="15409" y="2991"/>
                      <a:pt x="15409" y="2990"/>
                      <a:pt x="15414" y="2987"/>
                    </a:cubicBezTo>
                    <a:cubicBezTo>
                      <a:pt x="15425" y="2979"/>
                      <a:pt x="15435" y="2971"/>
                      <a:pt x="15447" y="2965"/>
                    </a:cubicBezTo>
                    <a:cubicBezTo>
                      <a:pt x="15538" y="2909"/>
                      <a:pt x="15642" y="2875"/>
                      <a:pt x="15698" y="2882"/>
                    </a:cubicBezTo>
                    <a:cubicBezTo>
                      <a:pt x="15805" y="2895"/>
                      <a:pt x="15825" y="2941"/>
                      <a:pt x="15841" y="3213"/>
                    </a:cubicBezTo>
                    <a:cubicBezTo>
                      <a:pt x="15851" y="3384"/>
                      <a:pt x="15887" y="3537"/>
                      <a:pt x="15925" y="3559"/>
                    </a:cubicBezTo>
                    <a:cubicBezTo>
                      <a:pt x="15963" y="3581"/>
                      <a:pt x="16110" y="3604"/>
                      <a:pt x="16252" y="3604"/>
                    </a:cubicBezTo>
                    <a:cubicBezTo>
                      <a:pt x="16412" y="3605"/>
                      <a:pt x="16548" y="3637"/>
                      <a:pt x="16620" y="3694"/>
                    </a:cubicBezTo>
                    <a:cubicBezTo>
                      <a:pt x="16732" y="3783"/>
                      <a:pt x="16738" y="3783"/>
                      <a:pt x="16696" y="3657"/>
                    </a:cubicBezTo>
                    <a:cubicBezTo>
                      <a:pt x="16609" y="3394"/>
                      <a:pt x="16623" y="3312"/>
                      <a:pt x="16763" y="3326"/>
                    </a:cubicBezTo>
                    <a:cubicBezTo>
                      <a:pt x="16959" y="3344"/>
                      <a:pt x="16931" y="3310"/>
                      <a:pt x="16578" y="3108"/>
                    </a:cubicBezTo>
                    <a:cubicBezTo>
                      <a:pt x="16279" y="2935"/>
                      <a:pt x="16255" y="2905"/>
                      <a:pt x="16268" y="2731"/>
                    </a:cubicBezTo>
                    <a:cubicBezTo>
                      <a:pt x="16289" y="2454"/>
                      <a:pt x="16066" y="2295"/>
                      <a:pt x="15648" y="2295"/>
                    </a:cubicBezTo>
                    <a:cubicBezTo>
                      <a:pt x="15250" y="2295"/>
                      <a:pt x="14950" y="2425"/>
                      <a:pt x="14835" y="2641"/>
                    </a:cubicBezTo>
                    <a:cubicBezTo>
                      <a:pt x="14787" y="2733"/>
                      <a:pt x="14709" y="2980"/>
                      <a:pt x="14659" y="3190"/>
                    </a:cubicBezTo>
                    <a:cubicBezTo>
                      <a:pt x="14526" y="3762"/>
                      <a:pt x="14302" y="4052"/>
                      <a:pt x="14224" y="3755"/>
                    </a:cubicBezTo>
                    <a:cubicBezTo>
                      <a:pt x="14174" y="3566"/>
                      <a:pt x="14030" y="3517"/>
                      <a:pt x="13729" y="3589"/>
                    </a:cubicBezTo>
                    <a:cubicBezTo>
                      <a:pt x="13357" y="3678"/>
                      <a:pt x="13297" y="3669"/>
                      <a:pt x="13235" y="3521"/>
                    </a:cubicBezTo>
                    <a:cubicBezTo>
                      <a:pt x="13161" y="3347"/>
                      <a:pt x="13118" y="3358"/>
                      <a:pt x="13134" y="3544"/>
                    </a:cubicBezTo>
                    <a:cubicBezTo>
                      <a:pt x="13151" y="3748"/>
                      <a:pt x="13050" y="3843"/>
                      <a:pt x="12774" y="3882"/>
                    </a:cubicBezTo>
                    <a:cubicBezTo>
                      <a:pt x="12592" y="3909"/>
                      <a:pt x="12534" y="3945"/>
                      <a:pt x="12506" y="4048"/>
                    </a:cubicBezTo>
                    <a:cubicBezTo>
                      <a:pt x="12486" y="4120"/>
                      <a:pt x="12486" y="4213"/>
                      <a:pt x="12506" y="4259"/>
                    </a:cubicBezTo>
                    <a:cubicBezTo>
                      <a:pt x="12605" y="4491"/>
                      <a:pt x="12291" y="4434"/>
                      <a:pt x="11969" y="4161"/>
                    </a:cubicBezTo>
                    <a:cubicBezTo>
                      <a:pt x="11765" y="3988"/>
                      <a:pt x="11517" y="3566"/>
                      <a:pt x="11584" y="3506"/>
                    </a:cubicBezTo>
                    <a:cubicBezTo>
                      <a:pt x="11605" y="3487"/>
                      <a:pt x="11727" y="3452"/>
                      <a:pt x="11860" y="3424"/>
                    </a:cubicBezTo>
                    <a:lnTo>
                      <a:pt x="12103" y="3371"/>
                    </a:lnTo>
                    <a:lnTo>
                      <a:pt x="12103" y="3040"/>
                    </a:lnTo>
                    <a:cubicBezTo>
                      <a:pt x="12103" y="2729"/>
                      <a:pt x="12113" y="2700"/>
                      <a:pt x="12296" y="2566"/>
                    </a:cubicBezTo>
                    <a:cubicBezTo>
                      <a:pt x="12529" y="2395"/>
                      <a:pt x="12773" y="1970"/>
                      <a:pt x="12774" y="1731"/>
                    </a:cubicBezTo>
                    <a:cubicBezTo>
                      <a:pt x="12775" y="1469"/>
                      <a:pt x="12629" y="1273"/>
                      <a:pt x="12380" y="1189"/>
                    </a:cubicBezTo>
                    <a:cubicBezTo>
                      <a:pt x="12154" y="1113"/>
                      <a:pt x="11736" y="1102"/>
                      <a:pt x="11517" y="1166"/>
                    </a:cubicBezTo>
                    <a:cubicBezTo>
                      <a:pt x="11432" y="1191"/>
                      <a:pt x="11318" y="1164"/>
                      <a:pt x="11156" y="1068"/>
                    </a:cubicBezTo>
                    <a:cubicBezTo>
                      <a:pt x="10945" y="944"/>
                      <a:pt x="10928" y="913"/>
                      <a:pt x="10955" y="760"/>
                    </a:cubicBezTo>
                    <a:cubicBezTo>
                      <a:pt x="10973" y="662"/>
                      <a:pt x="10959" y="570"/>
                      <a:pt x="10922" y="549"/>
                    </a:cubicBezTo>
                    <a:cubicBezTo>
                      <a:pt x="10806" y="485"/>
                      <a:pt x="10850" y="304"/>
                      <a:pt x="10989" y="271"/>
                    </a:cubicBezTo>
                    <a:cubicBezTo>
                      <a:pt x="11119" y="240"/>
                      <a:pt x="11117" y="243"/>
                      <a:pt x="10972" y="211"/>
                    </a:cubicBezTo>
                    <a:cubicBezTo>
                      <a:pt x="10884" y="191"/>
                      <a:pt x="10833" y="144"/>
                      <a:pt x="10838" y="90"/>
                    </a:cubicBezTo>
                    <a:cubicBezTo>
                      <a:pt x="10842" y="42"/>
                      <a:pt x="10816" y="0"/>
                      <a:pt x="10788" y="0"/>
                    </a:cubicBezTo>
                    <a:close/>
                    <a:moveTo>
                      <a:pt x="10813" y="3604"/>
                    </a:moveTo>
                    <a:cubicBezTo>
                      <a:pt x="10819" y="3600"/>
                      <a:pt x="10826" y="3604"/>
                      <a:pt x="10830" y="3604"/>
                    </a:cubicBezTo>
                    <a:cubicBezTo>
                      <a:pt x="10862" y="3609"/>
                      <a:pt x="10923" y="3724"/>
                      <a:pt x="10972" y="3860"/>
                    </a:cubicBezTo>
                    <a:cubicBezTo>
                      <a:pt x="10987" y="3900"/>
                      <a:pt x="11002" y="3939"/>
                      <a:pt x="11022" y="3980"/>
                    </a:cubicBezTo>
                    <a:cubicBezTo>
                      <a:pt x="11082" y="4104"/>
                      <a:pt x="11171" y="4232"/>
                      <a:pt x="11265" y="4349"/>
                    </a:cubicBezTo>
                    <a:cubicBezTo>
                      <a:pt x="11297" y="4388"/>
                      <a:pt x="11324" y="4426"/>
                      <a:pt x="11358" y="4462"/>
                    </a:cubicBezTo>
                    <a:cubicBezTo>
                      <a:pt x="11391" y="4498"/>
                      <a:pt x="11432" y="4535"/>
                      <a:pt x="11467" y="4567"/>
                    </a:cubicBezTo>
                    <a:cubicBezTo>
                      <a:pt x="11501" y="4600"/>
                      <a:pt x="11532" y="4630"/>
                      <a:pt x="11567" y="4657"/>
                    </a:cubicBezTo>
                    <a:cubicBezTo>
                      <a:pt x="11603" y="4685"/>
                      <a:pt x="11641" y="4711"/>
                      <a:pt x="11676" y="4733"/>
                    </a:cubicBezTo>
                    <a:cubicBezTo>
                      <a:pt x="11798" y="4809"/>
                      <a:pt x="11963" y="4945"/>
                      <a:pt x="12045" y="5041"/>
                    </a:cubicBezTo>
                    <a:cubicBezTo>
                      <a:pt x="12082" y="5085"/>
                      <a:pt x="12120" y="5124"/>
                      <a:pt x="12162" y="5154"/>
                    </a:cubicBezTo>
                    <a:cubicBezTo>
                      <a:pt x="12190" y="5175"/>
                      <a:pt x="12224" y="5192"/>
                      <a:pt x="12254" y="5207"/>
                    </a:cubicBezTo>
                    <a:cubicBezTo>
                      <a:pt x="12285" y="5221"/>
                      <a:pt x="12314" y="5236"/>
                      <a:pt x="12346" y="5244"/>
                    </a:cubicBezTo>
                    <a:cubicBezTo>
                      <a:pt x="12363" y="5249"/>
                      <a:pt x="12380" y="5249"/>
                      <a:pt x="12397" y="5252"/>
                    </a:cubicBezTo>
                    <a:cubicBezTo>
                      <a:pt x="12431" y="5258"/>
                      <a:pt x="12463" y="5261"/>
                      <a:pt x="12489" y="5267"/>
                    </a:cubicBezTo>
                    <a:cubicBezTo>
                      <a:pt x="12515" y="5273"/>
                      <a:pt x="12537" y="5283"/>
                      <a:pt x="12556" y="5290"/>
                    </a:cubicBezTo>
                    <a:cubicBezTo>
                      <a:pt x="12584" y="5300"/>
                      <a:pt x="12603" y="5308"/>
                      <a:pt x="12615" y="5320"/>
                    </a:cubicBezTo>
                    <a:cubicBezTo>
                      <a:pt x="12618" y="5324"/>
                      <a:pt x="12621" y="5331"/>
                      <a:pt x="12623" y="5335"/>
                    </a:cubicBezTo>
                    <a:cubicBezTo>
                      <a:pt x="12639" y="5367"/>
                      <a:pt x="12592" y="5407"/>
                      <a:pt x="12489" y="5455"/>
                    </a:cubicBezTo>
                    <a:cubicBezTo>
                      <a:pt x="12465" y="5466"/>
                      <a:pt x="12440" y="5476"/>
                      <a:pt x="12413" y="5493"/>
                    </a:cubicBezTo>
                    <a:cubicBezTo>
                      <a:pt x="12387" y="5509"/>
                      <a:pt x="12359" y="5531"/>
                      <a:pt x="12330" y="5553"/>
                    </a:cubicBezTo>
                    <a:cubicBezTo>
                      <a:pt x="12271" y="5596"/>
                      <a:pt x="12203" y="5651"/>
                      <a:pt x="12137" y="5711"/>
                    </a:cubicBezTo>
                    <a:cubicBezTo>
                      <a:pt x="12071" y="5771"/>
                      <a:pt x="12005" y="5835"/>
                      <a:pt x="11936" y="5907"/>
                    </a:cubicBezTo>
                    <a:cubicBezTo>
                      <a:pt x="11798" y="6049"/>
                      <a:pt x="11660" y="6211"/>
                      <a:pt x="11534" y="6373"/>
                    </a:cubicBezTo>
                    <a:cubicBezTo>
                      <a:pt x="11471" y="6454"/>
                      <a:pt x="11412" y="6535"/>
                      <a:pt x="11358" y="6614"/>
                    </a:cubicBezTo>
                    <a:cubicBezTo>
                      <a:pt x="11277" y="6732"/>
                      <a:pt x="11206" y="6845"/>
                      <a:pt x="11156" y="6945"/>
                    </a:cubicBezTo>
                    <a:cubicBezTo>
                      <a:pt x="11140" y="6978"/>
                      <a:pt x="11126" y="7013"/>
                      <a:pt x="11115" y="7043"/>
                    </a:cubicBezTo>
                    <a:cubicBezTo>
                      <a:pt x="11062" y="7177"/>
                      <a:pt x="10972" y="7379"/>
                      <a:pt x="10922" y="7494"/>
                    </a:cubicBezTo>
                    <a:cubicBezTo>
                      <a:pt x="10871" y="7609"/>
                      <a:pt x="10818" y="7719"/>
                      <a:pt x="10796" y="7742"/>
                    </a:cubicBezTo>
                    <a:cubicBezTo>
                      <a:pt x="10784" y="7755"/>
                      <a:pt x="10764" y="7743"/>
                      <a:pt x="10737" y="7712"/>
                    </a:cubicBezTo>
                    <a:cubicBezTo>
                      <a:pt x="10724" y="7697"/>
                      <a:pt x="10711" y="7677"/>
                      <a:pt x="10696" y="7652"/>
                    </a:cubicBezTo>
                    <a:cubicBezTo>
                      <a:pt x="10664" y="7603"/>
                      <a:pt x="10623" y="7540"/>
                      <a:pt x="10587" y="7464"/>
                    </a:cubicBezTo>
                    <a:cubicBezTo>
                      <a:pt x="10531" y="7350"/>
                      <a:pt x="10479" y="7217"/>
                      <a:pt x="10427" y="7073"/>
                    </a:cubicBezTo>
                    <a:cubicBezTo>
                      <a:pt x="10414" y="7036"/>
                      <a:pt x="10397" y="6989"/>
                      <a:pt x="10377" y="6945"/>
                    </a:cubicBezTo>
                    <a:cubicBezTo>
                      <a:pt x="10338" y="6858"/>
                      <a:pt x="10283" y="6764"/>
                      <a:pt x="10235" y="6682"/>
                    </a:cubicBezTo>
                    <a:cubicBezTo>
                      <a:pt x="10210" y="6640"/>
                      <a:pt x="10190" y="6601"/>
                      <a:pt x="10168" y="6569"/>
                    </a:cubicBezTo>
                    <a:cubicBezTo>
                      <a:pt x="9915" y="6210"/>
                      <a:pt x="9316" y="5613"/>
                      <a:pt x="9087" y="5485"/>
                    </a:cubicBezTo>
                    <a:cubicBezTo>
                      <a:pt x="9057" y="5469"/>
                      <a:pt x="9033" y="5454"/>
                      <a:pt x="9011" y="5440"/>
                    </a:cubicBezTo>
                    <a:cubicBezTo>
                      <a:pt x="8989" y="5426"/>
                      <a:pt x="8967" y="5414"/>
                      <a:pt x="8952" y="5402"/>
                    </a:cubicBezTo>
                    <a:cubicBezTo>
                      <a:pt x="8938" y="5390"/>
                      <a:pt x="8934" y="5375"/>
                      <a:pt x="8927" y="5365"/>
                    </a:cubicBezTo>
                    <a:cubicBezTo>
                      <a:pt x="8921" y="5355"/>
                      <a:pt x="8918" y="5343"/>
                      <a:pt x="8919" y="5335"/>
                    </a:cubicBezTo>
                    <a:cubicBezTo>
                      <a:pt x="8919" y="5330"/>
                      <a:pt x="8917" y="5331"/>
                      <a:pt x="8919" y="5327"/>
                    </a:cubicBezTo>
                    <a:cubicBezTo>
                      <a:pt x="8921" y="5323"/>
                      <a:pt x="8923" y="5316"/>
                      <a:pt x="8927" y="5312"/>
                    </a:cubicBezTo>
                    <a:cubicBezTo>
                      <a:pt x="8936" y="5304"/>
                      <a:pt x="8953" y="5296"/>
                      <a:pt x="8969" y="5290"/>
                    </a:cubicBezTo>
                    <a:cubicBezTo>
                      <a:pt x="9002" y="5276"/>
                      <a:pt x="9048" y="5271"/>
                      <a:pt x="9112" y="5259"/>
                    </a:cubicBezTo>
                    <a:cubicBezTo>
                      <a:pt x="9136" y="5255"/>
                      <a:pt x="9170" y="5244"/>
                      <a:pt x="9204" y="5229"/>
                    </a:cubicBezTo>
                    <a:cubicBezTo>
                      <a:pt x="9306" y="5184"/>
                      <a:pt x="9435" y="5096"/>
                      <a:pt x="9539" y="5004"/>
                    </a:cubicBezTo>
                    <a:cubicBezTo>
                      <a:pt x="9678" y="4881"/>
                      <a:pt x="9925" y="4671"/>
                      <a:pt x="10084" y="4537"/>
                    </a:cubicBezTo>
                    <a:cubicBezTo>
                      <a:pt x="10211" y="4430"/>
                      <a:pt x="10356" y="4263"/>
                      <a:pt x="10469" y="4101"/>
                    </a:cubicBezTo>
                    <a:cubicBezTo>
                      <a:pt x="10488" y="4074"/>
                      <a:pt x="10511" y="4045"/>
                      <a:pt x="10528" y="4018"/>
                    </a:cubicBezTo>
                    <a:cubicBezTo>
                      <a:pt x="10545" y="3991"/>
                      <a:pt x="10555" y="3968"/>
                      <a:pt x="10570" y="3943"/>
                    </a:cubicBezTo>
                    <a:cubicBezTo>
                      <a:pt x="10624" y="3846"/>
                      <a:pt x="10683" y="3756"/>
                      <a:pt x="10729" y="3694"/>
                    </a:cubicBezTo>
                    <a:cubicBezTo>
                      <a:pt x="10752" y="3663"/>
                      <a:pt x="10771" y="3643"/>
                      <a:pt x="10788" y="3627"/>
                    </a:cubicBezTo>
                    <a:cubicBezTo>
                      <a:pt x="10796" y="3618"/>
                      <a:pt x="10807" y="3608"/>
                      <a:pt x="10813" y="3604"/>
                    </a:cubicBezTo>
                    <a:close/>
                    <a:moveTo>
                      <a:pt x="10771" y="8096"/>
                    </a:moveTo>
                    <a:cubicBezTo>
                      <a:pt x="10816" y="8096"/>
                      <a:pt x="10971" y="8473"/>
                      <a:pt x="10939" y="8502"/>
                    </a:cubicBezTo>
                    <a:cubicBezTo>
                      <a:pt x="10893" y="8544"/>
                      <a:pt x="10614" y="8543"/>
                      <a:pt x="10587" y="8502"/>
                    </a:cubicBezTo>
                    <a:cubicBezTo>
                      <a:pt x="10581" y="8494"/>
                      <a:pt x="10587" y="8474"/>
                      <a:pt x="10595" y="8442"/>
                    </a:cubicBezTo>
                    <a:cubicBezTo>
                      <a:pt x="10597" y="8419"/>
                      <a:pt x="10604" y="8389"/>
                      <a:pt x="10620" y="8359"/>
                    </a:cubicBezTo>
                    <a:cubicBezTo>
                      <a:pt x="10630" y="8330"/>
                      <a:pt x="10644" y="8293"/>
                      <a:pt x="10662" y="8254"/>
                    </a:cubicBezTo>
                    <a:cubicBezTo>
                      <a:pt x="10674" y="8229"/>
                      <a:pt x="10684" y="8212"/>
                      <a:pt x="10696" y="8194"/>
                    </a:cubicBezTo>
                    <a:cubicBezTo>
                      <a:pt x="10724" y="8139"/>
                      <a:pt x="10757" y="8096"/>
                      <a:pt x="10771" y="8096"/>
                    </a:cubicBezTo>
                    <a:close/>
                    <a:moveTo>
                      <a:pt x="10796" y="8864"/>
                    </a:moveTo>
                    <a:cubicBezTo>
                      <a:pt x="10728" y="8864"/>
                      <a:pt x="10660" y="8888"/>
                      <a:pt x="10570" y="8939"/>
                    </a:cubicBezTo>
                    <a:cubicBezTo>
                      <a:pt x="10445" y="9009"/>
                      <a:pt x="10202" y="9067"/>
                      <a:pt x="10034" y="9067"/>
                    </a:cubicBezTo>
                    <a:cubicBezTo>
                      <a:pt x="9410" y="9067"/>
                      <a:pt x="9043" y="9747"/>
                      <a:pt x="9539" y="9985"/>
                    </a:cubicBezTo>
                    <a:cubicBezTo>
                      <a:pt x="9871" y="10144"/>
                      <a:pt x="9821" y="10283"/>
                      <a:pt x="9371" y="10451"/>
                    </a:cubicBezTo>
                    <a:cubicBezTo>
                      <a:pt x="9064" y="10566"/>
                      <a:pt x="8912" y="10578"/>
                      <a:pt x="8693" y="10489"/>
                    </a:cubicBezTo>
                    <a:cubicBezTo>
                      <a:pt x="8537" y="10425"/>
                      <a:pt x="8330" y="10402"/>
                      <a:pt x="8232" y="10436"/>
                    </a:cubicBezTo>
                    <a:cubicBezTo>
                      <a:pt x="7973" y="10525"/>
                      <a:pt x="8015" y="10776"/>
                      <a:pt x="8299" y="10842"/>
                    </a:cubicBezTo>
                    <a:cubicBezTo>
                      <a:pt x="8438" y="10875"/>
                      <a:pt x="8516" y="10954"/>
                      <a:pt x="8483" y="11031"/>
                    </a:cubicBezTo>
                    <a:cubicBezTo>
                      <a:pt x="8452" y="11104"/>
                      <a:pt x="8340" y="11626"/>
                      <a:pt x="8232" y="12189"/>
                    </a:cubicBezTo>
                    <a:cubicBezTo>
                      <a:pt x="8075" y="13002"/>
                      <a:pt x="7971" y="13260"/>
                      <a:pt x="7754" y="13438"/>
                    </a:cubicBezTo>
                    <a:lnTo>
                      <a:pt x="7486" y="13664"/>
                    </a:lnTo>
                    <a:lnTo>
                      <a:pt x="7779" y="13875"/>
                    </a:lnTo>
                    <a:cubicBezTo>
                      <a:pt x="8183" y="14159"/>
                      <a:pt x="8950" y="14160"/>
                      <a:pt x="9355" y="13875"/>
                    </a:cubicBezTo>
                    <a:cubicBezTo>
                      <a:pt x="9656" y="13663"/>
                      <a:pt x="9651" y="13661"/>
                      <a:pt x="9422" y="13491"/>
                    </a:cubicBezTo>
                    <a:cubicBezTo>
                      <a:pt x="9252" y="13365"/>
                      <a:pt x="9122" y="13003"/>
                      <a:pt x="8927" y="12114"/>
                    </a:cubicBezTo>
                    <a:cubicBezTo>
                      <a:pt x="8782" y="11451"/>
                      <a:pt x="8687" y="10885"/>
                      <a:pt x="8718" y="10857"/>
                    </a:cubicBezTo>
                    <a:cubicBezTo>
                      <a:pt x="8821" y="10765"/>
                      <a:pt x="10209" y="10805"/>
                      <a:pt x="10277" y="10903"/>
                    </a:cubicBezTo>
                    <a:cubicBezTo>
                      <a:pt x="10313" y="10956"/>
                      <a:pt x="10195" y="11103"/>
                      <a:pt x="10008" y="11226"/>
                    </a:cubicBezTo>
                    <a:cubicBezTo>
                      <a:pt x="9705" y="11427"/>
                      <a:pt x="9575" y="11621"/>
                      <a:pt x="9388" y="12152"/>
                    </a:cubicBezTo>
                    <a:cubicBezTo>
                      <a:pt x="9284" y="12447"/>
                      <a:pt x="9716" y="13121"/>
                      <a:pt x="10159" y="13355"/>
                    </a:cubicBezTo>
                    <a:cubicBezTo>
                      <a:pt x="10552" y="13563"/>
                      <a:pt x="10578" y="13604"/>
                      <a:pt x="10545" y="14010"/>
                    </a:cubicBezTo>
                    <a:cubicBezTo>
                      <a:pt x="10510" y="14436"/>
                      <a:pt x="10502" y="14442"/>
                      <a:pt x="10134" y="14409"/>
                    </a:cubicBezTo>
                    <a:cubicBezTo>
                      <a:pt x="9760" y="14375"/>
                      <a:pt x="9755" y="14377"/>
                      <a:pt x="9782" y="14793"/>
                    </a:cubicBezTo>
                    <a:cubicBezTo>
                      <a:pt x="9805" y="15137"/>
                      <a:pt x="9857" y="15219"/>
                      <a:pt x="10050" y="15221"/>
                    </a:cubicBezTo>
                    <a:cubicBezTo>
                      <a:pt x="10179" y="15223"/>
                      <a:pt x="10376" y="15284"/>
                      <a:pt x="10494" y="15364"/>
                    </a:cubicBezTo>
                    <a:cubicBezTo>
                      <a:pt x="10681" y="15491"/>
                      <a:pt x="10752" y="15494"/>
                      <a:pt x="11031" y="15364"/>
                    </a:cubicBezTo>
                    <a:cubicBezTo>
                      <a:pt x="11208" y="15282"/>
                      <a:pt x="11450" y="15214"/>
                      <a:pt x="11567" y="15214"/>
                    </a:cubicBezTo>
                    <a:cubicBezTo>
                      <a:pt x="11738" y="15214"/>
                      <a:pt x="11786" y="15135"/>
                      <a:pt x="11793" y="14800"/>
                    </a:cubicBezTo>
                    <a:cubicBezTo>
                      <a:pt x="11802" y="14394"/>
                      <a:pt x="11791" y="14385"/>
                      <a:pt x="11441" y="14416"/>
                    </a:cubicBezTo>
                    <a:cubicBezTo>
                      <a:pt x="11095" y="14447"/>
                      <a:pt x="11081" y="14433"/>
                      <a:pt x="11048" y="14018"/>
                    </a:cubicBezTo>
                    <a:cubicBezTo>
                      <a:pt x="11015" y="13614"/>
                      <a:pt x="11042" y="13565"/>
                      <a:pt x="11467" y="13325"/>
                    </a:cubicBezTo>
                    <a:cubicBezTo>
                      <a:pt x="12294" y="12857"/>
                      <a:pt x="12377" y="11922"/>
                      <a:pt x="11651" y="11309"/>
                    </a:cubicBezTo>
                    <a:cubicBezTo>
                      <a:pt x="11436" y="11127"/>
                      <a:pt x="11292" y="10942"/>
                      <a:pt x="11324" y="10895"/>
                    </a:cubicBezTo>
                    <a:cubicBezTo>
                      <a:pt x="11418" y="10759"/>
                      <a:pt x="12582" y="10796"/>
                      <a:pt x="12715" y="10940"/>
                    </a:cubicBezTo>
                    <a:cubicBezTo>
                      <a:pt x="12917" y="11158"/>
                      <a:pt x="12430" y="13277"/>
                      <a:pt x="12129" y="13491"/>
                    </a:cubicBezTo>
                    <a:cubicBezTo>
                      <a:pt x="11995" y="13586"/>
                      <a:pt x="11914" y="13679"/>
                      <a:pt x="11944" y="13702"/>
                    </a:cubicBezTo>
                    <a:cubicBezTo>
                      <a:pt x="12545" y="14146"/>
                      <a:pt x="13223" y="14212"/>
                      <a:pt x="13712" y="13867"/>
                    </a:cubicBezTo>
                    <a:cubicBezTo>
                      <a:pt x="14024" y="13648"/>
                      <a:pt x="14017" y="13645"/>
                      <a:pt x="13788" y="13483"/>
                    </a:cubicBezTo>
                    <a:cubicBezTo>
                      <a:pt x="13614" y="13361"/>
                      <a:pt x="13495" y="13025"/>
                      <a:pt x="13310" y="12144"/>
                    </a:cubicBezTo>
                    <a:lnTo>
                      <a:pt x="13067" y="10970"/>
                    </a:lnTo>
                    <a:lnTo>
                      <a:pt x="13335" y="10790"/>
                    </a:lnTo>
                    <a:cubicBezTo>
                      <a:pt x="13561" y="10633"/>
                      <a:pt x="13574" y="10590"/>
                      <a:pt x="13427" y="10504"/>
                    </a:cubicBezTo>
                    <a:cubicBezTo>
                      <a:pt x="13219" y="10380"/>
                      <a:pt x="12964" y="10376"/>
                      <a:pt x="12765" y="10489"/>
                    </a:cubicBezTo>
                    <a:cubicBezTo>
                      <a:pt x="12621" y="10571"/>
                      <a:pt x="11682" y="10403"/>
                      <a:pt x="11534" y="10271"/>
                    </a:cubicBezTo>
                    <a:cubicBezTo>
                      <a:pt x="11492" y="10234"/>
                      <a:pt x="11642" y="10137"/>
                      <a:pt x="11869" y="10052"/>
                    </a:cubicBezTo>
                    <a:cubicBezTo>
                      <a:pt x="12167" y="9941"/>
                      <a:pt x="12279" y="9833"/>
                      <a:pt x="12279" y="9669"/>
                    </a:cubicBezTo>
                    <a:cubicBezTo>
                      <a:pt x="12279" y="9343"/>
                      <a:pt x="11956" y="9067"/>
                      <a:pt x="11575" y="9067"/>
                    </a:cubicBezTo>
                    <a:cubicBezTo>
                      <a:pt x="11396" y="9067"/>
                      <a:pt x="11147" y="9009"/>
                      <a:pt x="11022" y="8939"/>
                    </a:cubicBezTo>
                    <a:cubicBezTo>
                      <a:pt x="10932" y="8888"/>
                      <a:pt x="10864" y="8864"/>
                      <a:pt x="10796" y="8864"/>
                    </a:cubicBezTo>
                    <a:close/>
                    <a:moveTo>
                      <a:pt x="11425" y="9172"/>
                    </a:moveTo>
                    <a:cubicBezTo>
                      <a:pt x="11444" y="9171"/>
                      <a:pt x="11456" y="9171"/>
                      <a:pt x="11475" y="9172"/>
                    </a:cubicBezTo>
                    <a:cubicBezTo>
                      <a:pt x="11729" y="9185"/>
                      <a:pt x="11936" y="9363"/>
                      <a:pt x="11936" y="9654"/>
                    </a:cubicBezTo>
                    <a:cubicBezTo>
                      <a:pt x="11936" y="10005"/>
                      <a:pt x="11470" y="10173"/>
                      <a:pt x="11098" y="9955"/>
                    </a:cubicBezTo>
                    <a:cubicBezTo>
                      <a:pt x="10846" y="9807"/>
                      <a:pt x="10773" y="9805"/>
                      <a:pt x="10486" y="9939"/>
                    </a:cubicBezTo>
                    <a:cubicBezTo>
                      <a:pt x="10069" y="10134"/>
                      <a:pt x="10039" y="10132"/>
                      <a:pt x="9757" y="9879"/>
                    </a:cubicBezTo>
                    <a:cubicBezTo>
                      <a:pt x="9544" y="9688"/>
                      <a:pt x="9542" y="9643"/>
                      <a:pt x="9690" y="9443"/>
                    </a:cubicBezTo>
                    <a:cubicBezTo>
                      <a:pt x="9902" y="9155"/>
                      <a:pt x="10300" y="9104"/>
                      <a:pt x="10578" y="9330"/>
                    </a:cubicBezTo>
                    <a:cubicBezTo>
                      <a:pt x="10782" y="9496"/>
                      <a:pt x="10811" y="9496"/>
                      <a:pt x="11006" y="9338"/>
                    </a:cubicBezTo>
                    <a:cubicBezTo>
                      <a:pt x="11139" y="9230"/>
                      <a:pt x="11288" y="9179"/>
                      <a:pt x="11425" y="9172"/>
                    </a:cubicBezTo>
                    <a:close/>
                    <a:moveTo>
                      <a:pt x="8316" y="12460"/>
                    </a:moveTo>
                    <a:cubicBezTo>
                      <a:pt x="8320" y="12459"/>
                      <a:pt x="8328" y="12460"/>
                      <a:pt x="8332" y="12460"/>
                    </a:cubicBezTo>
                    <a:cubicBezTo>
                      <a:pt x="8401" y="12466"/>
                      <a:pt x="8450" y="12624"/>
                      <a:pt x="8450" y="12927"/>
                    </a:cubicBezTo>
                    <a:cubicBezTo>
                      <a:pt x="8450" y="13218"/>
                      <a:pt x="8394" y="13420"/>
                      <a:pt x="8307" y="13446"/>
                    </a:cubicBezTo>
                    <a:cubicBezTo>
                      <a:pt x="8100" y="13508"/>
                      <a:pt x="8029" y="13260"/>
                      <a:pt x="8131" y="12821"/>
                    </a:cubicBezTo>
                    <a:cubicBezTo>
                      <a:pt x="8185" y="12587"/>
                      <a:pt x="8257" y="12473"/>
                      <a:pt x="8316" y="12460"/>
                    </a:cubicBezTo>
                    <a:close/>
                    <a:moveTo>
                      <a:pt x="8785" y="12483"/>
                    </a:moveTo>
                    <a:cubicBezTo>
                      <a:pt x="8893" y="12469"/>
                      <a:pt x="8959" y="12647"/>
                      <a:pt x="8994" y="13055"/>
                    </a:cubicBezTo>
                    <a:cubicBezTo>
                      <a:pt x="9023" y="13383"/>
                      <a:pt x="8873" y="13562"/>
                      <a:pt x="8701" y="13408"/>
                    </a:cubicBezTo>
                    <a:cubicBezTo>
                      <a:pt x="8579" y="13299"/>
                      <a:pt x="8605" y="12569"/>
                      <a:pt x="8735" y="12498"/>
                    </a:cubicBezTo>
                    <a:cubicBezTo>
                      <a:pt x="8752" y="12488"/>
                      <a:pt x="8769" y="12485"/>
                      <a:pt x="8785" y="12483"/>
                    </a:cubicBezTo>
                    <a:close/>
                    <a:moveTo>
                      <a:pt x="12682" y="12754"/>
                    </a:moveTo>
                    <a:cubicBezTo>
                      <a:pt x="12745" y="12756"/>
                      <a:pt x="12799" y="12899"/>
                      <a:pt x="12799" y="13077"/>
                    </a:cubicBezTo>
                    <a:cubicBezTo>
                      <a:pt x="12799" y="13377"/>
                      <a:pt x="12638" y="13557"/>
                      <a:pt x="12489" y="13423"/>
                    </a:cubicBezTo>
                    <a:cubicBezTo>
                      <a:pt x="12387" y="13332"/>
                      <a:pt x="12556" y="12748"/>
                      <a:pt x="12682" y="12754"/>
                    </a:cubicBezTo>
                    <a:close/>
                    <a:moveTo>
                      <a:pt x="13251" y="12829"/>
                    </a:moveTo>
                    <a:cubicBezTo>
                      <a:pt x="13314" y="12818"/>
                      <a:pt x="13390" y="12914"/>
                      <a:pt x="13411" y="13047"/>
                    </a:cubicBezTo>
                    <a:cubicBezTo>
                      <a:pt x="13458" y="13348"/>
                      <a:pt x="13237" y="13582"/>
                      <a:pt x="13134" y="13340"/>
                    </a:cubicBezTo>
                    <a:cubicBezTo>
                      <a:pt x="13043" y="13128"/>
                      <a:pt x="13105" y="12855"/>
                      <a:pt x="13251" y="12829"/>
                    </a:cubicBezTo>
                    <a:close/>
                  </a:path>
                </a:pathLst>
              </a:custGeom>
              <a:ln w="12700" cap="flat">
                <a:noFill/>
                <a:miter lim="400000"/>
              </a:ln>
              <a:effectLst/>
            </p:spPr>
          </p:pic>
        </p:grpSp>
      </p:grpSp>
      <p:sp>
        <p:nvSpPr>
          <p:cNvPr id="20" name="www.roskazna.ru"/>
          <p:cNvSpPr txBox="1"/>
          <p:nvPr/>
        </p:nvSpPr>
        <p:spPr>
          <a:xfrm>
            <a:off x="683568" y="339502"/>
            <a:ext cx="1800200" cy="24109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square" lIns="50800" tIns="50800" rIns="50800" bIns="50800" anchor="ctr">
            <a:spAutoFit/>
          </a:bodyPr>
          <a:lstStyle/>
          <a:p>
            <a:pPr marL="92075" lvl="2" algn="l">
              <a:defRPr b="0">
                <a:solidFill>
                  <a:srgbClr val="212121"/>
                </a:solidFill>
                <a:latin typeface="Helvetica"/>
                <a:ea typeface="Helvetica"/>
                <a:cs typeface="Helvetica"/>
                <a:sym typeface="Helvetica"/>
              </a:defRPr>
            </a:pPr>
            <a:r>
              <a:rPr sz="900" dirty="0" smtClean="0">
                <a:solidFill>
                  <a:schemeClr val="accent1">
                    <a:lumMod val="50000"/>
                  </a:schemeClr>
                </a:solidFill>
                <a:latin typeface="Cambria" pitchFamily="18" charset="0"/>
              </a:rPr>
              <a:t>www.</a:t>
            </a:r>
            <a:r>
              <a:rPr lang="en-US" sz="900" dirty="0" smtClean="0">
                <a:solidFill>
                  <a:schemeClr val="accent1">
                    <a:lumMod val="50000"/>
                  </a:schemeClr>
                </a:solidFill>
                <a:latin typeface="Cambria" pitchFamily="18" charset="0"/>
              </a:rPr>
              <a:t>altay</a:t>
            </a:r>
            <a:r>
              <a:rPr lang="ru-RU" sz="900" dirty="0" smtClean="0">
                <a:solidFill>
                  <a:schemeClr val="accent1">
                    <a:lumMod val="50000"/>
                  </a:schemeClr>
                </a:solidFill>
                <a:latin typeface="Cambria" pitchFamily="18" charset="0"/>
              </a:rPr>
              <a:t>.</a:t>
            </a:r>
            <a:r>
              <a:rPr sz="900" dirty="0" smtClean="0">
                <a:solidFill>
                  <a:schemeClr val="accent1">
                    <a:lumMod val="50000"/>
                  </a:schemeClr>
                </a:solidFill>
                <a:latin typeface="Cambria" pitchFamily="18" charset="0"/>
              </a:rPr>
              <a:t>roskazna.ru</a:t>
            </a:r>
            <a:endParaRPr sz="900" dirty="0">
              <a:solidFill>
                <a:schemeClr val="accent1">
                  <a:lumMod val="50000"/>
                </a:schemeClr>
              </a:solidFill>
              <a:latin typeface="Cambria" pitchFamily="18" charset="0"/>
            </a:endParaRPr>
          </a:p>
        </p:txBody>
      </p:sp>
      <p:sp>
        <p:nvSpPr>
          <p:cNvPr id="26" name="TextBox 3"/>
          <p:cNvSpPr txBox="1">
            <a:spLocks noChangeArrowheads="1"/>
          </p:cNvSpPr>
          <p:nvPr/>
        </p:nvSpPr>
        <p:spPr bwMode="auto">
          <a:xfrm>
            <a:off x="755576" y="126817"/>
            <a:ext cx="2736304" cy="28469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txBody>
          <a:bodyPr wrap="square" lIns="68580" tIns="34290" rIns="68580" bIns="34290">
            <a:spAutoFit/>
          </a:bodyPr>
          <a:lstStyle/>
          <a:p>
            <a:r>
              <a:rPr lang="ru-RU" altLang="ru-RU" sz="1400" b="1" dirty="0" smtClean="0">
                <a:solidFill>
                  <a:schemeClr val="tx2">
                    <a:lumMod val="50000"/>
                  </a:schemeClr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Cambria" pitchFamily="18" charset="0"/>
                <a:cs typeface="Arial" pitchFamily="34" charset="0"/>
              </a:rPr>
              <a:t>УФК ПО АЛТАЙСКОМУ КРАЮ</a:t>
            </a:r>
            <a:endParaRPr lang="ru-RU" altLang="ru-RU" sz="1400" b="1" dirty="0">
              <a:solidFill>
                <a:schemeClr val="tx2">
                  <a:lumMod val="50000"/>
                </a:schemeClr>
              </a:solidFill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  <a:latin typeface="Cambria" pitchFamily="18" charset="0"/>
              <a:cs typeface="Arial" pitchFamily="34" charset="0"/>
            </a:endParaRPr>
          </a:p>
        </p:txBody>
      </p:sp>
      <p:sp>
        <p:nvSpPr>
          <p:cNvPr id="12" name="TextBox 15"/>
          <p:cNvSpPr txBox="1">
            <a:spLocks noChangeArrowheads="1"/>
          </p:cNvSpPr>
          <p:nvPr/>
        </p:nvSpPr>
        <p:spPr bwMode="auto">
          <a:xfrm>
            <a:off x="3347864" y="73536"/>
            <a:ext cx="5796136" cy="69249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/>
            <a:r>
              <a:rPr lang="ru-RU" altLang="ru-RU" sz="13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mbria" pitchFamily="18" charset="0"/>
              </a:rPr>
              <a:t>Развитие ГИС ГМП, Официального сайта для размещения информации о государственных (муниципальных) учреждениях, </a:t>
            </a:r>
          </a:p>
          <a:p>
            <a:pPr algn="ctr"/>
            <a:r>
              <a:rPr lang="ru-RU" altLang="ru-RU" sz="13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mbria" pitchFamily="18" charset="0"/>
              </a:rPr>
              <a:t>ГАС «Управление»</a:t>
            </a:r>
          </a:p>
        </p:txBody>
      </p:sp>
      <p:sp>
        <p:nvSpPr>
          <p:cNvPr id="16" name="Прямоугольник 15"/>
          <p:cNvSpPr/>
          <p:nvPr/>
        </p:nvSpPr>
        <p:spPr>
          <a:xfrm>
            <a:off x="35496" y="915566"/>
            <a:ext cx="9001000" cy="864096"/>
          </a:xfrm>
          <a:prstGeom prst="rect">
            <a:avLst/>
          </a:prstGeom>
          <a:noFill/>
          <a:ln w="12700">
            <a:solidFill>
              <a:srgbClr val="C00000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pPr indent="180000">
              <a:defRPr/>
            </a:pPr>
            <a:endParaRPr lang="ru-RU" sz="1000" dirty="0">
              <a:solidFill>
                <a:schemeClr val="accent1">
                  <a:lumMod val="50000"/>
                </a:schemeClr>
              </a:solidFill>
              <a:latin typeface="Cambria" pitchFamily="18" charset="0"/>
            </a:endParaRPr>
          </a:p>
        </p:txBody>
      </p:sp>
      <p:sp>
        <p:nvSpPr>
          <p:cNvPr id="17" name="Прямоугольник 16"/>
          <p:cNvSpPr/>
          <p:nvPr/>
        </p:nvSpPr>
        <p:spPr>
          <a:xfrm>
            <a:off x="0" y="888320"/>
            <a:ext cx="9144000" cy="84895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lnSpc>
                <a:spcPts val="500"/>
              </a:lnSpc>
              <a:defRPr/>
            </a:pPr>
            <a:endParaRPr lang="ru-RU" sz="1250" b="1" dirty="0" smtClean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mbria" pitchFamily="18" charset="0"/>
            </a:endParaRPr>
          </a:p>
          <a:p>
            <a:pPr algn="ctr">
              <a:defRPr/>
            </a:pPr>
            <a:r>
              <a:rPr lang="ru-RU" sz="1500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mbria" pitchFamily="18" charset="0"/>
              </a:rPr>
              <a:t>Задача органов Федерального казначейства -</a:t>
            </a:r>
          </a:p>
          <a:p>
            <a:pPr algn="ctr">
              <a:defRPr/>
            </a:pPr>
            <a:r>
              <a:rPr lang="ru-RU" sz="1500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mbria" pitchFamily="18" charset="0"/>
              </a:rPr>
              <a:t>контроль подключения пользователей, обеспечения полноты, своевременности и качества предоставляемых в системы данных, а также осуществление обратной связи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107504" y="4081303"/>
            <a:ext cx="2880320" cy="93871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ru-RU" sz="1100" dirty="0" smtClean="0">
                <a:solidFill>
                  <a:schemeClr val="accent1">
                    <a:lumMod val="50000"/>
                  </a:schemeClr>
                </a:solidFill>
                <a:latin typeface="Cambria" pitchFamily="18" charset="0"/>
              </a:rPr>
              <a:t>По результатам рейтинга Казначейства России по взаимодействию с ГИС ГМП</a:t>
            </a:r>
          </a:p>
          <a:p>
            <a:pPr algn="ctr"/>
            <a:r>
              <a:rPr lang="ru-RU" sz="1100" dirty="0" smtClean="0">
                <a:solidFill>
                  <a:schemeClr val="accent1">
                    <a:lumMod val="50000"/>
                  </a:schemeClr>
                </a:solidFill>
                <a:latin typeface="Cambria" pitchFamily="18" charset="0"/>
              </a:rPr>
              <a:t> региональных администраторов начислений:</a:t>
            </a:r>
          </a:p>
          <a:p>
            <a:pPr algn="ctr"/>
            <a:r>
              <a:rPr lang="ru-RU" sz="1100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mbria" pitchFamily="18" charset="0"/>
              </a:rPr>
              <a:t>Алтайский край  -  95,16%</a:t>
            </a:r>
          </a:p>
        </p:txBody>
      </p:sp>
      <p:sp>
        <p:nvSpPr>
          <p:cNvPr id="19" name="Прямоугольник 18"/>
          <p:cNvSpPr/>
          <p:nvPr/>
        </p:nvSpPr>
        <p:spPr>
          <a:xfrm>
            <a:off x="3131840" y="4299942"/>
            <a:ext cx="2880320" cy="769441"/>
          </a:xfrm>
          <a:prstGeom prst="rect">
            <a:avLst/>
          </a:prstGeom>
          <a:ln w="6350">
            <a:solidFill>
              <a:schemeClr val="accent1">
                <a:lumMod val="50000"/>
              </a:schemeClr>
            </a:solidFill>
          </a:ln>
        </p:spPr>
        <p:txBody>
          <a:bodyPr wrap="square">
            <a:spAutoFit/>
          </a:bodyPr>
          <a:lstStyle/>
          <a:p>
            <a:pPr algn="ctr"/>
            <a:r>
              <a:rPr lang="ru-RU" sz="1100" dirty="0" smtClean="0">
                <a:solidFill>
                  <a:schemeClr val="accent1">
                    <a:lumMod val="50000"/>
                  </a:schemeClr>
                </a:solidFill>
                <a:latin typeface="Cambria" pitchFamily="18" charset="0"/>
              </a:rPr>
              <a:t>Согласно рейтинга портала  </a:t>
            </a:r>
            <a:r>
              <a:rPr lang="ru-RU" sz="1100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mbria" pitchFamily="18" charset="0"/>
              </a:rPr>
              <a:t>Алтайский край</a:t>
            </a:r>
            <a:r>
              <a:rPr lang="ru-RU" sz="1100" b="1" dirty="0" smtClean="0">
                <a:solidFill>
                  <a:schemeClr val="accent1">
                    <a:lumMod val="50000"/>
                  </a:schemeClr>
                </a:solidFill>
                <a:latin typeface="Cambria" pitchFamily="18" charset="0"/>
              </a:rPr>
              <a:t> </a:t>
            </a:r>
            <a:r>
              <a:rPr lang="ru-RU" sz="1100" dirty="0" smtClean="0">
                <a:solidFill>
                  <a:schemeClr val="accent1">
                    <a:lumMod val="50000"/>
                  </a:schemeClr>
                </a:solidFill>
                <a:latin typeface="Cambria" pitchFamily="18" charset="0"/>
              </a:rPr>
              <a:t>из 14 показателей,  подлежащих размещению на сайте ГМУ,  по 14 входит</a:t>
            </a:r>
            <a:r>
              <a:rPr lang="ru-RU" sz="1100" b="1" dirty="0" smtClean="0">
                <a:solidFill>
                  <a:srgbClr val="C00000"/>
                </a:solidFill>
                <a:latin typeface="Cambria" pitchFamily="18" charset="0"/>
              </a:rPr>
              <a:t> </a:t>
            </a:r>
            <a:r>
              <a:rPr lang="ru-RU" sz="1100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mbria" pitchFamily="18" charset="0"/>
              </a:rPr>
              <a:t>в десятку лидеров по России</a:t>
            </a:r>
            <a:endParaRPr lang="ru-RU" sz="1100" dirty="0" smtClean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mbria" pitchFamily="18" charset="0"/>
            </a:endParaRPr>
          </a:p>
        </p:txBody>
      </p:sp>
      <p:sp>
        <p:nvSpPr>
          <p:cNvPr id="22" name="Прямоугольник 21"/>
          <p:cNvSpPr/>
          <p:nvPr/>
        </p:nvSpPr>
        <p:spPr>
          <a:xfrm>
            <a:off x="107504" y="3003798"/>
            <a:ext cx="2880320" cy="600164"/>
          </a:xfrm>
          <a:prstGeom prst="rect">
            <a:avLst/>
          </a:prstGeom>
          <a:ln w="6350">
            <a:solidFill>
              <a:schemeClr val="accent1">
                <a:lumMod val="50000"/>
              </a:schemeClr>
            </a:solidFill>
          </a:ln>
        </p:spPr>
        <p:txBody>
          <a:bodyPr wrap="square">
            <a:spAutoFit/>
          </a:bodyPr>
          <a:lstStyle/>
          <a:p>
            <a:pPr algn="ctr"/>
            <a:r>
              <a:rPr lang="ru-RU" sz="1100" dirty="0" smtClean="0">
                <a:solidFill>
                  <a:schemeClr val="accent1">
                    <a:lumMod val="50000"/>
                  </a:schemeClr>
                </a:solidFill>
                <a:latin typeface="Cambria" pitchFamily="18" charset="0"/>
              </a:rPr>
              <a:t>УФК по Алтайскому краю зарегистрировано </a:t>
            </a:r>
          </a:p>
          <a:p>
            <a:pPr algn="ctr"/>
            <a:r>
              <a:rPr lang="ru-RU" sz="1100" b="1" dirty="0" smtClean="0">
                <a:solidFill>
                  <a:schemeClr val="accent1">
                    <a:lumMod val="50000"/>
                  </a:schemeClr>
                </a:solidFill>
                <a:latin typeface="Cambria" pitchFamily="18" charset="0"/>
              </a:rPr>
              <a:t> </a:t>
            </a:r>
            <a:r>
              <a:rPr lang="ru-RU" sz="1100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mbria" pitchFamily="18" charset="0"/>
              </a:rPr>
              <a:t>100 %</a:t>
            </a:r>
            <a:r>
              <a:rPr lang="ru-RU" sz="1100" dirty="0" smtClean="0">
                <a:solidFill>
                  <a:schemeClr val="accent1">
                    <a:lumMod val="50000"/>
                  </a:schemeClr>
                </a:solidFill>
                <a:latin typeface="Cambria" pitchFamily="18" charset="0"/>
              </a:rPr>
              <a:t> (921)  участников</a:t>
            </a:r>
          </a:p>
        </p:txBody>
      </p:sp>
      <p:sp>
        <p:nvSpPr>
          <p:cNvPr id="24" name="Итоги деятельности Казначейства России за 2018 год…"/>
          <p:cNvSpPr/>
          <p:nvPr/>
        </p:nvSpPr>
        <p:spPr>
          <a:xfrm>
            <a:off x="62228" y="1851670"/>
            <a:ext cx="8946552" cy="360040"/>
          </a:xfrm>
          <a:prstGeom prst="roundRect">
            <a:avLst>
              <a:gd name="adj" fmla="val 11676"/>
            </a:avLst>
          </a:prstGeom>
          <a:solidFill>
            <a:srgbClr val="003859"/>
          </a:solidFill>
          <a:ln w="12700">
            <a:noFill/>
            <a:miter lim="400000"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0" tIns="0" rIns="0" bIns="0" anchor="ctr"/>
          <a:lstStyle/>
          <a:p>
            <a:pPr algn="ctr" defTabSz="336947">
              <a:defRPr/>
            </a:pPr>
            <a:endParaRPr lang="ru-RU" sz="2200" b="1" cap="all" dirty="0" smtClean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mbria" pitchFamily="18" charset="0"/>
              <a:ea typeface="Open Sans Condensed Light" pitchFamily="34" charset="0"/>
              <a:cs typeface="Open Sans Condensed Light" pitchFamily="34" charset="0"/>
            </a:endParaRPr>
          </a:p>
        </p:txBody>
      </p:sp>
      <p:sp>
        <p:nvSpPr>
          <p:cNvPr id="25" name="TextBox 15"/>
          <p:cNvSpPr txBox="1">
            <a:spLocks noChangeArrowheads="1"/>
          </p:cNvSpPr>
          <p:nvPr/>
        </p:nvSpPr>
        <p:spPr bwMode="auto">
          <a:xfrm>
            <a:off x="35496" y="1851670"/>
            <a:ext cx="9001000" cy="2923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/>
            <a:r>
              <a:rPr lang="ru-RU" altLang="ru-RU" sz="13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mbria" pitchFamily="18" charset="0"/>
              </a:rPr>
              <a:t>2018</a:t>
            </a:r>
          </a:p>
        </p:txBody>
      </p:sp>
      <p:sp>
        <p:nvSpPr>
          <p:cNvPr id="28" name="Прямоугольник 27"/>
          <p:cNvSpPr/>
          <p:nvPr/>
        </p:nvSpPr>
        <p:spPr>
          <a:xfrm>
            <a:off x="107504" y="4041526"/>
            <a:ext cx="2880320" cy="1050503"/>
          </a:xfrm>
          <a:prstGeom prst="rect">
            <a:avLst/>
          </a:prstGeom>
          <a:noFill/>
          <a:ln w="9525">
            <a:solidFill>
              <a:schemeClr val="accent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pPr indent="180000">
              <a:defRPr/>
            </a:pPr>
            <a:endParaRPr lang="ru-RU" sz="1100" dirty="0">
              <a:solidFill>
                <a:schemeClr val="accent1">
                  <a:lumMod val="50000"/>
                </a:schemeClr>
              </a:solidFill>
              <a:latin typeface="Cambria" pitchFamily="18" charset="0"/>
            </a:endParaRPr>
          </a:p>
        </p:txBody>
      </p:sp>
      <p:sp>
        <p:nvSpPr>
          <p:cNvPr id="35" name="Прямоугольник 34"/>
          <p:cNvSpPr/>
          <p:nvPr/>
        </p:nvSpPr>
        <p:spPr bwMode="auto">
          <a:xfrm>
            <a:off x="6732240" y="2283718"/>
            <a:ext cx="1800200" cy="648072"/>
          </a:xfrm>
          <a:prstGeom prst="rect">
            <a:avLst/>
          </a:prstGeom>
          <a:solidFill>
            <a:schemeClr val="bg1"/>
          </a:solidFill>
          <a:ln w="12700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>
              <a:solidFill>
                <a:schemeClr val="accent1">
                  <a:lumMod val="50000"/>
                </a:schemeClr>
              </a:solidFill>
            </a:endParaRPr>
          </a:p>
        </p:txBody>
      </p:sp>
      <p:pic>
        <p:nvPicPr>
          <p:cNvPr id="36" name="Picture 2"/>
          <p:cNvPicPr>
            <a:picLocks noChangeAspect="1" noChangeArrowheads="1"/>
          </p:cNvPicPr>
          <p:nvPr/>
        </p:nvPicPr>
        <p:blipFill>
          <a:blip r:embed="rId5" cstate="print"/>
          <a:srcRect r="82222" b="8914"/>
          <a:stretch>
            <a:fillRect/>
          </a:stretch>
        </p:blipFill>
        <p:spPr bwMode="auto">
          <a:xfrm>
            <a:off x="6804248" y="2338924"/>
            <a:ext cx="576064" cy="52085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7" name="TextBox 36"/>
          <p:cNvSpPr txBox="1"/>
          <p:nvPr/>
        </p:nvSpPr>
        <p:spPr>
          <a:xfrm>
            <a:off x="7236296" y="2355726"/>
            <a:ext cx="1368152" cy="43088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ru-RU" sz="1100" b="1" dirty="0" smtClean="0">
                <a:solidFill>
                  <a:schemeClr val="accent1">
                    <a:lumMod val="50000"/>
                  </a:schemeClr>
                </a:solidFill>
                <a:latin typeface="Cambria" panose="02040503050406030204" pitchFamily="18" charset="0"/>
              </a:rPr>
              <a:t>ГАС «УПРАВЛЕНИЕ»</a:t>
            </a:r>
            <a:endParaRPr lang="ru-RU" sz="1100" b="1" dirty="0">
              <a:solidFill>
                <a:schemeClr val="accent1">
                  <a:lumMod val="50000"/>
                </a:schemeClr>
              </a:solidFill>
              <a:latin typeface="+mj-lt"/>
            </a:endParaRPr>
          </a:p>
        </p:txBody>
      </p:sp>
      <p:grpSp>
        <p:nvGrpSpPr>
          <p:cNvPr id="38" name="Группа 59"/>
          <p:cNvGrpSpPr>
            <a:grpSpLocks/>
          </p:cNvGrpSpPr>
          <p:nvPr/>
        </p:nvGrpSpPr>
        <p:grpSpPr bwMode="auto">
          <a:xfrm>
            <a:off x="3491880" y="2283718"/>
            <a:ext cx="2232248" cy="648072"/>
            <a:chOff x="8543925" y="4610100"/>
            <a:chExt cx="3524250" cy="1066800"/>
          </a:xfrm>
        </p:grpSpPr>
        <p:sp>
          <p:nvSpPr>
            <p:cNvPr id="39" name="Скругленный прямоугольник 38"/>
            <p:cNvSpPr/>
            <p:nvPr/>
          </p:nvSpPr>
          <p:spPr>
            <a:xfrm>
              <a:off x="8543925" y="4610100"/>
              <a:ext cx="3524250" cy="1066800"/>
            </a:xfrm>
            <a:prstGeom prst="roundRect">
              <a:avLst/>
            </a:prstGeom>
            <a:solidFill>
              <a:srgbClr val="C6EAF6">
                <a:alpha val="75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ru-RU" sz="1000" dirty="0">
                <a:solidFill>
                  <a:srgbClr val="BB5843"/>
                </a:solidFill>
                <a:latin typeface="Open Sans Condensed Light" pitchFamily="34" charset="0"/>
                <a:ea typeface="Open Sans Condensed Light" pitchFamily="34" charset="0"/>
                <a:cs typeface="Open Sans Condensed Light" pitchFamily="34" charset="0"/>
              </a:endParaRPr>
            </a:p>
          </p:txBody>
        </p:sp>
        <p:pic>
          <p:nvPicPr>
            <p:cNvPr id="40" name="Рисунок 58" descr="UYGHUVYUK1111.png"/>
            <p:cNvPicPr>
              <a:picLocks noChangeAspect="1"/>
            </p:cNvPicPr>
            <p:nvPr/>
          </p:nvPicPr>
          <p:blipFill>
            <a:blip r:embed="rId6" cstate="print"/>
            <a:srcRect/>
            <a:stretch>
              <a:fillRect/>
            </a:stretch>
          </p:blipFill>
          <p:spPr bwMode="auto">
            <a:xfrm>
              <a:off x="8611238" y="4671725"/>
              <a:ext cx="3394177" cy="922869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sp>
        <p:nvSpPr>
          <p:cNvPr id="44" name="Прямоугольник 43"/>
          <p:cNvSpPr/>
          <p:nvPr/>
        </p:nvSpPr>
        <p:spPr bwMode="auto">
          <a:xfrm>
            <a:off x="539552" y="2283718"/>
            <a:ext cx="2016224" cy="648072"/>
          </a:xfrm>
          <a:prstGeom prst="rect">
            <a:avLst/>
          </a:prstGeom>
          <a:solidFill>
            <a:schemeClr val="bg1"/>
          </a:solidFill>
          <a:ln w="12700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>
              <a:solidFill>
                <a:schemeClr val="accent1">
                  <a:lumMod val="50000"/>
                </a:schemeClr>
              </a:solidFill>
            </a:endParaRPr>
          </a:p>
        </p:txBody>
      </p:sp>
      <p:sp>
        <p:nvSpPr>
          <p:cNvPr id="46" name="TextBox 45"/>
          <p:cNvSpPr txBox="1"/>
          <p:nvPr/>
        </p:nvSpPr>
        <p:spPr>
          <a:xfrm>
            <a:off x="1475656" y="2454156"/>
            <a:ext cx="1368152" cy="2616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ru-RU" sz="1100" b="1" dirty="0" smtClean="0">
                <a:solidFill>
                  <a:schemeClr val="accent1">
                    <a:lumMod val="50000"/>
                  </a:schemeClr>
                </a:solidFill>
                <a:latin typeface="Cambria" panose="02040503050406030204" pitchFamily="18" charset="0"/>
              </a:rPr>
              <a:t>ГИС ГМП</a:t>
            </a:r>
            <a:endParaRPr lang="ru-RU" sz="1100" b="1" dirty="0">
              <a:solidFill>
                <a:schemeClr val="accent1">
                  <a:lumMod val="50000"/>
                </a:schemeClr>
              </a:solidFill>
              <a:latin typeface="+mj-lt"/>
            </a:endParaRPr>
          </a:p>
        </p:txBody>
      </p:sp>
      <p:pic>
        <p:nvPicPr>
          <p:cNvPr id="3075" name="Picture 3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611560" y="2355726"/>
            <a:ext cx="1152525" cy="438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8" name="Прямоугольник 47"/>
          <p:cNvSpPr/>
          <p:nvPr/>
        </p:nvSpPr>
        <p:spPr>
          <a:xfrm>
            <a:off x="3059832" y="3003798"/>
            <a:ext cx="3024336" cy="43088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1100" dirty="0" smtClean="0">
                <a:solidFill>
                  <a:schemeClr val="accent1">
                    <a:lumMod val="50000"/>
                  </a:schemeClr>
                </a:solidFill>
                <a:latin typeface="Cambria" pitchFamily="18" charset="0"/>
              </a:rPr>
              <a:t>УФК по Алтайскому краю зарегистрировано </a:t>
            </a:r>
          </a:p>
          <a:p>
            <a:pPr algn="ctr"/>
            <a:r>
              <a:rPr lang="ru-RU" sz="1100" b="1" dirty="0" smtClean="0">
                <a:solidFill>
                  <a:schemeClr val="accent1">
                    <a:lumMod val="50000"/>
                  </a:schemeClr>
                </a:solidFill>
                <a:latin typeface="Cambria" pitchFamily="18" charset="0"/>
              </a:rPr>
              <a:t> </a:t>
            </a:r>
            <a:r>
              <a:rPr lang="ru-RU" sz="1100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mbria" pitchFamily="18" charset="0"/>
              </a:rPr>
              <a:t>99 %</a:t>
            </a:r>
            <a:r>
              <a:rPr lang="ru-RU" sz="1100" dirty="0" smtClean="0">
                <a:solidFill>
                  <a:schemeClr val="accent1">
                    <a:lumMod val="50000"/>
                  </a:schemeClr>
                </a:solidFill>
                <a:latin typeface="Cambria" pitchFamily="18" charset="0"/>
              </a:rPr>
              <a:t> (2121)  учреждение</a:t>
            </a:r>
          </a:p>
        </p:txBody>
      </p:sp>
      <p:sp>
        <p:nvSpPr>
          <p:cNvPr id="49" name="Прямоугольник 48"/>
          <p:cNvSpPr/>
          <p:nvPr/>
        </p:nvSpPr>
        <p:spPr>
          <a:xfrm>
            <a:off x="3131840" y="3003798"/>
            <a:ext cx="2880320" cy="504056"/>
          </a:xfrm>
          <a:prstGeom prst="rect">
            <a:avLst/>
          </a:prstGeom>
          <a:noFill/>
          <a:ln w="9525">
            <a:solidFill>
              <a:schemeClr val="accent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pPr indent="180000">
              <a:defRPr/>
            </a:pPr>
            <a:endParaRPr lang="ru-RU" sz="1100" dirty="0">
              <a:solidFill>
                <a:schemeClr val="accent1">
                  <a:lumMod val="50000"/>
                </a:schemeClr>
              </a:solidFill>
              <a:latin typeface="Cambria" pitchFamily="18" charset="0"/>
            </a:endParaRPr>
          </a:p>
        </p:txBody>
      </p:sp>
      <p:sp>
        <p:nvSpPr>
          <p:cNvPr id="50" name="Прямоугольник 49"/>
          <p:cNvSpPr/>
          <p:nvPr/>
        </p:nvSpPr>
        <p:spPr>
          <a:xfrm>
            <a:off x="35496" y="3579862"/>
            <a:ext cx="3024336" cy="43088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1100" dirty="0" smtClean="0">
                <a:solidFill>
                  <a:schemeClr val="accent1">
                    <a:lumMod val="50000"/>
                  </a:schemeClr>
                </a:solidFill>
                <a:latin typeface="Cambria" pitchFamily="18" charset="0"/>
              </a:rPr>
              <a:t>УФК по Алтайскому краю направлено</a:t>
            </a:r>
          </a:p>
          <a:p>
            <a:pPr algn="ctr"/>
            <a:r>
              <a:rPr lang="ru-RU" sz="1100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mbria" pitchFamily="18" charset="0"/>
              </a:rPr>
              <a:t> 2 118 тыс</a:t>
            </a:r>
            <a:r>
              <a:rPr lang="ru-RU" sz="1100" b="1" dirty="0" smtClean="0">
                <a:solidFill>
                  <a:schemeClr val="accent1">
                    <a:lumMod val="50000"/>
                  </a:schemeClr>
                </a:solidFill>
                <a:latin typeface="Cambria" pitchFamily="18" charset="0"/>
              </a:rPr>
              <a:t>. </a:t>
            </a:r>
            <a:r>
              <a:rPr lang="ru-RU" sz="1100" dirty="0" smtClean="0">
                <a:solidFill>
                  <a:schemeClr val="accent1">
                    <a:lumMod val="50000"/>
                  </a:schemeClr>
                </a:solidFill>
                <a:latin typeface="Cambria" pitchFamily="18" charset="0"/>
              </a:rPr>
              <a:t>извещений в ГИС ГМП</a:t>
            </a:r>
          </a:p>
        </p:txBody>
      </p:sp>
      <p:sp>
        <p:nvSpPr>
          <p:cNvPr id="51" name="Прямоугольник 50"/>
          <p:cNvSpPr/>
          <p:nvPr/>
        </p:nvSpPr>
        <p:spPr>
          <a:xfrm>
            <a:off x="107504" y="3579862"/>
            <a:ext cx="2880320" cy="432048"/>
          </a:xfrm>
          <a:prstGeom prst="rect">
            <a:avLst/>
          </a:prstGeom>
          <a:noFill/>
          <a:ln w="9525">
            <a:solidFill>
              <a:schemeClr val="accent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pPr indent="180000">
              <a:defRPr/>
            </a:pPr>
            <a:endParaRPr lang="ru-RU" sz="1100" dirty="0">
              <a:solidFill>
                <a:schemeClr val="accent1">
                  <a:lumMod val="50000"/>
                </a:schemeClr>
              </a:solidFill>
              <a:latin typeface="Cambria" pitchFamily="18" charset="0"/>
            </a:endParaRPr>
          </a:p>
        </p:txBody>
      </p:sp>
      <p:sp>
        <p:nvSpPr>
          <p:cNvPr id="52" name="Прямоугольник 51"/>
          <p:cNvSpPr/>
          <p:nvPr/>
        </p:nvSpPr>
        <p:spPr>
          <a:xfrm>
            <a:off x="3131840" y="3579862"/>
            <a:ext cx="2880320" cy="60016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1100" dirty="0" smtClean="0">
                <a:solidFill>
                  <a:schemeClr val="accent1">
                    <a:lumMod val="50000"/>
                  </a:schemeClr>
                </a:solidFill>
                <a:latin typeface="Cambria" pitchFamily="18" charset="0"/>
              </a:rPr>
              <a:t>с IV квартала 2018 осуществляется </a:t>
            </a:r>
            <a:r>
              <a:rPr lang="ru-RU" sz="1100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mbria" pitchFamily="18" charset="0"/>
              </a:rPr>
              <a:t>ежемесячный мониторинг</a:t>
            </a:r>
            <a:r>
              <a:rPr lang="ru-RU" sz="1100" dirty="0" smtClean="0">
                <a:solidFill>
                  <a:schemeClr val="accent1">
                    <a:lumMod val="50000"/>
                  </a:schemeClr>
                </a:solidFill>
                <a:latin typeface="Cambria" pitchFamily="18" charset="0"/>
              </a:rPr>
              <a:t> размещения сведений и анализ их достоверности</a:t>
            </a:r>
          </a:p>
        </p:txBody>
      </p:sp>
      <p:sp>
        <p:nvSpPr>
          <p:cNvPr id="53" name="Прямоугольник 52"/>
          <p:cNvSpPr/>
          <p:nvPr/>
        </p:nvSpPr>
        <p:spPr>
          <a:xfrm>
            <a:off x="3131840" y="3579862"/>
            <a:ext cx="2880320" cy="648072"/>
          </a:xfrm>
          <a:prstGeom prst="rect">
            <a:avLst/>
          </a:prstGeom>
          <a:noFill/>
          <a:ln w="9525">
            <a:solidFill>
              <a:schemeClr val="accent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pPr indent="180000">
              <a:defRPr/>
            </a:pPr>
            <a:endParaRPr lang="ru-RU" sz="1100" dirty="0">
              <a:solidFill>
                <a:schemeClr val="accent1">
                  <a:lumMod val="50000"/>
                </a:schemeClr>
              </a:solidFill>
              <a:latin typeface="Cambria" pitchFamily="18" charset="0"/>
            </a:endParaRPr>
          </a:p>
        </p:txBody>
      </p:sp>
      <p:sp>
        <p:nvSpPr>
          <p:cNvPr id="54" name="Прямоугольник 53"/>
          <p:cNvSpPr/>
          <p:nvPr/>
        </p:nvSpPr>
        <p:spPr>
          <a:xfrm>
            <a:off x="6156176" y="4155926"/>
            <a:ext cx="2880320" cy="76944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1100" dirty="0" smtClean="0">
                <a:solidFill>
                  <a:schemeClr val="accent1">
                    <a:lumMod val="50000"/>
                  </a:schemeClr>
                </a:solidFill>
                <a:latin typeface="Cambria" pitchFamily="18" charset="0"/>
              </a:rPr>
              <a:t>По результатам рейтинга </a:t>
            </a:r>
          </a:p>
          <a:p>
            <a:pPr algn="ctr"/>
            <a:r>
              <a:rPr lang="ru-RU" sz="1100" dirty="0" smtClean="0">
                <a:solidFill>
                  <a:schemeClr val="accent1">
                    <a:lumMod val="50000"/>
                  </a:schemeClr>
                </a:solidFill>
                <a:latin typeface="Cambria" pitchFamily="18" charset="0"/>
              </a:rPr>
              <a:t>Минфина России: </a:t>
            </a:r>
          </a:p>
          <a:p>
            <a:pPr algn="ctr"/>
            <a:r>
              <a:rPr lang="ru-RU" sz="1100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mbria" pitchFamily="18" charset="0"/>
              </a:rPr>
              <a:t>Алтайский край – 100% </a:t>
            </a:r>
          </a:p>
          <a:p>
            <a:pPr algn="ctr"/>
            <a:r>
              <a:rPr lang="ru-RU" sz="1100" dirty="0" smtClean="0">
                <a:solidFill>
                  <a:schemeClr val="accent1">
                    <a:lumMod val="50000"/>
                  </a:schemeClr>
                </a:solidFill>
                <a:latin typeface="Cambria" pitchFamily="18" charset="0"/>
              </a:rPr>
              <a:t>по всем показателям</a:t>
            </a:r>
          </a:p>
        </p:txBody>
      </p:sp>
      <p:sp>
        <p:nvSpPr>
          <p:cNvPr id="55" name="Прямоугольник 54"/>
          <p:cNvSpPr/>
          <p:nvPr/>
        </p:nvSpPr>
        <p:spPr>
          <a:xfrm>
            <a:off x="6156176" y="4011910"/>
            <a:ext cx="2880320" cy="1080120"/>
          </a:xfrm>
          <a:prstGeom prst="rect">
            <a:avLst/>
          </a:prstGeom>
          <a:noFill/>
          <a:ln w="9525">
            <a:solidFill>
              <a:schemeClr val="accent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pPr indent="180000">
              <a:defRPr/>
            </a:pPr>
            <a:endParaRPr lang="ru-RU" sz="1100" dirty="0">
              <a:solidFill>
                <a:schemeClr val="accent1">
                  <a:lumMod val="50000"/>
                </a:schemeClr>
              </a:solidFill>
              <a:latin typeface="Cambria" pitchFamily="18" charset="0"/>
            </a:endParaRPr>
          </a:p>
        </p:txBody>
      </p:sp>
      <p:sp>
        <p:nvSpPr>
          <p:cNvPr id="56" name="Прямоугольник 55"/>
          <p:cNvSpPr/>
          <p:nvPr/>
        </p:nvSpPr>
        <p:spPr>
          <a:xfrm>
            <a:off x="6156176" y="3003798"/>
            <a:ext cx="2880320" cy="936104"/>
          </a:xfrm>
          <a:prstGeom prst="rect">
            <a:avLst/>
          </a:prstGeom>
          <a:noFill/>
          <a:ln w="9525">
            <a:solidFill>
              <a:schemeClr val="accent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pPr indent="180000">
              <a:defRPr/>
            </a:pPr>
            <a:endParaRPr lang="ru-RU" sz="1100" dirty="0">
              <a:solidFill>
                <a:schemeClr val="accent1">
                  <a:lumMod val="50000"/>
                </a:schemeClr>
              </a:solidFill>
              <a:latin typeface="Cambria" pitchFamily="18" charset="0"/>
            </a:endParaRPr>
          </a:p>
        </p:txBody>
      </p:sp>
      <p:sp>
        <p:nvSpPr>
          <p:cNvPr id="57" name="Прямоугольник 56"/>
          <p:cNvSpPr/>
          <p:nvPr/>
        </p:nvSpPr>
        <p:spPr>
          <a:xfrm>
            <a:off x="6156176" y="3075806"/>
            <a:ext cx="2880320" cy="76944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1100" dirty="0" smtClean="0">
                <a:solidFill>
                  <a:schemeClr val="accent1">
                    <a:lumMod val="50000"/>
                  </a:schemeClr>
                </a:solidFill>
                <a:latin typeface="Cambria" pitchFamily="18" charset="0"/>
              </a:rPr>
              <a:t>Подключены </a:t>
            </a:r>
            <a:r>
              <a:rPr lang="ru-RU" sz="1100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mbria" pitchFamily="18" charset="0"/>
              </a:rPr>
              <a:t>100%</a:t>
            </a:r>
            <a:r>
              <a:rPr lang="ru-RU" sz="1100" dirty="0" smtClean="0">
                <a:solidFill>
                  <a:schemeClr val="accent1">
                    <a:lumMod val="50000"/>
                  </a:schemeClr>
                </a:solidFill>
                <a:latin typeface="Cambria" pitchFamily="18" charset="0"/>
              </a:rPr>
              <a:t> органов исполнительной власти (23) и</a:t>
            </a:r>
          </a:p>
          <a:p>
            <a:pPr algn="ctr"/>
            <a:r>
              <a:rPr lang="ru-RU" sz="1100" dirty="0" smtClean="0">
                <a:solidFill>
                  <a:schemeClr val="accent1">
                    <a:lumMod val="50000"/>
                  </a:schemeClr>
                </a:solidFill>
                <a:latin typeface="Cambria" pitchFamily="18" charset="0"/>
              </a:rPr>
              <a:t> органов местного самоуправления (69) Алтайского края</a:t>
            </a:r>
          </a:p>
        </p:txBody>
      </p:sp>
      <p:cxnSp>
        <p:nvCxnSpPr>
          <p:cNvPr id="58" name="Прямая соединительная линия 57"/>
          <p:cNvCxnSpPr/>
          <p:nvPr/>
        </p:nvCxnSpPr>
        <p:spPr>
          <a:xfrm>
            <a:off x="3059832" y="2283718"/>
            <a:ext cx="0" cy="2859782"/>
          </a:xfrm>
          <a:prstGeom prst="line">
            <a:avLst/>
          </a:prstGeom>
          <a:ln>
            <a:solidFill>
              <a:srgbClr val="FFC000"/>
            </a:solidFill>
            <a:prstDash val="lg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0" name="Прямая соединительная линия 59"/>
          <p:cNvCxnSpPr/>
          <p:nvPr/>
        </p:nvCxnSpPr>
        <p:spPr>
          <a:xfrm>
            <a:off x="6084168" y="2283718"/>
            <a:ext cx="0" cy="2859782"/>
          </a:xfrm>
          <a:prstGeom prst="line">
            <a:avLst/>
          </a:prstGeom>
          <a:ln>
            <a:solidFill>
              <a:srgbClr val="FFC000"/>
            </a:solidFill>
            <a:prstDash val="lg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5" name="Прямоугольник 64"/>
          <p:cNvSpPr/>
          <p:nvPr/>
        </p:nvSpPr>
        <p:spPr>
          <a:xfrm>
            <a:off x="8828856" y="4904973"/>
            <a:ext cx="315144" cy="238527"/>
          </a:xfrm>
          <a:prstGeom prst="rect">
            <a:avLst/>
          </a:prstGeom>
        </p:spPr>
        <p:txBody>
          <a:bodyPr wrap="square" lIns="68580" tIns="34290" rIns="68580" bIns="34290">
            <a:spAutoFit/>
          </a:bodyPr>
          <a:lstStyle/>
          <a:p>
            <a:pPr algn="r" eaLnBrk="1" hangingPunct="1"/>
            <a:r>
              <a:rPr lang="ru-RU" sz="1100" dirty="0" smtClean="0">
                <a:solidFill>
                  <a:schemeClr val="accent1">
                    <a:lumMod val="50000"/>
                  </a:schemeClr>
                </a:solidFill>
                <a:latin typeface="Cambria" pitchFamily="18" charset="0"/>
                <a:cs typeface="Times New Roman" pitchFamily="18" charset="0"/>
              </a:rPr>
              <a:t>23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Итоги деятельности Казначейства России за 2018 год…"/>
          <p:cNvSpPr/>
          <p:nvPr/>
        </p:nvSpPr>
        <p:spPr>
          <a:xfrm>
            <a:off x="3347864" y="51470"/>
            <a:ext cx="5796136" cy="648072"/>
          </a:xfrm>
          <a:prstGeom prst="roundRect">
            <a:avLst>
              <a:gd name="adj" fmla="val 11676"/>
            </a:avLst>
          </a:prstGeom>
          <a:solidFill>
            <a:srgbClr val="003859"/>
          </a:solidFill>
          <a:ln w="12700">
            <a:noFill/>
            <a:miter lim="400000"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0" tIns="0" rIns="0" bIns="0" anchor="ctr"/>
          <a:lstStyle/>
          <a:p>
            <a:pPr algn="ctr" defTabSz="336947">
              <a:defRPr/>
            </a:pPr>
            <a:endParaRPr lang="ru-RU" sz="2200" b="1" cap="all" dirty="0" smtClean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mbria" pitchFamily="18" charset="0"/>
              <a:ea typeface="Open Sans Condensed Light" pitchFamily="34" charset="0"/>
              <a:cs typeface="Open Sans Condensed Light" pitchFamily="34" charset="0"/>
            </a:endParaRPr>
          </a:p>
        </p:txBody>
      </p:sp>
      <p:sp>
        <p:nvSpPr>
          <p:cNvPr id="9" name="Line"/>
          <p:cNvSpPr/>
          <p:nvPr/>
        </p:nvSpPr>
        <p:spPr>
          <a:xfrm flipV="1">
            <a:off x="-1" y="771550"/>
            <a:ext cx="9144001" cy="1"/>
          </a:xfrm>
          <a:prstGeom prst="line">
            <a:avLst/>
          </a:prstGeom>
          <a:ln>
            <a:solidFill>
              <a:schemeClr val="bg1">
                <a:lumMod val="95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lIns="0" tIns="0" rIns="0" bIns="0" anchor="ctr"/>
          <a:lstStyle/>
          <a:p>
            <a:pPr>
              <a:defRPr sz="3200" b="0">
                <a:solidFill>
                  <a:srgbClr val="FFFFFF"/>
                </a:solidFill>
                <a:latin typeface="+mn-lt"/>
                <a:ea typeface="+mn-ea"/>
                <a:cs typeface="+mn-cs"/>
                <a:sym typeface="Helvetica Neue Medium"/>
              </a:defRPr>
            </a:pPr>
            <a:endParaRPr>
              <a:ln w="12700">
                <a:solidFill>
                  <a:schemeClr val="tx1"/>
                </a:solidFill>
              </a:ln>
            </a:endParaRPr>
          </a:p>
        </p:txBody>
      </p:sp>
      <p:grpSp>
        <p:nvGrpSpPr>
          <p:cNvPr id="2" name="Group"/>
          <p:cNvGrpSpPr/>
          <p:nvPr/>
        </p:nvGrpSpPr>
        <p:grpSpPr>
          <a:xfrm>
            <a:off x="0" y="1"/>
            <a:ext cx="755576" cy="699541"/>
            <a:chOff x="0" y="0"/>
            <a:chExt cx="1409276" cy="1337589"/>
          </a:xfrm>
        </p:grpSpPr>
        <p:pic>
          <p:nvPicPr>
            <p:cNvPr id="11" name="Снимок экрана 2018-06-05 в 12.52.22.jpg" descr="Снимок экрана 2018-06-05 в 12.52.22.jpg"/>
            <p:cNvPicPr>
              <a:picLocks noChangeAspect="1"/>
            </p:cNvPicPr>
            <p:nvPr/>
          </p:nvPicPr>
          <p:blipFill>
            <a:blip r:embed="rId2" cstate="print">
              <a:extLst/>
            </a:blip>
            <a:stretch>
              <a:fillRect/>
            </a:stretch>
          </p:blipFill>
          <p:spPr>
            <a:xfrm>
              <a:off x="0" y="0"/>
              <a:ext cx="1409277" cy="1337590"/>
            </a:xfrm>
            <a:prstGeom prst="rect">
              <a:avLst/>
            </a:prstGeom>
            <a:ln w="12700" cap="flat">
              <a:noFill/>
              <a:miter lim="400000"/>
            </a:ln>
            <a:effectLst/>
          </p:spPr>
        </p:pic>
        <p:grpSp>
          <p:nvGrpSpPr>
            <p:cNvPr id="3" name="Group"/>
            <p:cNvGrpSpPr/>
            <p:nvPr/>
          </p:nvGrpSpPr>
          <p:grpSpPr>
            <a:xfrm>
              <a:off x="194622" y="150347"/>
              <a:ext cx="1019890" cy="1138346"/>
              <a:chOff x="-134" y="0"/>
              <a:chExt cx="1019888" cy="1138344"/>
            </a:xfrm>
          </p:grpSpPr>
          <p:sp>
            <p:nvSpPr>
              <p:cNvPr id="14" name="Circle"/>
              <p:cNvSpPr/>
              <p:nvPr/>
            </p:nvSpPr>
            <p:spPr>
              <a:xfrm>
                <a:off x="314787" y="450342"/>
                <a:ext cx="390199" cy="390199"/>
              </a:xfrm>
              <a:prstGeom prst="ellipse">
                <a:avLst/>
              </a:prstGeom>
              <a:solidFill>
                <a:srgbClr val="013B5E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0" tIns="0" rIns="0" bIns="0" numCol="1" anchor="ctr">
                <a:noAutofit/>
              </a:bodyPr>
              <a:lstStyle/>
              <a:p>
                <a:pPr>
                  <a:defRPr sz="3200" b="0">
                    <a:solidFill>
                      <a:srgbClr val="FFFFFF"/>
                    </a:solidFill>
                    <a:latin typeface="+mn-lt"/>
                    <a:ea typeface="+mn-ea"/>
                    <a:cs typeface="+mn-cs"/>
                    <a:sym typeface="Helvetica Neue Medium"/>
                  </a:defRPr>
                </a:pPr>
                <a:endParaRPr/>
              </a:p>
            </p:txBody>
          </p:sp>
          <p:pic>
            <p:nvPicPr>
              <p:cNvPr id="15" name="30688_html_m284ef2b5.png" descr="30688_html_m284ef2b5.png"/>
              <p:cNvPicPr>
                <a:picLocks noChangeAspect="1"/>
              </p:cNvPicPr>
              <p:nvPr/>
            </p:nvPicPr>
            <p:blipFill>
              <a:blip r:embed="rId3" cstate="print">
                <a:extLst/>
              </a:blip>
              <a:srcRect l="824" t="717" r="564" b="407"/>
              <a:stretch>
                <a:fillRect/>
              </a:stretch>
            </p:blipFill>
            <p:spPr>
              <a:xfrm>
                <a:off x="-135" y="0"/>
                <a:ext cx="1019889" cy="1138345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535" h="21581" extrusionOk="0">
                    <a:moveTo>
                      <a:pt x="10788" y="0"/>
                    </a:moveTo>
                    <a:cubicBezTo>
                      <a:pt x="10759" y="0"/>
                      <a:pt x="10737" y="39"/>
                      <a:pt x="10737" y="83"/>
                    </a:cubicBezTo>
                    <a:cubicBezTo>
                      <a:pt x="10737" y="127"/>
                      <a:pt x="10684" y="185"/>
                      <a:pt x="10612" y="211"/>
                    </a:cubicBezTo>
                    <a:cubicBezTo>
                      <a:pt x="10509" y="248"/>
                      <a:pt x="10497" y="253"/>
                      <a:pt x="10578" y="256"/>
                    </a:cubicBezTo>
                    <a:cubicBezTo>
                      <a:pt x="10728" y="261"/>
                      <a:pt x="10764" y="390"/>
                      <a:pt x="10654" y="542"/>
                    </a:cubicBezTo>
                    <a:cubicBezTo>
                      <a:pt x="10576" y="649"/>
                      <a:pt x="10572" y="695"/>
                      <a:pt x="10629" y="790"/>
                    </a:cubicBezTo>
                    <a:cubicBezTo>
                      <a:pt x="10687" y="889"/>
                      <a:pt x="10679" y="914"/>
                      <a:pt x="10587" y="971"/>
                    </a:cubicBezTo>
                    <a:cubicBezTo>
                      <a:pt x="10527" y="1007"/>
                      <a:pt x="10432" y="1081"/>
                      <a:pt x="10377" y="1129"/>
                    </a:cubicBezTo>
                    <a:cubicBezTo>
                      <a:pt x="10306" y="1191"/>
                      <a:pt x="10234" y="1200"/>
                      <a:pt x="10117" y="1174"/>
                    </a:cubicBezTo>
                    <a:cubicBezTo>
                      <a:pt x="9832" y="1108"/>
                      <a:pt x="9308" y="1139"/>
                      <a:pt x="9120" y="1226"/>
                    </a:cubicBezTo>
                    <a:cubicBezTo>
                      <a:pt x="8900" y="1329"/>
                      <a:pt x="8818" y="1448"/>
                      <a:pt x="8818" y="1693"/>
                    </a:cubicBezTo>
                    <a:cubicBezTo>
                      <a:pt x="8818" y="1964"/>
                      <a:pt x="8952" y="2208"/>
                      <a:pt x="9254" y="2498"/>
                    </a:cubicBezTo>
                    <a:cubicBezTo>
                      <a:pt x="9482" y="2717"/>
                      <a:pt x="9518" y="2774"/>
                      <a:pt x="9497" y="2927"/>
                    </a:cubicBezTo>
                    <a:cubicBezTo>
                      <a:pt x="9451" y="3270"/>
                      <a:pt x="9508" y="3386"/>
                      <a:pt x="9757" y="3424"/>
                    </a:cubicBezTo>
                    <a:cubicBezTo>
                      <a:pt x="9881" y="3442"/>
                      <a:pt x="9994" y="3471"/>
                      <a:pt x="10008" y="3491"/>
                    </a:cubicBezTo>
                    <a:cubicBezTo>
                      <a:pt x="10064" y="3572"/>
                      <a:pt x="9813" y="3950"/>
                      <a:pt x="9581" y="4138"/>
                    </a:cubicBezTo>
                    <a:cubicBezTo>
                      <a:pt x="9313" y="4356"/>
                      <a:pt x="9209" y="4370"/>
                      <a:pt x="9179" y="4176"/>
                    </a:cubicBezTo>
                    <a:cubicBezTo>
                      <a:pt x="9150" y="3995"/>
                      <a:pt x="9012" y="3868"/>
                      <a:pt x="8785" y="3830"/>
                    </a:cubicBezTo>
                    <a:cubicBezTo>
                      <a:pt x="8677" y="3812"/>
                      <a:pt x="8561" y="3764"/>
                      <a:pt x="8533" y="3717"/>
                    </a:cubicBezTo>
                    <a:cubicBezTo>
                      <a:pt x="8478" y="3621"/>
                      <a:pt x="8490" y="3418"/>
                      <a:pt x="8550" y="3363"/>
                    </a:cubicBezTo>
                    <a:cubicBezTo>
                      <a:pt x="8609" y="3310"/>
                      <a:pt x="8600" y="3235"/>
                      <a:pt x="8533" y="3235"/>
                    </a:cubicBezTo>
                    <a:cubicBezTo>
                      <a:pt x="8502" y="3235"/>
                      <a:pt x="8478" y="3251"/>
                      <a:pt x="8483" y="3273"/>
                    </a:cubicBezTo>
                    <a:cubicBezTo>
                      <a:pt x="8488" y="3295"/>
                      <a:pt x="8460" y="3377"/>
                      <a:pt x="8425" y="3454"/>
                    </a:cubicBezTo>
                    <a:cubicBezTo>
                      <a:pt x="8354" y="3607"/>
                      <a:pt x="8157" y="3689"/>
                      <a:pt x="8047" y="3612"/>
                    </a:cubicBezTo>
                    <a:cubicBezTo>
                      <a:pt x="7924" y="3525"/>
                      <a:pt x="7663" y="3494"/>
                      <a:pt x="7545" y="3551"/>
                    </a:cubicBezTo>
                    <a:cubicBezTo>
                      <a:pt x="7460" y="3592"/>
                      <a:pt x="7427" y="3657"/>
                      <a:pt x="7427" y="3807"/>
                    </a:cubicBezTo>
                    <a:cubicBezTo>
                      <a:pt x="7427" y="3919"/>
                      <a:pt x="7400" y="4030"/>
                      <a:pt x="7369" y="4048"/>
                    </a:cubicBezTo>
                    <a:cubicBezTo>
                      <a:pt x="7264" y="4106"/>
                      <a:pt x="6974" y="3598"/>
                      <a:pt x="6874" y="3190"/>
                    </a:cubicBezTo>
                    <a:cubicBezTo>
                      <a:pt x="6758" y="2715"/>
                      <a:pt x="6663" y="2535"/>
                      <a:pt x="6472" y="2423"/>
                    </a:cubicBezTo>
                    <a:cubicBezTo>
                      <a:pt x="5949" y="2115"/>
                      <a:pt x="5145" y="2336"/>
                      <a:pt x="5248" y="2761"/>
                    </a:cubicBezTo>
                    <a:cubicBezTo>
                      <a:pt x="5283" y="2905"/>
                      <a:pt x="5264" y="2936"/>
                      <a:pt x="5098" y="3017"/>
                    </a:cubicBezTo>
                    <a:cubicBezTo>
                      <a:pt x="4995" y="3067"/>
                      <a:pt x="4852" y="3153"/>
                      <a:pt x="4771" y="3213"/>
                    </a:cubicBezTo>
                    <a:lnTo>
                      <a:pt x="4620" y="3326"/>
                    </a:lnTo>
                    <a:lnTo>
                      <a:pt x="4762" y="3318"/>
                    </a:lnTo>
                    <a:cubicBezTo>
                      <a:pt x="4910" y="3313"/>
                      <a:pt x="4913" y="3329"/>
                      <a:pt x="4838" y="3627"/>
                    </a:cubicBezTo>
                    <a:cubicBezTo>
                      <a:pt x="4800" y="3779"/>
                      <a:pt x="4801" y="3783"/>
                      <a:pt x="4913" y="3694"/>
                    </a:cubicBezTo>
                    <a:cubicBezTo>
                      <a:pt x="4982" y="3640"/>
                      <a:pt x="5119" y="3604"/>
                      <a:pt x="5257" y="3604"/>
                    </a:cubicBezTo>
                    <a:cubicBezTo>
                      <a:pt x="5592" y="3604"/>
                      <a:pt x="5681" y="3520"/>
                      <a:pt x="5701" y="3183"/>
                    </a:cubicBezTo>
                    <a:cubicBezTo>
                      <a:pt x="5715" y="2936"/>
                      <a:pt x="5730" y="2895"/>
                      <a:pt x="5835" y="2882"/>
                    </a:cubicBezTo>
                    <a:cubicBezTo>
                      <a:pt x="5903" y="2873"/>
                      <a:pt x="6041" y="2922"/>
                      <a:pt x="6137" y="2995"/>
                    </a:cubicBezTo>
                    <a:cubicBezTo>
                      <a:pt x="6285" y="3107"/>
                      <a:pt x="6311" y="3175"/>
                      <a:pt x="6338" y="3446"/>
                    </a:cubicBezTo>
                    <a:cubicBezTo>
                      <a:pt x="6381" y="3870"/>
                      <a:pt x="6545" y="4098"/>
                      <a:pt x="7075" y="4477"/>
                    </a:cubicBezTo>
                    <a:lnTo>
                      <a:pt x="7218" y="4582"/>
                    </a:lnTo>
                    <a:lnTo>
                      <a:pt x="7033" y="4665"/>
                    </a:lnTo>
                    <a:cubicBezTo>
                      <a:pt x="6933" y="4712"/>
                      <a:pt x="6809" y="4736"/>
                      <a:pt x="6757" y="4718"/>
                    </a:cubicBezTo>
                    <a:cubicBezTo>
                      <a:pt x="6705" y="4700"/>
                      <a:pt x="6609" y="4711"/>
                      <a:pt x="6539" y="4740"/>
                    </a:cubicBezTo>
                    <a:cubicBezTo>
                      <a:pt x="6469" y="4770"/>
                      <a:pt x="6326" y="4825"/>
                      <a:pt x="6221" y="4861"/>
                    </a:cubicBezTo>
                    <a:cubicBezTo>
                      <a:pt x="6016" y="4930"/>
                      <a:pt x="5860" y="5089"/>
                      <a:pt x="5860" y="5229"/>
                    </a:cubicBezTo>
                    <a:cubicBezTo>
                      <a:pt x="5860" y="5296"/>
                      <a:pt x="5909" y="5309"/>
                      <a:pt x="6086" y="5305"/>
                    </a:cubicBezTo>
                    <a:cubicBezTo>
                      <a:pt x="6272" y="5300"/>
                      <a:pt x="6358" y="5334"/>
                      <a:pt x="6514" y="5470"/>
                    </a:cubicBezTo>
                    <a:cubicBezTo>
                      <a:pt x="6620" y="5563"/>
                      <a:pt x="6761" y="5643"/>
                      <a:pt x="6824" y="5643"/>
                    </a:cubicBezTo>
                    <a:cubicBezTo>
                      <a:pt x="6975" y="5643"/>
                      <a:pt x="7205" y="5787"/>
                      <a:pt x="7159" y="5854"/>
                    </a:cubicBezTo>
                    <a:cubicBezTo>
                      <a:pt x="7139" y="5883"/>
                      <a:pt x="7086" y="5889"/>
                      <a:pt x="7033" y="5869"/>
                    </a:cubicBezTo>
                    <a:cubicBezTo>
                      <a:pt x="6981" y="5849"/>
                      <a:pt x="6703" y="5816"/>
                      <a:pt x="6422" y="5794"/>
                    </a:cubicBezTo>
                    <a:cubicBezTo>
                      <a:pt x="6016" y="5761"/>
                      <a:pt x="5866" y="5729"/>
                      <a:pt x="5684" y="5621"/>
                    </a:cubicBezTo>
                    <a:cubicBezTo>
                      <a:pt x="5537" y="5533"/>
                      <a:pt x="5450" y="5502"/>
                      <a:pt x="5450" y="5545"/>
                    </a:cubicBezTo>
                    <a:cubicBezTo>
                      <a:pt x="5450" y="5731"/>
                      <a:pt x="5828" y="6004"/>
                      <a:pt x="6086" y="6004"/>
                    </a:cubicBezTo>
                    <a:cubicBezTo>
                      <a:pt x="6152" y="6004"/>
                      <a:pt x="6254" y="6049"/>
                      <a:pt x="6313" y="6102"/>
                    </a:cubicBezTo>
                    <a:cubicBezTo>
                      <a:pt x="6372" y="6155"/>
                      <a:pt x="6537" y="6214"/>
                      <a:pt x="6673" y="6230"/>
                    </a:cubicBezTo>
                    <a:cubicBezTo>
                      <a:pt x="6826" y="6248"/>
                      <a:pt x="7005" y="6319"/>
                      <a:pt x="7142" y="6418"/>
                    </a:cubicBezTo>
                    <a:cubicBezTo>
                      <a:pt x="7265" y="6507"/>
                      <a:pt x="7388" y="6576"/>
                      <a:pt x="7419" y="6576"/>
                    </a:cubicBezTo>
                    <a:cubicBezTo>
                      <a:pt x="7450" y="6576"/>
                      <a:pt x="7603" y="6637"/>
                      <a:pt x="7763" y="6712"/>
                    </a:cubicBezTo>
                    <a:cubicBezTo>
                      <a:pt x="7984" y="6815"/>
                      <a:pt x="8093" y="6910"/>
                      <a:pt x="8215" y="7110"/>
                    </a:cubicBezTo>
                    <a:cubicBezTo>
                      <a:pt x="8400" y="7416"/>
                      <a:pt x="8472" y="7949"/>
                      <a:pt x="8357" y="8141"/>
                    </a:cubicBezTo>
                    <a:cubicBezTo>
                      <a:pt x="8309" y="8223"/>
                      <a:pt x="8307" y="8277"/>
                      <a:pt x="8349" y="8314"/>
                    </a:cubicBezTo>
                    <a:cubicBezTo>
                      <a:pt x="8442" y="8398"/>
                      <a:pt x="8212" y="8750"/>
                      <a:pt x="7905" y="8999"/>
                    </a:cubicBezTo>
                    <a:cubicBezTo>
                      <a:pt x="7759" y="9117"/>
                      <a:pt x="7519" y="9325"/>
                      <a:pt x="7369" y="9458"/>
                    </a:cubicBezTo>
                    <a:lnTo>
                      <a:pt x="7092" y="9699"/>
                    </a:lnTo>
                    <a:lnTo>
                      <a:pt x="6866" y="9631"/>
                    </a:lnTo>
                    <a:cubicBezTo>
                      <a:pt x="6728" y="9589"/>
                      <a:pt x="6539" y="9461"/>
                      <a:pt x="6380" y="9300"/>
                    </a:cubicBezTo>
                    <a:cubicBezTo>
                      <a:pt x="6216" y="9135"/>
                      <a:pt x="6039" y="9005"/>
                      <a:pt x="5894" y="8961"/>
                    </a:cubicBezTo>
                    <a:cubicBezTo>
                      <a:pt x="5670" y="8893"/>
                      <a:pt x="5657" y="8883"/>
                      <a:pt x="5600" y="8585"/>
                    </a:cubicBezTo>
                    <a:lnTo>
                      <a:pt x="5542" y="8277"/>
                    </a:lnTo>
                    <a:lnTo>
                      <a:pt x="5760" y="8089"/>
                    </a:lnTo>
                    <a:cubicBezTo>
                      <a:pt x="5948" y="7927"/>
                      <a:pt x="5979" y="7873"/>
                      <a:pt x="5978" y="7675"/>
                    </a:cubicBezTo>
                    <a:cubicBezTo>
                      <a:pt x="5976" y="7384"/>
                      <a:pt x="5842" y="7139"/>
                      <a:pt x="5374" y="6569"/>
                    </a:cubicBezTo>
                    <a:cubicBezTo>
                      <a:pt x="5169" y="6318"/>
                      <a:pt x="4986" y="6086"/>
                      <a:pt x="4972" y="6049"/>
                    </a:cubicBezTo>
                    <a:cubicBezTo>
                      <a:pt x="4952" y="5995"/>
                      <a:pt x="4937" y="5995"/>
                      <a:pt x="4863" y="6049"/>
                    </a:cubicBezTo>
                    <a:cubicBezTo>
                      <a:pt x="4784" y="6108"/>
                      <a:pt x="4722" y="6036"/>
                      <a:pt x="4419" y="5523"/>
                    </a:cubicBezTo>
                    <a:cubicBezTo>
                      <a:pt x="4056" y="4909"/>
                      <a:pt x="3942" y="4630"/>
                      <a:pt x="3941" y="4349"/>
                    </a:cubicBezTo>
                    <a:cubicBezTo>
                      <a:pt x="3941" y="4257"/>
                      <a:pt x="3918" y="4168"/>
                      <a:pt x="3891" y="4153"/>
                    </a:cubicBezTo>
                    <a:cubicBezTo>
                      <a:pt x="3864" y="4138"/>
                      <a:pt x="3826" y="3978"/>
                      <a:pt x="3807" y="3792"/>
                    </a:cubicBezTo>
                    <a:cubicBezTo>
                      <a:pt x="3788" y="3607"/>
                      <a:pt x="3717" y="3190"/>
                      <a:pt x="3648" y="2867"/>
                    </a:cubicBezTo>
                    <a:cubicBezTo>
                      <a:pt x="3571" y="2504"/>
                      <a:pt x="3535" y="2193"/>
                      <a:pt x="3556" y="2054"/>
                    </a:cubicBezTo>
                    <a:cubicBezTo>
                      <a:pt x="3597" y="1785"/>
                      <a:pt x="3543" y="1767"/>
                      <a:pt x="3329" y="1994"/>
                    </a:cubicBezTo>
                    <a:cubicBezTo>
                      <a:pt x="3045" y="2296"/>
                      <a:pt x="2785" y="2972"/>
                      <a:pt x="2785" y="3393"/>
                    </a:cubicBezTo>
                    <a:cubicBezTo>
                      <a:pt x="2785" y="3476"/>
                      <a:pt x="2762" y="3559"/>
                      <a:pt x="2734" y="3574"/>
                    </a:cubicBezTo>
                    <a:cubicBezTo>
                      <a:pt x="2682" y="3603"/>
                      <a:pt x="2198" y="3060"/>
                      <a:pt x="2198" y="2972"/>
                    </a:cubicBezTo>
                    <a:cubicBezTo>
                      <a:pt x="2198" y="2945"/>
                      <a:pt x="2175" y="2927"/>
                      <a:pt x="2148" y="2927"/>
                    </a:cubicBezTo>
                    <a:cubicBezTo>
                      <a:pt x="2059" y="2927"/>
                      <a:pt x="1972" y="3505"/>
                      <a:pt x="1972" y="4056"/>
                    </a:cubicBezTo>
                    <a:cubicBezTo>
                      <a:pt x="1972" y="4351"/>
                      <a:pt x="1946" y="4599"/>
                      <a:pt x="1922" y="4612"/>
                    </a:cubicBezTo>
                    <a:cubicBezTo>
                      <a:pt x="1897" y="4626"/>
                      <a:pt x="1727" y="4496"/>
                      <a:pt x="1536" y="4326"/>
                    </a:cubicBezTo>
                    <a:cubicBezTo>
                      <a:pt x="1345" y="4157"/>
                      <a:pt x="1163" y="4018"/>
                      <a:pt x="1134" y="4018"/>
                    </a:cubicBezTo>
                    <a:cubicBezTo>
                      <a:pt x="1055" y="4018"/>
                      <a:pt x="1134" y="5248"/>
                      <a:pt x="1234" y="5583"/>
                    </a:cubicBezTo>
                    <a:cubicBezTo>
                      <a:pt x="1282" y="5740"/>
                      <a:pt x="1309" y="5891"/>
                      <a:pt x="1293" y="5914"/>
                    </a:cubicBezTo>
                    <a:cubicBezTo>
                      <a:pt x="1277" y="5937"/>
                      <a:pt x="1173" y="5889"/>
                      <a:pt x="1067" y="5809"/>
                    </a:cubicBezTo>
                    <a:cubicBezTo>
                      <a:pt x="414" y="5317"/>
                      <a:pt x="404" y="5309"/>
                      <a:pt x="405" y="5440"/>
                    </a:cubicBezTo>
                    <a:cubicBezTo>
                      <a:pt x="406" y="5898"/>
                      <a:pt x="655" y="6708"/>
                      <a:pt x="908" y="7065"/>
                    </a:cubicBezTo>
                    <a:cubicBezTo>
                      <a:pt x="999" y="7195"/>
                      <a:pt x="1066" y="7376"/>
                      <a:pt x="1075" y="7509"/>
                    </a:cubicBezTo>
                    <a:cubicBezTo>
                      <a:pt x="1084" y="7633"/>
                      <a:pt x="1143" y="7811"/>
                      <a:pt x="1209" y="7908"/>
                    </a:cubicBezTo>
                    <a:cubicBezTo>
                      <a:pt x="1342" y="8102"/>
                      <a:pt x="1296" y="8190"/>
                      <a:pt x="1100" y="8096"/>
                    </a:cubicBezTo>
                    <a:cubicBezTo>
                      <a:pt x="1035" y="8064"/>
                      <a:pt x="804" y="7981"/>
                      <a:pt x="589" y="7915"/>
                    </a:cubicBezTo>
                    <a:cubicBezTo>
                      <a:pt x="375" y="7850"/>
                      <a:pt x="146" y="7781"/>
                      <a:pt x="86" y="7757"/>
                    </a:cubicBezTo>
                    <a:cubicBezTo>
                      <a:pt x="-7" y="7721"/>
                      <a:pt x="-17" y="7732"/>
                      <a:pt x="19" y="7840"/>
                    </a:cubicBezTo>
                    <a:cubicBezTo>
                      <a:pt x="106" y="8100"/>
                      <a:pt x="412" y="8599"/>
                      <a:pt x="631" y="8848"/>
                    </a:cubicBezTo>
                    <a:cubicBezTo>
                      <a:pt x="756" y="8991"/>
                      <a:pt x="848" y="9127"/>
                      <a:pt x="832" y="9149"/>
                    </a:cubicBezTo>
                    <a:cubicBezTo>
                      <a:pt x="816" y="9172"/>
                      <a:pt x="674" y="9187"/>
                      <a:pt x="522" y="9187"/>
                    </a:cubicBezTo>
                    <a:cubicBezTo>
                      <a:pt x="370" y="9187"/>
                      <a:pt x="201" y="9218"/>
                      <a:pt x="145" y="9255"/>
                    </a:cubicBezTo>
                    <a:cubicBezTo>
                      <a:pt x="52" y="9316"/>
                      <a:pt x="79" y="9357"/>
                      <a:pt x="405" y="9676"/>
                    </a:cubicBezTo>
                    <a:cubicBezTo>
                      <a:pt x="601" y="9869"/>
                      <a:pt x="921" y="10121"/>
                      <a:pt x="1125" y="10240"/>
                    </a:cubicBezTo>
                    <a:cubicBezTo>
                      <a:pt x="1330" y="10359"/>
                      <a:pt x="1489" y="10483"/>
                      <a:pt x="1469" y="10511"/>
                    </a:cubicBezTo>
                    <a:cubicBezTo>
                      <a:pt x="1449" y="10541"/>
                      <a:pt x="1286" y="10548"/>
                      <a:pt x="1100" y="10534"/>
                    </a:cubicBezTo>
                    <a:cubicBezTo>
                      <a:pt x="921" y="10521"/>
                      <a:pt x="721" y="10524"/>
                      <a:pt x="648" y="10541"/>
                    </a:cubicBezTo>
                    <a:lnTo>
                      <a:pt x="522" y="10572"/>
                    </a:lnTo>
                    <a:cubicBezTo>
                      <a:pt x="521" y="10573"/>
                      <a:pt x="522" y="10577"/>
                      <a:pt x="522" y="10579"/>
                    </a:cubicBezTo>
                    <a:cubicBezTo>
                      <a:pt x="522" y="10581"/>
                      <a:pt x="522" y="10584"/>
                      <a:pt x="522" y="10587"/>
                    </a:cubicBezTo>
                    <a:lnTo>
                      <a:pt x="665" y="10752"/>
                    </a:lnTo>
                    <a:cubicBezTo>
                      <a:pt x="986" y="11143"/>
                      <a:pt x="1619" y="11405"/>
                      <a:pt x="2491" y="11505"/>
                    </a:cubicBezTo>
                    <a:cubicBezTo>
                      <a:pt x="2795" y="11539"/>
                      <a:pt x="3046" y="11590"/>
                      <a:pt x="3044" y="11617"/>
                    </a:cubicBezTo>
                    <a:cubicBezTo>
                      <a:pt x="3043" y="11645"/>
                      <a:pt x="2976" y="11844"/>
                      <a:pt x="2902" y="12054"/>
                    </a:cubicBezTo>
                    <a:cubicBezTo>
                      <a:pt x="2774" y="12417"/>
                      <a:pt x="2754" y="12936"/>
                      <a:pt x="2860" y="13032"/>
                    </a:cubicBezTo>
                    <a:cubicBezTo>
                      <a:pt x="2880" y="13050"/>
                      <a:pt x="3064" y="12962"/>
                      <a:pt x="3271" y="12829"/>
                    </a:cubicBezTo>
                    <a:cubicBezTo>
                      <a:pt x="3478" y="12696"/>
                      <a:pt x="3663" y="12607"/>
                      <a:pt x="3681" y="12633"/>
                    </a:cubicBezTo>
                    <a:cubicBezTo>
                      <a:pt x="3700" y="12660"/>
                      <a:pt x="3687" y="12837"/>
                      <a:pt x="3656" y="13032"/>
                    </a:cubicBezTo>
                    <a:cubicBezTo>
                      <a:pt x="3626" y="13227"/>
                      <a:pt x="3611" y="13398"/>
                      <a:pt x="3623" y="13408"/>
                    </a:cubicBezTo>
                    <a:cubicBezTo>
                      <a:pt x="3653" y="13435"/>
                      <a:pt x="3936" y="13293"/>
                      <a:pt x="4167" y="13137"/>
                    </a:cubicBezTo>
                    <a:cubicBezTo>
                      <a:pt x="4276" y="13064"/>
                      <a:pt x="4392" y="13017"/>
                      <a:pt x="4419" y="13032"/>
                    </a:cubicBezTo>
                    <a:cubicBezTo>
                      <a:pt x="4446" y="13047"/>
                      <a:pt x="4469" y="13200"/>
                      <a:pt x="4469" y="13371"/>
                    </a:cubicBezTo>
                    <a:cubicBezTo>
                      <a:pt x="4469" y="13538"/>
                      <a:pt x="4475" y="13674"/>
                      <a:pt x="4486" y="13679"/>
                    </a:cubicBezTo>
                    <a:cubicBezTo>
                      <a:pt x="4572" y="13677"/>
                      <a:pt x="4935" y="13542"/>
                      <a:pt x="5064" y="13461"/>
                    </a:cubicBezTo>
                    <a:cubicBezTo>
                      <a:pt x="5152" y="13406"/>
                      <a:pt x="5227" y="13377"/>
                      <a:pt x="5232" y="13401"/>
                    </a:cubicBezTo>
                    <a:cubicBezTo>
                      <a:pt x="5237" y="13424"/>
                      <a:pt x="5241" y="13470"/>
                      <a:pt x="5248" y="13498"/>
                    </a:cubicBezTo>
                    <a:cubicBezTo>
                      <a:pt x="5256" y="13527"/>
                      <a:pt x="5269" y="13599"/>
                      <a:pt x="5274" y="13656"/>
                    </a:cubicBezTo>
                    <a:cubicBezTo>
                      <a:pt x="5291" y="13892"/>
                      <a:pt x="5368" y="13914"/>
                      <a:pt x="5642" y="13769"/>
                    </a:cubicBezTo>
                    <a:cubicBezTo>
                      <a:pt x="5784" y="13695"/>
                      <a:pt x="5928" y="13596"/>
                      <a:pt x="5969" y="13551"/>
                    </a:cubicBezTo>
                    <a:cubicBezTo>
                      <a:pt x="6070" y="13442"/>
                      <a:pt x="6154" y="13498"/>
                      <a:pt x="6154" y="13679"/>
                    </a:cubicBezTo>
                    <a:cubicBezTo>
                      <a:pt x="6154" y="14037"/>
                      <a:pt x="6337" y="14089"/>
                      <a:pt x="6723" y="13837"/>
                    </a:cubicBezTo>
                    <a:cubicBezTo>
                      <a:pt x="6856" y="13751"/>
                      <a:pt x="6970" y="13679"/>
                      <a:pt x="6983" y="13679"/>
                    </a:cubicBezTo>
                    <a:cubicBezTo>
                      <a:pt x="6992" y="13679"/>
                      <a:pt x="7029" y="13718"/>
                      <a:pt x="7067" y="13769"/>
                    </a:cubicBezTo>
                    <a:cubicBezTo>
                      <a:pt x="6830" y="13318"/>
                      <a:pt x="6740" y="12846"/>
                      <a:pt x="6740" y="12189"/>
                    </a:cubicBezTo>
                    <a:cubicBezTo>
                      <a:pt x="6740" y="11457"/>
                      <a:pt x="6793" y="11169"/>
                      <a:pt x="6992" y="10782"/>
                    </a:cubicBezTo>
                    <a:cubicBezTo>
                      <a:pt x="7341" y="10103"/>
                      <a:pt x="8304" y="9223"/>
                      <a:pt x="9070" y="8886"/>
                    </a:cubicBezTo>
                    <a:cubicBezTo>
                      <a:pt x="9620" y="8644"/>
                      <a:pt x="9846" y="8605"/>
                      <a:pt x="10679" y="8608"/>
                    </a:cubicBezTo>
                    <a:cubicBezTo>
                      <a:pt x="11795" y="8611"/>
                      <a:pt x="11956" y="8642"/>
                      <a:pt x="12749" y="9029"/>
                    </a:cubicBezTo>
                    <a:cubicBezTo>
                      <a:pt x="14546" y="9906"/>
                      <a:pt x="15346" y="11990"/>
                      <a:pt x="14517" y="13641"/>
                    </a:cubicBezTo>
                    <a:cubicBezTo>
                      <a:pt x="14166" y="14341"/>
                      <a:pt x="13752" y="14761"/>
                      <a:pt x="13495" y="14672"/>
                    </a:cubicBezTo>
                    <a:cubicBezTo>
                      <a:pt x="13402" y="14640"/>
                      <a:pt x="13297" y="14683"/>
                      <a:pt x="13260" y="14770"/>
                    </a:cubicBezTo>
                    <a:cubicBezTo>
                      <a:pt x="13223" y="14857"/>
                      <a:pt x="13121" y="14906"/>
                      <a:pt x="13034" y="14875"/>
                    </a:cubicBezTo>
                    <a:cubicBezTo>
                      <a:pt x="12937" y="14842"/>
                      <a:pt x="12853" y="14906"/>
                      <a:pt x="12816" y="15033"/>
                    </a:cubicBezTo>
                    <a:cubicBezTo>
                      <a:pt x="12771" y="15185"/>
                      <a:pt x="12687" y="15230"/>
                      <a:pt x="12522" y="15191"/>
                    </a:cubicBezTo>
                    <a:cubicBezTo>
                      <a:pt x="12352" y="15151"/>
                      <a:pt x="12289" y="15187"/>
                      <a:pt x="12263" y="15349"/>
                    </a:cubicBezTo>
                    <a:cubicBezTo>
                      <a:pt x="12243" y="15470"/>
                      <a:pt x="12093" y="15628"/>
                      <a:pt x="11936" y="15696"/>
                    </a:cubicBezTo>
                    <a:cubicBezTo>
                      <a:pt x="11486" y="15888"/>
                      <a:pt x="10569" y="15935"/>
                      <a:pt x="9883" y="15801"/>
                    </a:cubicBezTo>
                    <a:cubicBezTo>
                      <a:pt x="9315" y="15690"/>
                      <a:pt x="9250" y="15650"/>
                      <a:pt x="9196" y="15372"/>
                    </a:cubicBezTo>
                    <a:cubicBezTo>
                      <a:pt x="9155" y="15167"/>
                      <a:pt x="9106" y="15105"/>
                      <a:pt x="9045" y="15191"/>
                    </a:cubicBezTo>
                    <a:cubicBezTo>
                      <a:pt x="8921" y="15368"/>
                      <a:pt x="8735" y="15253"/>
                      <a:pt x="8735" y="14996"/>
                    </a:cubicBezTo>
                    <a:cubicBezTo>
                      <a:pt x="8735" y="14846"/>
                      <a:pt x="8689" y="14801"/>
                      <a:pt x="8559" y="14845"/>
                    </a:cubicBezTo>
                    <a:cubicBezTo>
                      <a:pt x="8436" y="14887"/>
                      <a:pt x="8357" y="14835"/>
                      <a:pt x="8316" y="14695"/>
                    </a:cubicBezTo>
                    <a:cubicBezTo>
                      <a:pt x="8259" y="14501"/>
                      <a:pt x="8235" y="14505"/>
                      <a:pt x="8047" y="14657"/>
                    </a:cubicBezTo>
                    <a:cubicBezTo>
                      <a:pt x="7859" y="14810"/>
                      <a:pt x="7826" y="14790"/>
                      <a:pt x="7553" y="14469"/>
                    </a:cubicBezTo>
                    <a:cubicBezTo>
                      <a:pt x="7423" y="14316"/>
                      <a:pt x="7313" y="14171"/>
                      <a:pt x="7218" y="14025"/>
                    </a:cubicBezTo>
                    <a:cubicBezTo>
                      <a:pt x="7219" y="14054"/>
                      <a:pt x="7195" y="14072"/>
                      <a:pt x="7151" y="14093"/>
                    </a:cubicBezTo>
                    <a:cubicBezTo>
                      <a:pt x="7096" y="14119"/>
                      <a:pt x="6964" y="14155"/>
                      <a:pt x="6857" y="14176"/>
                    </a:cubicBezTo>
                    <a:cubicBezTo>
                      <a:pt x="6604" y="14225"/>
                      <a:pt x="6277" y="14486"/>
                      <a:pt x="6145" y="14747"/>
                    </a:cubicBezTo>
                    <a:cubicBezTo>
                      <a:pt x="5977" y="15080"/>
                      <a:pt x="5999" y="15574"/>
                      <a:pt x="6204" y="15944"/>
                    </a:cubicBezTo>
                    <a:lnTo>
                      <a:pt x="6371" y="16245"/>
                    </a:lnTo>
                    <a:lnTo>
                      <a:pt x="6547" y="16109"/>
                    </a:lnTo>
                    <a:cubicBezTo>
                      <a:pt x="6735" y="15968"/>
                      <a:pt x="6792" y="15989"/>
                      <a:pt x="6874" y="16230"/>
                    </a:cubicBezTo>
                    <a:cubicBezTo>
                      <a:pt x="6897" y="16297"/>
                      <a:pt x="7040" y="16477"/>
                      <a:pt x="7193" y="16629"/>
                    </a:cubicBezTo>
                    <a:cubicBezTo>
                      <a:pt x="7345" y="16780"/>
                      <a:pt x="7480" y="16937"/>
                      <a:pt x="7494" y="16975"/>
                    </a:cubicBezTo>
                    <a:cubicBezTo>
                      <a:pt x="7531" y="17074"/>
                      <a:pt x="7635" y="16996"/>
                      <a:pt x="7746" y="16787"/>
                    </a:cubicBezTo>
                    <a:cubicBezTo>
                      <a:pt x="7799" y="16686"/>
                      <a:pt x="7861" y="16606"/>
                      <a:pt x="7888" y="16606"/>
                    </a:cubicBezTo>
                    <a:cubicBezTo>
                      <a:pt x="7916" y="16606"/>
                      <a:pt x="7990" y="16686"/>
                      <a:pt x="8056" y="16787"/>
                    </a:cubicBezTo>
                    <a:cubicBezTo>
                      <a:pt x="8185" y="16983"/>
                      <a:pt x="8301" y="17016"/>
                      <a:pt x="8416" y="16892"/>
                    </a:cubicBezTo>
                    <a:cubicBezTo>
                      <a:pt x="8617" y="16674"/>
                      <a:pt x="8646" y="17071"/>
                      <a:pt x="8475" y="17674"/>
                    </a:cubicBezTo>
                    <a:cubicBezTo>
                      <a:pt x="8260" y="18431"/>
                      <a:pt x="7782" y="19223"/>
                      <a:pt x="7126" y="19909"/>
                    </a:cubicBezTo>
                    <a:lnTo>
                      <a:pt x="6832" y="20210"/>
                    </a:lnTo>
                    <a:lnTo>
                      <a:pt x="7126" y="20210"/>
                    </a:lnTo>
                    <a:cubicBezTo>
                      <a:pt x="7312" y="20210"/>
                      <a:pt x="7502" y="20163"/>
                      <a:pt x="7679" y="20082"/>
                    </a:cubicBezTo>
                    <a:cubicBezTo>
                      <a:pt x="7828" y="20014"/>
                      <a:pt x="7965" y="19977"/>
                      <a:pt x="7980" y="19999"/>
                    </a:cubicBezTo>
                    <a:cubicBezTo>
                      <a:pt x="7996" y="20022"/>
                      <a:pt x="7976" y="20162"/>
                      <a:pt x="7938" y="20308"/>
                    </a:cubicBezTo>
                    <a:cubicBezTo>
                      <a:pt x="7901" y="20454"/>
                      <a:pt x="7892" y="20590"/>
                      <a:pt x="7913" y="20609"/>
                    </a:cubicBezTo>
                    <a:cubicBezTo>
                      <a:pt x="7934" y="20628"/>
                      <a:pt x="8108" y="20569"/>
                      <a:pt x="8307" y="20481"/>
                    </a:cubicBezTo>
                    <a:cubicBezTo>
                      <a:pt x="8506" y="20392"/>
                      <a:pt x="8695" y="20333"/>
                      <a:pt x="8718" y="20345"/>
                    </a:cubicBezTo>
                    <a:cubicBezTo>
                      <a:pt x="8741" y="20358"/>
                      <a:pt x="8744" y="20496"/>
                      <a:pt x="8726" y="20654"/>
                    </a:cubicBezTo>
                    <a:cubicBezTo>
                      <a:pt x="8697" y="20911"/>
                      <a:pt x="8703" y="20940"/>
                      <a:pt x="8802" y="20940"/>
                    </a:cubicBezTo>
                    <a:cubicBezTo>
                      <a:pt x="9008" y="20939"/>
                      <a:pt x="9317" y="20839"/>
                      <a:pt x="9589" y="20684"/>
                    </a:cubicBezTo>
                    <a:cubicBezTo>
                      <a:pt x="9739" y="20599"/>
                      <a:pt x="9871" y="20543"/>
                      <a:pt x="9883" y="20564"/>
                    </a:cubicBezTo>
                    <a:cubicBezTo>
                      <a:pt x="9895" y="20584"/>
                      <a:pt x="9943" y="20709"/>
                      <a:pt x="9983" y="20842"/>
                    </a:cubicBezTo>
                    <a:cubicBezTo>
                      <a:pt x="10070" y="21132"/>
                      <a:pt x="10341" y="21449"/>
                      <a:pt x="10587" y="21542"/>
                    </a:cubicBezTo>
                    <a:cubicBezTo>
                      <a:pt x="10740" y="21600"/>
                      <a:pt x="10793" y="21598"/>
                      <a:pt x="10980" y="21512"/>
                    </a:cubicBezTo>
                    <a:cubicBezTo>
                      <a:pt x="11239" y="21393"/>
                      <a:pt x="11455" y="21149"/>
                      <a:pt x="11550" y="20865"/>
                    </a:cubicBezTo>
                    <a:cubicBezTo>
                      <a:pt x="11589" y="20750"/>
                      <a:pt x="11629" y="20624"/>
                      <a:pt x="11643" y="20586"/>
                    </a:cubicBezTo>
                    <a:cubicBezTo>
                      <a:pt x="11660" y="20537"/>
                      <a:pt x="11721" y="20551"/>
                      <a:pt x="11860" y="20646"/>
                    </a:cubicBezTo>
                    <a:cubicBezTo>
                      <a:pt x="12078" y="20795"/>
                      <a:pt x="12482" y="20940"/>
                      <a:pt x="12690" y="20940"/>
                    </a:cubicBezTo>
                    <a:cubicBezTo>
                      <a:pt x="12804" y="20940"/>
                      <a:pt x="12832" y="20916"/>
                      <a:pt x="12832" y="20789"/>
                    </a:cubicBezTo>
                    <a:cubicBezTo>
                      <a:pt x="12832" y="20705"/>
                      <a:pt x="12806" y="20572"/>
                      <a:pt x="12774" y="20496"/>
                    </a:cubicBezTo>
                    <a:cubicBezTo>
                      <a:pt x="12742" y="20420"/>
                      <a:pt x="12724" y="20339"/>
                      <a:pt x="12740" y="20315"/>
                    </a:cubicBezTo>
                    <a:cubicBezTo>
                      <a:pt x="12757" y="20291"/>
                      <a:pt x="12947" y="20351"/>
                      <a:pt x="13159" y="20451"/>
                    </a:cubicBezTo>
                    <a:cubicBezTo>
                      <a:pt x="13383" y="20556"/>
                      <a:pt x="13565" y="20613"/>
                      <a:pt x="13595" y="20586"/>
                    </a:cubicBezTo>
                    <a:cubicBezTo>
                      <a:pt x="13625" y="20559"/>
                      <a:pt x="13620" y="20441"/>
                      <a:pt x="13587" y="20308"/>
                    </a:cubicBezTo>
                    <a:cubicBezTo>
                      <a:pt x="13555" y="20181"/>
                      <a:pt x="13553" y="20059"/>
                      <a:pt x="13578" y="20037"/>
                    </a:cubicBezTo>
                    <a:cubicBezTo>
                      <a:pt x="13603" y="20015"/>
                      <a:pt x="13739" y="20047"/>
                      <a:pt x="13880" y="20105"/>
                    </a:cubicBezTo>
                    <a:cubicBezTo>
                      <a:pt x="14021" y="20162"/>
                      <a:pt x="14261" y="20209"/>
                      <a:pt x="14416" y="20210"/>
                    </a:cubicBezTo>
                    <a:lnTo>
                      <a:pt x="14693" y="20210"/>
                    </a:lnTo>
                    <a:lnTo>
                      <a:pt x="14425" y="19932"/>
                    </a:lnTo>
                    <a:cubicBezTo>
                      <a:pt x="13686" y="19193"/>
                      <a:pt x="13089" y="18119"/>
                      <a:pt x="12967" y="17291"/>
                    </a:cubicBezTo>
                    <a:cubicBezTo>
                      <a:pt x="12936" y="17081"/>
                      <a:pt x="12938" y="16964"/>
                      <a:pt x="12983" y="16922"/>
                    </a:cubicBezTo>
                    <a:cubicBezTo>
                      <a:pt x="12984" y="16920"/>
                      <a:pt x="12983" y="16916"/>
                      <a:pt x="12983" y="16914"/>
                    </a:cubicBezTo>
                    <a:cubicBezTo>
                      <a:pt x="12986" y="16907"/>
                      <a:pt x="12996" y="16904"/>
                      <a:pt x="13000" y="16899"/>
                    </a:cubicBezTo>
                    <a:cubicBezTo>
                      <a:pt x="13012" y="16885"/>
                      <a:pt x="13022" y="16877"/>
                      <a:pt x="13042" y="16884"/>
                    </a:cubicBezTo>
                    <a:cubicBezTo>
                      <a:pt x="13049" y="16887"/>
                      <a:pt x="13059" y="16894"/>
                      <a:pt x="13067" y="16899"/>
                    </a:cubicBezTo>
                    <a:cubicBezTo>
                      <a:pt x="13070" y="16901"/>
                      <a:pt x="13072" y="16905"/>
                      <a:pt x="13076" y="16907"/>
                    </a:cubicBezTo>
                    <a:cubicBezTo>
                      <a:pt x="13098" y="16911"/>
                      <a:pt x="13121" y="16917"/>
                      <a:pt x="13151" y="16929"/>
                    </a:cubicBezTo>
                    <a:cubicBezTo>
                      <a:pt x="13312" y="16996"/>
                      <a:pt x="13377" y="16962"/>
                      <a:pt x="13562" y="16681"/>
                    </a:cubicBezTo>
                    <a:cubicBezTo>
                      <a:pt x="13619" y="16594"/>
                      <a:pt x="13638" y="16600"/>
                      <a:pt x="13779" y="16802"/>
                    </a:cubicBezTo>
                    <a:lnTo>
                      <a:pt x="13939" y="17027"/>
                    </a:lnTo>
                    <a:lnTo>
                      <a:pt x="14232" y="16749"/>
                    </a:lnTo>
                    <a:cubicBezTo>
                      <a:pt x="14392" y="16597"/>
                      <a:pt x="14571" y="16374"/>
                      <a:pt x="14634" y="16252"/>
                    </a:cubicBezTo>
                    <a:cubicBezTo>
                      <a:pt x="14698" y="16130"/>
                      <a:pt x="14763" y="16034"/>
                      <a:pt x="14777" y="16034"/>
                    </a:cubicBezTo>
                    <a:cubicBezTo>
                      <a:pt x="14790" y="16034"/>
                      <a:pt x="14885" y="16076"/>
                      <a:pt x="14986" y="16132"/>
                    </a:cubicBezTo>
                    <a:lnTo>
                      <a:pt x="15171" y="16230"/>
                    </a:lnTo>
                    <a:lnTo>
                      <a:pt x="15338" y="15921"/>
                    </a:lnTo>
                    <a:cubicBezTo>
                      <a:pt x="15597" y="15429"/>
                      <a:pt x="15535" y="14804"/>
                      <a:pt x="15196" y="14477"/>
                    </a:cubicBezTo>
                    <a:cubicBezTo>
                      <a:pt x="15043" y="14330"/>
                      <a:pt x="14676" y="14153"/>
                      <a:pt x="14525" y="14153"/>
                    </a:cubicBezTo>
                    <a:cubicBezTo>
                      <a:pt x="14322" y="14153"/>
                      <a:pt x="14283" y="14051"/>
                      <a:pt x="14408" y="13860"/>
                    </a:cubicBezTo>
                    <a:cubicBezTo>
                      <a:pt x="14544" y="13652"/>
                      <a:pt x="14579" y="13643"/>
                      <a:pt x="14726" y="13792"/>
                    </a:cubicBezTo>
                    <a:cubicBezTo>
                      <a:pt x="14837" y="13903"/>
                      <a:pt x="15028" y="13999"/>
                      <a:pt x="15162" y="14018"/>
                    </a:cubicBezTo>
                    <a:cubicBezTo>
                      <a:pt x="15196" y="14018"/>
                      <a:pt x="15231" y="14012"/>
                      <a:pt x="15254" y="14010"/>
                    </a:cubicBezTo>
                    <a:cubicBezTo>
                      <a:pt x="15268" y="14007"/>
                      <a:pt x="15280" y="14003"/>
                      <a:pt x="15288" y="13995"/>
                    </a:cubicBezTo>
                    <a:cubicBezTo>
                      <a:pt x="15322" y="13964"/>
                      <a:pt x="15350" y="13839"/>
                      <a:pt x="15355" y="13717"/>
                    </a:cubicBezTo>
                    <a:cubicBezTo>
                      <a:pt x="15359" y="13595"/>
                      <a:pt x="15375" y="13478"/>
                      <a:pt x="15380" y="13453"/>
                    </a:cubicBezTo>
                    <a:cubicBezTo>
                      <a:pt x="15385" y="13428"/>
                      <a:pt x="15494" y="13491"/>
                      <a:pt x="15623" y="13596"/>
                    </a:cubicBezTo>
                    <a:cubicBezTo>
                      <a:pt x="15940" y="13853"/>
                      <a:pt x="16131" y="13937"/>
                      <a:pt x="16201" y="13837"/>
                    </a:cubicBezTo>
                    <a:cubicBezTo>
                      <a:pt x="16230" y="13796"/>
                      <a:pt x="16259" y="13688"/>
                      <a:pt x="16260" y="13596"/>
                    </a:cubicBezTo>
                    <a:cubicBezTo>
                      <a:pt x="16261" y="13420"/>
                      <a:pt x="16335" y="13325"/>
                      <a:pt x="16402" y="13423"/>
                    </a:cubicBezTo>
                    <a:cubicBezTo>
                      <a:pt x="16448" y="13489"/>
                      <a:pt x="16886" y="13677"/>
                      <a:pt x="16997" y="13679"/>
                    </a:cubicBezTo>
                    <a:cubicBezTo>
                      <a:pt x="17047" y="13680"/>
                      <a:pt x="17073" y="13588"/>
                      <a:pt x="17073" y="13378"/>
                    </a:cubicBezTo>
                    <a:cubicBezTo>
                      <a:pt x="17073" y="13211"/>
                      <a:pt x="17086" y="13057"/>
                      <a:pt x="17106" y="13039"/>
                    </a:cubicBezTo>
                    <a:cubicBezTo>
                      <a:pt x="17126" y="13022"/>
                      <a:pt x="17224" y="13063"/>
                      <a:pt x="17324" y="13130"/>
                    </a:cubicBezTo>
                    <a:cubicBezTo>
                      <a:pt x="17424" y="13197"/>
                      <a:pt x="17589" y="13293"/>
                      <a:pt x="17693" y="13340"/>
                    </a:cubicBezTo>
                    <a:lnTo>
                      <a:pt x="17886" y="13423"/>
                    </a:lnTo>
                    <a:lnTo>
                      <a:pt x="17886" y="13197"/>
                    </a:lnTo>
                    <a:cubicBezTo>
                      <a:pt x="17886" y="13074"/>
                      <a:pt x="17857" y="12899"/>
                      <a:pt x="17827" y="12806"/>
                    </a:cubicBezTo>
                    <a:cubicBezTo>
                      <a:pt x="17796" y="12710"/>
                      <a:pt x="17798" y="12627"/>
                      <a:pt x="17827" y="12611"/>
                    </a:cubicBezTo>
                    <a:cubicBezTo>
                      <a:pt x="17855" y="12595"/>
                      <a:pt x="18041" y="12691"/>
                      <a:pt x="18238" y="12821"/>
                    </a:cubicBezTo>
                    <a:cubicBezTo>
                      <a:pt x="18434" y="12951"/>
                      <a:pt x="18614" y="13055"/>
                      <a:pt x="18640" y="13055"/>
                    </a:cubicBezTo>
                    <a:cubicBezTo>
                      <a:pt x="18716" y="13055"/>
                      <a:pt x="18767" y="12643"/>
                      <a:pt x="18724" y="12385"/>
                    </a:cubicBezTo>
                    <a:cubicBezTo>
                      <a:pt x="18702" y="12252"/>
                      <a:pt x="18634" y="12028"/>
                      <a:pt x="18573" y="11888"/>
                    </a:cubicBezTo>
                    <a:cubicBezTo>
                      <a:pt x="18511" y="11748"/>
                      <a:pt x="18479" y="11614"/>
                      <a:pt x="18497" y="11587"/>
                    </a:cubicBezTo>
                    <a:cubicBezTo>
                      <a:pt x="18516" y="11561"/>
                      <a:pt x="18630" y="11542"/>
                      <a:pt x="18757" y="11542"/>
                    </a:cubicBezTo>
                    <a:cubicBezTo>
                      <a:pt x="19140" y="11542"/>
                      <a:pt x="19856" y="11386"/>
                      <a:pt x="20207" y="11226"/>
                    </a:cubicBezTo>
                    <a:cubicBezTo>
                      <a:pt x="20484" y="11101"/>
                      <a:pt x="20991" y="10684"/>
                      <a:pt x="21003" y="10579"/>
                    </a:cubicBezTo>
                    <a:cubicBezTo>
                      <a:pt x="20998" y="10572"/>
                      <a:pt x="20985" y="10563"/>
                      <a:pt x="20970" y="10556"/>
                    </a:cubicBezTo>
                    <a:cubicBezTo>
                      <a:pt x="20964" y="10554"/>
                      <a:pt x="20951" y="10551"/>
                      <a:pt x="20944" y="10549"/>
                    </a:cubicBezTo>
                    <a:cubicBezTo>
                      <a:pt x="20868" y="10541"/>
                      <a:pt x="20712" y="10539"/>
                      <a:pt x="20534" y="10541"/>
                    </a:cubicBezTo>
                    <a:cubicBezTo>
                      <a:pt x="20294" y="10545"/>
                      <a:pt x="20082" y="10529"/>
                      <a:pt x="20065" y="10504"/>
                    </a:cubicBezTo>
                    <a:cubicBezTo>
                      <a:pt x="20047" y="10479"/>
                      <a:pt x="20197" y="10359"/>
                      <a:pt x="20400" y="10240"/>
                    </a:cubicBezTo>
                    <a:cubicBezTo>
                      <a:pt x="20783" y="10018"/>
                      <a:pt x="21422" y="9444"/>
                      <a:pt x="21422" y="9323"/>
                    </a:cubicBezTo>
                    <a:cubicBezTo>
                      <a:pt x="21422" y="9241"/>
                      <a:pt x="21250" y="9196"/>
                      <a:pt x="20953" y="9195"/>
                    </a:cubicBezTo>
                    <a:cubicBezTo>
                      <a:pt x="20836" y="9194"/>
                      <a:pt x="20721" y="9167"/>
                      <a:pt x="20701" y="9142"/>
                    </a:cubicBezTo>
                    <a:cubicBezTo>
                      <a:pt x="20699" y="9142"/>
                      <a:pt x="20677" y="9142"/>
                      <a:pt x="20676" y="9142"/>
                    </a:cubicBezTo>
                    <a:cubicBezTo>
                      <a:pt x="20672" y="9141"/>
                      <a:pt x="20695" y="9125"/>
                      <a:pt x="20718" y="9097"/>
                    </a:cubicBezTo>
                    <a:cubicBezTo>
                      <a:pt x="20743" y="9044"/>
                      <a:pt x="20804" y="8958"/>
                      <a:pt x="20886" y="8871"/>
                    </a:cubicBezTo>
                    <a:cubicBezTo>
                      <a:pt x="21095" y="8647"/>
                      <a:pt x="21583" y="7797"/>
                      <a:pt x="21531" y="7750"/>
                    </a:cubicBezTo>
                    <a:cubicBezTo>
                      <a:pt x="21516" y="7737"/>
                      <a:pt x="21370" y="7776"/>
                      <a:pt x="21204" y="7833"/>
                    </a:cubicBezTo>
                    <a:cubicBezTo>
                      <a:pt x="21039" y="7890"/>
                      <a:pt x="20765" y="7987"/>
                      <a:pt x="20601" y="8043"/>
                    </a:cubicBezTo>
                    <a:cubicBezTo>
                      <a:pt x="20437" y="8100"/>
                      <a:pt x="20285" y="8134"/>
                      <a:pt x="20257" y="8119"/>
                    </a:cubicBezTo>
                    <a:cubicBezTo>
                      <a:pt x="20230" y="8103"/>
                      <a:pt x="20261" y="7998"/>
                      <a:pt x="20324" y="7885"/>
                    </a:cubicBezTo>
                    <a:cubicBezTo>
                      <a:pt x="20388" y="7773"/>
                      <a:pt x="20442" y="7612"/>
                      <a:pt x="20442" y="7532"/>
                    </a:cubicBezTo>
                    <a:cubicBezTo>
                      <a:pt x="20442" y="7452"/>
                      <a:pt x="20540" y="7205"/>
                      <a:pt x="20668" y="6975"/>
                    </a:cubicBezTo>
                    <a:cubicBezTo>
                      <a:pt x="20911" y="6539"/>
                      <a:pt x="21038" y="6140"/>
                      <a:pt x="21104" y="5621"/>
                    </a:cubicBezTo>
                    <a:lnTo>
                      <a:pt x="21146" y="5312"/>
                    </a:lnTo>
                    <a:lnTo>
                      <a:pt x="20861" y="5515"/>
                    </a:lnTo>
                    <a:cubicBezTo>
                      <a:pt x="20706" y="5625"/>
                      <a:pt x="20518" y="5770"/>
                      <a:pt x="20433" y="5839"/>
                    </a:cubicBezTo>
                    <a:cubicBezTo>
                      <a:pt x="20229" y="6005"/>
                      <a:pt x="20186" y="5923"/>
                      <a:pt x="20291" y="5560"/>
                    </a:cubicBezTo>
                    <a:cubicBezTo>
                      <a:pt x="20356" y="5336"/>
                      <a:pt x="20407" y="4954"/>
                      <a:pt x="20425" y="4635"/>
                    </a:cubicBezTo>
                    <a:lnTo>
                      <a:pt x="20433" y="4432"/>
                    </a:lnTo>
                    <a:cubicBezTo>
                      <a:pt x="20434" y="4320"/>
                      <a:pt x="20429" y="4229"/>
                      <a:pt x="20416" y="4168"/>
                    </a:cubicBezTo>
                    <a:lnTo>
                      <a:pt x="20375" y="3988"/>
                    </a:lnTo>
                    <a:lnTo>
                      <a:pt x="20006" y="4311"/>
                    </a:lnTo>
                    <a:cubicBezTo>
                      <a:pt x="19802" y="4492"/>
                      <a:pt x="19623" y="4630"/>
                      <a:pt x="19604" y="4612"/>
                    </a:cubicBezTo>
                    <a:cubicBezTo>
                      <a:pt x="19584" y="4595"/>
                      <a:pt x="19570" y="4363"/>
                      <a:pt x="19570" y="4101"/>
                    </a:cubicBezTo>
                    <a:cubicBezTo>
                      <a:pt x="19570" y="3666"/>
                      <a:pt x="19486" y="3066"/>
                      <a:pt x="19411" y="2957"/>
                    </a:cubicBezTo>
                    <a:cubicBezTo>
                      <a:pt x="19394" y="2933"/>
                      <a:pt x="19338" y="2969"/>
                      <a:pt x="19285" y="3040"/>
                    </a:cubicBezTo>
                    <a:cubicBezTo>
                      <a:pt x="19233" y="3110"/>
                      <a:pt x="19116" y="3271"/>
                      <a:pt x="19025" y="3393"/>
                    </a:cubicBezTo>
                    <a:cubicBezTo>
                      <a:pt x="18935" y="3515"/>
                      <a:pt x="18841" y="3591"/>
                      <a:pt x="18816" y="3566"/>
                    </a:cubicBezTo>
                    <a:cubicBezTo>
                      <a:pt x="18808" y="3559"/>
                      <a:pt x="18794" y="3536"/>
                      <a:pt x="18782" y="3499"/>
                    </a:cubicBezTo>
                    <a:cubicBezTo>
                      <a:pt x="18782" y="3497"/>
                      <a:pt x="18783" y="3493"/>
                      <a:pt x="18782" y="3491"/>
                    </a:cubicBezTo>
                    <a:cubicBezTo>
                      <a:pt x="18780" y="3485"/>
                      <a:pt x="18776" y="3476"/>
                      <a:pt x="18774" y="3469"/>
                    </a:cubicBezTo>
                    <a:cubicBezTo>
                      <a:pt x="18750" y="3386"/>
                      <a:pt x="18722" y="3262"/>
                      <a:pt x="18699" y="3130"/>
                    </a:cubicBezTo>
                    <a:cubicBezTo>
                      <a:pt x="18605" y="2596"/>
                      <a:pt x="18350" y="2119"/>
                      <a:pt x="18020" y="1866"/>
                    </a:cubicBezTo>
                    <a:lnTo>
                      <a:pt x="17894" y="1768"/>
                    </a:lnTo>
                    <a:lnTo>
                      <a:pt x="17944" y="1986"/>
                    </a:lnTo>
                    <a:cubicBezTo>
                      <a:pt x="18001" y="2214"/>
                      <a:pt x="17999" y="2249"/>
                      <a:pt x="17819" y="3123"/>
                    </a:cubicBezTo>
                    <a:cubicBezTo>
                      <a:pt x="17757" y="3418"/>
                      <a:pt x="17710" y="3754"/>
                      <a:pt x="17710" y="3867"/>
                    </a:cubicBezTo>
                    <a:cubicBezTo>
                      <a:pt x="17710" y="3981"/>
                      <a:pt x="17688" y="4119"/>
                      <a:pt x="17659" y="4168"/>
                    </a:cubicBezTo>
                    <a:cubicBezTo>
                      <a:pt x="17631" y="4218"/>
                      <a:pt x="17578" y="4395"/>
                      <a:pt x="17542" y="4567"/>
                    </a:cubicBezTo>
                    <a:cubicBezTo>
                      <a:pt x="17507" y="4740"/>
                      <a:pt x="17416" y="4987"/>
                      <a:pt x="17341" y="5116"/>
                    </a:cubicBezTo>
                    <a:cubicBezTo>
                      <a:pt x="17266" y="5246"/>
                      <a:pt x="17109" y="5525"/>
                      <a:pt x="16989" y="5733"/>
                    </a:cubicBezTo>
                    <a:cubicBezTo>
                      <a:pt x="16775" y="6106"/>
                      <a:pt x="16703" y="6165"/>
                      <a:pt x="16629" y="6057"/>
                    </a:cubicBezTo>
                    <a:cubicBezTo>
                      <a:pt x="16608" y="6027"/>
                      <a:pt x="16480" y="6163"/>
                      <a:pt x="16335" y="6358"/>
                    </a:cubicBezTo>
                    <a:cubicBezTo>
                      <a:pt x="16191" y="6553"/>
                      <a:pt x="15982" y="6811"/>
                      <a:pt x="15874" y="6930"/>
                    </a:cubicBezTo>
                    <a:cubicBezTo>
                      <a:pt x="15635" y="7195"/>
                      <a:pt x="15556" y="7357"/>
                      <a:pt x="15556" y="7630"/>
                    </a:cubicBezTo>
                    <a:cubicBezTo>
                      <a:pt x="15556" y="7873"/>
                      <a:pt x="15638" y="8026"/>
                      <a:pt x="15833" y="8171"/>
                    </a:cubicBezTo>
                    <a:cubicBezTo>
                      <a:pt x="15962" y="8268"/>
                      <a:pt x="15970" y="8304"/>
                      <a:pt x="15933" y="8585"/>
                    </a:cubicBezTo>
                    <a:cubicBezTo>
                      <a:pt x="15905" y="8798"/>
                      <a:pt x="15864" y="8892"/>
                      <a:pt x="15799" y="8909"/>
                    </a:cubicBezTo>
                    <a:cubicBezTo>
                      <a:pt x="15537" y="8977"/>
                      <a:pt x="15224" y="9159"/>
                      <a:pt x="15120" y="9307"/>
                    </a:cubicBezTo>
                    <a:cubicBezTo>
                      <a:pt x="15056" y="9401"/>
                      <a:pt x="14883" y="9531"/>
                      <a:pt x="14726" y="9601"/>
                    </a:cubicBezTo>
                    <a:lnTo>
                      <a:pt x="14441" y="9729"/>
                    </a:lnTo>
                    <a:lnTo>
                      <a:pt x="14232" y="9518"/>
                    </a:lnTo>
                    <a:cubicBezTo>
                      <a:pt x="14115" y="9403"/>
                      <a:pt x="13902" y="9223"/>
                      <a:pt x="13754" y="9119"/>
                    </a:cubicBezTo>
                    <a:cubicBezTo>
                      <a:pt x="13426" y="8889"/>
                      <a:pt x="13084" y="8439"/>
                      <a:pt x="13168" y="8344"/>
                    </a:cubicBezTo>
                    <a:cubicBezTo>
                      <a:pt x="13200" y="8308"/>
                      <a:pt x="13203" y="8231"/>
                      <a:pt x="13176" y="8171"/>
                    </a:cubicBezTo>
                    <a:cubicBezTo>
                      <a:pt x="13069" y="7933"/>
                      <a:pt x="13116" y="7500"/>
                      <a:pt x="13285" y="7178"/>
                    </a:cubicBezTo>
                    <a:cubicBezTo>
                      <a:pt x="13428" y="6906"/>
                      <a:pt x="13492" y="6841"/>
                      <a:pt x="13754" y="6719"/>
                    </a:cubicBezTo>
                    <a:cubicBezTo>
                      <a:pt x="13922" y="6641"/>
                      <a:pt x="14084" y="6576"/>
                      <a:pt x="14115" y="6576"/>
                    </a:cubicBezTo>
                    <a:cubicBezTo>
                      <a:pt x="14146" y="6576"/>
                      <a:pt x="14276" y="6508"/>
                      <a:pt x="14400" y="6418"/>
                    </a:cubicBezTo>
                    <a:cubicBezTo>
                      <a:pt x="14551" y="6309"/>
                      <a:pt x="14709" y="6248"/>
                      <a:pt x="14886" y="6230"/>
                    </a:cubicBezTo>
                    <a:cubicBezTo>
                      <a:pt x="15030" y="6215"/>
                      <a:pt x="15144" y="6178"/>
                      <a:pt x="15137" y="6147"/>
                    </a:cubicBezTo>
                    <a:cubicBezTo>
                      <a:pt x="15130" y="6116"/>
                      <a:pt x="15251" y="6062"/>
                      <a:pt x="15405" y="6027"/>
                    </a:cubicBezTo>
                    <a:cubicBezTo>
                      <a:pt x="15760" y="5945"/>
                      <a:pt x="15954" y="5826"/>
                      <a:pt x="16025" y="5658"/>
                    </a:cubicBezTo>
                    <a:cubicBezTo>
                      <a:pt x="16106" y="5467"/>
                      <a:pt x="16108" y="5467"/>
                      <a:pt x="15849" y="5621"/>
                    </a:cubicBezTo>
                    <a:cubicBezTo>
                      <a:pt x="15657" y="5735"/>
                      <a:pt x="15512" y="5772"/>
                      <a:pt x="15103" y="5801"/>
                    </a:cubicBezTo>
                    <a:cubicBezTo>
                      <a:pt x="14826" y="5821"/>
                      <a:pt x="14561" y="5849"/>
                      <a:pt x="14509" y="5869"/>
                    </a:cubicBezTo>
                    <a:cubicBezTo>
                      <a:pt x="14456" y="5889"/>
                      <a:pt x="14394" y="5883"/>
                      <a:pt x="14374" y="5854"/>
                    </a:cubicBezTo>
                    <a:cubicBezTo>
                      <a:pt x="14328" y="5786"/>
                      <a:pt x="14562" y="5643"/>
                      <a:pt x="14718" y="5643"/>
                    </a:cubicBezTo>
                    <a:cubicBezTo>
                      <a:pt x="14785" y="5643"/>
                      <a:pt x="14914" y="5569"/>
                      <a:pt x="15003" y="5485"/>
                    </a:cubicBezTo>
                    <a:cubicBezTo>
                      <a:pt x="15193" y="5307"/>
                      <a:pt x="15403" y="5250"/>
                      <a:pt x="15564" y="5327"/>
                    </a:cubicBezTo>
                    <a:cubicBezTo>
                      <a:pt x="15655" y="5371"/>
                      <a:pt x="15673" y="5365"/>
                      <a:pt x="15673" y="5305"/>
                    </a:cubicBezTo>
                    <a:cubicBezTo>
                      <a:pt x="15673" y="5112"/>
                      <a:pt x="15546" y="4950"/>
                      <a:pt x="15338" y="4876"/>
                    </a:cubicBezTo>
                    <a:cubicBezTo>
                      <a:pt x="15218" y="4833"/>
                      <a:pt x="15071" y="4778"/>
                      <a:pt x="15003" y="4748"/>
                    </a:cubicBezTo>
                    <a:cubicBezTo>
                      <a:pt x="14935" y="4718"/>
                      <a:pt x="14828" y="4698"/>
                      <a:pt x="14768" y="4710"/>
                    </a:cubicBezTo>
                    <a:cubicBezTo>
                      <a:pt x="14708" y="4722"/>
                      <a:pt x="14584" y="4698"/>
                      <a:pt x="14492" y="4657"/>
                    </a:cubicBezTo>
                    <a:lnTo>
                      <a:pt x="14324" y="4582"/>
                    </a:lnTo>
                    <a:lnTo>
                      <a:pt x="14626" y="4349"/>
                    </a:lnTo>
                    <a:cubicBezTo>
                      <a:pt x="14986" y="4066"/>
                      <a:pt x="15136" y="3816"/>
                      <a:pt x="15187" y="3424"/>
                    </a:cubicBezTo>
                    <a:cubicBezTo>
                      <a:pt x="15218" y="3185"/>
                      <a:pt x="15263" y="3102"/>
                      <a:pt x="15405" y="2995"/>
                    </a:cubicBezTo>
                    <a:cubicBezTo>
                      <a:pt x="15409" y="2991"/>
                      <a:pt x="15409" y="2990"/>
                      <a:pt x="15414" y="2987"/>
                    </a:cubicBezTo>
                    <a:cubicBezTo>
                      <a:pt x="15425" y="2979"/>
                      <a:pt x="15435" y="2971"/>
                      <a:pt x="15447" y="2965"/>
                    </a:cubicBezTo>
                    <a:cubicBezTo>
                      <a:pt x="15538" y="2909"/>
                      <a:pt x="15642" y="2875"/>
                      <a:pt x="15698" y="2882"/>
                    </a:cubicBezTo>
                    <a:cubicBezTo>
                      <a:pt x="15805" y="2895"/>
                      <a:pt x="15825" y="2941"/>
                      <a:pt x="15841" y="3213"/>
                    </a:cubicBezTo>
                    <a:cubicBezTo>
                      <a:pt x="15851" y="3384"/>
                      <a:pt x="15887" y="3537"/>
                      <a:pt x="15925" y="3559"/>
                    </a:cubicBezTo>
                    <a:cubicBezTo>
                      <a:pt x="15963" y="3581"/>
                      <a:pt x="16110" y="3604"/>
                      <a:pt x="16252" y="3604"/>
                    </a:cubicBezTo>
                    <a:cubicBezTo>
                      <a:pt x="16412" y="3605"/>
                      <a:pt x="16548" y="3637"/>
                      <a:pt x="16620" y="3694"/>
                    </a:cubicBezTo>
                    <a:cubicBezTo>
                      <a:pt x="16732" y="3783"/>
                      <a:pt x="16738" y="3783"/>
                      <a:pt x="16696" y="3657"/>
                    </a:cubicBezTo>
                    <a:cubicBezTo>
                      <a:pt x="16609" y="3394"/>
                      <a:pt x="16623" y="3312"/>
                      <a:pt x="16763" y="3326"/>
                    </a:cubicBezTo>
                    <a:cubicBezTo>
                      <a:pt x="16959" y="3344"/>
                      <a:pt x="16931" y="3310"/>
                      <a:pt x="16578" y="3108"/>
                    </a:cubicBezTo>
                    <a:cubicBezTo>
                      <a:pt x="16279" y="2935"/>
                      <a:pt x="16255" y="2905"/>
                      <a:pt x="16268" y="2731"/>
                    </a:cubicBezTo>
                    <a:cubicBezTo>
                      <a:pt x="16289" y="2454"/>
                      <a:pt x="16066" y="2295"/>
                      <a:pt x="15648" y="2295"/>
                    </a:cubicBezTo>
                    <a:cubicBezTo>
                      <a:pt x="15250" y="2295"/>
                      <a:pt x="14950" y="2425"/>
                      <a:pt x="14835" y="2641"/>
                    </a:cubicBezTo>
                    <a:cubicBezTo>
                      <a:pt x="14787" y="2733"/>
                      <a:pt x="14709" y="2980"/>
                      <a:pt x="14659" y="3190"/>
                    </a:cubicBezTo>
                    <a:cubicBezTo>
                      <a:pt x="14526" y="3762"/>
                      <a:pt x="14302" y="4052"/>
                      <a:pt x="14224" y="3755"/>
                    </a:cubicBezTo>
                    <a:cubicBezTo>
                      <a:pt x="14174" y="3566"/>
                      <a:pt x="14030" y="3517"/>
                      <a:pt x="13729" y="3589"/>
                    </a:cubicBezTo>
                    <a:cubicBezTo>
                      <a:pt x="13357" y="3678"/>
                      <a:pt x="13297" y="3669"/>
                      <a:pt x="13235" y="3521"/>
                    </a:cubicBezTo>
                    <a:cubicBezTo>
                      <a:pt x="13161" y="3347"/>
                      <a:pt x="13118" y="3358"/>
                      <a:pt x="13134" y="3544"/>
                    </a:cubicBezTo>
                    <a:cubicBezTo>
                      <a:pt x="13151" y="3748"/>
                      <a:pt x="13050" y="3843"/>
                      <a:pt x="12774" y="3882"/>
                    </a:cubicBezTo>
                    <a:cubicBezTo>
                      <a:pt x="12592" y="3909"/>
                      <a:pt x="12534" y="3945"/>
                      <a:pt x="12506" y="4048"/>
                    </a:cubicBezTo>
                    <a:cubicBezTo>
                      <a:pt x="12486" y="4120"/>
                      <a:pt x="12486" y="4213"/>
                      <a:pt x="12506" y="4259"/>
                    </a:cubicBezTo>
                    <a:cubicBezTo>
                      <a:pt x="12605" y="4491"/>
                      <a:pt x="12291" y="4434"/>
                      <a:pt x="11969" y="4161"/>
                    </a:cubicBezTo>
                    <a:cubicBezTo>
                      <a:pt x="11765" y="3988"/>
                      <a:pt x="11517" y="3566"/>
                      <a:pt x="11584" y="3506"/>
                    </a:cubicBezTo>
                    <a:cubicBezTo>
                      <a:pt x="11605" y="3487"/>
                      <a:pt x="11727" y="3452"/>
                      <a:pt x="11860" y="3424"/>
                    </a:cubicBezTo>
                    <a:lnTo>
                      <a:pt x="12103" y="3371"/>
                    </a:lnTo>
                    <a:lnTo>
                      <a:pt x="12103" y="3040"/>
                    </a:lnTo>
                    <a:cubicBezTo>
                      <a:pt x="12103" y="2729"/>
                      <a:pt x="12113" y="2700"/>
                      <a:pt x="12296" y="2566"/>
                    </a:cubicBezTo>
                    <a:cubicBezTo>
                      <a:pt x="12529" y="2395"/>
                      <a:pt x="12773" y="1970"/>
                      <a:pt x="12774" y="1731"/>
                    </a:cubicBezTo>
                    <a:cubicBezTo>
                      <a:pt x="12775" y="1469"/>
                      <a:pt x="12629" y="1273"/>
                      <a:pt x="12380" y="1189"/>
                    </a:cubicBezTo>
                    <a:cubicBezTo>
                      <a:pt x="12154" y="1113"/>
                      <a:pt x="11736" y="1102"/>
                      <a:pt x="11517" y="1166"/>
                    </a:cubicBezTo>
                    <a:cubicBezTo>
                      <a:pt x="11432" y="1191"/>
                      <a:pt x="11318" y="1164"/>
                      <a:pt x="11156" y="1068"/>
                    </a:cubicBezTo>
                    <a:cubicBezTo>
                      <a:pt x="10945" y="944"/>
                      <a:pt x="10928" y="913"/>
                      <a:pt x="10955" y="760"/>
                    </a:cubicBezTo>
                    <a:cubicBezTo>
                      <a:pt x="10973" y="662"/>
                      <a:pt x="10959" y="570"/>
                      <a:pt x="10922" y="549"/>
                    </a:cubicBezTo>
                    <a:cubicBezTo>
                      <a:pt x="10806" y="485"/>
                      <a:pt x="10850" y="304"/>
                      <a:pt x="10989" y="271"/>
                    </a:cubicBezTo>
                    <a:cubicBezTo>
                      <a:pt x="11119" y="240"/>
                      <a:pt x="11117" y="243"/>
                      <a:pt x="10972" y="211"/>
                    </a:cubicBezTo>
                    <a:cubicBezTo>
                      <a:pt x="10884" y="191"/>
                      <a:pt x="10833" y="144"/>
                      <a:pt x="10838" y="90"/>
                    </a:cubicBezTo>
                    <a:cubicBezTo>
                      <a:pt x="10842" y="42"/>
                      <a:pt x="10816" y="0"/>
                      <a:pt x="10788" y="0"/>
                    </a:cubicBezTo>
                    <a:close/>
                    <a:moveTo>
                      <a:pt x="10813" y="3604"/>
                    </a:moveTo>
                    <a:cubicBezTo>
                      <a:pt x="10819" y="3600"/>
                      <a:pt x="10826" y="3604"/>
                      <a:pt x="10830" y="3604"/>
                    </a:cubicBezTo>
                    <a:cubicBezTo>
                      <a:pt x="10862" y="3609"/>
                      <a:pt x="10923" y="3724"/>
                      <a:pt x="10972" y="3860"/>
                    </a:cubicBezTo>
                    <a:cubicBezTo>
                      <a:pt x="10987" y="3900"/>
                      <a:pt x="11002" y="3939"/>
                      <a:pt x="11022" y="3980"/>
                    </a:cubicBezTo>
                    <a:cubicBezTo>
                      <a:pt x="11082" y="4104"/>
                      <a:pt x="11171" y="4232"/>
                      <a:pt x="11265" y="4349"/>
                    </a:cubicBezTo>
                    <a:cubicBezTo>
                      <a:pt x="11297" y="4388"/>
                      <a:pt x="11324" y="4426"/>
                      <a:pt x="11358" y="4462"/>
                    </a:cubicBezTo>
                    <a:cubicBezTo>
                      <a:pt x="11391" y="4498"/>
                      <a:pt x="11432" y="4535"/>
                      <a:pt x="11467" y="4567"/>
                    </a:cubicBezTo>
                    <a:cubicBezTo>
                      <a:pt x="11501" y="4600"/>
                      <a:pt x="11532" y="4630"/>
                      <a:pt x="11567" y="4657"/>
                    </a:cubicBezTo>
                    <a:cubicBezTo>
                      <a:pt x="11603" y="4685"/>
                      <a:pt x="11641" y="4711"/>
                      <a:pt x="11676" y="4733"/>
                    </a:cubicBezTo>
                    <a:cubicBezTo>
                      <a:pt x="11798" y="4809"/>
                      <a:pt x="11963" y="4945"/>
                      <a:pt x="12045" y="5041"/>
                    </a:cubicBezTo>
                    <a:cubicBezTo>
                      <a:pt x="12082" y="5085"/>
                      <a:pt x="12120" y="5124"/>
                      <a:pt x="12162" y="5154"/>
                    </a:cubicBezTo>
                    <a:cubicBezTo>
                      <a:pt x="12190" y="5175"/>
                      <a:pt x="12224" y="5192"/>
                      <a:pt x="12254" y="5207"/>
                    </a:cubicBezTo>
                    <a:cubicBezTo>
                      <a:pt x="12285" y="5221"/>
                      <a:pt x="12314" y="5236"/>
                      <a:pt x="12346" y="5244"/>
                    </a:cubicBezTo>
                    <a:cubicBezTo>
                      <a:pt x="12363" y="5249"/>
                      <a:pt x="12380" y="5249"/>
                      <a:pt x="12397" y="5252"/>
                    </a:cubicBezTo>
                    <a:cubicBezTo>
                      <a:pt x="12431" y="5258"/>
                      <a:pt x="12463" y="5261"/>
                      <a:pt x="12489" y="5267"/>
                    </a:cubicBezTo>
                    <a:cubicBezTo>
                      <a:pt x="12515" y="5273"/>
                      <a:pt x="12537" y="5283"/>
                      <a:pt x="12556" y="5290"/>
                    </a:cubicBezTo>
                    <a:cubicBezTo>
                      <a:pt x="12584" y="5300"/>
                      <a:pt x="12603" y="5308"/>
                      <a:pt x="12615" y="5320"/>
                    </a:cubicBezTo>
                    <a:cubicBezTo>
                      <a:pt x="12618" y="5324"/>
                      <a:pt x="12621" y="5331"/>
                      <a:pt x="12623" y="5335"/>
                    </a:cubicBezTo>
                    <a:cubicBezTo>
                      <a:pt x="12639" y="5367"/>
                      <a:pt x="12592" y="5407"/>
                      <a:pt x="12489" y="5455"/>
                    </a:cubicBezTo>
                    <a:cubicBezTo>
                      <a:pt x="12465" y="5466"/>
                      <a:pt x="12440" y="5476"/>
                      <a:pt x="12413" y="5493"/>
                    </a:cubicBezTo>
                    <a:cubicBezTo>
                      <a:pt x="12387" y="5509"/>
                      <a:pt x="12359" y="5531"/>
                      <a:pt x="12330" y="5553"/>
                    </a:cubicBezTo>
                    <a:cubicBezTo>
                      <a:pt x="12271" y="5596"/>
                      <a:pt x="12203" y="5651"/>
                      <a:pt x="12137" y="5711"/>
                    </a:cubicBezTo>
                    <a:cubicBezTo>
                      <a:pt x="12071" y="5771"/>
                      <a:pt x="12005" y="5835"/>
                      <a:pt x="11936" y="5907"/>
                    </a:cubicBezTo>
                    <a:cubicBezTo>
                      <a:pt x="11798" y="6049"/>
                      <a:pt x="11660" y="6211"/>
                      <a:pt x="11534" y="6373"/>
                    </a:cubicBezTo>
                    <a:cubicBezTo>
                      <a:pt x="11471" y="6454"/>
                      <a:pt x="11412" y="6535"/>
                      <a:pt x="11358" y="6614"/>
                    </a:cubicBezTo>
                    <a:cubicBezTo>
                      <a:pt x="11277" y="6732"/>
                      <a:pt x="11206" y="6845"/>
                      <a:pt x="11156" y="6945"/>
                    </a:cubicBezTo>
                    <a:cubicBezTo>
                      <a:pt x="11140" y="6978"/>
                      <a:pt x="11126" y="7013"/>
                      <a:pt x="11115" y="7043"/>
                    </a:cubicBezTo>
                    <a:cubicBezTo>
                      <a:pt x="11062" y="7177"/>
                      <a:pt x="10972" y="7379"/>
                      <a:pt x="10922" y="7494"/>
                    </a:cubicBezTo>
                    <a:cubicBezTo>
                      <a:pt x="10871" y="7609"/>
                      <a:pt x="10818" y="7719"/>
                      <a:pt x="10796" y="7742"/>
                    </a:cubicBezTo>
                    <a:cubicBezTo>
                      <a:pt x="10784" y="7755"/>
                      <a:pt x="10764" y="7743"/>
                      <a:pt x="10737" y="7712"/>
                    </a:cubicBezTo>
                    <a:cubicBezTo>
                      <a:pt x="10724" y="7697"/>
                      <a:pt x="10711" y="7677"/>
                      <a:pt x="10696" y="7652"/>
                    </a:cubicBezTo>
                    <a:cubicBezTo>
                      <a:pt x="10664" y="7603"/>
                      <a:pt x="10623" y="7540"/>
                      <a:pt x="10587" y="7464"/>
                    </a:cubicBezTo>
                    <a:cubicBezTo>
                      <a:pt x="10531" y="7350"/>
                      <a:pt x="10479" y="7217"/>
                      <a:pt x="10427" y="7073"/>
                    </a:cubicBezTo>
                    <a:cubicBezTo>
                      <a:pt x="10414" y="7036"/>
                      <a:pt x="10397" y="6989"/>
                      <a:pt x="10377" y="6945"/>
                    </a:cubicBezTo>
                    <a:cubicBezTo>
                      <a:pt x="10338" y="6858"/>
                      <a:pt x="10283" y="6764"/>
                      <a:pt x="10235" y="6682"/>
                    </a:cubicBezTo>
                    <a:cubicBezTo>
                      <a:pt x="10210" y="6640"/>
                      <a:pt x="10190" y="6601"/>
                      <a:pt x="10168" y="6569"/>
                    </a:cubicBezTo>
                    <a:cubicBezTo>
                      <a:pt x="9915" y="6210"/>
                      <a:pt x="9316" y="5613"/>
                      <a:pt x="9087" y="5485"/>
                    </a:cubicBezTo>
                    <a:cubicBezTo>
                      <a:pt x="9057" y="5469"/>
                      <a:pt x="9033" y="5454"/>
                      <a:pt x="9011" y="5440"/>
                    </a:cubicBezTo>
                    <a:cubicBezTo>
                      <a:pt x="8989" y="5426"/>
                      <a:pt x="8967" y="5414"/>
                      <a:pt x="8952" y="5402"/>
                    </a:cubicBezTo>
                    <a:cubicBezTo>
                      <a:pt x="8938" y="5390"/>
                      <a:pt x="8934" y="5375"/>
                      <a:pt x="8927" y="5365"/>
                    </a:cubicBezTo>
                    <a:cubicBezTo>
                      <a:pt x="8921" y="5355"/>
                      <a:pt x="8918" y="5343"/>
                      <a:pt x="8919" y="5335"/>
                    </a:cubicBezTo>
                    <a:cubicBezTo>
                      <a:pt x="8919" y="5330"/>
                      <a:pt x="8917" y="5331"/>
                      <a:pt x="8919" y="5327"/>
                    </a:cubicBezTo>
                    <a:cubicBezTo>
                      <a:pt x="8921" y="5323"/>
                      <a:pt x="8923" y="5316"/>
                      <a:pt x="8927" y="5312"/>
                    </a:cubicBezTo>
                    <a:cubicBezTo>
                      <a:pt x="8936" y="5304"/>
                      <a:pt x="8953" y="5296"/>
                      <a:pt x="8969" y="5290"/>
                    </a:cubicBezTo>
                    <a:cubicBezTo>
                      <a:pt x="9002" y="5276"/>
                      <a:pt x="9048" y="5271"/>
                      <a:pt x="9112" y="5259"/>
                    </a:cubicBezTo>
                    <a:cubicBezTo>
                      <a:pt x="9136" y="5255"/>
                      <a:pt x="9170" y="5244"/>
                      <a:pt x="9204" y="5229"/>
                    </a:cubicBezTo>
                    <a:cubicBezTo>
                      <a:pt x="9306" y="5184"/>
                      <a:pt x="9435" y="5096"/>
                      <a:pt x="9539" y="5004"/>
                    </a:cubicBezTo>
                    <a:cubicBezTo>
                      <a:pt x="9678" y="4881"/>
                      <a:pt x="9925" y="4671"/>
                      <a:pt x="10084" y="4537"/>
                    </a:cubicBezTo>
                    <a:cubicBezTo>
                      <a:pt x="10211" y="4430"/>
                      <a:pt x="10356" y="4263"/>
                      <a:pt x="10469" y="4101"/>
                    </a:cubicBezTo>
                    <a:cubicBezTo>
                      <a:pt x="10488" y="4074"/>
                      <a:pt x="10511" y="4045"/>
                      <a:pt x="10528" y="4018"/>
                    </a:cubicBezTo>
                    <a:cubicBezTo>
                      <a:pt x="10545" y="3991"/>
                      <a:pt x="10555" y="3968"/>
                      <a:pt x="10570" y="3943"/>
                    </a:cubicBezTo>
                    <a:cubicBezTo>
                      <a:pt x="10624" y="3846"/>
                      <a:pt x="10683" y="3756"/>
                      <a:pt x="10729" y="3694"/>
                    </a:cubicBezTo>
                    <a:cubicBezTo>
                      <a:pt x="10752" y="3663"/>
                      <a:pt x="10771" y="3643"/>
                      <a:pt x="10788" y="3627"/>
                    </a:cubicBezTo>
                    <a:cubicBezTo>
                      <a:pt x="10796" y="3618"/>
                      <a:pt x="10807" y="3608"/>
                      <a:pt x="10813" y="3604"/>
                    </a:cubicBezTo>
                    <a:close/>
                    <a:moveTo>
                      <a:pt x="10771" y="8096"/>
                    </a:moveTo>
                    <a:cubicBezTo>
                      <a:pt x="10816" y="8096"/>
                      <a:pt x="10971" y="8473"/>
                      <a:pt x="10939" y="8502"/>
                    </a:cubicBezTo>
                    <a:cubicBezTo>
                      <a:pt x="10893" y="8544"/>
                      <a:pt x="10614" y="8543"/>
                      <a:pt x="10587" y="8502"/>
                    </a:cubicBezTo>
                    <a:cubicBezTo>
                      <a:pt x="10581" y="8494"/>
                      <a:pt x="10587" y="8474"/>
                      <a:pt x="10595" y="8442"/>
                    </a:cubicBezTo>
                    <a:cubicBezTo>
                      <a:pt x="10597" y="8419"/>
                      <a:pt x="10604" y="8389"/>
                      <a:pt x="10620" y="8359"/>
                    </a:cubicBezTo>
                    <a:cubicBezTo>
                      <a:pt x="10630" y="8330"/>
                      <a:pt x="10644" y="8293"/>
                      <a:pt x="10662" y="8254"/>
                    </a:cubicBezTo>
                    <a:cubicBezTo>
                      <a:pt x="10674" y="8229"/>
                      <a:pt x="10684" y="8212"/>
                      <a:pt x="10696" y="8194"/>
                    </a:cubicBezTo>
                    <a:cubicBezTo>
                      <a:pt x="10724" y="8139"/>
                      <a:pt x="10757" y="8096"/>
                      <a:pt x="10771" y="8096"/>
                    </a:cubicBezTo>
                    <a:close/>
                    <a:moveTo>
                      <a:pt x="10796" y="8864"/>
                    </a:moveTo>
                    <a:cubicBezTo>
                      <a:pt x="10728" y="8864"/>
                      <a:pt x="10660" y="8888"/>
                      <a:pt x="10570" y="8939"/>
                    </a:cubicBezTo>
                    <a:cubicBezTo>
                      <a:pt x="10445" y="9009"/>
                      <a:pt x="10202" y="9067"/>
                      <a:pt x="10034" y="9067"/>
                    </a:cubicBezTo>
                    <a:cubicBezTo>
                      <a:pt x="9410" y="9067"/>
                      <a:pt x="9043" y="9747"/>
                      <a:pt x="9539" y="9985"/>
                    </a:cubicBezTo>
                    <a:cubicBezTo>
                      <a:pt x="9871" y="10144"/>
                      <a:pt x="9821" y="10283"/>
                      <a:pt x="9371" y="10451"/>
                    </a:cubicBezTo>
                    <a:cubicBezTo>
                      <a:pt x="9064" y="10566"/>
                      <a:pt x="8912" y="10578"/>
                      <a:pt x="8693" y="10489"/>
                    </a:cubicBezTo>
                    <a:cubicBezTo>
                      <a:pt x="8537" y="10425"/>
                      <a:pt x="8330" y="10402"/>
                      <a:pt x="8232" y="10436"/>
                    </a:cubicBezTo>
                    <a:cubicBezTo>
                      <a:pt x="7973" y="10525"/>
                      <a:pt x="8015" y="10776"/>
                      <a:pt x="8299" y="10842"/>
                    </a:cubicBezTo>
                    <a:cubicBezTo>
                      <a:pt x="8438" y="10875"/>
                      <a:pt x="8516" y="10954"/>
                      <a:pt x="8483" y="11031"/>
                    </a:cubicBezTo>
                    <a:cubicBezTo>
                      <a:pt x="8452" y="11104"/>
                      <a:pt x="8340" y="11626"/>
                      <a:pt x="8232" y="12189"/>
                    </a:cubicBezTo>
                    <a:cubicBezTo>
                      <a:pt x="8075" y="13002"/>
                      <a:pt x="7971" y="13260"/>
                      <a:pt x="7754" y="13438"/>
                    </a:cubicBezTo>
                    <a:lnTo>
                      <a:pt x="7486" y="13664"/>
                    </a:lnTo>
                    <a:lnTo>
                      <a:pt x="7779" y="13875"/>
                    </a:lnTo>
                    <a:cubicBezTo>
                      <a:pt x="8183" y="14159"/>
                      <a:pt x="8950" y="14160"/>
                      <a:pt x="9355" y="13875"/>
                    </a:cubicBezTo>
                    <a:cubicBezTo>
                      <a:pt x="9656" y="13663"/>
                      <a:pt x="9651" y="13661"/>
                      <a:pt x="9422" y="13491"/>
                    </a:cubicBezTo>
                    <a:cubicBezTo>
                      <a:pt x="9252" y="13365"/>
                      <a:pt x="9122" y="13003"/>
                      <a:pt x="8927" y="12114"/>
                    </a:cubicBezTo>
                    <a:cubicBezTo>
                      <a:pt x="8782" y="11451"/>
                      <a:pt x="8687" y="10885"/>
                      <a:pt x="8718" y="10857"/>
                    </a:cubicBezTo>
                    <a:cubicBezTo>
                      <a:pt x="8821" y="10765"/>
                      <a:pt x="10209" y="10805"/>
                      <a:pt x="10277" y="10903"/>
                    </a:cubicBezTo>
                    <a:cubicBezTo>
                      <a:pt x="10313" y="10956"/>
                      <a:pt x="10195" y="11103"/>
                      <a:pt x="10008" y="11226"/>
                    </a:cubicBezTo>
                    <a:cubicBezTo>
                      <a:pt x="9705" y="11427"/>
                      <a:pt x="9575" y="11621"/>
                      <a:pt x="9388" y="12152"/>
                    </a:cubicBezTo>
                    <a:cubicBezTo>
                      <a:pt x="9284" y="12447"/>
                      <a:pt x="9716" y="13121"/>
                      <a:pt x="10159" y="13355"/>
                    </a:cubicBezTo>
                    <a:cubicBezTo>
                      <a:pt x="10552" y="13563"/>
                      <a:pt x="10578" y="13604"/>
                      <a:pt x="10545" y="14010"/>
                    </a:cubicBezTo>
                    <a:cubicBezTo>
                      <a:pt x="10510" y="14436"/>
                      <a:pt x="10502" y="14442"/>
                      <a:pt x="10134" y="14409"/>
                    </a:cubicBezTo>
                    <a:cubicBezTo>
                      <a:pt x="9760" y="14375"/>
                      <a:pt x="9755" y="14377"/>
                      <a:pt x="9782" y="14793"/>
                    </a:cubicBezTo>
                    <a:cubicBezTo>
                      <a:pt x="9805" y="15137"/>
                      <a:pt x="9857" y="15219"/>
                      <a:pt x="10050" y="15221"/>
                    </a:cubicBezTo>
                    <a:cubicBezTo>
                      <a:pt x="10179" y="15223"/>
                      <a:pt x="10376" y="15284"/>
                      <a:pt x="10494" y="15364"/>
                    </a:cubicBezTo>
                    <a:cubicBezTo>
                      <a:pt x="10681" y="15491"/>
                      <a:pt x="10752" y="15494"/>
                      <a:pt x="11031" y="15364"/>
                    </a:cubicBezTo>
                    <a:cubicBezTo>
                      <a:pt x="11208" y="15282"/>
                      <a:pt x="11450" y="15214"/>
                      <a:pt x="11567" y="15214"/>
                    </a:cubicBezTo>
                    <a:cubicBezTo>
                      <a:pt x="11738" y="15214"/>
                      <a:pt x="11786" y="15135"/>
                      <a:pt x="11793" y="14800"/>
                    </a:cubicBezTo>
                    <a:cubicBezTo>
                      <a:pt x="11802" y="14394"/>
                      <a:pt x="11791" y="14385"/>
                      <a:pt x="11441" y="14416"/>
                    </a:cubicBezTo>
                    <a:cubicBezTo>
                      <a:pt x="11095" y="14447"/>
                      <a:pt x="11081" y="14433"/>
                      <a:pt x="11048" y="14018"/>
                    </a:cubicBezTo>
                    <a:cubicBezTo>
                      <a:pt x="11015" y="13614"/>
                      <a:pt x="11042" y="13565"/>
                      <a:pt x="11467" y="13325"/>
                    </a:cubicBezTo>
                    <a:cubicBezTo>
                      <a:pt x="12294" y="12857"/>
                      <a:pt x="12377" y="11922"/>
                      <a:pt x="11651" y="11309"/>
                    </a:cubicBezTo>
                    <a:cubicBezTo>
                      <a:pt x="11436" y="11127"/>
                      <a:pt x="11292" y="10942"/>
                      <a:pt x="11324" y="10895"/>
                    </a:cubicBezTo>
                    <a:cubicBezTo>
                      <a:pt x="11418" y="10759"/>
                      <a:pt x="12582" y="10796"/>
                      <a:pt x="12715" y="10940"/>
                    </a:cubicBezTo>
                    <a:cubicBezTo>
                      <a:pt x="12917" y="11158"/>
                      <a:pt x="12430" y="13277"/>
                      <a:pt x="12129" y="13491"/>
                    </a:cubicBezTo>
                    <a:cubicBezTo>
                      <a:pt x="11995" y="13586"/>
                      <a:pt x="11914" y="13679"/>
                      <a:pt x="11944" y="13702"/>
                    </a:cubicBezTo>
                    <a:cubicBezTo>
                      <a:pt x="12545" y="14146"/>
                      <a:pt x="13223" y="14212"/>
                      <a:pt x="13712" y="13867"/>
                    </a:cubicBezTo>
                    <a:cubicBezTo>
                      <a:pt x="14024" y="13648"/>
                      <a:pt x="14017" y="13645"/>
                      <a:pt x="13788" y="13483"/>
                    </a:cubicBezTo>
                    <a:cubicBezTo>
                      <a:pt x="13614" y="13361"/>
                      <a:pt x="13495" y="13025"/>
                      <a:pt x="13310" y="12144"/>
                    </a:cubicBezTo>
                    <a:lnTo>
                      <a:pt x="13067" y="10970"/>
                    </a:lnTo>
                    <a:lnTo>
                      <a:pt x="13335" y="10790"/>
                    </a:lnTo>
                    <a:cubicBezTo>
                      <a:pt x="13561" y="10633"/>
                      <a:pt x="13574" y="10590"/>
                      <a:pt x="13427" y="10504"/>
                    </a:cubicBezTo>
                    <a:cubicBezTo>
                      <a:pt x="13219" y="10380"/>
                      <a:pt x="12964" y="10376"/>
                      <a:pt x="12765" y="10489"/>
                    </a:cubicBezTo>
                    <a:cubicBezTo>
                      <a:pt x="12621" y="10571"/>
                      <a:pt x="11682" y="10403"/>
                      <a:pt x="11534" y="10271"/>
                    </a:cubicBezTo>
                    <a:cubicBezTo>
                      <a:pt x="11492" y="10234"/>
                      <a:pt x="11642" y="10137"/>
                      <a:pt x="11869" y="10052"/>
                    </a:cubicBezTo>
                    <a:cubicBezTo>
                      <a:pt x="12167" y="9941"/>
                      <a:pt x="12279" y="9833"/>
                      <a:pt x="12279" y="9669"/>
                    </a:cubicBezTo>
                    <a:cubicBezTo>
                      <a:pt x="12279" y="9343"/>
                      <a:pt x="11956" y="9067"/>
                      <a:pt x="11575" y="9067"/>
                    </a:cubicBezTo>
                    <a:cubicBezTo>
                      <a:pt x="11396" y="9067"/>
                      <a:pt x="11147" y="9009"/>
                      <a:pt x="11022" y="8939"/>
                    </a:cubicBezTo>
                    <a:cubicBezTo>
                      <a:pt x="10932" y="8888"/>
                      <a:pt x="10864" y="8864"/>
                      <a:pt x="10796" y="8864"/>
                    </a:cubicBezTo>
                    <a:close/>
                    <a:moveTo>
                      <a:pt x="11425" y="9172"/>
                    </a:moveTo>
                    <a:cubicBezTo>
                      <a:pt x="11444" y="9171"/>
                      <a:pt x="11456" y="9171"/>
                      <a:pt x="11475" y="9172"/>
                    </a:cubicBezTo>
                    <a:cubicBezTo>
                      <a:pt x="11729" y="9185"/>
                      <a:pt x="11936" y="9363"/>
                      <a:pt x="11936" y="9654"/>
                    </a:cubicBezTo>
                    <a:cubicBezTo>
                      <a:pt x="11936" y="10005"/>
                      <a:pt x="11470" y="10173"/>
                      <a:pt x="11098" y="9955"/>
                    </a:cubicBezTo>
                    <a:cubicBezTo>
                      <a:pt x="10846" y="9807"/>
                      <a:pt x="10773" y="9805"/>
                      <a:pt x="10486" y="9939"/>
                    </a:cubicBezTo>
                    <a:cubicBezTo>
                      <a:pt x="10069" y="10134"/>
                      <a:pt x="10039" y="10132"/>
                      <a:pt x="9757" y="9879"/>
                    </a:cubicBezTo>
                    <a:cubicBezTo>
                      <a:pt x="9544" y="9688"/>
                      <a:pt x="9542" y="9643"/>
                      <a:pt x="9690" y="9443"/>
                    </a:cubicBezTo>
                    <a:cubicBezTo>
                      <a:pt x="9902" y="9155"/>
                      <a:pt x="10300" y="9104"/>
                      <a:pt x="10578" y="9330"/>
                    </a:cubicBezTo>
                    <a:cubicBezTo>
                      <a:pt x="10782" y="9496"/>
                      <a:pt x="10811" y="9496"/>
                      <a:pt x="11006" y="9338"/>
                    </a:cubicBezTo>
                    <a:cubicBezTo>
                      <a:pt x="11139" y="9230"/>
                      <a:pt x="11288" y="9179"/>
                      <a:pt x="11425" y="9172"/>
                    </a:cubicBezTo>
                    <a:close/>
                    <a:moveTo>
                      <a:pt x="8316" y="12460"/>
                    </a:moveTo>
                    <a:cubicBezTo>
                      <a:pt x="8320" y="12459"/>
                      <a:pt x="8328" y="12460"/>
                      <a:pt x="8332" y="12460"/>
                    </a:cubicBezTo>
                    <a:cubicBezTo>
                      <a:pt x="8401" y="12466"/>
                      <a:pt x="8450" y="12624"/>
                      <a:pt x="8450" y="12927"/>
                    </a:cubicBezTo>
                    <a:cubicBezTo>
                      <a:pt x="8450" y="13218"/>
                      <a:pt x="8394" y="13420"/>
                      <a:pt x="8307" y="13446"/>
                    </a:cubicBezTo>
                    <a:cubicBezTo>
                      <a:pt x="8100" y="13508"/>
                      <a:pt x="8029" y="13260"/>
                      <a:pt x="8131" y="12821"/>
                    </a:cubicBezTo>
                    <a:cubicBezTo>
                      <a:pt x="8185" y="12587"/>
                      <a:pt x="8257" y="12473"/>
                      <a:pt x="8316" y="12460"/>
                    </a:cubicBezTo>
                    <a:close/>
                    <a:moveTo>
                      <a:pt x="8785" y="12483"/>
                    </a:moveTo>
                    <a:cubicBezTo>
                      <a:pt x="8893" y="12469"/>
                      <a:pt x="8959" y="12647"/>
                      <a:pt x="8994" y="13055"/>
                    </a:cubicBezTo>
                    <a:cubicBezTo>
                      <a:pt x="9023" y="13383"/>
                      <a:pt x="8873" y="13562"/>
                      <a:pt x="8701" y="13408"/>
                    </a:cubicBezTo>
                    <a:cubicBezTo>
                      <a:pt x="8579" y="13299"/>
                      <a:pt x="8605" y="12569"/>
                      <a:pt x="8735" y="12498"/>
                    </a:cubicBezTo>
                    <a:cubicBezTo>
                      <a:pt x="8752" y="12488"/>
                      <a:pt x="8769" y="12485"/>
                      <a:pt x="8785" y="12483"/>
                    </a:cubicBezTo>
                    <a:close/>
                    <a:moveTo>
                      <a:pt x="12682" y="12754"/>
                    </a:moveTo>
                    <a:cubicBezTo>
                      <a:pt x="12745" y="12756"/>
                      <a:pt x="12799" y="12899"/>
                      <a:pt x="12799" y="13077"/>
                    </a:cubicBezTo>
                    <a:cubicBezTo>
                      <a:pt x="12799" y="13377"/>
                      <a:pt x="12638" y="13557"/>
                      <a:pt x="12489" y="13423"/>
                    </a:cubicBezTo>
                    <a:cubicBezTo>
                      <a:pt x="12387" y="13332"/>
                      <a:pt x="12556" y="12748"/>
                      <a:pt x="12682" y="12754"/>
                    </a:cubicBezTo>
                    <a:close/>
                    <a:moveTo>
                      <a:pt x="13251" y="12829"/>
                    </a:moveTo>
                    <a:cubicBezTo>
                      <a:pt x="13314" y="12818"/>
                      <a:pt x="13390" y="12914"/>
                      <a:pt x="13411" y="13047"/>
                    </a:cubicBezTo>
                    <a:cubicBezTo>
                      <a:pt x="13458" y="13348"/>
                      <a:pt x="13237" y="13582"/>
                      <a:pt x="13134" y="13340"/>
                    </a:cubicBezTo>
                    <a:cubicBezTo>
                      <a:pt x="13043" y="13128"/>
                      <a:pt x="13105" y="12855"/>
                      <a:pt x="13251" y="12829"/>
                    </a:cubicBezTo>
                    <a:close/>
                  </a:path>
                </a:pathLst>
              </a:custGeom>
              <a:ln w="12700" cap="flat">
                <a:noFill/>
                <a:miter lim="400000"/>
              </a:ln>
              <a:effectLst/>
            </p:spPr>
          </p:pic>
        </p:grpSp>
      </p:grpSp>
      <p:sp>
        <p:nvSpPr>
          <p:cNvPr id="20" name="www.roskazna.ru"/>
          <p:cNvSpPr txBox="1"/>
          <p:nvPr/>
        </p:nvSpPr>
        <p:spPr>
          <a:xfrm>
            <a:off x="683568" y="339502"/>
            <a:ext cx="1800200" cy="24109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square" lIns="50800" tIns="50800" rIns="50800" bIns="50800" anchor="ctr">
            <a:spAutoFit/>
          </a:bodyPr>
          <a:lstStyle/>
          <a:p>
            <a:pPr marL="92075" lvl="2" algn="l">
              <a:defRPr b="0">
                <a:solidFill>
                  <a:srgbClr val="212121"/>
                </a:solidFill>
                <a:latin typeface="Helvetica"/>
                <a:ea typeface="Helvetica"/>
                <a:cs typeface="Helvetica"/>
                <a:sym typeface="Helvetica"/>
              </a:defRPr>
            </a:pPr>
            <a:r>
              <a:rPr sz="900" dirty="0" smtClean="0">
                <a:solidFill>
                  <a:schemeClr val="accent1">
                    <a:lumMod val="50000"/>
                  </a:schemeClr>
                </a:solidFill>
                <a:latin typeface="Cambria" pitchFamily="18" charset="0"/>
              </a:rPr>
              <a:t>www.</a:t>
            </a:r>
            <a:r>
              <a:rPr lang="en-US" sz="900" dirty="0" smtClean="0">
                <a:solidFill>
                  <a:schemeClr val="accent1">
                    <a:lumMod val="50000"/>
                  </a:schemeClr>
                </a:solidFill>
                <a:latin typeface="Cambria" pitchFamily="18" charset="0"/>
              </a:rPr>
              <a:t>altay</a:t>
            </a:r>
            <a:r>
              <a:rPr lang="ru-RU" sz="900" dirty="0" smtClean="0">
                <a:solidFill>
                  <a:schemeClr val="accent1">
                    <a:lumMod val="50000"/>
                  </a:schemeClr>
                </a:solidFill>
                <a:latin typeface="Cambria" pitchFamily="18" charset="0"/>
              </a:rPr>
              <a:t>.</a:t>
            </a:r>
            <a:r>
              <a:rPr sz="900" dirty="0" smtClean="0">
                <a:solidFill>
                  <a:schemeClr val="accent1">
                    <a:lumMod val="50000"/>
                  </a:schemeClr>
                </a:solidFill>
                <a:latin typeface="Cambria" pitchFamily="18" charset="0"/>
              </a:rPr>
              <a:t>roskazna.ru</a:t>
            </a:r>
            <a:endParaRPr sz="900" dirty="0">
              <a:solidFill>
                <a:schemeClr val="accent1">
                  <a:lumMod val="50000"/>
                </a:schemeClr>
              </a:solidFill>
              <a:latin typeface="Cambria" pitchFamily="18" charset="0"/>
            </a:endParaRPr>
          </a:p>
        </p:txBody>
      </p:sp>
      <p:sp>
        <p:nvSpPr>
          <p:cNvPr id="26" name="TextBox 3"/>
          <p:cNvSpPr txBox="1">
            <a:spLocks noChangeArrowheads="1"/>
          </p:cNvSpPr>
          <p:nvPr/>
        </p:nvSpPr>
        <p:spPr bwMode="auto">
          <a:xfrm>
            <a:off x="755576" y="126817"/>
            <a:ext cx="2736304" cy="28469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txBody>
          <a:bodyPr wrap="square" lIns="68580" tIns="34290" rIns="68580" bIns="34290">
            <a:spAutoFit/>
          </a:bodyPr>
          <a:lstStyle/>
          <a:p>
            <a:r>
              <a:rPr lang="ru-RU" altLang="ru-RU" sz="1400" b="1" dirty="0" smtClean="0">
                <a:solidFill>
                  <a:schemeClr val="tx2">
                    <a:lumMod val="50000"/>
                  </a:schemeClr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Cambria" pitchFamily="18" charset="0"/>
                <a:cs typeface="Arial" pitchFamily="34" charset="0"/>
              </a:rPr>
              <a:t>УФК ПО АЛТАЙСКОМУ КРАЮ</a:t>
            </a:r>
            <a:endParaRPr lang="ru-RU" altLang="ru-RU" sz="1400" b="1" dirty="0">
              <a:solidFill>
                <a:schemeClr val="tx2">
                  <a:lumMod val="50000"/>
                </a:schemeClr>
              </a:solidFill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  <a:latin typeface="Cambria" pitchFamily="18" charset="0"/>
              <a:cs typeface="Arial" pitchFamily="34" charset="0"/>
            </a:endParaRPr>
          </a:p>
        </p:txBody>
      </p:sp>
      <p:sp>
        <p:nvSpPr>
          <p:cNvPr id="12" name="TextBox 15"/>
          <p:cNvSpPr txBox="1">
            <a:spLocks noChangeArrowheads="1"/>
          </p:cNvSpPr>
          <p:nvPr/>
        </p:nvSpPr>
        <p:spPr bwMode="auto">
          <a:xfrm>
            <a:off x="3347864" y="195486"/>
            <a:ext cx="5796136" cy="33855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/>
            <a:r>
              <a:rPr lang="ru-RU" altLang="ru-RU" sz="16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mbria" pitchFamily="18" charset="0"/>
              </a:rPr>
              <a:t>Централизация учетных функций</a:t>
            </a:r>
          </a:p>
        </p:txBody>
      </p:sp>
      <p:sp>
        <p:nvSpPr>
          <p:cNvPr id="56" name="Прямоугольник 55"/>
          <p:cNvSpPr/>
          <p:nvPr/>
        </p:nvSpPr>
        <p:spPr>
          <a:xfrm>
            <a:off x="107503" y="2355726"/>
            <a:ext cx="4200501" cy="2520280"/>
          </a:xfrm>
          <a:prstGeom prst="rect">
            <a:avLst/>
          </a:prstGeom>
          <a:noFill/>
          <a:ln w="9525">
            <a:solidFill>
              <a:schemeClr val="accent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pPr indent="180000">
              <a:defRPr/>
            </a:pPr>
            <a:endParaRPr lang="ru-RU" sz="1000" dirty="0">
              <a:solidFill>
                <a:schemeClr val="accent1">
                  <a:lumMod val="50000"/>
                </a:schemeClr>
              </a:solidFill>
              <a:latin typeface="Cambria" pitchFamily="18" charset="0"/>
            </a:endParaRPr>
          </a:p>
        </p:txBody>
      </p:sp>
      <p:sp>
        <p:nvSpPr>
          <p:cNvPr id="57" name="Прямоугольник 56"/>
          <p:cNvSpPr/>
          <p:nvPr/>
        </p:nvSpPr>
        <p:spPr>
          <a:xfrm>
            <a:off x="323528" y="2679403"/>
            <a:ext cx="3960440" cy="2100575"/>
          </a:xfrm>
          <a:prstGeom prst="rect">
            <a:avLst/>
          </a:prstGeom>
        </p:spPr>
        <p:txBody>
          <a:bodyPr wrap="square" lIns="68580" tIns="34290" rIns="68580" bIns="34290">
            <a:spAutoFit/>
          </a:bodyPr>
          <a:lstStyle/>
          <a:p>
            <a:pPr algn="just">
              <a:defRPr/>
            </a:pPr>
            <a:r>
              <a:rPr lang="ru-RU" sz="1100" dirty="0" smtClean="0">
                <a:solidFill>
                  <a:schemeClr val="accent1">
                    <a:lumMod val="50000"/>
                  </a:schemeClr>
                </a:solidFill>
                <a:latin typeface="Cambria" panose="02040503050406030204" pitchFamily="18" charset="0"/>
              </a:rPr>
              <a:t>Закрепление полномочий Казначейства России в Бюджетном кодексе РФ по централизованному ведению бюджетного учета и отчетности, а также начисление выплат по оплате труда, иных выплат и связанных с ними обязательных платежей в бюджеты бюджетной системы РФ и их перечисление в секторе государственного управления</a:t>
            </a:r>
          </a:p>
          <a:p>
            <a:pPr algn="just">
              <a:defRPr/>
            </a:pPr>
            <a:endParaRPr lang="ru-RU" sz="1100" dirty="0" smtClean="0">
              <a:solidFill>
                <a:schemeClr val="accent1">
                  <a:lumMod val="50000"/>
                </a:schemeClr>
              </a:solidFill>
              <a:latin typeface="Cambria" panose="02040503050406030204" pitchFamily="18" charset="0"/>
            </a:endParaRPr>
          </a:p>
          <a:p>
            <a:pPr algn="just">
              <a:defRPr/>
            </a:pPr>
            <a:r>
              <a:rPr lang="ru-RU" sz="1100" dirty="0" smtClean="0">
                <a:solidFill>
                  <a:schemeClr val="accent1">
                    <a:lumMod val="50000"/>
                  </a:schemeClr>
                </a:solidFill>
                <a:latin typeface="Cambria" panose="02040503050406030204" pitchFamily="18" charset="0"/>
              </a:rPr>
              <a:t>Перевод на безбумажную технологию основных бизнес-процессов </a:t>
            </a:r>
          </a:p>
          <a:p>
            <a:pPr algn="just">
              <a:defRPr/>
            </a:pPr>
            <a:endParaRPr lang="ru-RU" sz="1100" dirty="0" smtClean="0">
              <a:solidFill>
                <a:schemeClr val="accent1">
                  <a:lumMod val="50000"/>
                </a:schemeClr>
              </a:solidFill>
              <a:latin typeface="Cambria" panose="02040503050406030204" pitchFamily="18" charset="0"/>
            </a:endParaRPr>
          </a:p>
          <a:p>
            <a:pPr algn="just">
              <a:defRPr/>
            </a:pPr>
            <a:r>
              <a:rPr lang="ru-RU" sz="1100" dirty="0" smtClean="0">
                <a:solidFill>
                  <a:schemeClr val="accent1">
                    <a:lumMod val="50000"/>
                  </a:schemeClr>
                </a:solidFill>
                <a:latin typeface="Cambria" panose="02040503050406030204" pitchFamily="18" charset="0"/>
              </a:rPr>
              <a:t>Унификация требования к ведению бюджетного учета</a:t>
            </a:r>
          </a:p>
        </p:txBody>
      </p:sp>
      <p:sp>
        <p:nvSpPr>
          <p:cNvPr id="58" name="Итоги деятельности Казначейства России за 2018 год…"/>
          <p:cNvSpPr/>
          <p:nvPr/>
        </p:nvSpPr>
        <p:spPr>
          <a:xfrm>
            <a:off x="107503" y="2355726"/>
            <a:ext cx="4200501" cy="288032"/>
          </a:xfrm>
          <a:prstGeom prst="roundRect">
            <a:avLst>
              <a:gd name="adj" fmla="val 11676"/>
            </a:avLst>
          </a:prstGeom>
          <a:solidFill>
            <a:srgbClr val="003859"/>
          </a:solidFill>
          <a:ln w="12700">
            <a:noFill/>
            <a:miter lim="400000"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0" tIns="0" rIns="0" bIns="0" anchor="ctr"/>
          <a:lstStyle/>
          <a:p>
            <a:pPr algn="ctr" defTabSz="336947">
              <a:defRPr/>
            </a:pPr>
            <a:endParaRPr lang="ru-RU" sz="2200" b="1" cap="all" dirty="0" smtClean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mbria" pitchFamily="18" charset="0"/>
              <a:ea typeface="Open Sans Condensed Light" pitchFamily="34" charset="0"/>
              <a:cs typeface="Open Sans Condensed Light" pitchFamily="34" charset="0"/>
            </a:endParaRPr>
          </a:p>
        </p:txBody>
      </p:sp>
      <p:sp>
        <p:nvSpPr>
          <p:cNvPr id="60" name="TextBox 15"/>
          <p:cNvSpPr txBox="1">
            <a:spLocks noChangeArrowheads="1"/>
          </p:cNvSpPr>
          <p:nvPr/>
        </p:nvSpPr>
        <p:spPr bwMode="auto">
          <a:xfrm>
            <a:off x="107503" y="2355726"/>
            <a:ext cx="4200501" cy="2923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/>
            <a:r>
              <a:rPr lang="ru-RU" altLang="ru-RU" sz="13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mbria" pitchFamily="18" charset="0"/>
              </a:rPr>
              <a:t>2019</a:t>
            </a:r>
          </a:p>
        </p:txBody>
      </p:sp>
      <p:pic>
        <p:nvPicPr>
          <p:cNvPr id="61" name="Рисунок 60" descr="2.png"/>
          <p:cNvPicPr>
            <a:picLocks noChangeAspect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179512" y="2782809"/>
            <a:ext cx="160040" cy="14898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1" name="TextBox 40"/>
          <p:cNvSpPr txBox="1"/>
          <p:nvPr/>
        </p:nvSpPr>
        <p:spPr>
          <a:xfrm>
            <a:off x="107504" y="911210"/>
            <a:ext cx="4176464" cy="2923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300" b="1" dirty="0" smtClean="0">
                <a:solidFill>
                  <a:schemeClr val="accent1">
                    <a:lumMod val="50000"/>
                  </a:schemeClr>
                </a:solidFill>
                <a:latin typeface="Cambria" pitchFamily="18" charset="0"/>
              </a:rPr>
              <a:t>ПРОБЛЕМНЫЕ ВОПРОСЫ</a:t>
            </a:r>
            <a:endParaRPr lang="ru-RU" sz="1300" b="1" dirty="0">
              <a:solidFill>
                <a:schemeClr val="accent1">
                  <a:lumMod val="50000"/>
                </a:schemeClr>
              </a:solidFill>
              <a:latin typeface="Cambria" pitchFamily="18" charset="0"/>
            </a:endParaRPr>
          </a:p>
        </p:txBody>
      </p:sp>
      <p:sp>
        <p:nvSpPr>
          <p:cNvPr id="42" name="Прямоугольник 41"/>
          <p:cNvSpPr/>
          <p:nvPr/>
        </p:nvSpPr>
        <p:spPr>
          <a:xfrm>
            <a:off x="288032" y="1203598"/>
            <a:ext cx="4211960" cy="1031051"/>
          </a:xfrm>
          <a:prstGeom prst="rect">
            <a:avLst/>
          </a:prstGeom>
        </p:spPr>
        <p:txBody>
          <a:bodyPr wrap="square" lIns="68580" tIns="34290" rIns="68580" bIns="34290">
            <a:spAutoFit/>
          </a:bodyPr>
          <a:lstStyle/>
          <a:p>
            <a:r>
              <a:rPr lang="ru-RU" sz="1000" dirty="0" smtClean="0">
                <a:solidFill>
                  <a:schemeClr val="accent1">
                    <a:lumMod val="50000"/>
                  </a:schemeClr>
                </a:solidFill>
                <a:latin typeface="Cambria" pitchFamily="18" charset="0"/>
                <a:cs typeface="Times New Roman" pitchFamily="18" charset="0"/>
              </a:rPr>
              <a:t>Различие в бизнес-процессах финансово-хозяйственной деятельности ФОИВ и реализации Федерального казначейства</a:t>
            </a:r>
          </a:p>
          <a:p>
            <a:pPr>
              <a:lnSpc>
                <a:spcPts val="500"/>
              </a:lnSpc>
            </a:pPr>
            <a:endParaRPr lang="ru-RU" sz="1000" dirty="0" smtClean="0">
              <a:solidFill>
                <a:schemeClr val="accent1">
                  <a:lumMod val="50000"/>
                </a:schemeClr>
              </a:solidFill>
              <a:latin typeface="Cambria" pitchFamily="18" charset="0"/>
              <a:cs typeface="Times New Roman" pitchFamily="18" charset="0"/>
            </a:endParaRPr>
          </a:p>
          <a:p>
            <a:r>
              <a:rPr lang="ru-RU" sz="1000" dirty="0" smtClean="0">
                <a:solidFill>
                  <a:schemeClr val="accent1">
                    <a:lumMod val="50000"/>
                  </a:schemeClr>
                </a:solidFill>
                <a:latin typeface="Cambria" pitchFamily="18" charset="0"/>
                <a:cs typeface="Times New Roman" pitchFamily="18" charset="0"/>
              </a:rPr>
              <a:t>Технологическое обеспечение «с колес»</a:t>
            </a:r>
          </a:p>
          <a:p>
            <a:pPr>
              <a:lnSpc>
                <a:spcPts val="500"/>
              </a:lnSpc>
            </a:pPr>
            <a:endParaRPr lang="ru-RU" sz="1000" dirty="0" smtClean="0">
              <a:solidFill>
                <a:schemeClr val="accent1">
                  <a:lumMod val="50000"/>
                </a:schemeClr>
              </a:solidFill>
              <a:latin typeface="Cambria" pitchFamily="18" charset="0"/>
              <a:cs typeface="Times New Roman" pitchFamily="18" charset="0"/>
            </a:endParaRPr>
          </a:p>
          <a:p>
            <a:r>
              <a:rPr lang="ru-RU" sz="1000" dirty="0" smtClean="0">
                <a:solidFill>
                  <a:schemeClr val="accent1">
                    <a:lumMod val="50000"/>
                  </a:schemeClr>
                </a:solidFill>
                <a:latin typeface="Cambria" pitchFamily="18" charset="0"/>
                <a:cs typeface="Times New Roman" pitchFamily="18" charset="0"/>
              </a:rPr>
              <a:t>Недостаточная дисциплина в оформлении первичных документов</a:t>
            </a:r>
          </a:p>
          <a:p>
            <a:pPr>
              <a:lnSpc>
                <a:spcPts val="500"/>
              </a:lnSpc>
            </a:pPr>
            <a:endParaRPr lang="ru-RU" sz="1000" dirty="0" smtClean="0">
              <a:solidFill>
                <a:schemeClr val="accent1">
                  <a:lumMod val="50000"/>
                </a:schemeClr>
              </a:solidFill>
              <a:latin typeface="Cambria" pitchFamily="18" charset="0"/>
              <a:cs typeface="Times New Roman" pitchFamily="18" charset="0"/>
            </a:endParaRPr>
          </a:p>
          <a:p>
            <a:r>
              <a:rPr lang="ru-RU" sz="1000" dirty="0" smtClean="0">
                <a:solidFill>
                  <a:schemeClr val="accent1">
                    <a:lumMod val="50000"/>
                  </a:schemeClr>
                </a:solidFill>
                <a:latin typeface="Cambria" pitchFamily="18" charset="0"/>
                <a:cs typeface="Times New Roman" pitchFamily="18" charset="0"/>
              </a:rPr>
              <a:t>«Некомандные подходы» к работе со стороны отдельных ФОИВ </a:t>
            </a:r>
          </a:p>
        </p:txBody>
      </p:sp>
      <p:sp>
        <p:nvSpPr>
          <p:cNvPr id="43" name="Прямоугольник 42"/>
          <p:cNvSpPr/>
          <p:nvPr/>
        </p:nvSpPr>
        <p:spPr>
          <a:xfrm>
            <a:off x="107504" y="915566"/>
            <a:ext cx="4176463" cy="288032"/>
          </a:xfrm>
          <a:prstGeom prst="rect">
            <a:avLst/>
          </a:prstGeom>
          <a:noFill/>
          <a:ln w="9525">
            <a:solidFill>
              <a:schemeClr val="accent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pPr indent="180000">
              <a:defRPr/>
            </a:pPr>
            <a:endParaRPr lang="ru-RU" sz="1000" dirty="0">
              <a:solidFill>
                <a:schemeClr val="accent1">
                  <a:lumMod val="50000"/>
                </a:schemeClr>
              </a:solidFill>
              <a:latin typeface="Cambria" pitchFamily="18" charset="0"/>
            </a:endParaRPr>
          </a:p>
        </p:txBody>
      </p:sp>
      <p:sp>
        <p:nvSpPr>
          <p:cNvPr id="44" name="Прямоугольник 43"/>
          <p:cNvSpPr/>
          <p:nvPr/>
        </p:nvSpPr>
        <p:spPr>
          <a:xfrm>
            <a:off x="107504" y="915566"/>
            <a:ext cx="4176464" cy="1368152"/>
          </a:xfrm>
          <a:prstGeom prst="rect">
            <a:avLst/>
          </a:prstGeom>
          <a:noFill/>
          <a:ln w="9525">
            <a:solidFill>
              <a:schemeClr val="accent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pPr indent="180000">
              <a:defRPr/>
            </a:pPr>
            <a:endParaRPr lang="ru-RU" sz="1000" dirty="0">
              <a:solidFill>
                <a:schemeClr val="accent1">
                  <a:lumMod val="50000"/>
                </a:schemeClr>
              </a:solidFill>
              <a:latin typeface="Cambria" pitchFamily="18" charset="0"/>
            </a:endParaRPr>
          </a:p>
        </p:txBody>
      </p:sp>
      <p:pic>
        <p:nvPicPr>
          <p:cNvPr id="68" name="Picture 5"/>
          <p:cNvPicPr>
            <a:picLocks noChangeAspect="1" noChangeArrowheads="1"/>
          </p:cNvPicPr>
          <p:nvPr/>
        </p:nvPicPr>
        <p:blipFill>
          <a:blip r:embed="rId5" cstate="print"/>
          <a:srcRect l="12856" t="10937" r="11617" b="14063"/>
          <a:stretch>
            <a:fillRect/>
          </a:stretch>
        </p:blipFill>
        <p:spPr bwMode="auto">
          <a:xfrm>
            <a:off x="179512" y="1275606"/>
            <a:ext cx="144016" cy="14708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9" name="Picture 5"/>
          <p:cNvPicPr>
            <a:picLocks noChangeAspect="1" noChangeArrowheads="1"/>
          </p:cNvPicPr>
          <p:nvPr/>
        </p:nvPicPr>
        <p:blipFill>
          <a:blip r:embed="rId5" cstate="print"/>
          <a:srcRect l="12856" t="10937" r="11617" b="14063"/>
          <a:stretch>
            <a:fillRect/>
          </a:stretch>
        </p:blipFill>
        <p:spPr bwMode="auto">
          <a:xfrm>
            <a:off x="179512" y="1563638"/>
            <a:ext cx="144016" cy="14708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70" name="Picture 5"/>
          <p:cNvPicPr>
            <a:picLocks noChangeAspect="1" noChangeArrowheads="1"/>
          </p:cNvPicPr>
          <p:nvPr/>
        </p:nvPicPr>
        <p:blipFill>
          <a:blip r:embed="rId5" cstate="print"/>
          <a:srcRect l="12856" t="10937" r="11617" b="14063"/>
          <a:stretch>
            <a:fillRect/>
          </a:stretch>
        </p:blipFill>
        <p:spPr bwMode="auto">
          <a:xfrm>
            <a:off x="179512" y="1779662"/>
            <a:ext cx="144016" cy="14708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71" name="Picture 5"/>
          <p:cNvPicPr>
            <a:picLocks noChangeAspect="1" noChangeArrowheads="1"/>
          </p:cNvPicPr>
          <p:nvPr/>
        </p:nvPicPr>
        <p:blipFill>
          <a:blip r:embed="rId5" cstate="print"/>
          <a:srcRect l="12856" t="10937" r="11617" b="14063"/>
          <a:stretch>
            <a:fillRect/>
          </a:stretch>
        </p:blipFill>
        <p:spPr bwMode="auto">
          <a:xfrm>
            <a:off x="179512" y="1995686"/>
            <a:ext cx="144016" cy="14708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72" name="Рисунок 71" descr="2.png"/>
          <p:cNvPicPr>
            <a:picLocks noChangeAspect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179512" y="4083918"/>
            <a:ext cx="160040" cy="14898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73" name="Рисунок 72" descr="2.png"/>
          <p:cNvPicPr>
            <a:picLocks noChangeAspect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179512" y="4583009"/>
            <a:ext cx="160040" cy="14898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74" name="TextBox 73"/>
          <p:cNvSpPr txBox="1"/>
          <p:nvPr/>
        </p:nvSpPr>
        <p:spPr>
          <a:xfrm>
            <a:off x="4788024" y="911210"/>
            <a:ext cx="4176464" cy="4924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300" b="1" dirty="0" smtClean="0">
                <a:solidFill>
                  <a:schemeClr val="accent1">
                    <a:lumMod val="50000"/>
                  </a:schemeClr>
                </a:solidFill>
                <a:latin typeface="Cambria" pitchFamily="18" charset="0"/>
              </a:rPr>
              <a:t>План-график </a:t>
            </a:r>
          </a:p>
          <a:p>
            <a:pPr algn="ctr"/>
            <a:r>
              <a:rPr lang="ru-RU" sz="1300" b="1" dirty="0" smtClean="0">
                <a:solidFill>
                  <a:schemeClr val="accent1">
                    <a:lumMod val="50000"/>
                  </a:schemeClr>
                </a:solidFill>
                <a:latin typeface="Cambria" pitchFamily="18" charset="0"/>
              </a:rPr>
              <a:t>по централизации учетных функций </a:t>
            </a:r>
            <a:endParaRPr lang="ru-RU" sz="1300" b="1" dirty="0">
              <a:solidFill>
                <a:schemeClr val="accent1">
                  <a:lumMod val="50000"/>
                </a:schemeClr>
              </a:solidFill>
              <a:latin typeface="Cambria" pitchFamily="18" charset="0"/>
            </a:endParaRPr>
          </a:p>
        </p:txBody>
      </p:sp>
      <p:sp>
        <p:nvSpPr>
          <p:cNvPr id="75" name="Прямоугольник 74"/>
          <p:cNvSpPr/>
          <p:nvPr/>
        </p:nvSpPr>
        <p:spPr>
          <a:xfrm>
            <a:off x="4427984" y="915566"/>
            <a:ext cx="4536504" cy="3168352"/>
          </a:xfrm>
          <a:prstGeom prst="rect">
            <a:avLst/>
          </a:prstGeom>
          <a:noFill/>
          <a:ln w="9525">
            <a:solidFill>
              <a:schemeClr val="accent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pPr indent="180000">
              <a:defRPr/>
            </a:pPr>
            <a:endParaRPr lang="ru-RU" sz="1000" dirty="0">
              <a:solidFill>
                <a:schemeClr val="accent1">
                  <a:lumMod val="50000"/>
                </a:schemeClr>
              </a:solidFill>
              <a:latin typeface="Cambria" pitchFamily="18" charset="0"/>
            </a:endParaRPr>
          </a:p>
        </p:txBody>
      </p:sp>
      <p:pic>
        <p:nvPicPr>
          <p:cNvPr id="4099" name="Picture 3"/>
          <p:cNvPicPr>
            <a:picLocks noChangeAspect="1" noChangeArrowheads="1"/>
          </p:cNvPicPr>
          <p:nvPr/>
        </p:nvPicPr>
        <p:blipFill>
          <a:blip r:embed="rId6" cstate="print"/>
          <a:srcRect l="13584" t="31500" r="44482" b="23351"/>
          <a:stretch>
            <a:fillRect/>
          </a:stretch>
        </p:blipFill>
        <p:spPr bwMode="auto">
          <a:xfrm>
            <a:off x="4499992" y="1491631"/>
            <a:ext cx="4392488" cy="244827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76" name="Прямоугольник 75"/>
          <p:cNvSpPr/>
          <p:nvPr/>
        </p:nvSpPr>
        <p:spPr>
          <a:xfrm>
            <a:off x="4427984" y="4155926"/>
            <a:ext cx="4536504" cy="720080"/>
          </a:xfrm>
          <a:prstGeom prst="rect">
            <a:avLst/>
          </a:prstGeom>
          <a:noFill/>
          <a:ln w="6350"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pPr algn="ctr"/>
            <a:r>
              <a:rPr lang="ru-RU" sz="1300" b="1" dirty="0" smtClean="0">
                <a:solidFill>
                  <a:schemeClr val="accent1">
                    <a:lumMod val="50000"/>
                  </a:schemeClr>
                </a:solidFill>
                <a:latin typeface="Cambria" pitchFamily="18" charset="0"/>
              </a:rPr>
              <a:t>За 2018 год УФК по Алтайскому краю </a:t>
            </a:r>
          </a:p>
          <a:p>
            <a:pPr algn="ctr"/>
            <a:r>
              <a:rPr lang="ru-RU" sz="1300" b="1" dirty="0" smtClean="0">
                <a:solidFill>
                  <a:schemeClr val="accent1">
                    <a:lumMod val="50000"/>
                  </a:schemeClr>
                </a:solidFill>
                <a:latin typeface="Cambria" pitchFamily="18" charset="0"/>
              </a:rPr>
              <a:t>осуществлен мониторинг </a:t>
            </a:r>
            <a:r>
              <a:rPr lang="ru-RU" sz="1300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mbria" pitchFamily="18" charset="0"/>
              </a:rPr>
              <a:t>более 17,4 тысяч </a:t>
            </a:r>
          </a:p>
          <a:p>
            <a:pPr algn="ctr"/>
            <a:r>
              <a:rPr lang="ru-RU" sz="1300" b="1" dirty="0" smtClean="0">
                <a:solidFill>
                  <a:schemeClr val="accent1">
                    <a:lumMod val="50000"/>
                  </a:schemeClr>
                </a:solidFill>
                <a:latin typeface="Cambria" pitchFamily="18" charset="0"/>
              </a:rPr>
              <a:t>отчетных форм 147 субъектов отчетности</a:t>
            </a:r>
          </a:p>
        </p:txBody>
      </p:sp>
      <p:pic>
        <p:nvPicPr>
          <p:cNvPr id="78" name="Курица контур.png" descr="Курица контур.png"/>
          <p:cNvPicPr>
            <a:picLocks noChangeAspect="1"/>
          </p:cNvPicPr>
          <p:nvPr/>
        </p:nvPicPr>
        <p:blipFill>
          <a:blip r:embed="rId7" cstate="print">
            <a:alphaModFix amt="17535"/>
            <a:extLst/>
          </a:blip>
          <a:srcRect r="50591"/>
          <a:stretch>
            <a:fillRect/>
          </a:stretch>
        </p:blipFill>
        <p:spPr>
          <a:xfrm>
            <a:off x="6928242" y="51470"/>
            <a:ext cx="2215758" cy="5040560"/>
          </a:xfrm>
          <a:prstGeom prst="rect">
            <a:avLst/>
          </a:prstGeom>
          <a:ln w="12700">
            <a:miter lim="400000"/>
          </a:ln>
        </p:spPr>
      </p:pic>
      <p:sp>
        <p:nvSpPr>
          <p:cNvPr id="79" name="Прямоугольник 78"/>
          <p:cNvSpPr/>
          <p:nvPr/>
        </p:nvSpPr>
        <p:spPr>
          <a:xfrm>
            <a:off x="8828856" y="4904973"/>
            <a:ext cx="315144" cy="238527"/>
          </a:xfrm>
          <a:prstGeom prst="rect">
            <a:avLst/>
          </a:prstGeom>
        </p:spPr>
        <p:txBody>
          <a:bodyPr wrap="square" lIns="68580" tIns="34290" rIns="68580" bIns="34290">
            <a:spAutoFit/>
          </a:bodyPr>
          <a:lstStyle/>
          <a:p>
            <a:pPr algn="r" eaLnBrk="1" hangingPunct="1"/>
            <a:r>
              <a:rPr lang="ru-RU" sz="1100" dirty="0" smtClean="0">
                <a:solidFill>
                  <a:schemeClr val="accent1">
                    <a:lumMod val="50000"/>
                  </a:schemeClr>
                </a:solidFill>
                <a:latin typeface="Cambria" pitchFamily="18" charset="0"/>
                <a:cs typeface="Times New Roman" pitchFamily="18" charset="0"/>
              </a:rPr>
              <a:t>24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5" name="Picture 5"/>
          <p:cNvPicPr>
            <a:picLocks noChangeAspect="1" noChangeArrowheads="1"/>
          </p:cNvPicPr>
          <p:nvPr/>
        </p:nvPicPr>
        <p:blipFill>
          <a:blip r:embed="rId2" cstate="print"/>
          <a:srcRect l="12856" t="10937" r="11617" b="14063"/>
          <a:stretch>
            <a:fillRect/>
          </a:stretch>
        </p:blipFill>
        <p:spPr bwMode="auto">
          <a:xfrm>
            <a:off x="2771800" y="4155926"/>
            <a:ext cx="144016" cy="14708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8" name="Picture 5"/>
          <p:cNvPicPr>
            <a:picLocks noChangeAspect="1" noChangeArrowheads="1"/>
          </p:cNvPicPr>
          <p:nvPr/>
        </p:nvPicPr>
        <p:blipFill>
          <a:blip r:embed="rId2" cstate="print"/>
          <a:srcRect l="12856" t="10937" r="11617" b="14063"/>
          <a:stretch>
            <a:fillRect/>
          </a:stretch>
        </p:blipFill>
        <p:spPr bwMode="auto">
          <a:xfrm>
            <a:off x="5940152" y="4155926"/>
            <a:ext cx="144016" cy="14708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3" name="Итоги деятельности Казначейства России за 2018 год…"/>
          <p:cNvSpPr/>
          <p:nvPr/>
        </p:nvSpPr>
        <p:spPr>
          <a:xfrm>
            <a:off x="3347864" y="51470"/>
            <a:ext cx="5796136" cy="648072"/>
          </a:xfrm>
          <a:prstGeom prst="roundRect">
            <a:avLst>
              <a:gd name="adj" fmla="val 11676"/>
            </a:avLst>
          </a:prstGeom>
          <a:solidFill>
            <a:srgbClr val="003859"/>
          </a:solidFill>
          <a:ln w="12700">
            <a:noFill/>
            <a:miter lim="400000"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0" tIns="0" rIns="0" bIns="0" anchor="ctr"/>
          <a:lstStyle/>
          <a:p>
            <a:pPr algn="ctr" defTabSz="336947">
              <a:defRPr/>
            </a:pPr>
            <a:endParaRPr lang="ru-RU" sz="2200" b="1" cap="all" dirty="0" smtClean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mbria" pitchFamily="18" charset="0"/>
              <a:ea typeface="Open Sans Condensed Light" pitchFamily="34" charset="0"/>
              <a:cs typeface="Open Sans Condensed Light" pitchFamily="34" charset="0"/>
            </a:endParaRPr>
          </a:p>
        </p:txBody>
      </p:sp>
      <p:sp>
        <p:nvSpPr>
          <p:cNvPr id="9" name="Line"/>
          <p:cNvSpPr/>
          <p:nvPr/>
        </p:nvSpPr>
        <p:spPr>
          <a:xfrm flipV="1">
            <a:off x="-1" y="771550"/>
            <a:ext cx="9144001" cy="1"/>
          </a:xfrm>
          <a:prstGeom prst="line">
            <a:avLst/>
          </a:prstGeom>
          <a:ln>
            <a:solidFill>
              <a:schemeClr val="bg1">
                <a:lumMod val="95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lIns="0" tIns="0" rIns="0" bIns="0" anchor="ctr"/>
          <a:lstStyle/>
          <a:p>
            <a:pPr>
              <a:defRPr sz="3200" b="0">
                <a:solidFill>
                  <a:srgbClr val="FFFFFF"/>
                </a:solidFill>
                <a:latin typeface="+mn-lt"/>
                <a:ea typeface="+mn-ea"/>
                <a:cs typeface="+mn-cs"/>
                <a:sym typeface="Helvetica Neue Medium"/>
              </a:defRPr>
            </a:pPr>
            <a:endParaRPr>
              <a:ln w="12700">
                <a:solidFill>
                  <a:schemeClr val="tx1"/>
                </a:solidFill>
              </a:ln>
            </a:endParaRPr>
          </a:p>
        </p:txBody>
      </p:sp>
      <p:grpSp>
        <p:nvGrpSpPr>
          <p:cNvPr id="2" name="Group"/>
          <p:cNvGrpSpPr/>
          <p:nvPr/>
        </p:nvGrpSpPr>
        <p:grpSpPr>
          <a:xfrm>
            <a:off x="0" y="1"/>
            <a:ext cx="755576" cy="699541"/>
            <a:chOff x="0" y="0"/>
            <a:chExt cx="1409276" cy="1337589"/>
          </a:xfrm>
        </p:grpSpPr>
        <p:pic>
          <p:nvPicPr>
            <p:cNvPr id="11" name="Снимок экрана 2018-06-05 в 12.52.22.jpg" descr="Снимок экрана 2018-06-05 в 12.52.22.jpg"/>
            <p:cNvPicPr>
              <a:picLocks noChangeAspect="1"/>
            </p:cNvPicPr>
            <p:nvPr/>
          </p:nvPicPr>
          <p:blipFill>
            <a:blip r:embed="rId3" cstate="print">
              <a:extLst/>
            </a:blip>
            <a:stretch>
              <a:fillRect/>
            </a:stretch>
          </p:blipFill>
          <p:spPr>
            <a:xfrm>
              <a:off x="0" y="0"/>
              <a:ext cx="1409277" cy="1337590"/>
            </a:xfrm>
            <a:prstGeom prst="rect">
              <a:avLst/>
            </a:prstGeom>
            <a:ln w="12700" cap="flat">
              <a:noFill/>
              <a:miter lim="400000"/>
            </a:ln>
            <a:effectLst/>
          </p:spPr>
        </p:pic>
        <p:grpSp>
          <p:nvGrpSpPr>
            <p:cNvPr id="3" name="Group"/>
            <p:cNvGrpSpPr/>
            <p:nvPr/>
          </p:nvGrpSpPr>
          <p:grpSpPr>
            <a:xfrm>
              <a:off x="194622" y="150347"/>
              <a:ext cx="1019890" cy="1138346"/>
              <a:chOff x="-134" y="0"/>
              <a:chExt cx="1019888" cy="1138344"/>
            </a:xfrm>
          </p:grpSpPr>
          <p:sp>
            <p:nvSpPr>
              <p:cNvPr id="14" name="Circle"/>
              <p:cNvSpPr/>
              <p:nvPr/>
            </p:nvSpPr>
            <p:spPr>
              <a:xfrm>
                <a:off x="314787" y="450342"/>
                <a:ext cx="390199" cy="390199"/>
              </a:xfrm>
              <a:prstGeom prst="ellipse">
                <a:avLst/>
              </a:prstGeom>
              <a:solidFill>
                <a:srgbClr val="013B5E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0" tIns="0" rIns="0" bIns="0" numCol="1" anchor="ctr">
                <a:noAutofit/>
              </a:bodyPr>
              <a:lstStyle/>
              <a:p>
                <a:pPr>
                  <a:defRPr sz="3200" b="0">
                    <a:solidFill>
                      <a:srgbClr val="FFFFFF"/>
                    </a:solidFill>
                    <a:latin typeface="+mn-lt"/>
                    <a:ea typeface="+mn-ea"/>
                    <a:cs typeface="+mn-cs"/>
                    <a:sym typeface="Helvetica Neue Medium"/>
                  </a:defRPr>
                </a:pPr>
                <a:endParaRPr/>
              </a:p>
            </p:txBody>
          </p:sp>
          <p:pic>
            <p:nvPicPr>
              <p:cNvPr id="15" name="30688_html_m284ef2b5.png" descr="30688_html_m284ef2b5.png"/>
              <p:cNvPicPr>
                <a:picLocks noChangeAspect="1"/>
              </p:cNvPicPr>
              <p:nvPr/>
            </p:nvPicPr>
            <p:blipFill>
              <a:blip r:embed="rId4" cstate="print">
                <a:extLst/>
              </a:blip>
              <a:srcRect l="824" t="717" r="564" b="407"/>
              <a:stretch>
                <a:fillRect/>
              </a:stretch>
            </p:blipFill>
            <p:spPr>
              <a:xfrm>
                <a:off x="-135" y="0"/>
                <a:ext cx="1019889" cy="1138345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535" h="21581" extrusionOk="0">
                    <a:moveTo>
                      <a:pt x="10788" y="0"/>
                    </a:moveTo>
                    <a:cubicBezTo>
                      <a:pt x="10759" y="0"/>
                      <a:pt x="10737" y="39"/>
                      <a:pt x="10737" y="83"/>
                    </a:cubicBezTo>
                    <a:cubicBezTo>
                      <a:pt x="10737" y="127"/>
                      <a:pt x="10684" y="185"/>
                      <a:pt x="10612" y="211"/>
                    </a:cubicBezTo>
                    <a:cubicBezTo>
                      <a:pt x="10509" y="248"/>
                      <a:pt x="10497" y="253"/>
                      <a:pt x="10578" y="256"/>
                    </a:cubicBezTo>
                    <a:cubicBezTo>
                      <a:pt x="10728" y="261"/>
                      <a:pt x="10764" y="390"/>
                      <a:pt x="10654" y="542"/>
                    </a:cubicBezTo>
                    <a:cubicBezTo>
                      <a:pt x="10576" y="649"/>
                      <a:pt x="10572" y="695"/>
                      <a:pt x="10629" y="790"/>
                    </a:cubicBezTo>
                    <a:cubicBezTo>
                      <a:pt x="10687" y="889"/>
                      <a:pt x="10679" y="914"/>
                      <a:pt x="10587" y="971"/>
                    </a:cubicBezTo>
                    <a:cubicBezTo>
                      <a:pt x="10527" y="1007"/>
                      <a:pt x="10432" y="1081"/>
                      <a:pt x="10377" y="1129"/>
                    </a:cubicBezTo>
                    <a:cubicBezTo>
                      <a:pt x="10306" y="1191"/>
                      <a:pt x="10234" y="1200"/>
                      <a:pt x="10117" y="1174"/>
                    </a:cubicBezTo>
                    <a:cubicBezTo>
                      <a:pt x="9832" y="1108"/>
                      <a:pt x="9308" y="1139"/>
                      <a:pt x="9120" y="1226"/>
                    </a:cubicBezTo>
                    <a:cubicBezTo>
                      <a:pt x="8900" y="1329"/>
                      <a:pt x="8818" y="1448"/>
                      <a:pt x="8818" y="1693"/>
                    </a:cubicBezTo>
                    <a:cubicBezTo>
                      <a:pt x="8818" y="1964"/>
                      <a:pt x="8952" y="2208"/>
                      <a:pt x="9254" y="2498"/>
                    </a:cubicBezTo>
                    <a:cubicBezTo>
                      <a:pt x="9482" y="2717"/>
                      <a:pt x="9518" y="2774"/>
                      <a:pt x="9497" y="2927"/>
                    </a:cubicBezTo>
                    <a:cubicBezTo>
                      <a:pt x="9451" y="3270"/>
                      <a:pt x="9508" y="3386"/>
                      <a:pt x="9757" y="3424"/>
                    </a:cubicBezTo>
                    <a:cubicBezTo>
                      <a:pt x="9881" y="3442"/>
                      <a:pt x="9994" y="3471"/>
                      <a:pt x="10008" y="3491"/>
                    </a:cubicBezTo>
                    <a:cubicBezTo>
                      <a:pt x="10064" y="3572"/>
                      <a:pt x="9813" y="3950"/>
                      <a:pt x="9581" y="4138"/>
                    </a:cubicBezTo>
                    <a:cubicBezTo>
                      <a:pt x="9313" y="4356"/>
                      <a:pt x="9209" y="4370"/>
                      <a:pt x="9179" y="4176"/>
                    </a:cubicBezTo>
                    <a:cubicBezTo>
                      <a:pt x="9150" y="3995"/>
                      <a:pt x="9012" y="3868"/>
                      <a:pt x="8785" y="3830"/>
                    </a:cubicBezTo>
                    <a:cubicBezTo>
                      <a:pt x="8677" y="3812"/>
                      <a:pt x="8561" y="3764"/>
                      <a:pt x="8533" y="3717"/>
                    </a:cubicBezTo>
                    <a:cubicBezTo>
                      <a:pt x="8478" y="3621"/>
                      <a:pt x="8490" y="3418"/>
                      <a:pt x="8550" y="3363"/>
                    </a:cubicBezTo>
                    <a:cubicBezTo>
                      <a:pt x="8609" y="3310"/>
                      <a:pt x="8600" y="3235"/>
                      <a:pt x="8533" y="3235"/>
                    </a:cubicBezTo>
                    <a:cubicBezTo>
                      <a:pt x="8502" y="3235"/>
                      <a:pt x="8478" y="3251"/>
                      <a:pt x="8483" y="3273"/>
                    </a:cubicBezTo>
                    <a:cubicBezTo>
                      <a:pt x="8488" y="3295"/>
                      <a:pt x="8460" y="3377"/>
                      <a:pt x="8425" y="3454"/>
                    </a:cubicBezTo>
                    <a:cubicBezTo>
                      <a:pt x="8354" y="3607"/>
                      <a:pt x="8157" y="3689"/>
                      <a:pt x="8047" y="3612"/>
                    </a:cubicBezTo>
                    <a:cubicBezTo>
                      <a:pt x="7924" y="3525"/>
                      <a:pt x="7663" y="3494"/>
                      <a:pt x="7545" y="3551"/>
                    </a:cubicBezTo>
                    <a:cubicBezTo>
                      <a:pt x="7460" y="3592"/>
                      <a:pt x="7427" y="3657"/>
                      <a:pt x="7427" y="3807"/>
                    </a:cubicBezTo>
                    <a:cubicBezTo>
                      <a:pt x="7427" y="3919"/>
                      <a:pt x="7400" y="4030"/>
                      <a:pt x="7369" y="4048"/>
                    </a:cubicBezTo>
                    <a:cubicBezTo>
                      <a:pt x="7264" y="4106"/>
                      <a:pt x="6974" y="3598"/>
                      <a:pt x="6874" y="3190"/>
                    </a:cubicBezTo>
                    <a:cubicBezTo>
                      <a:pt x="6758" y="2715"/>
                      <a:pt x="6663" y="2535"/>
                      <a:pt x="6472" y="2423"/>
                    </a:cubicBezTo>
                    <a:cubicBezTo>
                      <a:pt x="5949" y="2115"/>
                      <a:pt x="5145" y="2336"/>
                      <a:pt x="5248" y="2761"/>
                    </a:cubicBezTo>
                    <a:cubicBezTo>
                      <a:pt x="5283" y="2905"/>
                      <a:pt x="5264" y="2936"/>
                      <a:pt x="5098" y="3017"/>
                    </a:cubicBezTo>
                    <a:cubicBezTo>
                      <a:pt x="4995" y="3067"/>
                      <a:pt x="4852" y="3153"/>
                      <a:pt x="4771" y="3213"/>
                    </a:cubicBezTo>
                    <a:lnTo>
                      <a:pt x="4620" y="3326"/>
                    </a:lnTo>
                    <a:lnTo>
                      <a:pt x="4762" y="3318"/>
                    </a:lnTo>
                    <a:cubicBezTo>
                      <a:pt x="4910" y="3313"/>
                      <a:pt x="4913" y="3329"/>
                      <a:pt x="4838" y="3627"/>
                    </a:cubicBezTo>
                    <a:cubicBezTo>
                      <a:pt x="4800" y="3779"/>
                      <a:pt x="4801" y="3783"/>
                      <a:pt x="4913" y="3694"/>
                    </a:cubicBezTo>
                    <a:cubicBezTo>
                      <a:pt x="4982" y="3640"/>
                      <a:pt x="5119" y="3604"/>
                      <a:pt x="5257" y="3604"/>
                    </a:cubicBezTo>
                    <a:cubicBezTo>
                      <a:pt x="5592" y="3604"/>
                      <a:pt x="5681" y="3520"/>
                      <a:pt x="5701" y="3183"/>
                    </a:cubicBezTo>
                    <a:cubicBezTo>
                      <a:pt x="5715" y="2936"/>
                      <a:pt x="5730" y="2895"/>
                      <a:pt x="5835" y="2882"/>
                    </a:cubicBezTo>
                    <a:cubicBezTo>
                      <a:pt x="5903" y="2873"/>
                      <a:pt x="6041" y="2922"/>
                      <a:pt x="6137" y="2995"/>
                    </a:cubicBezTo>
                    <a:cubicBezTo>
                      <a:pt x="6285" y="3107"/>
                      <a:pt x="6311" y="3175"/>
                      <a:pt x="6338" y="3446"/>
                    </a:cubicBezTo>
                    <a:cubicBezTo>
                      <a:pt x="6381" y="3870"/>
                      <a:pt x="6545" y="4098"/>
                      <a:pt x="7075" y="4477"/>
                    </a:cubicBezTo>
                    <a:lnTo>
                      <a:pt x="7218" y="4582"/>
                    </a:lnTo>
                    <a:lnTo>
                      <a:pt x="7033" y="4665"/>
                    </a:lnTo>
                    <a:cubicBezTo>
                      <a:pt x="6933" y="4712"/>
                      <a:pt x="6809" y="4736"/>
                      <a:pt x="6757" y="4718"/>
                    </a:cubicBezTo>
                    <a:cubicBezTo>
                      <a:pt x="6705" y="4700"/>
                      <a:pt x="6609" y="4711"/>
                      <a:pt x="6539" y="4740"/>
                    </a:cubicBezTo>
                    <a:cubicBezTo>
                      <a:pt x="6469" y="4770"/>
                      <a:pt x="6326" y="4825"/>
                      <a:pt x="6221" y="4861"/>
                    </a:cubicBezTo>
                    <a:cubicBezTo>
                      <a:pt x="6016" y="4930"/>
                      <a:pt x="5860" y="5089"/>
                      <a:pt x="5860" y="5229"/>
                    </a:cubicBezTo>
                    <a:cubicBezTo>
                      <a:pt x="5860" y="5296"/>
                      <a:pt x="5909" y="5309"/>
                      <a:pt x="6086" y="5305"/>
                    </a:cubicBezTo>
                    <a:cubicBezTo>
                      <a:pt x="6272" y="5300"/>
                      <a:pt x="6358" y="5334"/>
                      <a:pt x="6514" y="5470"/>
                    </a:cubicBezTo>
                    <a:cubicBezTo>
                      <a:pt x="6620" y="5563"/>
                      <a:pt x="6761" y="5643"/>
                      <a:pt x="6824" y="5643"/>
                    </a:cubicBezTo>
                    <a:cubicBezTo>
                      <a:pt x="6975" y="5643"/>
                      <a:pt x="7205" y="5787"/>
                      <a:pt x="7159" y="5854"/>
                    </a:cubicBezTo>
                    <a:cubicBezTo>
                      <a:pt x="7139" y="5883"/>
                      <a:pt x="7086" y="5889"/>
                      <a:pt x="7033" y="5869"/>
                    </a:cubicBezTo>
                    <a:cubicBezTo>
                      <a:pt x="6981" y="5849"/>
                      <a:pt x="6703" y="5816"/>
                      <a:pt x="6422" y="5794"/>
                    </a:cubicBezTo>
                    <a:cubicBezTo>
                      <a:pt x="6016" y="5761"/>
                      <a:pt x="5866" y="5729"/>
                      <a:pt x="5684" y="5621"/>
                    </a:cubicBezTo>
                    <a:cubicBezTo>
                      <a:pt x="5537" y="5533"/>
                      <a:pt x="5450" y="5502"/>
                      <a:pt x="5450" y="5545"/>
                    </a:cubicBezTo>
                    <a:cubicBezTo>
                      <a:pt x="5450" y="5731"/>
                      <a:pt x="5828" y="6004"/>
                      <a:pt x="6086" y="6004"/>
                    </a:cubicBezTo>
                    <a:cubicBezTo>
                      <a:pt x="6152" y="6004"/>
                      <a:pt x="6254" y="6049"/>
                      <a:pt x="6313" y="6102"/>
                    </a:cubicBezTo>
                    <a:cubicBezTo>
                      <a:pt x="6372" y="6155"/>
                      <a:pt x="6537" y="6214"/>
                      <a:pt x="6673" y="6230"/>
                    </a:cubicBezTo>
                    <a:cubicBezTo>
                      <a:pt x="6826" y="6248"/>
                      <a:pt x="7005" y="6319"/>
                      <a:pt x="7142" y="6418"/>
                    </a:cubicBezTo>
                    <a:cubicBezTo>
                      <a:pt x="7265" y="6507"/>
                      <a:pt x="7388" y="6576"/>
                      <a:pt x="7419" y="6576"/>
                    </a:cubicBezTo>
                    <a:cubicBezTo>
                      <a:pt x="7450" y="6576"/>
                      <a:pt x="7603" y="6637"/>
                      <a:pt x="7763" y="6712"/>
                    </a:cubicBezTo>
                    <a:cubicBezTo>
                      <a:pt x="7984" y="6815"/>
                      <a:pt x="8093" y="6910"/>
                      <a:pt x="8215" y="7110"/>
                    </a:cubicBezTo>
                    <a:cubicBezTo>
                      <a:pt x="8400" y="7416"/>
                      <a:pt x="8472" y="7949"/>
                      <a:pt x="8357" y="8141"/>
                    </a:cubicBezTo>
                    <a:cubicBezTo>
                      <a:pt x="8309" y="8223"/>
                      <a:pt x="8307" y="8277"/>
                      <a:pt x="8349" y="8314"/>
                    </a:cubicBezTo>
                    <a:cubicBezTo>
                      <a:pt x="8442" y="8398"/>
                      <a:pt x="8212" y="8750"/>
                      <a:pt x="7905" y="8999"/>
                    </a:cubicBezTo>
                    <a:cubicBezTo>
                      <a:pt x="7759" y="9117"/>
                      <a:pt x="7519" y="9325"/>
                      <a:pt x="7369" y="9458"/>
                    </a:cubicBezTo>
                    <a:lnTo>
                      <a:pt x="7092" y="9699"/>
                    </a:lnTo>
                    <a:lnTo>
                      <a:pt x="6866" y="9631"/>
                    </a:lnTo>
                    <a:cubicBezTo>
                      <a:pt x="6728" y="9589"/>
                      <a:pt x="6539" y="9461"/>
                      <a:pt x="6380" y="9300"/>
                    </a:cubicBezTo>
                    <a:cubicBezTo>
                      <a:pt x="6216" y="9135"/>
                      <a:pt x="6039" y="9005"/>
                      <a:pt x="5894" y="8961"/>
                    </a:cubicBezTo>
                    <a:cubicBezTo>
                      <a:pt x="5670" y="8893"/>
                      <a:pt x="5657" y="8883"/>
                      <a:pt x="5600" y="8585"/>
                    </a:cubicBezTo>
                    <a:lnTo>
                      <a:pt x="5542" y="8277"/>
                    </a:lnTo>
                    <a:lnTo>
                      <a:pt x="5760" y="8089"/>
                    </a:lnTo>
                    <a:cubicBezTo>
                      <a:pt x="5948" y="7927"/>
                      <a:pt x="5979" y="7873"/>
                      <a:pt x="5978" y="7675"/>
                    </a:cubicBezTo>
                    <a:cubicBezTo>
                      <a:pt x="5976" y="7384"/>
                      <a:pt x="5842" y="7139"/>
                      <a:pt x="5374" y="6569"/>
                    </a:cubicBezTo>
                    <a:cubicBezTo>
                      <a:pt x="5169" y="6318"/>
                      <a:pt x="4986" y="6086"/>
                      <a:pt x="4972" y="6049"/>
                    </a:cubicBezTo>
                    <a:cubicBezTo>
                      <a:pt x="4952" y="5995"/>
                      <a:pt x="4937" y="5995"/>
                      <a:pt x="4863" y="6049"/>
                    </a:cubicBezTo>
                    <a:cubicBezTo>
                      <a:pt x="4784" y="6108"/>
                      <a:pt x="4722" y="6036"/>
                      <a:pt x="4419" y="5523"/>
                    </a:cubicBezTo>
                    <a:cubicBezTo>
                      <a:pt x="4056" y="4909"/>
                      <a:pt x="3942" y="4630"/>
                      <a:pt x="3941" y="4349"/>
                    </a:cubicBezTo>
                    <a:cubicBezTo>
                      <a:pt x="3941" y="4257"/>
                      <a:pt x="3918" y="4168"/>
                      <a:pt x="3891" y="4153"/>
                    </a:cubicBezTo>
                    <a:cubicBezTo>
                      <a:pt x="3864" y="4138"/>
                      <a:pt x="3826" y="3978"/>
                      <a:pt x="3807" y="3792"/>
                    </a:cubicBezTo>
                    <a:cubicBezTo>
                      <a:pt x="3788" y="3607"/>
                      <a:pt x="3717" y="3190"/>
                      <a:pt x="3648" y="2867"/>
                    </a:cubicBezTo>
                    <a:cubicBezTo>
                      <a:pt x="3571" y="2504"/>
                      <a:pt x="3535" y="2193"/>
                      <a:pt x="3556" y="2054"/>
                    </a:cubicBezTo>
                    <a:cubicBezTo>
                      <a:pt x="3597" y="1785"/>
                      <a:pt x="3543" y="1767"/>
                      <a:pt x="3329" y="1994"/>
                    </a:cubicBezTo>
                    <a:cubicBezTo>
                      <a:pt x="3045" y="2296"/>
                      <a:pt x="2785" y="2972"/>
                      <a:pt x="2785" y="3393"/>
                    </a:cubicBezTo>
                    <a:cubicBezTo>
                      <a:pt x="2785" y="3476"/>
                      <a:pt x="2762" y="3559"/>
                      <a:pt x="2734" y="3574"/>
                    </a:cubicBezTo>
                    <a:cubicBezTo>
                      <a:pt x="2682" y="3603"/>
                      <a:pt x="2198" y="3060"/>
                      <a:pt x="2198" y="2972"/>
                    </a:cubicBezTo>
                    <a:cubicBezTo>
                      <a:pt x="2198" y="2945"/>
                      <a:pt x="2175" y="2927"/>
                      <a:pt x="2148" y="2927"/>
                    </a:cubicBezTo>
                    <a:cubicBezTo>
                      <a:pt x="2059" y="2927"/>
                      <a:pt x="1972" y="3505"/>
                      <a:pt x="1972" y="4056"/>
                    </a:cubicBezTo>
                    <a:cubicBezTo>
                      <a:pt x="1972" y="4351"/>
                      <a:pt x="1946" y="4599"/>
                      <a:pt x="1922" y="4612"/>
                    </a:cubicBezTo>
                    <a:cubicBezTo>
                      <a:pt x="1897" y="4626"/>
                      <a:pt x="1727" y="4496"/>
                      <a:pt x="1536" y="4326"/>
                    </a:cubicBezTo>
                    <a:cubicBezTo>
                      <a:pt x="1345" y="4157"/>
                      <a:pt x="1163" y="4018"/>
                      <a:pt x="1134" y="4018"/>
                    </a:cubicBezTo>
                    <a:cubicBezTo>
                      <a:pt x="1055" y="4018"/>
                      <a:pt x="1134" y="5248"/>
                      <a:pt x="1234" y="5583"/>
                    </a:cubicBezTo>
                    <a:cubicBezTo>
                      <a:pt x="1282" y="5740"/>
                      <a:pt x="1309" y="5891"/>
                      <a:pt x="1293" y="5914"/>
                    </a:cubicBezTo>
                    <a:cubicBezTo>
                      <a:pt x="1277" y="5937"/>
                      <a:pt x="1173" y="5889"/>
                      <a:pt x="1067" y="5809"/>
                    </a:cubicBezTo>
                    <a:cubicBezTo>
                      <a:pt x="414" y="5317"/>
                      <a:pt x="404" y="5309"/>
                      <a:pt x="405" y="5440"/>
                    </a:cubicBezTo>
                    <a:cubicBezTo>
                      <a:pt x="406" y="5898"/>
                      <a:pt x="655" y="6708"/>
                      <a:pt x="908" y="7065"/>
                    </a:cubicBezTo>
                    <a:cubicBezTo>
                      <a:pt x="999" y="7195"/>
                      <a:pt x="1066" y="7376"/>
                      <a:pt x="1075" y="7509"/>
                    </a:cubicBezTo>
                    <a:cubicBezTo>
                      <a:pt x="1084" y="7633"/>
                      <a:pt x="1143" y="7811"/>
                      <a:pt x="1209" y="7908"/>
                    </a:cubicBezTo>
                    <a:cubicBezTo>
                      <a:pt x="1342" y="8102"/>
                      <a:pt x="1296" y="8190"/>
                      <a:pt x="1100" y="8096"/>
                    </a:cubicBezTo>
                    <a:cubicBezTo>
                      <a:pt x="1035" y="8064"/>
                      <a:pt x="804" y="7981"/>
                      <a:pt x="589" y="7915"/>
                    </a:cubicBezTo>
                    <a:cubicBezTo>
                      <a:pt x="375" y="7850"/>
                      <a:pt x="146" y="7781"/>
                      <a:pt x="86" y="7757"/>
                    </a:cubicBezTo>
                    <a:cubicBezTo>
                      <a:pt x="-7" y="7721"/>
                      <a:pt x="-17" y="7732"/>
                      <a:pt x="19" y="7840"/>
                    </a:cubicBezTo>
                    <a:cubicBezTo>
                      <a:pt x="106" y="8100"/>
                      <a:pt x="412" y="8599"/>
                      <a:pt x="631" y="8848"/>
                    </a:cubicBezTo>
                    <a:cubicBezTo>
                      <a:pt x="756" y="8991"/>
                      <a:pt x="848" y="9127"/>
                      <a:pt x="832" y="9149"/>
                    </a:cubicBezTo>
                    <a:cubicBezTo>
                      <a:pt x="816" y="9172"/>
                      <a:pt x="674" y="9187"/>
                      <a:pt x="522" y="9187"/>
                    </a:cubicBezTo>
                    <a:cubicBezTo>
                      <a:pt x="370" y="9187"/>
                      <a:pt x="201" y="9218"/>
                      <a:pt x="145" y="9255"/>
                    </a:cubicBezTo>
                    <a:cubicBezTo>
                      <a:pt x="52" y="9316"/>
                      <a:pt x="79" y="9357"/>
                      <a:pt x="405" y="9676"/>
                    </a:cubicBezTo>
                    <a:cubicBezTo>
                      <a:pt x="601" y="9869"/>
                      <a:pt x="921" y="10121"/>
                      <a:pt x="1125" y="10240"/>
                    </a:cubicBezTo>
                    <a:cubicBezTo>
                      <a:pt x="1330" y="10359"/>
                      <a:pt x="1489" y="10483"/>
                      <a:pt x="1469" y="10511"/>
                    </a:cubicBezTo>
                    <a:cubicBezTo>
                      <a:pt x="1449" y="10541"/>
                      <a:pt x="1286" y="10548"/>
                      <a:pt x="1100" y="10534"/>
                    </a:cubicBezTo>
                    <a:cubicBezTo>
                      <a:pt x="921" y="10521"/>
                      <a:pt x="721" y="10524"/>
                      <a:pt x="648" y="10541"/>
                    </a:cubicBezTo>
                    <a:lnTo>
                      <a:pt x="522" y="10572"/>
                    </a:lnTo>
                    <a:cubicBezTo>
                      <a:pt x="521" y="10573"/>
                      <a:pt x="522" y="10577"/>
                      <a:pt x="522" y="10579"/>
                    </a:cubicBezTo>
                    <a:cubicBezTo>
                      <a:pt x="522" y="10581"/>
                      <a:pt x="522" y="10584"/>
                      <a:pt x="522" y="10587"/>
                    </a:cubicBezTo>
                    <a:lnTo>
                      <a:pt x="665" y="10752"/>
                    </a:lnTo>
                    <a:cubicBezTo>
                      <a:pt x="986" y="11143"/>
                      <a:pt x="1619" y="11405"/>
                      <a:pt x="2491" y="11505"/>
                    </a:cubicBezTo>
                    <a:cubicBezTo>
                      <a:pt x="2795" y="11539"/>
                      <a:pt x="3046" y="11590"/>
                      <a:pt x="3044" y="11617"/>
                    </a:cubicBezTo>
                    <a:cubicBezTo>
                      <a:pt x="3043" y="11645"/>
                      <a:pt x="2976" y="11844"/>
                      <a:pt x="2902" y="12054"/>
                    </a:cubicBezTo>
                    <a:cubicBezTo>
                      <a:pt x="2774" y="12417"/>
                      <a:pt x="2754" y="12936"/>
                      <a:pt x="2860" y="13032"/>
                    </a:cubicBezTo>
                    <a:cubicBezTo>
                      <a:pt x="2880" y="13050"/>
                      <a:pt x="3064" y="12962"/>
                      <a:pt x="3271" y="12829"/>
                    </a:cubicBezTo>
                    <a:cubicBezTo>
                      <a:pt x="3478" y="12696"/>
                      <a:pt x="3663" y="12607"/>
                      <a:pt x="3681" y="12633"/>
                    </a:cubicBezTo>
                    <a:cubicBezTo>
                      <a:pt x="3700" y="12660"/>
                      <a:pt x="3687" y="12837"/>
                      <a:pt x="3656" y="13032"/>
                    </a:cubicBezTo>
                    <a:cubicBezTo>
                      <a:pt x="3626" y="13227"/>
                      <a:pt x="3611" y="13398"/>
                      <a:pt x="3623" y="13408"/>
                    </a:cubicBezTo>
                    <a:cubicBezTo>
                      <a:pt x="3653" y="13435"/>
                      <a:pt x="3936" y="13293"/>
                      <a:pt x="4167" y="13137"/>
                    </a:cubicBezTo>
                    <a:cubicBezTo>
                      <a:pt x="4276" y="13064"/>
                      <a:pt x="4392" y="13017"/>
                      <a:pt x="4419" y="13032"/>
                    </a:cubicBezTo>
                    <a:cubicBezTo>
                      <a:pt x="4446" y="13047"/>
                      <a:pt x="4469" y="13200"/>
                      <a:pt x="4469" y="13371"/>
                    </a:cubicBezTo>
                    <a:cubicBezTo>
                      <a:pt x="4469" y="13538"/>
                      <a:pt x="4475" y="13674"/>
                      <a:pt x="4486" y="13679"/>
                    </a:cubicBezTo>
                    <a:cubicBezTo>
                      <a:pt x="4572" y="13677"/>
                      <a:pt x="4935" y="13542"/>
                      <a:pt x="5064" y="13461"/>
                    </a:cubicBezTo>
                    <a:cubicBezTo>
                      <a:pt x="5152" y="13406"/>
                      <a:pt x="5227" y="13377"/>
                      <a:pt x="5232" y="13401"/>
                    </a:cubicBezTo>
                    <a:cubicBezTo>
                      <a:pt x="5237" y="13424"/>
                      <a:pt x="5241" y="13470"/>
                      <a:pt x="5248" y="13498"/>
                    </a:cubicBezTo>
                    <a:cubicBezTo>
                      <a:pt x="5256" y="13527"/>
                      <a:pt x="5269" y="13599"/>
                      <a:pt x="5274" y="13656"/>
                    </a:cubicBezTo>
                    <a:cubicBezTo>
                      <a:pt x="5291" y="13892"/>
                      <a:pt x="5368" y="13914"/>
                      <a:pt x="5642" y="13769"/>
                    </a:cubicBezTo>
                    <a:cubicBezTo>
                      <a:pt x="5784" y="13695"/>
                      <a:pt x="5928" y="13596"/>
                      <a:pt x="5969" y="13551"/>
                    </a:cubicBezTo>
                    <a:cubicBezTo>
                      <a:pt x="6070" y="13442"/>
                      <a:pt x="6154" y="13498"/>
                      <a:pt x="6154" y="13679"/>
                    </a:cubicBezTo>
                    <a:cubicBezTo>
                      <a:pt x="6154" y="14037"/>
                      <a:pt x="6337" y="14089"/>
                      <a:pt x="6723" y="13837"/>
                    </a:cubicBezTo>
                    <a:cubicBezTo>
                      <a:pt x="6856" y="13751"/>
                      <a:pt x="6970" y="13679"/>
                      <a:pt x="6983" y="13679"/>
                    </a:cubicBezTo>
                    <a:cubicBezTo>
                      <a:pt x="6992" y="13679"/>
                      <a:pt x="7029" y="13718"/>
                      <a:pt x="7067" y="13769"/>
                    </a:cubicBezTo>
                    <a:cubicBezTo>
                      <a:pt x="6830" y="13318"/>
                      <a:pt x="6740" y="12846"/>
                      <a:pt x="6740" y="12189"/>
                    </a:cubicBezTo>
                    <a:cubicBezTo>
                      <a:pt x="6740" y="11457"/>
                      <a:pt x="6793" y="11169"/>
                      <a:pt x="6992" y="10782"/>
                    </a:cubicBezTo>
                    <a:cubicBezTo>
                      <a:pt x="7341" y="10103"/>
                      <a:pt x="8304" y="9223"/>
                      <a:pt x="9070" y="8886"/>
                    </a:cubicBezTo>
                    <a:cubicBezTo>
                      <a:pt x="9620" y="8644"/>
                      <a:pt x="9846" y="8605"/>
                      <a:pt x="10679" y="8608"/>
                    </a:cubicBezTo>
                    <a:cubicBezTo>
                      <a:pt x="11795" y="8611"/>
                      <a:pt x="11956" y="8642"/>
                      <a:pt x="12749" y="9029"/>
                    </a:cubicBezTo>
                    <a:cubicBezTo>
                      <a:pt x="14546" y="9906"/>
                      <a:pt x="15346" y="11990"/>
                      <a:pt x="14517" y="13641"/>
                    </a:cubicBezTo>
                    <a:cubicBezTo>
                      <a:pt x="14166" y="14341"/>
                      <a:pt x="13752" y="14761"/>
                      <a:pt x="13495" y="14672"/>
                    </a:cubicBezTo>
                    <a:cubicBezTo>
                      <a:pt x="13402" y="14640"/>
                      <a:pt x="13297" y="14683"/>
                      <a:pt x="13260" y="14770"/>
                    </a:cubicBezTo>
                    <a:cubicBezTo>
                      <a:pt x="13223" y="14857"/>
                      <a:pt x="13121" y="14906"/>
                      <a:pt x="13034" y="14875"/>
                    </a:cubicBezTo>
                    <a:cubicBezTo>
                      <a:pt x="12937" y="14842"/>
                      <a:pt x="12853" y="14906"/>
                      <a:pt x="12816" y="15033"/>
                    </a:cubicBezTo>
                    <a:cubicBezTo>
                      <a:pt x="12771" y="15185"/>
                      <a:pt x="12687" y="15230"/>
                      <a:pt x="12522" y="15191"/>
                    </a:cubicBezTo>
                    <a:cubicBezTo>
                      <a:pt x="12352" y="15151"/>
                      <a:pt x="12289" y="15187"/>
                      <a:pt x="12263" y="15349"/>
                    </a:cubicBezTo>
                    <a:cubicBezTo>
                      <a:pt x="12243" y="15470"/>
                      <a:pt x="12093" y="15628"/>
                      <a:pt x="11936" y="15696"/>
                    </a:cubicBezTo>
                    <a:cubicBezTo>
                      <a:pt x="11486" y="15888"/>
                      <a:pt x="10569" y="15935"/>
                      <a:pt x="9883" y="15801"/>
                    </a:cubicBezTo>
                    <a:cubicBezTo>
                      <a:pt x="9315" y="15690"/>
                      <a:pt x="9250" y="15650"/>
                      <a:pt x="9196" y="15372"/>
                    </a:cubicBezTo>
                    <a:cubicBezTo>
                      <a:pt x="9155" y="15167"/>
                      <a:pt x="9106" y="15105"/>
                      <a:pt x="9045" y="15191"/>
                    </a:cubicBezTo>
                    <a:cubicBezTo>
                      <a:pt x="8921" y="15368"/>
                      <a:pt x="8735" y="15253"/>
                      <a:pt x="8735" y="14996"/>
                    </a:cubicBezTo>
                    <a:cubicBezTo>
                      <a:pt x="8735" y="14846"/>
                      <a:pt x="8689" y="14801"/>
                      <a:pt x="8559" y="14845"/>
                    </a:cubicBezTo>
                    <a:cubicBezTo>
                      <a:pt x="8436" y="14887"/>
                      <a:pt x="8357" y="14835"/>
                      <a:pt x="8316" y="14695"/>
                    </a:cubicBezTo>
                    <a:cubicBezTo>
                      <a:pt x="8259" y="14501"/>
                      <a:pt x="8235" y="14505"/>
                      <a:pt x="8047" y="14657"/>
                    </a:cubicBezTo>
                    <a:cubicBezTo>
                      <a:pt x="7859" y="14810"/>
                      <a:pt x="7826" y="14790"/>
                      <a:pt x="7553" y="14469"/>
                    </a:cubicBezTo>
                    <a:cubicBezTo>
                      <a:pt x="7423" y="14316"/>
                      <a:pt x="7313" y="14171"/>
                      <a:pt x="7218" y="14025"/>
                    </a:cubicBezTo>
                    <a:cubicBezTo>
                      <a:pt x="7219" y="14054"/>
                      <a:pt x="7195" y="14072"/>
                      <a:pt x="7151" y="14093"/>
                    </a:cubicBezTo>
                    <a:cubicBezTo>
                      <a:pt x="7096" y="14119"/>
                      <a:pt x="6964" y="14155"/>
                      <a:pt x="6857" y="14176"/>
                    </a:cubicBezTo>
                    <a:cubicBezTo>
                      <a:pt x="6604" y="14225"/>
                      <a:pt x="6277" y="14486"/>
                      <a:pt x="6145" y="14747"/>
                    </a:cubicBezTo>
                    <a:cubicBezTo>
                      <a:pt x="5977" y="15080"/>
                      <a:pt x="5999" y="15574"/>
                      <a:pt x="6204" y="15944"/>
                    </a:cubicBezTo>
                    <a:lnTo>
                      <a:pt x="6371" y="16245"/>
                    </a:lnTo>
                    <a:lnTo>
                      <a:pt x="6547" y="16109"/>
                    </a:lnTo>
                    <a:cubicBezTo>
                      <a:pt x="6735" y="15968"/>
                      <a:pt x="6792" y="15989"/>
                      <a:pt x="6874" y="16230"/>
                    </a:cubicBezTo>
                    <a:cubicBezTo>
                      <a:pt x="6897" y="16297"/>
                      <a:pt x="7040" y="16477"/>
                      <a:pt x="7193" y="16629"/>
                    </a:cubicBezTo>
                    <a:cubicBezTo>
                      <a:pt x="7345" y="16780"/>
                      <a:pt x="7480" y="16937"/>
                      <a:pt x="7494" y="16975"/>
                    </a:cubicBezTo>
                    <a:cubicBezTo>
                      <a:pt x="7531" y="17074"/>
                      <a:pt x="7635" y="16996"/>
                      <a:pt x="7746" y="16787"/>
                    </a:cubicBezTo>
                    <a:cubicBezTo>
                      <a:pt x="7799" y="16686"/>
                      <a:pt x="7861" y="16606"/>
                      <a:pt x="7888" y="16606"/>
                    </a:cubicBezTo>
                    <a:cubicBezTo>
                      <a:pt x="7916" y="16606"/>
                      <a:pt x="7990" y="16686"/>
                      <a:pt x="8056" y="16787"/>
                    </a:cubicBezTo>
                    <a:cubicBezTo>
                      <a:pt x="8185" y="16983"/>
                      <a:pt x="8301" y="17016"/>
                      <a:pt x="8416" y="16892"/>
                    </a:cubicBezTo>
                    <a:cubicBezTo>
                      <a:pt x="8617" y="16674"/>
                      <a:pt x="8646" y="17071"/>
                      <a:pt x="8475" y="17674"/>
                    </a:cubicBezTo>
                    <a:cubicBezTo>
                      <a:pt x="8260" y="18431"/>
                      <a:pt x="7782" y="19223"/>
                      <a:pt x="7126" y="19909"/>
                    </a:cubicBezTo>
                    <a:lnTo>
                      <a:pt x="6832" y="20210"/>
                    </a:lnTo>
                    <a:lnTo>
                      <a:pt x="7126" y="20210"/>
                    </a:lnTo>
                    <a:cubicBezTo>
                      <a:pt x="7312" y="20210"/>
                      <a:pt x="7502" y="20163"/>
                      <a:pt x="7679" y="20082"/>
                    </a:cubicBezTo>
                    <a:cubicBezTo>
                      <a:pt x="7828" y="20014"/>
                      <a:pt x="7965" y="19977"/>
                      <a:pt x="7980" y="19999"/>
                    </a:cubicBezTo>
                    <a:cubicBezTo>
                      <a:pt x="7996" y="20022"/>
                      <a:pt x="7976" y="20162"/>
                      <a:pt x="7938" y="20308"/>
                    </a:cubicBezTo>
                    <a:cubicBezTo>
                      <a:pt x="7901" y="20454"/>
                      <a:pt x="7892" y="20590"/>
                      <a:pt x="7913" y="20609"/>
                    </a:cubicBezTo>
                    <a:cubicBezTo>
                      <a:pt x="7934" y="20628"/>
                      <a:pt x="8108" y="20569"/>
                      <a:pt x="8307" y="20481"/>
                    </a:cubicBezTo>
                    <a:cubicBezTo>
                      <a:pt x="8506" y="20392"/>
                      <a:pt x="8695" y="20333"/>
                      <a:pt x="8718" y="20345"/>
                    </a:cubicBezTo>
                    <a:cubicBezTo>
                      <a:pt x="8741" y="20358"/>
                      <a:pt x="8744" y="20496"/>
                      <a:pt x="8726" y="20654"/>
                    </a:cubicBezTo>
                    <a:cubicBezTo>
                      <a:pt x="8697" y="20911"/>
                      <a:pt x="8703" y="20940"/>
                      <a:pt x="8802" y="20940"/>
                    </a:cubicBezTo>
                    <a:cubicBezTo>
                      <a:pt x="9008" y="20939"/>
                      <a:pt x="9317" y="20839"/>
                      <a:pt x="9589" y="20684"/>
                    </a:cubicBezTo>
                    <a:cubicBezTo>
                      <a:pt x="9739" y="20599"/>
                      <a:pt x="9871" y="20543"/>
                      <a:pt x="9883" y="20564"/>
                    </a:cubicBezTo>
                    <a:cubicBezTo>
                      <a:pt x="9895" y="20584"/>
                      <a:pt x="9943" y="20709"/>
                      <a:pt x="9983" y="20842"/>
                    </a:cubicBezTo>
                    <a:cubicBezTo>
                      <a:pt x="10070" y="21132"/>
                      <a:pt x="10341" y="21449"/>
                      <a:pt x="10587" y="21542"/>
                    </a:cubicBezTo>
                    <a:cubicBezTo>
                      <a:pt x="10740" y="21600"/>
                      <a:pt x="10793" y="21598"/>
                      <a:pt x="10980" y="21512"/>
                    </a:cubicBezTo>
                    <a:cubicBezTo>
                      <a:pt x="11239" y="21393"/>
                      <a:pt x="11455" y="21149"/>
                      <a:pt x="11550" y="20865"/>
                    </a:cubicBezTo>
                    <a:cubicBezTo>
                      <a:pt x="11589" y="20750"/>
                      <a:pt x="11629" y="20624"/>
                      <a:pt x="11643" y="20586"/>
                    </a:cubicBezTo>
                    <a:cubicBezTo>
                      <a:pt x="11660" y="20537"/>
                      <a:pt x="11721" y="20551"/>
                      <a:pt x="11860" y="20646"/>
                    </a:cubicBezTo>
                    <a:cubicBezTo>
                      <a:pt x="12078" y="20795"/>
                      <a:pt x="12482" y="20940"/>
                      <a:pt x="12690" y="20940"/>
                    </a:cubicBezTo>
                    <a:cubicBezTo>
                      <a:pt x="12804" y="20940"/>
                      <a:pt x="12832" y="20916"/>
                      <a:pt x="12832" y="20789"/>
                    </a:cubicBezTo>
                    <a:cubicBezTo>
                      <a:pt x="12832" y="20705"/>
                      <a:pt x="12806" y="20572"/>
                      <a:pt x="12774" y="20496"/>
                    </a:cubicBezTo>
                    <a:cubicBezTo>
                      <a:pt x="12742" y="20420"/>
                      <a:pt x="12724" y="20339"/>
                      <a:pt x="12740" y="20315"/>
                    </a:cubicBezTo>
                    <a:cubicBezTo>
                      <a:pt x="12757" y="20291"/>
                      <a:pt x="12947" y="20351"/>
                      <a:pt x="13159" y="20451"/>
                    </a:cubicBezTo>
                    <a:cubicBezTo>
                      <a:pt x="13383" y="20556"/>
                      <a:pt x="13565" y="20613"/>
                      <a:pt x="13595" y="20586"/>
                    </a:cubicBezTo>
                    <a:cubicBezTo>
                      <a:pt x="13625" y="20559"/>
                      <a:pt x="13620" y="20441"/>
                      <a:pt x="13587" y="20308"/>
                    </a:cubicBezTo>
                    <a:cubicBezTo>
                      <a:pt x="13555" y="20181"/>
                      <a:pt x="13553" y="20059"/>
                      <a:pt x="13578" y="20037"/>
                    </a:cubicBezTo>
                    <a:cubicBezTo>
                      <a:pt x="13603" y="20015"/>
                      <a:pt x="13739" y="20047"/>
                      <a:pt x="13880" y="20105"/>
                    </a:cubicBezTo>
                    <a:cubicBezTo>
                      <a:pt x="14021" y="20162"/>
                      <a:pt x="14261" y="20209"/>
                      <a:pt x="14416" y="20210"/>
                    </a:cubicBezTo>
                    <a:lnTo>
                      <a:pt x="14693" y="20210"/>
                    </a:lnTo>
                    <a:lnTo>
                      <a:pt x="14425" y="19932"/>
                    </a:lnTo>
                    <a:cubicBezTo>
                      <a:pt x="13686" y="19193"/>
                      <a:pt x="13089" y="18119"/>
                      <a:pt x="12967" y="17291"/>
                    </a:cubicBezTo>
                    <a:cubicBezTo>
                      <a:pt x="12936" y="17081"/>
                      <a:pt x="12938" y="16964"/>
                      <a:pt x="12983" y="16922"/>
                    </a:cubicBezTo>
                    <a:cubicBezTo>
                      <a:pt x="12984" y="16920"/>
                      <a:pt x="12983" y="16916"/>
                      <a:pt x="12983" y="16914"/>
                    </a:cubicBezTo>
                    <a:cubicBezTo>
                      <a:pt x="12986" y="16907"/>
                      <a:pt x="12996" y="16904"/>
                      <a:pt x="13000" y="16899"/>
                    </a:cubicBezTo>
                    <a:cubicBezTo>
                      <a:pt x="13012" y="16885"/>
                      <a:pt x="13022" y="16877"/>
                      <a:pt x="13042" y="16884"/>
                    </a:cubicBezTo>
                    <a:cubicBezTo>
                      <a:pt x="13049" y="16887"/>
                      <a:pt x="13059" y="16894"/>
                      <a:pt x="13067" y="16899"/>
                    </a:cubicBezTo>
                    <a:cubicBezTo>
                      <a:pt x="13070" y="16901"/>
                      <a:pt x="13072" y="16905"/>
                      <a:pt x="13076" y="16907"/>
                    </a:cubicBezTo>
                    <a:cubicBezTo>
                      <a:pt x="13098" y="16911"/>
                      <a:pt x="13121" y="16917"/>
                      <a:pt x="13151" y="16929"/>
                    </a:cubicBezTo>
                    <a:cubicBezTo>
                      <a:pt x="13312" y="16996"/>
                      <a:pt x="13377" y="16962"/>
                      <a:pt x="13562" y="16681"/>
                    </a:cubicBezTo>
                    <a:cubicBezTo>
                      <a:pt x="13619" y="16594"/>
                      <a:pt x="13638" y="16600"/>
                      <a:pt x="13779" y="16802"/>
                    </a:cubicBezTo>
                    <a:lnTo>
                      <a:pt x="13939" y="17027"/>
                    </a:lnTo>
                    <a:lnTo>
                      <a:pt x="14232" y="16749"/>
                    </a:lnTo>
                    <a:cubicBezTo>
                      <a:pt x="14392" y="16597"/>
                      <a:pt x="14571" y="16374"/>
                      <a:pt x="14634" y="16252"/>
                    </a:cubicBezTo>
                    <a:cubicBezTo>
                      <a:pt x="14698" y="16130"/>
                      <a:pt x="14763" y="16034"/>
                      <a:pt x="14777" y="16034"/>
                    </a:cubicBezTo>
                    <a:cubicBezTo>
                      <a:pt x="14790" y="16034"/>
                      <a:pt x="14885" y="16076"/>
                      <a:pt x="14986" y="16132"/>
                    </a:cubicBezTo>
                    <a:lnTo>
                      <a:pt x="15171" y="16230"/>
                    </a:lnTo>
                    <a:lnTo>
                      <a:pt x="15338" y="15921"/>
                    </a:lnTo>
                    <a:cubicBezTo>
                      <a:pt x="15597" y="15429"/>
                      <a:pt x="15535" y="14804"/>
                      <a:pt x="15196" y="14477"/>
                    </a:cubicBezTo>
                    <a:cubicBezTo>
                      <a:pt x="15043" y="14330"/>
                      <a:pt x="14676" y="14153"/>
                      <a:pt x="14525" y="14153"/>
                    </a:cubicBezTo>
                    <a:cubicBezTo>
                      <a:pt x="14322" y="14153"/>
                      <a:pt x="14283" y="14051"/>
                      <a:pt x="14408" y="13860"/>
                    </a:cubicBezTo>
                    <a:cubicBezTo>
                      <a:pt x="14544" y="13652"/>
                      <a:pt x="14579" y="13643"/>
                      <a:pt x="14726" y="13792"/>
                    </a:cubicBezTo>
                    <a:cubicBezTo>
                      <a:pt x="14837" y="13903"/>
                      <a:pt x="15028" y="13999"/>
                      <a:pt x="15162" y="14018"/>
                    </a:cubicBezTo>
                    <a:cubicBezTo>
                      <a:pt x="15196" y="14018"/>
                      <a:pt x="15231" y="14012"/>
                      <a:pt x="15254" y="14010"/>
                    </a:cubicBezTo>
                    <a:cubicBezTo>
                      <a:pt x="15268" y="14007"/>
                      <a:pt x="15280" y="14003"/>
                      <a:pt x="15288" y="13995"/>
                    </a:cubicBezTo>
                    <a:cubicBezTo>
                      <a:pt x="15322" y="13964"/>
                      <a:pt x="15350" y="13839"/>
                      <a:pt x="15355" y="13717"/>
                    </a:cubicBezTo>
                    <a:cubicBezTo>
                      <a:pt x="15359" y="13595"/>
                      <a:pt x="15375" y="13478"/>
                      <a:pt x="15380" y="13453"/>
                    </a:cubicBezTo>
                    <a:cubicBezTo>
                      <a:pt x="15385" y="13428"/>
                      <a:pt x="15494" y="13491"/>
                      <a:pt x="15623" y="13596"/>
                    </a:cubicBezTo>
                    <a:cubicBezTo>
                      <a:pt x="15940" y="13853"/>
                      <a:pt x="16131" y="13937"/>
                      <a:pt x="16201" y="13837"/>
                    </a:cubicBezTo>
                    <a:cubicBezTo>
                      <a:pt x="16230" y="13796"/>
                      <a:pt x="16259" y="13688"/>
                      <a:pt x="16260" y="13596"/>
                    </a:cubicBezTo>
                    <a:cubicBezTo>
                      <a:pt x="16261" y="13420"/>
                      <a:pt x="16335" y="13325"/>
                      <a:pt x="16402" y="13423"/>
                    </a:cubicBezTo>
                    <a:cubicBezTo>
                      <a:pt x="16448" y="13489"/>
                      <a:pt x="16886" y="13677"/>
                      <a:pt x="16997" y="13679"/>
                    </a:cubicBezTo>
                    <a:cubicBezTo>
                      <a:pt x="17047" y="13680"/>
                      <a:pt x="17073" y="13588"/>
                      <a:pt x="17073" y="13378"/>
                    </a:cubicBezTo>
                    <a:cubicBezTo>
                      <a:pt x="17073" y="13211"/>
                      <a:pt x="17086" y="13057"/>
                      <a:pt x="17106" y="13039"/>
                    </a:cubicBezTo>
                    <a:cubicBezTo>
                      <a:pt x="17126" y="13022"/>
                      <a:pt x="17224" y="13063"/>
                      <a:pt x="17324" y="13130"/>
                    </a:cubicBezTo>
                    <a:cubicBezTo>
                      <a:pt x="17424" y="13197"/>
                      <a:pt x="17589" y="13293"/>
                      <a:pt x="17693" y="13340"/>
                    </a:cubicBezTo>
                    <a:lnTo>
                      <a:pt x="17886" y="13423"/>
                    </a:lnTo>
                    <a:lnTo>
                      <a:pt x="17886" y="13197"/>
                    </a:lnTo>
                    <a:cubicBezTo>
                      <a:pt x="17886" y="13074"/>
                      <a:pt x="17857" y="12899"/>
                      <a:pt x="17827" y="12806"/>
                    </a:cubicBezTo>
                    <a:cubicBezTo>
                      <a:pt x="17796" y="12710"/>
                      <a:pt x="17798" y="12627"/>
                      <a:pt x="17827" y="12611"/>
                    </a:cubicBezTo>
                    <a:cubicBezTo>
                      <a:pt x="17855" y="12595"/>
                      <a:pt x="18041" y="12691"/>
                      <a:pt x="18238" y="12821"/>
                    </a:cubicBezTo>
                    <a:cubicBezTo>
                      <a:pt x="18434" y="12951"/>
                      <a:pt x="18614" y="13055"/>
                      <a:pt x="18640" y="13055"/>
                    </a:cubicBezTo>
                    <a:cubicBezTo>
                      <a:pt x="18716" y="13055"/>
                      <a:pt x="18767" y="12643"/>
                      <a:pt x="18724" y="12385"/>
                    </a:cubicBezTo>
                    <a:cubicBezTo>
                      <a:pt x="18702" y="12252"/>
                      <a:pt x="18634" y="12028"/>
                      <a:pt x="18573" y="11888"/>
                    </a:cubicBezTo>
                    <a:cubicBezTo>
                      <a:pt x="18511" y="11748"/>
                      <a:pt x="18479" y="11614"/>
                      <a:pt x="18497" y="11587"/>
                    </a:cubicBezTo>
                    <a:cubicBezTo>
                      <a:pt x="18516" y="11561"/>
                      <a:pt x="18630" y="11542"/>
                      <a:pt x="18757" y="11542"/>
                    </a:cubicBezTo>
                    <a:cubicBezTo>
                      <a:pt x="19140" y="11542"/>
                      <a:pt x="19856" y="11386"/>
                      <a:pt x="20207" y="11226"/>
                    </a:cubicBezTo>
                    <a:cubicBezTo>
                      <a:pt x="20484" y="11101"/>
                      <a:pt x="20991" y="10684"/>
                      <a:pt x="21003" y="10579"/>
                    </a:cubicBezTo>
                    <a:cubicBezTo>
                      <a:pt x="20998" y="10572"/>
                      <a:pt x="20985" y="10563"/>
                      <a:pt x="20970" y="10556"/>
                    </a:cubicBezTo>
                    <a:cubicBezTo>
                      <a:pt x="20964" y="10554"/>
                      <a:pt x="20951" y="10551"/>
                      <a:pt x="20944" y="10549"/>
                    </a:cubicBezTo>
                    <a:cubicBezTo>
                      <a:pt x="20868" y="10541"/>
                      <a:pt x="20712" y="10539"/>
                      <a:pt x="20534" y="10541"/>
                    </a:cubicBezTo>
                    <a:cubicBezTo>
                      <a:pt x="20294" y="10545"/>
                      <a:pt x="20082" y="10529"/>
                      <a:pt x="20065" y="10504"/>
                    </a:cubicBezTo>
                    <a:cubicBezTo>
                      <a:pt x="20047" y="10479"/>
                      <a:pt x="20197" y="10359"/>
                      <a:pt x="20400" y="10240"/>
                    </a:cubicBezTo>
                    <a:cubicBezTo>
                      <a:pt x="20783" y="10018"/>
                      <a:pt x="21422" y="9444"/>
                      <a:pt x="21422" y="9323"/>
                    </a:cubicBezTo>
                    <a:cubicBezTo>
                      <a:pt x="21422" y="9241"/>
                      <a:pt x="21250" y="9196"/>
                      <a:pt x="20953" y="9195"/>
                    </a:cubicBezTo>
                    <a:cubicBezTo>
                      <a:pt x="20836" y="9194"/>
                      <a:pt x="20721" y="9167"/>
                      <a:pt x="20701" y="9142"/>
                    </a:cubicBezTo>
                    <a:cubicBezTo>
                      <a:pt x="20699" y="9142"/>
                      <a:pt x="20677" y="9142"/>
                      <a:pt x="20676" y="9142"/>
                    </a:cubicBezTo>
                    <a:cubicBezTo>
                      <a:pt x="20672" y="9141"/>
                      <a:pt x="20695" y="9125"/>
                      <a:pt x="20718" y="9097"/>
                    </a:cubicBezTo>
                    <a:cubicBezTo>
                      <a:pt x="20743" y="9044"/>
                      <a:pt x="20804" y="8958"/>
                      <a:pt x="20886" y="8871"/>
                    </a:cubicBezTo>
                    <a:cubicBezTo>
                      <a:pt x="21095" y="8647"/>
                      <a:pt x="21583" y="7797"/>
                      <a:pt x="21531" y="7750"/>
                    </a:cubicBezTo>
                    <a:cubicBezTo>
                      <a:pt x="21516" y="7737"/>
                      <a:pt x="21370" y="7776"/>
                      <a:pt x="21204" y="7833"/>
                    </a:cubicBezTo>
                    <a:cubicBezTo>
                      <a:pt x="21039" y="7890"/>
                      <a:pt x="20765" y="7987"/>
                      <a:pt x="20601" y="8043"/>
                    </a:cubicBezTo>
                    <a:cubicBezTo>
                      <a:pt x="20437" y="8100"/>
                      <a:pt x="20285" y="8134"/>
                      <a:pt x="20257" y="8119"/>
                    </a:cubicBezTo>
                    <a:cubicBezTo>
                      <a:pt x="20230" y="8103"/>
                      <a:pt x="20261" y="7998"/>
                      <a:pt x="20324" y="7885"/>
                    </a:cubicBezTo>
                    <a:cubicBezTo>
                      <a:pt x="20388" y="7773"/>
                      <a:pt x="20442" y="7612"/>
                      <a:pt x="20442" y="7532"/>
                    </a:cubicBezTo>
                    <a:cubicBezTo>
                      <a:pt x="20442" y="7452"/>
                      <a:pt x="20540" y="7205"/>
                      <a:pt x="20668" y="6975"/>
                    </a:cubicBezTo>
                    <a:cubicBezTo>
                      <a:pt x="20911" y="6539"/>
                      <a:pt x="21038" y="6140"/>
                      <a:pt x="21104" y="5621"/>
                    </a:cubicBezTo>
                    <a:lnTo>
                      <a:pt x="21146" y="5312"/>
                    </a:lnTo>
                    <a:lnTo>
                      <a:pt x="20861" y="5515"/>
                    </a:lnTo>
                    <a:cubicBezTo>
                      <a:pt x="20706" y="5625"/>
                      <a:pt x="20518" y="5770"/>
                      <a:pt x="20433" y="5839"/>
                    </a:cubicBezTo>
                    <a:cubicBezTo>
                      <a:pt x="20229" y="6005"/>
                      <a:pt x="20186" y="5923"/>
                      <a:pt x="20291" y="5560"/>
                    </a:cubicBezTo>
                    <a:cubicBezTo>
                      <a:pt x="20356" y="5336"/>
                      <a:pt x="20407" y="4954"/>
                      <a:pt x="20425" y="4635"/>
                    </a:cubicBezTo>
                    <a:lnTo>
                      <a:pt x="20433" y="4432"/>
                    </a:lnTo>
                    <a:cubicBezTo>
                      <a:pt x="20434" y="4320"/>
                      <a:pt x="20429" y="4229"/>
                      <a:pt x="20416" y="4168"/>
                    </a:cubicBezTo>
                    <a:lnTo>
                      <a:pt x="20375" y="3988"/>
                    </a:lnTo>
                    <a:lnTo>
                      <a:pt x="20006" y="4311"/>
                    </a:lnTo>
                    <a:cubicBezTo>
                      <a:pt x="19802" y="4492"/>
                      <a:pt x="19623" y="4630"/>
                      <a:pt x="19604" y="4612"/>
                    </a:cubicBezTo>
                    <a:cubicBezTo>
                      <a:pt x="19584" y="4595"/>
                      <a:pt x="19570" y="4363"/>
                      <a:pt x="19570" y="4101"/>
                    </a:cubicBezTo>
                    <a:cubicBezTo>
                      <a:pt x="19570" y="3666"/>
                      <a:pt x="19486" y="3066"/>
                      <a:pt x="19411" y="2957"/>
                    </a:cubicBezTo>
                    <a:cubicBezTo>
                      <a:pt x="19394" y="2933"/>
                      <a:pt x="19338" y="2969"/>
                      <a:pt x="19285" y="3040"/>
                    </a:cubicBezTo>
                    <a:cubicBezTo>
                      <a:pt x="19233" y="3110"/>
                      <a:pt x="19116" y="3271"/>
                      <a:pt x="19025" y="3393"/>
                    </a:cubicBezTo>
                    <a:cubicBezTo>
                      <a:pt x="18935" y="3515"/>
                      <a:pt x="18841" y="3591"/>
                      <a:pt x="18816" y="3566"/>
                    </a:cubicBezTo>
                    <a:cubicBezTo>
                      <a:pt x="18808" y="3559"/>
                      <a:pt x="18794" y="3536"/>
                      <a:pt x="18782" y="3499"/>
                    </a:cubicBezTo>
                    <a:cubicBezTo>
                      <a:pt x="18782" y="3497"/>
                      <a:pt x="18783" y="3493"/>
                      <a:pt x="18782" y="3491"/>
                    </a:cubicBezTo>
                    <a:cubicBezTo>
                      <a:pt x="18780" y="3485"/>
                      <a:pt x="18776" y="3476"/>
                      <a:pt x="18774" y="3469"/>
                    </a:cubicBezTo>
                    <a:cubicBezTo>
                      <a:pt x="18750" y="3386"/>
                      <a:pt x="18722" y="3262"/>
                      <a:pt x="18699" y="3130"/>
                    </a:cubicBezTo>
                    <a:cubicBezTo>
                      <a:pt x="18605" y="2596"/>
                      <a:pt x="18350" y="2119"/>
                      <a:pt x="18020" y="1866"/>
                    </a:cubicBezTo>
                    <a:lnTo>
                      <a:pt x="17894" y="1768"/>
                    </a:lnTo>
                    <a:lnTo>
                      <a:pt x="17944" y="1986"/>
                    </a:lnTo>
                    <a:cubicBezTo>
                      <a:pt x="18001" y="2214"/>
                      <a:pt x="17999" y="2249"/>
                      <a:pt x="17819" y="3123"/>
                    </a:cubicBezTo>
                    <a:cubicBezTo>
                      <a:pt x="17757" y="3418"/>
                      <a:pt x="17710" y="3754"/>
                      <a:pt x="17710" y="3867"/>
                    </a:cubicBezTo>
                    <a:cubicBezTo>
                      <a:pt x="17710" y="3981"/>
                      <a:pt x="17688" y="4119"/>
                      <a:pt x="17659" y="4168"/>
                    </a:cubicBezTo>
                    <a:cubicBezTo>
                      <a:pt x="17631" y="4218"/>
                      <a:pt x="17578" y="4395"/>
                      <a:pt x="17542" y="4567"/>
                    </a:cubicBezTo>
                    <a:cubicBezTo>
                      <a:pt x="17507" y="4740"/>
                      <a:pt x="17416" y="4987"/>
                      <a:pt x="17341" y="5116"/>
                    </a:cubicBezTo>
                    <a:cubicBezTo>
                      <a:pt x="17266" y="5246"/>
                      <a:pt x="17109" y="5525"/>
                      <a:pt x="16989" y="5733"/>
                    </a:cubicBezTo>
                    <a:cubicBezTo>
                      <a:pt x="16775" y="6106"/>
                      <a:pt x="16703" y="6165"/>
                      <a:pt x="16629" y="6057"/>
                    </a:cubicBezTo>
                    <a:cubicBezTo>
                      <a:pt x="16608" y="6027"/>
                      <a:pt x="16480" y="6163"/>
                      <a:pt x="16335" y="6358"/>
                    </a:cubicBezTo>
                    <a:cubicBezTo>
                      <a:pt x="16191" y="6553"/>
                      <a:pt x="15982" y="6811"/>
                      <a:pt x="15874" y="6930"/>
                    </a:cubicBezTo>
                    <a:cubicBezTo>
                      <a:pt x="15635" y="7195"/>
                      <a:pt x="15556" y="7357"/>
                      <a:pt x="15556" y="7630"/>
                    </a:cubicBezTo>
                    <a:cubicBezTo>
                      <a:pt x="15556" y="7873"/>
                      <a:pt x="15638" y="8026"/>
                      <a:pt x="15833" y="8171"/>
                    </a:cubicBezTo>
                    <a:cubicBezTo>
                      <a:pt x="15962" y="8268"/>
                      <a:pt x="15970" y="8304"/>
                      <a:pt x="15933" y="8585"/>
                    </a:cubicBezTo>
                    <a:cubicBezTo>
                      <a:pt x="15905" y="8798"/>
                      <a:pt x="15864" y="8892"/>
                      <a:pt x="15799" y="8909"/>
                    </a:cubicBezTo>
                    <a:cubicBezTo>
                      <a:pt x="15537" y="8977"/>
                      <a:pt x="15224" y="9159"/>
                      <a:pt x="15120" y="9307"/>
                    </a:cubicBezTo>
                    <a:cubicBezTo>
                      <a:pt x="15056" y="9401"/>
                      <a:pt x="14883" y="9531"/>
                      <a:pt x="14726" y="9601"/>
                    </a:cubicBezTo>
                    <a:lnTo>
                      <a:pt x="14441" y="9729"/>
                    </a:lnTo>
                    <a:lnTo>
                      <a:pt x="14232" y="9518"/>
                    </a:lnTo>
                    <a:cubicBezTo>
                      <a:pt x="14115" y="9403"/>
                      <a:pt x="13902" y="9223"/>
                      <a:pt x="13754" y="9119"/>
                    </a:cubicBezTo>
                    <a:cubicBezTo>
                      <a:pt x="13426" y="8889"/>
                      <a:pt x="13084" y="8439"/>
                      <a:pt x="13168" y="8344"/>
                    </a:cubicBezTo>
                    <a:cubicBezTo>
                      <a:pt x="13200" y="8308"/>
                      <a:pt x="13203" y="8231"/>
                      <a:pt x="13176" y="8171"/>
                    </a:cubicBezTo>
                    <a:cubicBezTo>
                      <a:pt x="13069" y="7933"/>
                      <a:pt x="13116" y="7500"/>
                      <a:pt x="13285" y="7178"/>
                    </a:cubicBezTo>
                    <a:cubicBezTo>
                      <a:pt x="13428" y="6906"/>
                      <a:pt x="13492" y="6841"/>
                      <a:pt x="13754" y="6719"/>
                    </a:cubicBezTo>
                    <a:cubicBezTo>
                      <a:pt x="13922" y="6641"/>
                      <a:pt x="14084" y="6576"/>
                      <a:pt x="14115" y="6576"/>
                    </a:cubicBezTo>
                    <a:cubicBezTo>
                      <a:pt x="14146" y="6576"/>
                      <a:pt x="14276" y="6508"/>
                      <a:pt x="14400" y="6418"/>
                    </a:cubicBezTo>
                    <a:cubicBezTo>
                      <a:pt x="14551" y="6309"/>
                      <a:pt x="14709" y="6248"/>
                      <a:pt x="14886" y="6230"/>
                    </a:cubicBezTo>
                    <a:cubicBezTo>
                      <a:pt x="15030" y="6215"/>
                      <a:pt x="15144" y="6178"/>
                      <a:pt x="15137" y="6147"/>
                    </a:cubicBezTo>
                    <a:cubicBezTo>
                      <a:pt x="15130" y="6116"/>
                      <a:pt x="15251" y="6062"/>
                      <a:pt x="15405" y="6027"/>
                    </a:cubicBezTo>
                    <a:cubicBezTo>
                      <a:pt x="15760" y="5945"/>
                      <a:pt x="15954" y="5826"/>
                      <a:pt x="16025" y="5658"/>
                    </a:cubicBezTo>
                    <a:cubicBezTo>
                      <a:pt x="16106" y="5467"/>
                      <a:pt x="16108" y="5467"/>
                      <a:pt x="15849" y="5621"/>
                    </a:cubicBezTo>
                    <a:cubicBezTo>
                      <a:pt x="15657" y="5735"/>
                      <a:pt x="15512" y="5772"/>
                      <a:pt x="15103" y="5801"/>
                    </a:cubicBezTo>
                    <a:cubicBezTo>
                      <a:pt x="14826" y="5821"/>
                      <a:pt x="14561" y="5849"/>
                      <a:pt x="14509" y="5869"/>
                    </a:cubicBezTo>
                    <a:cubicBezTo>
                      <a:pt x="14456" y="5889"/>
                      <a:pt x="14394" y="5883"/>
                      <a:pt x="14374" y="5854"/>
                    </a:cubicBezTo>
                    <a:cubicBezTo>
                      <a:pt x="14328" y="5786"/>
                      <a:pt x="14562" y="5643"/>
                      <a:pt x="14718" y="5643"/>
                    </a:cubicBezTo>
                    <a:cubicBezTo>
                      <a:pt x="14785" y="5643"/>
                      <a:pt x="14914" y="5569"/>
                      <a:pt x="15003" y="5485"/>
                    </a:cubicBezTo>
                    <a:cubicBezTo>
                      <a:pt x="15193" y="5307"/>
                      <a:pt x="15403" y="5250"/>
                      <a:pt x="15564" y="5327"/>
                    </a:cubicBezTo>
                    <a:cubicBezTo>
                      <a:pt x="15655" y="5371"/>
                      <a:pt x="15673" y="5365"/>
                      <a:pt x="15673" y="5305"/>
                    </a:cubicBezTo>
                    <a:cubicBezTo>
                      <a:pt x="15673" y="5112"/>
                      <a:pt x="15546" y="4950"/>
                      <a:pt x="15338" y="4876"/>
                    </a:cubicBezTo>
                    <a:cubicBezTo>
                      <a:pt x="15218" y="4833"/>
                      <a:pt x="15071" y="4778"/>
                      <a:pt x="15003" y="4748"/>
                    </a:cubicBezTo>
                    <a:cubicBezTo>
                      <a:pt x="14935" y="4718"/>
                      <a:pt x="14828" y="4698"/>
                      <a:pt x="14768" y="4710"/>
                    </a:cubicBezTo>
                    <a:cubicBezTo>
                      <a:pt x="14708" y="4722"/>
                      <a:pt x="14584" y="4698"/>
                      <a:pt x="14492" y="4657"/>
                    </a:cubicBezTo>
                    <a:lnTo>
                      <a:pt x="14324" y="4582"/>
                    </a:lnTo>
                    <a:lnTo>
                      <a:pt x="14626" y="4349"/>
                    </a:lnTo>
                    <a:cubicBezTo>
                      <a:pt x="14986" y="4066"/>
                      <a:pt x="15136" y="3816"/>
                      <a:pt x="15187" y="3424"/>
                    </a:cubicBezTo>
                    <a:cubicBezTo>
                      <a:pt x="15218" y="3185"/>
                      <a:pt x="15263" y="3102"/>
                      <a:pt x="15405" y="2995"/>
                    </a:cubicBezTo>
                    <a:cubicBezTo>
                      <a:pt x="15409" y="2991"/>
                      <a:pt x="15409" y="2990"/>
                      <a:pt x="15414" y="2987"/>
                    </a:cubicBezTo>
                    <a:cubicBezTo>
                      <a:pt x="15425" y="2979"/>
                      <a:pt x="15435" y="2971"/>
                      <a:pt x="15447" y="2965"/>
                    </a:cubicBezTo>
                    <a:cubicBezTo>
                      <a:pt x="15538" y="2909"/>
                      <a:pt x="15642" y="2875"/>
                      <a:pt x="15698" y="2882"/>
                    </a:cubicBezTo>
                    <a:cubicBezTo>
                      <a:pt x="15805" y="2895"/>
                      <a:pt x="15825" y="2941"/>
                      <a:pt x="15841" y="3213"/>
                    </a:cubicBezTo>
                    <a:cubicBezTo>
                      <a:pt x="15851" y="3384"/>
                      <a:pt x="15887" y="3537"/>
                      <a:pt x="15925" y="3559"/>
                    </a:cubicBezTo>
                    <a:cubicBezTo>
                      <a:pt x="15963" y="3581"/>
                      <a:pt x="16110" y="3604"/>
                      <a:pt x="16252" y="3604"/>
                    </a:cubicBezTo>
                    <a:cubicBezTo>
                      <a:pt x="16412" y="3605"/>
                      <a:pt x="16548" y="3637"/>
                      <a:pt x="16620" y="3694"/>
                    </a:cubicBezTo>
                    <a:cubicBezTo>
                      <a:pt x="16732" y="3783"/>
                      <a:pt x="16738" y="3783"/>
                      <a:pt x="16696" y="3657"/>
                    </a:cubicBezTo>
                    <a:cubicBezTo>
                      <a:pt x="16609" y="3394"/>
                      <a:pt x="16623" y="3312"/>
                      <a:pt x="16763" y="3326"/>
                    </a:cubicBezTo>
                    <a:cubicBezTo>
                      <a:pt x="16959" y="3344"/>
                      <a:pt x="16931" y="3310"/>
                      <a:pt x="16578" y="3108"/>
                    </a:cubicBezTo>
                    <a:cubicBezTo>
                      <a:pt x="16279" y="2935"/>
                      <a:pt x="16255" y="2905"/>
                      <a:pt x="16268" y="2731"/>
                    </a:cubicBezTo>
                    <a:cubicBezTo>
                      <a:pt x="16289" y="2454"/>
                      <a:pt x="16066" y="2295"/>
                      <a:pt x="15648" y="2295"/>
                    </a:cubicBezTo>
                    <a:cubicBezTo>
                      <a:pt x="15250" y="2295"/>
                      <a:pt x="14950" y="2425"/>
                      <a:pt x="14835" y="2641"/>
                    </a:cubicBezTo>
                    <a:cubicBezTo>
                      <a:pt x="14787" y="2733"/>
                      <a:pt x="14709" y="2980"/>
                      <a:pt x="14659" y="3190"/>
                    </a:cubicBezTo>
                    <a:cubicBezTo>
                      <a:pt x="14526" y="3762"/>
                      <a:pt x="14302" y="4052"/>
                      <a:pt x="14224" y="3755"/>
                    </a:cubicBezTo>
                    <a:cubicBezTo>
                      <a:pt x="14174" y="3566"/>
                      <a:pt x="14030" y="3517"/>
                      <a:pt x="13729" y="3589"/>
                    </a:cubicBezTo>
                    <a:cubicBezTo>
                      <a:pt x="13357" y="3678"/>
                      <a:pt x="13297" y="3669"/>
                      <a:pt x="13235" y="3521"/>
                    </a:cubicBezTo>
                    <a:cubicBezTo>
                      <a:pt x="13161" y="3347"/>
                      <a:pt x="13118" y="3358"/>
                      <a:pt x="13134" y="3544"/>
                    </a:cubicBezTo>
                    <a:cubicBezTo>
                      <a:pt x="13151" y="3748"/>
                      <a:pt x="13050" y="3843"/>
                      <a:pt x="12774" y="3882"/>
                    </a:cubicBezTo>
                    <a:cubicBezTo>
                      <a:pt x="12592" y="3909"/>
                      <a:pt x="12534" y="3945"/>
                      <a:pt x="12506" y="4048"/>
                    </a:cubicBezTo>
                    <a:cubicBezTo>
                      <a:pt x="12486" y="4120"/>
                      <a:pt x="12486" y="4213"/>
                      <a:pt x="12506" y="4259"/>
                    </a:cubicBezTo>
                    <a:cubicBezTo>
                      <a:pt x="12605" y="4491"/>
                      <a:pt x="12291" y="4434"/>
                      <a:pt x="11969" y="4161"/>
                    </a:cubicBezTo>
                    <a:cubicBezTo>
                      <a:pt x="11765" y="3988"/>
                      <a:pt x="11517" y="3566"/>
                      <a:pt x="11584" y="3506"/>
                    </a:cubicBezTo>
                    <a:cubicBezTo>
                      <a:pt x="11605" y="3487"/>
                      <a:pt x="11727" y="3452"/>
                      <a:pt x="11860" y="3424"/>
                    </a:cubicBezTo>
                    <a:lnTo>
                      <a:pt x="12103" y="3371"/>
                    </a:lnTo>
                    <a:lnTo>
                      <a:pt x="12103" y="3040"/>
                    </a:lnTo>
                    <a:cubicBezTo>
                      <a:pt x="12103" y="2729"/>
                      <a:pt x="12113" y="2700"/>
                      <a:pt x="12296" y="2566"/>
                    </a:cubicBezTo>
                    <a:cubicBezTo>
                      <a:pt x="12529" y="2395"/>
                      <a:pt x="12773" y="1970"/>
                      <a:pt x="12774" y="1731"/>
                    </a:cubicBezTo>
                    <a:cubicBezTo>
                      <a:pt x="12775" y="1469"/>
                      <a:pt x="12629" y="1273"/>
                      <a:pt x="12380" y="1189"/>
                    </a:cubicBezTo>
                    <a:cubicBezTo>
                      <a:pt x="12154" y="1113"/>
                      <a:pt x="11736" y="1102"/>
                      <a:pt x="11517" y="1166"/>
                    </a:cubicBezTo>
                    <a:cubicBezTo>
                      <a:pt x="11432" y="1191"/>
                      <a:pt x="11318" y="1164"/>
                      <a:pt x="11156" y="1068"/>
                    </a:cubicBezTo>
                    <a:cubicBezTo>
                      <a:pt x="10945" y="944"/>
                      <a:pt x="10928" y="913"/>
                      <a:pt x="10955" y="760"/>
                    </a:cubicBezTo>
                    <a:cubicBezTo>
                      <a:pt x="10973" y="662"/>
                      <a:pt x="10959" y="570"/>
                      <a:pt x="10922" y="549"/>
                    </a:cubicBezTo>
                    <a:cubicBezTo>
                      <a:pt x="10806" y="485"/>
                      <a:pt x="10850" y="304"/>
                      <a:pt x="10989" y="271"/>
                    </a:cubicBezTo>
                    <a:cubicBezTo>
                      <a:pt x="11119" y="240"/>
                      <a:pt x="11117" y="243"/>
                      <a:pt x="10972" y="211"/>
                    </a:cubicBezTo>
                    <a:cubicBezTo>
                      <a:pt x="10884" y="191"/>
                      <a:pt x="10833" y="144"/>
                      <a:pt x="10838" y="90"/>
                    </a:cubicBezTo>
                    <a:cubicBezTo>
                      <a:pt x="10842" y="42"/>
                      <a:pt x="10816" y="0"/>
                      <a:pt x="10788" y="0"/>
                    </a:cubicBezTo>
                    <a:close/>
                    <a:moveTo>
                      <a:pt x="10813" y="3604"/>
                    </a:moveTo>
                    <a:cubicBezTo>
                      <a:pt x="10819" y="3600"/>
                      <a:pt x="10826" y="3604"/>
                      <a:pt x="10830" y="3604"/>
                    </a:cubicBezTo>
                    <a:cubicBezTo>
                      <a:pt x="10862" y="3609"/>
                      <a:pt x="10923" y="3724"/>
                      <a:pt x="10972" y="3860"/>
                    </a:cubicBezTo>
                    <a:cubicBezTo>
                      <a:pt x="10987" y="3900"/>
                      <a:pt x="11002" y="3939"/>
                      <a:pt x="11022" y="3980"/>
                    </a:cubicBezTo>
                    <a:cubicBezTo>
                      <a:pt x="11082" y="4104"/>
                      <a:pt x="11171" y="4232"/>
                      <a:pt x="11265" y="4349"/>
                    </a:cubicBezTo>
                    <a:cubicBezTo>
                      <a:pt x="11297" y="4388"/>
                      <a:pt x="11324" y="4426"/>
                      <a:pt x="11358" y="4462"/>
                    </a:cubicBezTo>
                    <a:cubicBezTo>
                      <a:pt x="11391" y="4498"/>
                      <a:pt x="11432" y="4535"/>
                      <a:pt x="11467" y="4567"/>
                    </a:cubicBezTo>
                    <a:cubicBezTo>
                      <a:pt x="11501" y="4600"/>
                      <a:pt x="11532" y="4630"/>
                      <a:pt x="11567" y="4657"/>
                    </a:cubicBezTo>
                    <a:cubicBezTo>
                      <a:pt x="11603" y="4685"/>
                      <a:pt x="11641" y="4711"/>
                      <a:pt x="11676" y="4733"/>
                    </a:cubicBezTo>
                    <a:cubicBezTo>
                      <a:pt x="11798" y="4809"/>
                      <a:pt x="11963" y="4945"/>
                      <a:pt x="12045" y="5041"/>
                    </a:cubicBezTo>
                    <a:cubicBezTo>
                      <a:pt x="12082" y="5085"/>
                      <a:pt x="12120" y="5124"/>
                      <a:pt x="12162" y="5154"/>
                    </a:cubicBezTo>
                    <a:cubicBezTo>
                      <a:pt x="12190" y="5175"/>
                      <a:pt x="12224" y="5192"/>
                      <a:pt x="12254" y="5207"/>
                    </a:cubicBezTo>
                    <a:cubicBezTo>
                      <a:pt x="12285" y="5221"/>
                      <a:pt x="12314" y="5236"/>
                      <a:pt x="12346" y="5244"/>
                    </a:cubicBezTo>
                    <a:cubicBezTo>
                      <a:pt x="12363" y="5249"/>
                      <a:pt x="12380" y="5249"/>
                      <a:pt x="12397" y="5252"/>
                    </a:cubicBezTo>
                    <a:cubicBezTo>
                      <a:pt x="12431" y="5258"/>
                      <a:pt x="12463" y="5261"/>
                      <a:pt x="12489" y="5267"/>
                    </a:cubicBezTo>
                    <a:cubicBezTo>
                      <a:pt x="12515" y="5273"/>
                      <a:pt x="12537" y="5283"/>
                      <a:pt x="12556" y="5290"/>
                    </a:cubicBezTo>
                    <a:cubicBezTo>
                      <a:pt x="12584" y="5300"/>
                      <a:pt x="12603" y="5308"/>
                      <a:pt x="12615" y="5320"/>
                    </a:cubicBezTo>
                    <a:cubicBezTo>
                      <a:pt x="12618" y="5324"/>
                      <a:pt x="12621" y="5331"/>
                      <a:pt x="12623" y="5335"/>
                    </a:cubicBezTo>
                    <a:cubicBezTo>
                      <a:pt x="12639" y="5367"/>
                      <a:pt x="12592" y="5407"/>
                      <a:pt x="12489" y="5455"/>
                    </a:cubicBezTo>
                    <a:cubicBezTo>
                      <a:pt x="12465" y="5466"/>
                      <a:pt x="12440" y="5476"/>
                      <a:pt x="12413" y="5493"/>
                    </a:cubicBezTo>
                    <a:cubicBezTo>
                      <a:pt x="12387" y="5509"/>
                      <a:pt x="12359" y="5531"/>
                      <a:pt x="12330" y="5553"/>
                    </a:cubicBezTo>
                    <a:cubicBezTo>
                      <a:pt x="12271" y="5596"/>
                      <a:pt x="12203" y="5651"/>
                      <a:pt x="12137" y="5711"/>
                    </a:cubicBezTo>
                    <a:cubicBezTo>
                      <a:pt x="12071" y="5771"/>
                      <a:pt x="12005" y="5835"/>
                      <a:pt x="11936" y="5907"/>
                    </a:cubicBezTo>
                    <a:cubicBezTo>
                      <a:pt x="11798" y="6049"/>
                      <a:pt x="11660" y="6211"/>
                      <a:pt x="11534" y="6373"/>
                    </a:cubicBezTo>
                    <a:cubicBezTo>
                      <a:pt x="11471" y="6454"/>
                      <a:pt x="11412" y="6535"/>
                      <a:pt x="11358" y="6614"/>
                    </a:cubicBezTo>
                    <a:cubicBezTo>
                      <a:pt x="11277" y="6732"/>
                      <a:pt x="11206" y="6845"/>
                      <a:pt x="11156" y="6945"/>
                    </a:cubicBezTo>
                    <a:cubicBezTo>
                      <a:pt x="11140" y="6978"/>
                      <a:pt x="11126" y="7013"/>
                      <a:pt x="11115" y="7043"/>
                    </a:cubicBezTo>
                    <a:cubicBezTo>
                      <a:pt x="11062" y="7177"/>
                      <a:pt x="10972" y="7379"/>
                      <a:pt x="10922" y="7494"/>
                    </a:cubicBezTo>
                    <a:cubicBezTo>
                      <a:pt x="10871" y="7609"/>
                      <a:pt x="10818" y="7719"/>
                      <a:pt x="10796" y="7742"/>
                    </a:cubicBezTo>
                    <a:cubicBezTo>
                      <a:pt x="10784" y="7755"/>
                      <a:pt x="10764" y="7743"/>
                      <a:pt x="10737" y="7712"/>
                    </a:cubicBezTo>
                    <a:cubicBezTo>
                      <a:pt x="10724" y="7697"/>
                      <a:pt x="10711" y="7677"/>
                      <a:pt x="10696" y="7652"/>
                    </a:cubicBezTo>
                    <a:cubicBezTo>
                      <a:pt x="10664" y="7603"/>
                      <a:pt x="10623" y="7540"/>
                      <a:pt x="10587" y="7464"/>
                    </a:cubicBezTo>
                    <a:cubicBezTo>
                      <a:pt x="10531" y="7350"/>
                      <a:pt x="10479" y="7217"/>
                      <a:pt x="10427" y="7073"/>
                    </a:cubicBezTo>
                    <a:cubicBezTo>
                      <a:pt x="10414" y="7036"/>
                      <a:pt x="10397" y="6989"/>
                      <a:pt x="10377" y="6945"/>
                    </a:cubicBezTo>
                    <a:cubicBezTo>
                      <a:pt x="10338" y="6858"/>
                      <a:pt x="10283" y="6764"/>
                      <a:pt x="10235" y="6682"/>
                    </a:cubicBezTo>
                    <a:cubicBezTo>
                      <a:pt x="10210" y="6640"/>
                      <a:pt x="10190" y="6601"/>
                      <a:pt x="10168" y="6569"/>
                    </a:cubicBezTo>
                    <a:cubicBezTo>
                      <a:pt x="9915" y="6210"/>
                      <a:pt x="9316" y="5613"/>
                      <a:pt x="9087" y="5485"/>
                    </a:cubicBezTo>
                    <a:cubicBezTo>
                      <a:pt x="9057" y="5469"/>
                      <a:pt x="9033" y="5454"/>
                      <a:pt x="9011" y="5440"/>
                    </a:cubicBezTo>
                    <a:cubicBezTo>
                      <a:pt x="8989" y="5426"/>
                      <a:pt x="8967" y="5414"/>
                      <a:pt x="8952" y="5402"/>
                    </a:cubicBezTo>
                    <a:cubicBezTo>
                      <a:pt x="8938" y="5390"/>
                      <a:pt x="8934" y="5375"/>
                      <a:pt x="8927" y="5365"/>
                    </a:cubicBezTo>
                    <a:cubicBezTo>
                      <a:pt x="8921" y="5355"/>
                      <a:pt x="8918" y="5343"/>
                      <a:pt x="8919" y="5335"/>
                    </a:cubicBezTo>
                    <a:cubicBezTo>
                      <a:pt x="8919" y="5330"/>
                      <a:pt x="8917" y="5331"/>
                      <a:pt x="8919" y="5327"/>
                    </a:cubicBezTo>
                    <a:cubicBezTo>
                      <a:pt x="8921" y="5323"/>
                      <a:pt x="8923" y="5316"/>
                      <a:pt x="8927" y="5312"/>
                    </a:cubicBezTo>
                    <a:cubicBezTo>
                      <a:pt x="8936" y="5304"/>
                      <a:pt x="8953" y="5296"/>
                      <a:pt x="8969" y="5290"/>
                    </a:cubicBezTo>
                    <a:cubicBezTo>
                      <a:pt x="9002" y="5276"/>
                      <a:pt x="9048" y="5271"/>
                      <a:pt x="9112" y="5259"/>
                    </a:cubicBezTo>
                    <a:cubicBezTo>
                      <a:pt x="9136" y="5255"/>
                      <a:pt x="9170" y="5244"/>
                      <a:pt x="9204" y="5229"/>
                    </a:cubicBezTo>
                    <a:cubicBezTo>
                      <a:pt x="9306" y="5184"/>
                      <a:pt x="9435" y="5096"/>
                      <a:pt x="9539" y="5004"/>
                    </a:cubicBezTo>
                    <a:cubicBezTo>
                      <a:pt x="9678" y="4881"/>
                      <a:pt x="9925" y="4671"/>
                      <a:pt x="10084" y="4537"/>
                    </a:cubicBezTo>
                    <a:cubicBezTo>
                      <a:pt x="10211" y="4430"/>
                      <a:pt x="10356" y="4263"/>
                      <a:pt x="10469" y="4101"/>
                    </a:cubicBezTo>
                    <a:cubicBezTo>
                      <a:pt x="10488" y="4074"/>
                      <a:pt x="10511" y="4045"/>
                      <a:pt x="10528" y="4018"/>
                    </a:cubicBezTo>
                    <a:cubicBezTo>
                      <a:pt x="10545" y="3991"/>
                      <a:pt x="10555" y="3968"/>
                      <a:pt x="10570" y="3943"/>
                    </a:cubicBezTo>
                    <a:cubicBezTo>
                      <a:pt x="10624" y="3846"/>
                      <a:pt x="10683" y="3756"/>
                      <a:pt x="10729" y="3694"/>
                    </a:cubicBezTo>
                    <a:cubicBezTo>
                      <a:pt x="10752" y="3663"/>
                      <a:pt x="10771" y="3643"/>
                      <a:pt x="10788" y="3627"/>
                    </a:cubicBezTo>
                    <a:cubicBezTo>
                      <a:pt x="10796" y="3618"/>
                      <a:pt x="10807" y="3608"/>
                      <a:pt x="10813" y="3604"/>
                    </a:cubicBezTo>
                    <a:close/>
                    <a:moveTo>
                      <a:pt x="10771" y="8096"/>
                    </a:moveTo>
                    <a:cubicBezTo>
                      <a:pt x="10816" y="8096"/>
                      <a:pt x="10971" y="8473"/>
                      <a:pt x="10939" y="8502"/>
                    </a:cubicBezTo>
                    <a:cubicBezTo>
                      <a:pt x="10893" y="8544"/>
                      <a:pt x="10614" y="8543"/>
                      <a:pt x="10587" y="8502"/>
                    </a:cubicBezTo>
                    <a:cubicBezTo>
                      <a:pt x="10581" y="8494"/>
                      <a:pt x="10587" y="8474"/>
                      <a:pt x="10595" y="8442"/>
                    </a:cubicBezTo>
                    <a:cubicBezTo>
                      <a:pt x="10597" y="8419"/>
                      <a:pt x="10604" y="8389"/>
                      <a:pt x="10620" y="8359"/>
                    </a:cubicBezTo>
                    <a:cubicBezTo>
                      <a:pt x="10630" y="8330"/>
                      <a:pt x="10644" y="8293"/>
                      <a:pt x="10662" y="8254"/>
                    </a:cubicBezTo>
                    <a:cubicBezTo>
                      <a:pt x="10674" y="8229"/>
                      <a:pt x="10684" y="8212"/>
                      <a:pt x="10696" y="8194"/>
                    </a:cubicBezTo>
                    <a:cubicBezTo>
                      <a:pt x="10724" y="8139"/>
                      <a:pt x="10757" y="8096"/>
                      <a:pt x="10771" y="8096"/>
                    </a:cubicBezTo>
                    <a:close/>
                    <a:moveTo>
                      <a:pt x="10796" y="8864"/>
                    </a:moveTo>
                    <a:cubicBezTo>
                      <a:pt x="10728" y="8864"/>
                      <a:pt x="10660" y="8888"/>
                      <a:pt x="10570" y="8939"/>
                    </a:cubicBezTo>
                    <a:cubicBezTo>
                      <a:pt x="10445" y="9009"/>
                      <a:pt x="10202" y="9067"/>
                      <a:pt x="10034" y="9067"/>
                    </a:cubicBezTo>
                    <a:cubicBezTo>
                      <a:pt x="9410" y="9067"/>
                      <a:pt x="9043" y="9747"/>
                      <a:pt x="9539" y="9985"/>
                    </a:cubicBezTo>
                    <a:cubicBezTo>
                      <a:pt x="9871" y="10144"/>
                      <a:pt x="9821" y="10283"/>
                      <a:pt x="9371" y="10451"/>
                    </a:cubicBezTo>
                    <a:cubicBezTo>
                      <a:pt x="9064" y="10566"/>
                      <a:pt x="8912" y="10578"/>
                      <a:pt x="8693" y="10489"/>
                    </a:cubicBezTo>
                    <a:cubicBezTo>
                      <a:pt x="8537" y="10425"/>
                      <a:pt x="8330" y="10402"/>
                      <a:pt x="8232" y="10436"/>
                    </a:cubicBezTo>
                    <a:cubicBezTo>
                      <a:pt x="7973" y="10525"/>
                      <a:pt x="8015" y="10776"/>
                      <a:pt x="8299" y="10842"/>
                    </a:cubicBezTo>
                    <a:cubicBezTo>
                      <a:pt x="8438" y="10875"/>
                      <a:pt x="8516" y="10954"/>
                      <a:pt x="8483" y="11031"/>
                    </a:cubicBezTo>
                    <a:cubicBezTo>
                      <a:pt x="8452" y="11104"/>
                      <a:pt x="8340" y="11626"/>
                      <a:pt x="8232" y="12189"/>
                    </a:cubicBezTo>
                    <a:cubicBezTo>
                      <a:pt x="8075" y="13002"/>
                      <a:pt x="7971" y="13260"/>
                      <a:pt x="7754" y="13438"/>
                    </a:cubicBezTo>
                    <a:lnTo>
                      <a:pt x="7486" y="13664"/>
                    </a:lnTo>
                    <a:lnTo>
                      <a:pt x="7779" y="13875"/>
                    </a:lnTo>
                    <a:cubicBezTo>
                      <a:pt x="8183" y="14159"/>
                      <a:pt x="8950" y="14160"/>
                      <a:pt x="9355" y="13875"/>
                    </a:cubicBezTo>
                    <a:cubicBezTo>
                      <a:pt x="9656" y="13663"/>
                      <a:pt x="9651" y="13661"/>
                      <a:pt x="9422" y="13491"/>
                    </a:cubicBezTo>
                    <a:cubicBezTo>
                      <a:pt x="9252" y="13365"/>
                      <a:pt x="9122" y="13003"/>
                      <a:pt x="8927" y="12114"/>
                    </a:cubicBezTo>
                    <a:cubicBezTo>
                      <a:pt x="8782" y="11451"/>
                      <a:pt x="8687" y="10885"/>
                      <a:pt x="8718" y="10857"/>
                    </a:cubicBezTo>
                    <a:cubicBezTo>
                      <a:pt x="8821" y="10765"/>
                      <a:pt x="10209" y="10805"/>
                      <a:pt x="10277" y="10903"/>
                    </a:cubicBezTo>
                    <a:cubicBezTo>
                      <a:pt x="10313" y="10956"/>
                      <a:pt x="10195" y="11103"/>
                      <a:pt x="10008" y="11226"/>
                    </a:cubicBezTo>
                    <a:cubicBezTo>
                      <a:pt x="9705" y="11427"/>
                      <a:pt x="9575" y="11621"/>
                      <a:pt x="9388" y="12152"/>
                    </a:cubicBezTo>
                    <a:cubicBezTo>
                      <a:pt x="9284" y="12447"/>
                      <a:pt x="9716" y="13121"/>
                      <a:pt x="10159" y="13355"/>
                    </a:cubicBezTo>
                    <a:cubicBezTo>
                      <a:pt x="10552" y="13563"/>
                      <a:pt x="10578" y="13604"/>
                      <a:pt x="10545" y="14010"/>
                    </a:cubicBezTo>
                    <a:cubicBezTo>
                      <a:pt x="10510" y="14436"/>
                      <a:pt x="10502" y="14442"/>
                      <a:pt x="10134" y="14409"/>
                    </a:cubicBezTo>
                    <a:cubicBezTo>
                      <a:pt x="9760" y="14375"/>
                      <a:pt x="9755" y="14377"/>
                      <a:pt x="9782" y="14793"/>
                    </a:cubicBezTo>
                    <a:cubicBezTo>
                      <a:pt x="9805" y="15137"/>
                      <a:pt x="9857" y="15219"/>
                      <a:pt x="10050" y="15221"/>
                    </a:cubicBezTo>
                    <a:cubicBezTo>
                      <a:pt x="10179" y="15223"/>
                      <a:pt x="10376" y="15284"/>
                      <a:pt x="10494" y="15364"/>
                    </a:cubicBezTo>
                    <a:cubicBezTo>
                      <a:pt x="10681" y="15491"/>
                      <a:pt x="10752" y="15494"/>
                      <a:pt x="11031" y="15364"/>
                    </a:cubicBezTo>
                    <a:cubicBezTo>
                      <a:pt x="11208" y="15282"/>
                      <a:pt x="11450" y="15214"/>
                      <a:pt x="11567" y="15214"/>
                    </a:cubicBezTo>
                    <a:cubicBezTo>
                      <a:pt x="11738" y="15214"/>
                      <a:pt x="11786" y="15135"/>
                      <a:pt x="11793" y="14800"/>
                    </a:cubicBezTo>
                    <a:cubicBezTo>
                      <a:pt x="11802" y="14394"/>
                      <a:pt x="11791" y="14385"/>
                      <a:pt x="11441" y="14416"/>
                    </a:cubicBezTo>
                    <a:cubicBezTo>
                      <a:pt x="11095" y="14447"/>
                      <a:pt x="11081" y="14433"/>
                      <a:pt x="11048" y="14018"/>
                    </a:cubicBezTo>
                    <a:cubicBezTo>
                      <a:pt x="11015" y="13614"/>
                      <a:pt x="11042" y="13565"/>
                      <a:pt x="11467" y="13325"/>
                    </a:cubicBezTo>
                    <a:cubicBezTo>
                      <a:pt x="12294" y="12857"/>
                      <a:pt x="12377" y="11922"/>
                      <a:pt x="11651" y="11309"/>
                    </a:cubicBezTo>
                    <a:cubicBezTo>
                      <a:pt x="11436" y="11127"/>
                      <a:pt x="11292" y="10942"/>
                      <a:pt x="11324" y="10895"/>
                    </a:cubicBezTo>
                    <a:cubicBezTo>
                      <a:pt x="11418" y="10759"/>
                      <a:pt x="12582" y="10796"/>
                      <a:pt x="12715" y="10940"/>
                    </a:cubicBezTo>
                    <a:cubicBezTo>
                      <a:pt x="12917" y="11158"/>
                      <a:pt x="12430" y="13277"/>
                      <a:pt x="12129" y="13491"/>
                    </a:cubicBezTo>
                    <a:cubicBezTo>
                      <a:pt x="11995" y="13586"/>
                      <a:pt x="11914" y="13679"/>
                      <a:pt x="11944" y="13702"/>
                    </a:cubicBezTo>
                    <a:cubicBezTo>
                      <a:pt x="12545" y="14146"/>
                      <a:pt x="13223" y="14212"/>
                      <a:pt x="13712" y="13867"/>
                    </a:cubicBezTo>
                    <a:cubicBezTo>
                      <a:pt x="14024" y="13648"/>
                      <a:pt x="14017" y="13645"/>
                      <a:pt x="13788" y="13483"/>
                    </a:cubicBezTo>
                    <a:cubicBezTo>
                      <a:pt x="13614" y="13361"/>
                      <a:pt x="13495" y="13025"/>
                      <a:pt x="13310" y="12144"/>
                    </a:cubicBezTo>
                    <a:lnTo>
                      <a:pt x="13067" y="10970"/>
                    </a:lnTo>
                    <a:lnTo>
                      <a:pt x="13335" y="10790"/>
                    </a:lnTo>
                    <a:cubicBezTo>
                      <a:pt x="13561" y="10633"/>
                      <a:pt x="13574" y="10590"/>
                      <a:pt x="13427" y="10504"/>
                    </a:cubicBezTo>
                    <a:cubicBezTo>
                      <a:pt x="13219" y="10380"/>
                      <a:pt x="12964" y="10376"/>
                      <a:pt x="12765" y="10489"/>
                    </a:cubicBezTo>
                    <a:cubicBezTo>
                      <a:pt x="12621" y="10571"/>
                      <a:pt x="11682" y="10403"/>
                      <a:pt x="11534" y="10271"/>
                    </a:cubicBezTo>
                    <a:cubicBezTo>
                      <a:pt x="11492" y="10234"/>
                      <a:pt x="11642" y="10137"/>
                      <a:pt x="11869" y="10052"/>
                    </a:cubicBezTo>
                    <a:cubicBezTo>
                      <a:pt x="12167" y="9941"/>
                      <a:pt x="12279" y="9833"/>
                      <a:pt x="12279" y="9669"/>
                    </a:cubicBezTo>
                    <a:cubicBezTo>
                      <a:pt x="12279" y="9343"/>
                      <a:pt x="11956" y="9067"/>
                      <a:pt x="11575" y="9067"/>
                    </a:cubicBezTo>
                    <a:cubicBezTo>
                      <a:pt x="11396" y="9067"/>
                      <a:pt x="11147" y="9009"/>
                      <a:pt x="11022" y="8939"/>
                    </a:cubicBezTo>
                    <a:cubicBezTo>
                      <a:pt x="10932" y="8888"/>
                      <a:pt x="10864" y="8864"/>
                      <a:pt x="10796" y="8864"/>
                    </a:cubicBezTo>
                    <a:close/>
                    <a:moveTo>
                      <a:pt x="11425" y="9172"/>
                    </a:moveTo>
                    <a:cubicBezTo>
                      <a:pt x="11444" y="9171"/>
                      <a:pt x="11456" y="9171"/>
                      <a:pt x="11475" y="9172"/>
                    </a:cubicBezTo>
                    <a:cubicBezTo>
                      <a:pt x="11729" y="9185"/>
                      <a:pt x="11936" y="9363"/>
                      <a:pt x="11936" y="9654"/>
                    </a:cubicBezTo>
                    <a:cubicBezTo>
                      <a:pt x="11936" y="10005"/>
                      <a:pt x="11470" y="10173"/>
                      <a:pt x="11098" y="9955"/>
                    </a:cubicBezTo>
                    <a:cubicBezTo>
                      <a:pt x="10846" y="9807"/>
                      <a:pt x="10773" y="9805"/>
                      <a:pt x="10486" y="9939"/>
                    </a:cubicBezTo>
                    <a:cubicBezTo>
                      <a:pt x="10069" y="10134"/>
                      <a:pt x="10039" y="10132"/>
                      <a:pt x="9757" y="9879"/>
                    </a:cubicBezTo>
                    <a:cubicBezTo>
                      <a:pt x="9544" y="9688"/>
                      <a:pt x="9542" y="9643"/>
                      <a:pt x="9690" y="9443"/>
                    </a:cubicBezTo>
                    <a:cubicBezTo>
                      <a:pt x="9902" y="9155"/>
                      <a:pt x="10300" y="9104"/>
                      <a:pt x="10578" y="9330"/>
                    </a:cubicBezTo>
                    <a:cubicBezTo>
                      <a:pt x="10782" y="9496"/>
                      <a:pt x="10811" y="9496"/>
                      <a:pt x="11006" y="9338"/>
                    </a:cubicBezTo>
                    <a:cubicBezTo>
                      <a:pt x="11139" y="9230"/>
                      <a:pt x="11288" y="9179"/>
                      <a:pt x="11425" y="9172"/>
                    </a:cubicBezTo>
                    <a:close/>
                    <a:moveTo>
                      <a:pt x="8316" y="12460"/>
                    </a:moveTo>
                    <a:cubicBezTo>
                      <a:pt x="8320" y="12459"/>
                      <a:pt x="8328" y="12460"/>
                      <a:pt x="8332" y="12460"/>
                    </a:cubicBezTo>
                    <a:cubicBezTo>
                      <a:pt x="8401" y="12466"/>
                      <a:pt x="8450" y="12624"/>
                      <a:pt x="8450" y="12927"/>
                    </a:cubicBezTo>
                    <a:cubicBezTo>
                      <a:pt x="8450" y="13218"/>
                      <a:pt x="8394" y="13420"/>
                      <a:pt x="8307" y="13446"/>
                    </a:cubicBezTo>
                    <a:cubicBezTo>
                      <a:pt x="8100" y="13508"/>
                      <a:pt x="8029" y="13260"/>
                      <a:pt x="8131" y="12821"/>
                    </a:cubicBezTo>
                    <a:cubicBezTo>
                      <a:pt x="8185" y="12587"/>
                      <a:pt x="8257" y="12473"/>
                      <a:pt x="8316" y="12460"/>
                    </a:cubicBezTo>
                    <a:close/>
                    <a:moveTo>
                      <a:pt x="8785" y="12483"/>
                    </a:moveTo>
                    <a:cubicBezTo>
                      <a:pt x="8893" y="12469"/>
                      <a:pt x="8959" y="12647"/>
                      <a:pt x="8994" y="13055"/>
                    </a:cubicBezTo>
                    <a:cubicBezTo>
                      <a:pt x="9023" y="13383"/>
                      <a:pt x="8873" y="13562"/>
                      <a:pt x="8701" y="13408"/>
                    </a:cubicBezTo>
                    <a:cubicBezTo>
                      <a:pt x="8579" y="13299"/>
                      <a:pt x="8605" y="12569"/>
                      <a:pt x="8735" y="12498"/>
                    </a:cubicBezTo>
                    <a:cubicBezTo>
                      <a:pt x="8752" y="12488"/>
                      <a:pt x="8769" y="12485"/>
                      <a:pt x="8785" y="12483"/>
                    </a:cubicBezTo>
                    <a:close/>
                    <a:moveTo>
                      <a:pt x="12682" y="12754"/>
                    </a:moveTo>
                    <a:cubicBezTo>
                      <a:pt x="12745" y="12756"/>
                      <a:pt x="12799" y="12899"/>
                      <a:pt x="12799" y="13077"/>
                    </a:cubicBezTo>
                    <a:cubicBezTo>
                      <a:pt x="12799" y="13377"/>
                      <a:pt x="12638" y="13557"/>
                      <a:pt x="12489" y="13423"/>
                    </a:cubicBezTo>
                    <a:cubicBezTo>
                      <a:pt x="12387" y="13332"/>
                      <a:pt x="12556" y="12748"/>
                      <a:pt x="12682" y="12754"/>
                    </a:cubicBezTo>
                    <a:close/>
                    <a:moveTo>
                      <a:pt x="13251" y="12829"/>
                    </a:moveTo>
                    <a:cubicBezTo>
                      <a:pt x="13314" y="12818"/>
                      <a:pt x="13390" y="12914"/>
                      <a:pt x="13411" y="13047"/>
                    </a:cubicBezTo>
                    <a:cubicBezTo>
                      <a:pt x="13458" y="13348"/>
                      <a:pt x="13237" y="13582"/>
                      <a:pt x="13134" y="13340"/>
                    </a:cubicBezTo>
                    <a:cubicBezTo>
                      <a:pt x="13043" y="13128"/>
                      <a:pt x="13105" y="12855"/>
                      <a:pt x="13251" y="12829"/>
                    </a:cubicBezTo>
                    <a:close/>
                  </a:path>
                </a:pathLst>
              </a:custGeom>
              <a:ln w="12700" cap="flat">
                <a:noFill/>
                <a:miter lim="400000"/>
              </a:ln>
              <a:effectLst/>
            </p:spPr>
          </p:pic>
        </p:grpSp>
      </p:grpSp>
      <p:sp>
        <p:nvSpPr>
          <p:cNvPr id="20" name="www.roskazna.ru"/>
          <p:cNvSpPr txBox="1"/>
          <p:nvPr/>
        </p:nvSpPr>
        <p:spPr>
          <a:xfrm>
            <a:off x="683568" y="339502"/>
            <a:ext cx="1800200" cy="24109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square" lIns="50800" tIns="50800" rIns="50800" bIns="50800" anchor="ctr">
            <a:spAutoFit/>
          </a:bodyPr>
          <a:lstStyle/>
          <a:p>
            <a:pPr marL="92075" lvl="2" algn="l">
              <a:defRPr b="0">
                <a:solidFill>
                  <a:srgbClr val="212121"/>
                </a:solidFill>
                <a:latin typeface="Helvetica"/>
                <a:ea typeface="Helvetica"/>
                <a:cs typeface="Helvetica"/>
                <a:sym typeface="Helvetica"/>
              </a:defRPr>
            </a:pPr>
            <a:r>
              <a:rPr sz="900" dirty="0" smtClean="0">
                <a:solidFill>
                  <a:schemeClr val="accent1">
                    <a:lumMod val="50000"/>
                  </a:schemeClr>
                </a:solidFill>
                <a:latin typeface="Cambria" pitchFamily="18" charset="0"/>
              </a:rPr>
              <a:t>www.</a:t>
            </a:r>
            <a:r>
              <a:rPr lang="en-US" sz="900" dirty="0" smtClean="0">
                <a:solidFill>
                  <a:schemeClr val="accent1">
                    <a:lumMod val="50000"/>
                  </a:schemeClr>
                </a:solidFill>
                <a:latin typeface="Cambria" pitchFamily="18" charset="0"/>
              </a:rPr>
              <a:t>altay</a:t>
            </a:r>
            <a:r>
              <a:rPr lang="ru-RU" sz="900" dirty="0" smtClean="0">
                <a:solidFill>
                  <a:schemeClr val="accent1">
                    <a:lumMod val="50000"/>
                  </a:schemeClr>
                </a:solidFill>
                <a:latin typeface="Cambria" pitchFamily="18" charset="0"/>
              </a:rPr>
              <a:t>.</a:t>
            </a:r>
            <a:r>
              <a:rPr sz="900" dirty="0" smtClean="0">
                <a:solidFill>
                  <a:schemeClr val="accent1">
                    <a:lumMod val="50000"/>
                  </a:schemeClr>
                </a:solidFill>
                <a:latin typeface="Cambria" pitchFamily="18" charset="0"/>
              </a:rPr>
              <a:t>roskazna.ru</a:t>
            </a:r>
            <a:endParaRPr sz="900" dirty="0">
              <a:solidFill>
                <a:schemeClr val="accent1">
                  <a:lumMod val="50000"/>
                </a:schemeClr>
              </a:solidFill>
              <a:latin typeface="Cambria" pitchFamily="18" charset="0"/>
            </a:endParaRPr>
          </a:p>
        </p:txBody>
      </p:sp>
      <p:sp>
        <p:nvSpPr>
          <p:cNvPr id="26" name="TextBox 3"/>
          <p:cNvSpPr txBox="1">
            <a:spLocks noChangeArrowheads="1"/>
          </p:cNvSpPr>
          <p:nvPr/>
        </p:nvSpPr>
        <p:spPr bwMode="auto">
          <a:xfrm>
            <a:off x="755576" y="126817"/>
            <a:ext cx="2736304" cy="28469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txBody>
          <a:bodyPr wrap="square" lIns="68580" tIns="34290" rIns="68580" bIns="34290">
            <a:spAutoFit/>
          </a:bodyPr>
          <a:lstStyle/>
          <a:p>
            <a:r>
              <a:rPr lang="ru-RU" altLang="ru-RU" sz="1400" b="1" dirty="0" smtClean="0">
                <a:solidFill>
                  <a:schemeClr val="tx2">
                    <a:lumMod val="50000"/>
                  </a:schemeClr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Cambria" pitchFamily="18" charset="0"/>
                <a:cs typeface="Arial" pitchFamily="34" charset="0"/>
              </a:rPr>
              <a:t>УФК ПО АЛТАЙСКОМУ КРАЮ</a:t>
            </a:r>
            <a:endParaRPr lang="ru-RU" altLang="ru-RU" sz="1400" b="1" dirty="0">
              <a:solidFill>
                <a:schemeClr val="tx2">
                  <a:lumMod val="50000"/>
                </a:schemeClr>
              </a:solidFill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  <a:latin typeface="Cambria" pitchFamily="18" charset="0"/>
              <a:cs typeface="Arial" pitchFamily="34" charset="0"/>
            </a:endParaRPr>
          </a:p>
        </p:txBody>
      </p:sp>
      <p:sp>
        <p:nvSpPr>
          <p:cNvPr id="12" name="TextBox 15"/>
          <p:cNvSpPr txBox="1">
            <a:spLocks noChangeArrowheads="1"/>
          </p:cNvSpPr>
          <p:nvPr/>
        </p:nvSpPr>
        <p:spPr bwMode="auto">
          <a:xfrm>
            <a:off x="3347864" y="73536"/>
            <a:ext cx="5796136" cy="55399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/>
            <a:r>
              <a:rPr lang="ru-RU" altLang="ru-RU" sz="15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mbria" pitchFamily="18" charset="0"/>
              </a:rPr>
              <a:t>Организационно-функциональная модель</a:t>
            </a:r>
          </a:p>
          <a:p>
            <a:pPr algn="ctr"/>
            <a:r>
              <a:rPr lang="ru-RU" altLang="ru-RU" sz="15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mbria" pitchFamily="18" charset="0"/>
              </a:rPr>
              <a:t>Казначейства России</a:t>
            </a:r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5" cstate="print"/>
          <a:srcRect l="13584" t="22800" r="9636" b="16301"/>
          <a:stretch>
            <a:fillRect/>
          </a:stretch>
        </p:blipFill>
        <p:spPr bwMode="auto">
          <a:xfrm>
            <a:off x="2699792" y="1131590"/>
            <a:ext cx="6444208" cy="273630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6" name="TextBox 84"/>
          <p:cNvSpPr txBox="1">
            <a:spLocks noChangeArrowheads="1"/>
          </p:cNvSpPr>
          <p:nvPr/>
        </p:nvSpPr>
        <p:spPr bwMode="auto">
          <a:xfrm>
            <a:off x="2627784" y="846897"/>
            <a:ext cx="6516216" cy="28469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>
              <a:lnSpc>
                <a:spcPts val="1500"/>
              </a:lnSpc>
            </a:pPr>
            <a:r>
              <a:rPr lang="ru-RU" altLang="ru-RU" sz="1300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mbria" pitchFamily="18" charset="0"/>
              </a:rPr>
              <a:t>Примерный перечень центров специализации Казначейства России</a:t>
            </a:r>
          </a:p>
        </p:txBody>
      </p:sp>
      <p:sp>
        <p:nvSpPr>
          <p:cNvPr id="17" name="Прямоугольник 16"/>
          <p:cNvSpPr/>
          <p:nvPr/>
        </p:nvSpPr>
        <p:spPr>
          <a:xfrm>
            <a:off x="35496" y="1131590"/>
            <a:ext cx="3384376" cy="223138"/>
          </a:xfrm>
          <a:prstGeom prst="rect">
            <a:avLst/>
          </a:prstGeom>
        </p:spPr>
        <p:txBody>
          <a:bodyPr wrap="square" lIns="68580" tIns="34290" rIns="68580" bIns="34290">
            <a:spAutoFit/>
          </a:bodyPr>
          <a:lstStyle/>
          <a:p>
            <a:pPr algn="just" eaLnBrk="1" hangingPunct="1"/>
            <a:r>
              <a:rPr lang="ru-RU" sz="1000" b="1" dirty="0" smtClean="0">
                <a:solidFill>
                  <a:schemeClr val="accent1">
                    <a:lumMod val="50000"/>
                  </a:schemeClr>
                </a:solidFill>
                <a:latin typeface="Cambria" pitchFamily="18" charset="0"/>
                <a:cs typeface="Times New Roman" pitchFamily="18" charset="0"/>
              </a:rPr>
              <a:t>Новые технологии</a:t>
            </a:r>
          </a:p>
        </p:txBody>
      </p:sp>
      <p:sp>
        <p:nvSpPr>
          <p:cNvPr id="18" name="Прямоугольник 17"/>
          <p:cNvSpPr/>
          <p:nvPr/>
        </p:nvSpPr>
        <p:spPr>
          <a:xfrm>
            <a:off x="2915816" y="4125099"/>
            <a:ext cx="2952328" cy="966931"/>
          </a:xfrm>
          <a:prstGeom prst="rect">
            <a:avLst/>
          </a:prstGeom>
        </p:spPr>
        <p:txBody>
          <a:bodyPr wrap="square" lIns="68580" tIns="34290" rIns="68580" bIns="34290">
            <a:spAutoFit/>
          </a:bodyPr>
          <a:lstStyle/>
          <a:p>
            <a:pPr algn="just" eaLnBrk="1" hangingPunct="1"/>
            <a:r>
              <a:rPr lang="ru-RU" sz="1000" dirty="0" smtClean="0">
                <a:solidFill>
                  <a:schemeClr val="accent1">
                    <a:lumMod val="50000"/>
                  </a:schemeClr>
                </a:solidFill>
                <a:latin typeface="Cambria" pitchFamily="18" charset="0"/>
                <a:cs typeface="Times New Roman" pitchFamily="18" charset="0"/>
              </a:rPr>
              <a:t>разделение на </a:t>
            </a:r>
            <a:r>
              <a:rPr lang="ru-RU" sz="1000" dirty="0" err="1" smtClean="0">
                <a:solidFill>
                  <a:schemeClr val="accent1">
                    <a:lumMod val="50000"/>
                  </a:schemeClr>
                </a:solidFill>
                <a:latin typeface="Cambria" pitchFamily="18" charset="0"/>
                <a:cs typeface="Times New Roman" pitchFamily="18" charset="0"/>
              </a:rPr>
              <a:t>front</a:t>
            </a:r>
            <a:r>
              <a:rPr lang="ru-RU" sz="1000" dirty="0" smtClean="0">
                <a:solidFill>
                  <a:schemeClr val="accent1">
                    <a:lumMod val="50000"/>
                  </a:schemeClr>
                </a:solidFill>
                <a:latin typeface="Cambria" pitchFamily="18" charset="0"/>
                <a:cs typeface="Times New Roman" pitchFamily="18" charset="0"/>
              </a:rPr>
              <a:t>- и back-офисы и их укрупнение</a:t>
            </a:r>
          </a:p>
          <a:p>
            <a:pPr algn="just" eaLnBrk="1" hangingPunct="1">
              <a:lnSpc>
                <a:spcPts val="500"/>
              </a:lnSpc>
            </a:pPr>
            <a:endParaRPr lang="ru-RU" sz="1000" dirty="0" smtClean="0">
              <a:solidFill>
                <a:schemeClr val="accent1">
                  <a:lumMod val="50000"/>
                </a:schemeClr>
              </a:solidFill>
              <a:latin typeface="Cambria" pitchFamily="18" charset="0"/>
              <a:cs typeface="Times New Roman" pitchFamily="18" charset="0"/>
            </a:endParaRPr>
          </a:p>
          <a:p>
            <a:pPr algn="just"/>
            <a:r>
              <a:rPr lang="ru-RU" sz="1000" dirty="0" smtClean="0">
                <a:solidFill>
                  <a:schemeClr val="accent1">
                    <a:lumMod val="50000"/>
                  </a:schemeClr>
                </a:solidFill>
                <a:latin typeface="Cambria" pitchFamily="18" charset="0"/>
                <a:cs typeface="Times New Roman" pitchFamily="18" charset="0"/>
              </a:rPr>
              <a:t>централизация компетенций и специализация по направлениям </a:t>
            </a:r>
          </a:p>
          <a:p>
            <a:pPr algn="just">
              <a:lnSpc>
                <a:spcPts val="500"/>
              </a:lnSpc>
            </a:pPr>
            <a:endParaRPr lang="ru-RU" sz="1000" dirty="0" smtClean="0">
              <a:solidFill>
                <a:schemeClr val="accent1">
                  <a:lumMod val="50000"/>
                </a:schemeClr>
              </a:solidFill>
              <a:latin typeface="Cambria" pitchFamily="18" charset="0"/>
              <a:cs typeface="Times New Roman" pitchFamily="18" charset="0"/>
            </a:endParaRPr>
          </a:p>
          <a:p>
            <a:pPr algn="just"/>
            <a:r>
              <a:rPr lang="ru-RU" sz="1000" dirty="0" smtClean="0">
                <a:solidFill>
                  <a:schemeClr val="accent1">
                    <a:lumMod val="50000"/>
                  </a:schemeClr>
                </a:solidFill>
                <a:latin typeface="Cambria" pitchFamily="18" charset="0"/>
                <a:cs typeface="Times New Roman" pitchFamily="18" charset="0"/>
              </a:rPr>
              <a:t>оказание услуг в режиме Единого окна</a:t>
            </a:r>
          </a:p>
        </p:txBody>
      </p:sp>
      <p:sp>
        <p:nvSpPr>
          <p:cNvPr id="19" name="Прямоугольник 18"/>
          <p:cNvSpPr/>
          <p:nvPr/>
        </p:nvSpPr>
        <p:spPr>
          <a:xfrm>
            <a:off x="35496" y="3778900"/>
            <a:ext cx="3312368" cy="377026"/>
          </a:xfrm>
          <a:prstGeom prst="rect">
            <a:avLst/>
          </a:prstGeom>
        </p:spPr>
        <p:txBody>
          <a:bodyPr wrap="square" lIns="68580" tIns="34290" rIns="68580" bIns="34290">
            <a:spAutoFit/>
          </a:bodyPr>
          <a:lstStyle/>
          <a:p>
            <a:pPr algn="just" eaLnBrk="1" hangingPunct="1"/>
            <a:r>
              <a:rPr lang="ru-RU" sz="1000" b="1" dirty="0" smtClean="0">
                <a:solidFill>
                  <a:schemeClr val="accent1">
                    <a:lumMod val="50000"/>
                  </a:schemeClr>
                </a:solidFill>
                <a:latin typeface="Cambria" pitchFamily="18" charset="0"/>
                <a:cs typeface="Times New Roman" pitchFamily="18" charset="0"/>
              </a:rPr>
              <a:t>Новые полномочия</a:t>
            </a:r>
          </a:p>
          <a:p>
            <a:pPr algn="just"/>
            <a:endParaRPr lang="ru-RU" sz="1000" dirty="0" smtClean="0">
              <a:solidFill>
                <a:schemeClr val="accent1">
                  <a:lumMod val="50000"/>
                </a:schemeClr>
              </a:solidFill>
              <a:latin typeface="Cambria" pitchFamily="18" charset="0"/>
              <a:cs typeface="Times New Roman" pitchFamily="18" charset="0"/>
            </a:endParaRPr>
          </a:p>
        </p:txBody>
      </p:sp>
      <p:sp>
        <p:nvSpPr>
          <p:cNvPr id="21" name="Прямоугольник 20"/>
          <p:cNvSpPr/>
          <p:nvPr/>
        </p:nvSpPr>
        <p:spPr>
          <a:xfrm>
            <a:off x="6084168" y="4125099"/>
            <a:ext cx="2987824" cy="966931"/>
          </a:xfrm>
          <a:prstGeom prst="rect">
            <a:avLst/>
          </a:prstGeom>
        </p:spPr>
        <p:txBody>
          <a:bodyPr wrap="square" lIns="68580" tIns="34290" rIns="68580" bIns="34290">
            <a:spAutoFit/>
          </a:bodyPr>
          <a:lstStyle/>
          <a:p>
            <a:pPr algn="just" eaLnBrk="1" hangingPunct="1"/>
            <a:r>
              <a:rPr lang="ru-RU" sz="1000" dirty="0" smtClean="0">
                <a:solidFill>
                  <a:schemeClr val="accent1">
                    <a:lumMod val="50000"/>
                  </a:schemeClr>
                </a:solidFill>
                <a:latin typeface="Cambria" pitchFamily="18" charset="0"/>
                <a:cs typeface="Times New Roman" pitchFamily="18" charset="0"/>
              </a:rPr>
              <a:t>повышение качества и удобства обслуживания</a:t>
            </a:r>
          </a:p>
          <a:p>
            <a:pPr algn="just" eaLnBrk="1" hangingPunct="1">
              <a:lnSpc>
                <a:spcPts val="500"/>
              </a:lnSpc>
            </a:pPr>
            <a:endParaRPr lang="ru-RU" sz="1000" dirty="0" smtClean="0">
              <a:solidFill>
                <a:schemeClr val="accent1">
                  <a:lumMod val="50000"/>
                </a:schemeClr>
              </a:solidFill>
              <a:latin typeface="Cambria" pitchFamily="18" charset="0"/>
              <a:cs typeface="Times New Roman" pitchFamily="18" charset="0"/>
            </a:endParaRPr>
          </a:p>
          <a:p>
            <a:pPr algn="just" eaLnBrk="1" hangingPunct="1"/>
            <a:r>
              <a:rPr lang="ru-RU" sz="1000" dirty="0" smtClean="0">
                <a:solidFill>
                  <a:schemeClr val="accent1">
                    <a:lumMod val="50000"/>
                  </a:schemeClr>
                </a:solidFill>
                <a:latin typeface="Cambria" pitchFamily="18" charset="0"/>
                <a:cs typeface="Times New Roman" pitchFamily="18" charset="0"/>
              </a:rPr>
              <a:t>сокращение сроков обработки документов и выполнения функций</a:t>
            </a:r>
          </a:p>
          <a:p>
            <a:pPr algn="just" eaLnBrk="1" hangingPunct="1">
              <a:lnSpc>
                <a:spcPts val="500"/>
              </a:lnSpc>
            </a:pPr>
            <a:endParaRPr lang="ru-RU" sz="1000" dirty="0" smtClean="0">
              <a:solidFill>
                <a:schemeClr val="accent1">
                  <a:lumMod val="50000"/>
                </a:schemeClr>
              </a:solidFill>
              <a:latin typeface="Cambria" pitchFamily="18" charset="0"/>
              <a:cs typeface="Times New Roman" pitchFamily="18" charset="0"/>
            </a:endParaRPr>
          </a:p>
          <a:p>
            <a:pPr algn="just" eaLnBrk="1" hangingPunct="1"/>
            <a:r>
              <a:rPr lang="ru-RU" sz="1000" dirty="0" smtClean="0">
                <a:solidFill>
                  <a:schemeClr val="accent1">
                    <a:lumMod val="50000"/>
                  </a:schemeClr>
                </a:solidFill>
                <a:latin typeface="Cambria" pitchFamily="18" charset="0"/>
                <a:cs typeface="Times New Roman" pitchFamily="18" charset="0"/>
              </a:rPr>
              <a:t>обеспечение доступности сервисов в режиме 24/7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35496" y="839202"/>
            <a:ext cx="2771800" cy="2923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300" b="1" dirty="0" smtClean="0">
                <a:solidFill>
                  <a:schemeClr val="accent1">
                    <a:lumMod val="50000"/>
                  </a:schemeClr>
                </a:solidFill>
                <a:latin typeface="Cambria" pitchFamily="18" charset="0"/>
              </a:rPr>
              <a:t>ПРЕДПОСЫЛКИ СОЗДАНИЯ</a:t>
            </a:r>
            <a:endParaRPr lang="ru-RU" sz="1300" b="1" dirty="0">
              <a:solidFill>
                <a:schemeClr val="accent1">
                  <a:lumMod val="50000"/>
                </a:schemeClr>
              </a:solidFill>
              <a:latin typeface="Cambria" pitchFamily="18" charset="0"/>
            </a:endParaRPr>
          </a:p>
        </p:txBody>
      </p:sp>
      <p:sp>
        <p:nvSpPr>
          <p:cNvPr id="25" name="Прямоугольник 24"/>
          <p:cNvSpPr/>
          <p:nvPr/>
        </p:nvSpPr>
        <p:spPr>
          <a:xfrm>
            <a:off x="251520" y="1355998"/>
            <a:ext cx="2376264" cy="2390398"/>
          </a:xfrm>
          <a:prstGeom prst="rect">
            <a:avLst/>
          </a:prstGeom>
        </p:spPr>
        <p:txBody>
          <a:bodyPr wrap="square" lIns="68580" tIns="34290" rIns="68580" bIns="34290">
            <a:spAutoFit/>
          </a:bodyPr>
          <a:lstStyle/>
          <a:p>
            <a:r>
              <a:rPr lang="ru-RU" sz="1000" dirty="0" smtClean="0">
                <a:solidFill>
                  <a:schemeClr val="accent1">
                    <a:lumMod val="50000"/>
                  </a:schemeClr>
                </a:solidFill>
                <a:latin typeface="Cambria" pitchFamily="18" charset="0"/>
                <a:cs typeface="Times New Roman" pitchFamily="18" charset="0"/>
              </a:rPr>
              <a:t>широкое внедрение электронного документооборота с применением электронной подписи</a:t>
            </a:r>
          </a:p>
          <a:p>
            <a:pPr>
              <a:lnSpc>
                <a:spcPts val="500"/>
              </a:lnSpc>
            </a:pPr>
            <a:endParaRPr lang="ru-RU" sz="1000" dirty="0" smtClean="0">
              <a:solidFill>
                <a:schemeClr val="accent1">
                  <a:lumMod val="50000"/>
                </a:schemeClr>
              </a:solidFill>
              <a:latin typeface="Cambria" pitchFamily="18" charset="0"/>
              <a:cs typeface="Times New Roman" pitchFamily="18" charset="0"/>
            </a:endParaRPr>
          </a:p>
          <a:p>
            <a:r>
              <a:rPr lang="ru-RU" sz="1000" dirty="0" smtClean="0">
                <a:solidFill>
                  <a:schemeClr val="accent1">
                    <a:lumMod val="50000"/>
                  </a:schemeClr>
                </a:solidFill>
                <a:latin typeface="Cambria" pitchFamily="18" charset="0"/>
                <a:cs typeface="Times New Roman" pitchFamily="18" charset="0"/>
              </a:rPr>
              <a:t>переход от децентрализованных систем к облачным технологиям</a:t>
            </a:r>
          </a:p>
          <a:p>
            <a:pPr>
              <a:lnSpc>
                <a:spcPts val="500"/>
              </a:lnSpc>
            </a:pPr>
            <a:endParaRPr lang="ru-RU" sz="1000" dirty="0" smtClean="0">
              <a:solidFill>
                <a:schemeClr val="accent1">
                  <a:lumMod val="50000"/>
                </a:schemeClr>
              </a:solidFill>
              <a:latin typeface="Cambria" pitchFamily="18" charset="0"/>
              <a:cs typeface="Times New Roman" pitchFamily="18" charset="0"/>
            </a:endParaRPr>
          </a:p>
          <a:p>
            <a:r>
              <a:rPr lang="ru-RU" sz="1000" dirty="0" smtClean="0">
                <a:solidFill>
                  <a:schemeClr val="accent1">
                    <a:lumMod val="50000"/>
                  </a:schemeClr>
                </a:solidFill>
                <a:latin typeface="Cambria" pitchFamily="18" charset="0"/>
                <a:cs typeface="Times New Roman" pitchFamily="18" charset="0"/>
              </a:rPr>
              <a:t>развитие ГИИС «Электронный бюджет»</a:t>
            </a:r>
          </a:p>
          <a:p>
            <a:pPr>
              <a:lnSpc>
                <a:spcPts val="500"/>
              </a:lnSpc>
            </a:pPr>
            <a:endParaRPr lang="ru-RU" sz="1000" dirty="0" smtClean="0">
              <a:solidFill>
                <a:schemeClr val="accent1">
                  <a:lumMod val="50000"/>
                </a:schemeClr>
              </a:solidFill>
              <a:latin typeface="Cambria" pitchFamily="18" charset="0"/>
              <a:cs typeface="Times New Roman" pitchFamily="18" charset="0"/>
            </a:endParaRPr>
          </a:p>
          <a:p>
            <a:r>
              <a:rPr lang="ru-RU" sz="1000" dirty="0" smtClean="0">
                <a:solidFill>
                  <a:schemeClr val="accent1">
                    <a:lumMod val="50000"/>
                  </a:schemeClr>
                </a:solidFill>
                <a:latin typeface="Cambria" pitchFamily="18" charset="0"/>
                <a:cs typeface="Times New Roman" pitchFamily="18" charset="0"/>
              </a:rPr>
              <a:t>интеграция с ГИС других федеральных</a:t>
            </a:r>
          </a:p>
          <a:p>
            <a:r>
              <a:rPr lang="ru-RU" sz="1000" dirty="0" smtClean="0">
                <a:solidFill>
                  <a:schemeClr val="accent1">
                    <a:lumMod val="50000"/>
                  </a:schemeClr>
                </a:solidFill>
                <a:latin typeface="Cambria" pitchFamily="18" charset="0"/>
                <a:cs typeface="Times New Roman" pitchFamily="18" charset="0"/>
              </a:rPr>
              <a:t>органов исполнительной власти</a:t>
            </a:r>
          </a:p>
          <a:p>
            <a:pPr>
              <a:lnSpc>
                <a:spcPts val="500"/>
              </a:lnSpc>
            </a:pPr>
            <a:endParaRPr lang="ru-RU" sz="1000" dirty="0" smtClean="0">
              <a:solidFill>
                <a:schemeClr val="accent1">
                  <a:lumMod val="50000"/>
                </a:schemeClr>
              </a:solidFill>
              <a:latin typeface="Cambria" pitchFamily="18" charset="0"/>
              <a:cs typeface="Times New Roman" pitchFamily="18" charset="0"/>
            </a:endParaRPr>
          </a:p>
          <a:p>
            <a:r>
              <a:rPr lang="ru-RU" sz="1000" dirty="0" smtClean="0">
                <a:solidFill>
                  <a:schemeClr val="accent1">
                    <a:lumMod val="50000"/>
                  </a:schemeClr>
                </a:solidFill>
                <a:latin typeface="Cambria" pitchFamily="18" charset="0"/>
                <a:cs typeface="Times New Roman" pitchFamily="18" charset="0"/>
              </a:rPr>
              <a:t>переход к перспективной платежной</a:t>
            </a:r>
          </a:p>
          <a:p>
            <a:r>
              <a:rPr lang="ru-RU" sz="1000" dirty="0" smtClean="0">
                <a:solidFill>
                  <a:schemeClr val="accent1">
                    <a:lumMod val="50000"/>
                  </a:schemeClr>
                </a:solidFill>
                <a:latin typeface="Cambria" pitchFamily="18" charset="0"/>
                <a:cs typeface="Times New Roman" pitchFamily="18" charset="0"/>
              </a:rPr>
              <a:t>системе Банка России</a:t>
            </a:r>
          </a:p>
          <a:p>
            <a:pPr>
              <a:lnSpc>
                <a:spcPts val="500"/>
              </a:lnSpc>
            </a:pPr>
            <a:endParaRPr lang="ru-RU" sz="1000" dirty="0" smtClean="0">
              <a:solidFill>
                <a:schemeClr val="accent1">
                  <a:lumMod val="50000"/>
                </a:schemeClr>
              </a:solidFill>
              <a:latin typeface="Cambria" pitchFamily="18" charset="0"/>
              <a:cs typeface="Times New Roman" pitchFamily="18" charset="0"/>
            </a:endParaRPr>
          </a:p>
          <a:p>
            <a:r>
              <a:rPr lang="ru-RU" sz="1000" dirty="0" smtClean="0">
                <a:solidFill>
                  <a:schemeClr val="accent1">
                    <a:lumMod val="50000"/>
                  </a:schemeClr>
                </a:solidFill>
                <a:latin typeface="Cambria" pitchFamily="18" charset="0"/>
                <a:cs typeface="Times New Roman" pitchFamily="18" charset="0"/>
              </a:rPr>
              <a:t>анализ больших данных (</a:t>
            </a:r>
            <a:r>
              <a:rPr lang="ru-RU" sz="1000" dirty="0" err="1" smtClean="0">
                <a:solidFill>
                  <a:schemeClr val="accent1">
                    <a:lumMod val="50000"/>
                  </a:schemeClr>
                </a:solidFill>
                <a:latin typeface="Cambria" pitchFamily="18" charset="0"/>
                <a:cs typeface="Times New Roman" pitchFamily="18" charset="0"/>
              </a:rPr>
              <a:t>BigData</a:t>
            </a:r>
            <a:r>
              <a:rPr lang="ru-RU" sz="1000" dirty="0" smtClean="0">
                <a:solidFill>
                  <a:schemeClr val="accent1">
                    <a:lumMod val="50000"/>
                  </a:schemeClr>
                </a:solidFill>
                <a:latin typeface="Cambria" pitchFamily="18" charset="0"/>
                <a:cs typeface="Times New Roman" pitchFamily="18" charset="0"/>
              </a:rPr>
              <a:t>)</a:t>
            </a:r>
          </a:p>
        </p:txBody>
      </p:sp>
      <p:sp>
        <p:nvSpPr>
          <p:cNvPr id="27" name="Прямоугольник 26"/>
          <p:cNvSpPr/>
          <p:nvPr/>
        </p:nvSpPr>
        <p:spPr>
          <a:xfrm>
            <a:off x="259904" y="3981083"/>
            <a:ext cx="2511896" cy="966931"/>
          </a:xfrm>
          <a:prstGeom prst="rect">
            <a:avLst/>
          </a:prstGeom>
        </p:spPr>
        <p:txBody>
          <a:bodyPr wrap="square" lIns="68580" tIns="34290" rIns="68580" bIns="34290">
            <a:spAutoFit/>
          </a:bodyPr>
          <a:lstStyle/>
          <a:p>
            <a:pPr algn="just"/>
            <a:r>
              <a:rPr lang="ru-RU" sz="1000" dirty="0" smtClean="0">
                <a:solidFill>
                  <a:schemeClr val="accent1">
                    <a:lumMod val="50000"/>
                  </a:schemeClr>
                </a:solidFill>
                <a:latin typeface="Cambria" pitchFamily="18" charset="0"/>
                <a:cs typeface="Times New Roman" pitchFamily="18" charset="0"/>
              </a:rPr>
              <a:t>ведение централизованного</a:t>
            </a:r>
          </a:p>
          <a:p>
            <a:pPr algn="just"/>
            <a:r>
              <a:rPr lang="ru-RU" sz="1000" dirty="0" smtClean="0">
                <a:solidFill>
                  <a:schemeClr val="accent1">
                    <a:lumMod val="50000"/>
                  </a:schemeClr>
                </a:solidFill>
                <a:latin typeface="Cambria" pitchFamily="18" charset="0"/>
                <a:cs typeface="Times New Roman" pitchFamily="18" charset="0"/>
              </a:rPr>
              <a:t>бухгалтерского учета</a:t>
            </a:r>
          </a:p>
          <a:p>
            <a:pPr algn="just">
              <a:lnSpc>
                <a:spcPts val="500"/>
              </a:lnSpc>
            </a:pPr>
            <a:endParaRPr lang="ru-RU" sz="1000" dirty="0" smtClean="0">
              <a:solidFill>
                <a:schemeClr val="accent1">
                  <a:lumMod val="50000"/>
                </a:schemeClr>
              </a:solidFill>
              <a:latin typeface="Cambria" pitchFamily="18" charset="0"/>
              <a:cs typeface="Times New Roman" pitchFamily="18" charset="0"/>
            </a:endParaRPr>
          </a:p>
          <a:p>
            <a:r>
              <a:rPr lang="ru-RU" sz="1000" dirty="0" smtClean="0">
                <a:solidFill>
                  <a:schemeClr val="accent1">
                    <a:lumMod val="50000"/>
                  </a:schemeClr>
                </a:solidFill>
                <a:latin typeface="Cambria" pitchFamily="18" charset="0"/>
                <a:cs typeface="Times New Roman" pitchFamily="18" charset="0"/>
              </a:rPr>
              <a:t>осуществление казначейского сопровождения</a:t>
            </a:r>
          </a:p>
          <a:p>
            <a:pPr algn="just">
              <a:lnSpc>
                <a:spcPts val="500"/>
              </a:lnSpc>
            </a:pPr>
            <a:endParaRPr lang="ru-RU" sz="1000" dirty="0" smtClean="0">
              <a:solidFill>
                <a:schemeClr val="accent1">
                  <a:lumMod val="50000"/>
                </a:schemeClr>
              </a:solidFill>
              <a:latin typeface="Cambria" pitchFamily="18" charset="0"/>
              <a:cs typeface="Times New Roman" pitchFamily="18" charset="0"/>
            </a:endParaRPr>
          </a:p>
          <a:p>
            <a:pPr algn="just"/>
            <a:r>
              <a:rPr lang="ru-RU" sz="1000" dirty="0" smtClean="0">
                <a:solidFill>
                  <a:schemeClr val="accent1">
                    <a:lumMod val="50000"/>
                  </a:schemeClr>
                </a:solidFill>
                <a:latin typeface="Cambria" pitchFamily="18" charset="0"/>
                <a:cs typeface="Times New Roman" pitchFamily="18" charset="0"/>
              </a:rPr>
              <a:t>проведение бюджетного мониторинга</a:t>
            </a:r>
          </a:p>
        </p:txBody>
      </p:sp>
      <p:sp>
        <p:nvSpPr>
          <p:cNvPr id="29" name="TextBox 28"/>
          <p:cNvSpPr txBox="1"/>
          <p:nvPr/>
        </p:nvSpPr>
        <p:spPr>
          <a:xfrm>
            <a:off x="2699792" y="3867894"/>
            <a:ext cx="2771800" cy="2923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300" b="1" dirty="0" smtClean="0">
                <a:solidFill>
                  <a:schemeClr val="accent1">
                    <a:lumMod val="50000"/>
                  </a:schemeClr>
                </a:solidFill>
                <a:latin typeface="Cambria" pitchFamily="18" charset="0"/>
              </a:rPr>
              <a:t>ЭФФЕКТ</a:t>
            </a:r>
            <a:endParaRPr lang="ru-RU" sz="1300" b="1" dirty="0">
              <a:solidFill>
                <a:schemeClr val="accent1">
                  <a:lumMod val="50000"/>
                </a:schemeClr>
              </a:solidFill>
              <a:latin typeface="Cambria" pitchFamily="18" charset="0"/>
            </a:endParaRPr>
          </a:p>
        </p:txBody>
      </p:sp>
      <p:sp>
        <p:nvSpPr>
          <p:cNvPr id="30" name="Прямоугольник 29"/>
          <p:cNvSpPr/>
          <p:nvPr/>
        </p:nvSpPr>
        <p:spPr>
          <a:xfrm>
            <a:off x="2699792" y="3867894"/>
            <a:ext cx="6372200" cy="1224136"/>
          </a:xfrm>
          <a:prstGeom prst="rect">
            <a:avLst/>
          </a:prstGeom>
          <a:noFill/>
          <a:ln w="9525">
            <a:solidFill>
              <a:schemeClr val="accent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pPr indent="180000">
              <a:defRPr/>
            </a:pPr>
            <a:endParaRPr lang="ru-RU" sz="1000" dirty="0">
              <a:solidFill>
                <a:schemeClr val="accent1">
                  <a:lumMod val="50000"/>
                </a:schemeClr>
              </a:solidFill>
              <a:latin typeface="Cambria" pitchFamily="18" charset="0"/>
            </a:endParaRPr>
          </a:p>
        </p:txBody>
      </p:sp>
      <p:sp>
        <p:nvSpPr>
          <p:cNvPr id="31" name="Прямоугольник 30"/>
          <p:cNvSpPr/>
          <p:nvPr/>
        </p:nvSpPr>
        <p:spPr>
          <a:xfrm>
            <a:off x="2699792" y="3867894"/>
            <a:ext cx="6372200" cy="288032"/>
          </a:xfrm>
          <a:prstGeom prst="rect">
            <a:avLst/>
          </a:prstGeom>
          <a:noFill/>
          <a:ln w="9525">
            <a:solidFill>
              <a:schemeClr val="accent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pPr indent="180000">
              <a:defRPr/>
            </a:pPr>
            <a:endParaRPr lang="ru-RU" sz="1000" dirty="0">
              <a:solidFill>
                <a:schemeClr val="accent1">
                  <a:lumMod val="50000"/>
                </a:schemeClr>
              </a:solidFill>
              <a:latin typeface="Cambria" pitchFamily="18" charset="0"/>
            </a:endParaRPr>
          </a:p>
        </p:txBody>
      </p:sp>
      <p:sp>
        <p:nvSpPr>
          <p:cNvPr id="32" name="Прямоугольник 31"/>
          <p:cNvSpPr/>
          <p:nvPr/>
        </p:nvSpPr>
        <p:spPr>
          <a:xfrm>
            <a:off x="35496" y="843558"/>
            <a:ext cx="2592288" cy="4248472"/>
          </a:xfrm>
          <a:prstGeom prst="rect">
            <a:avLst/>
          </a:prstGeom>
          <a:noFill/>
          <a:ln w="9525">
            <a:solidFill>
              <a:schemeClr val="accent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pPr indent="180000">
              <a:defRPr/>
            </a:pPr>
            <a:endParaRPr lang="ru-RU" sz="1000" dirty="0">
              <a:solidFill>
                <a:schemeClr val="accent1">
                  <a:lumMod val="50000"/>
                </a:schemeClr>
              </a:solidFill>
              <a:latin typeface="Cambria" pitchFamily="18" charset="0"/>
            </a:endParaRPr>
          </a:p>
        </p:txBody>
      </p:sp>
      <p:sp>
        <p:nvSpPr>
          <p:cNvPr id="33" name="Прямоугольник 32"/>
          <p:cNvSpPr/>
          <p:nvPr/>
        </p:nvSpPr>
        <p:spPr>
          <a:xfrm>
            <a:off x="35496" y="843558"/>
            <a:ext cx="2592288" cy="288032"/>
          </a:xfrm>
          <a:prstGeom prst="rect">
            <a:avLst/>
          </a:prstGeom>
          <a:noFill/>
          <a:ln w="9525">
            <a:solidFill>
              <a:schemeClr val="accent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pPr indent="180000">
              <a:defRPr/>
            </a:pPr>
            <a:endParaRPr lang="ru-RU" sz="1000" dirty="0">
              <a:solidFill>
                <a:schemeClr val="accent1">
                  <a:lumMod val="50000"/>
                </a:schemeClr>
              </a:solidFill>
              <a:latin typeface="Cambria" pitchFamily="18" charset="0"/>
            </a:endParaRPr>
          </a:p>
        </p:txBody>
      </p:sp>
      <p:sp>
        <p:nvSpPr>
          <p:cNvPr id="34" name="Прямоугольник 33"/>
          <p:cNvSpPr/>
          <p:nvPr/>
        </p:nvSpPr>
        <p:spPr>
          <a:xfrm>
            <a:off x="35496" y="843558"/>
            <a:ext cx="2592288" cy="2880320"/>
          </a:xfrm>
          <a:prstGeom prst="rect">
            <a:avLst/>
          </a:prstGeom>
          <a:noFill/>
          <a:ln w="9525">
            <a:solidFill>
              <a:schemeClr val="accent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pPr indent="180000">
              <a:defRPr/>
            </a:pPr>
            <a:endParaRPr lang="ru-RU" sz="1000" dirty="0">
              <a:solidFill>
                <a:schemeClr val="accent1">
                  <a:lumMod val="50000"/>
                </a:schemeClr>
              </a:solidFill>
              <a:latin typeface="Cambria" pitchFamily="18" charset="0"/>
            </a:endParaRPr>
          </a:p>
        </p:txBody>
      </p:sp>
      <p:sp>
        <p:nvSpPr>
          <p:cNvPr id="35" name="Прямоугольник 34"/>
          <p:cNvSpPr/>
          <p:nvPr/>
        </p:nvSpPr>
        <p:spPr>
          <a:xfrm>
            <a:off x="2699792" y="4155926"/>
            <a:ext cx="3168352" cy="936104"/>
          </a:xfrm>
          <a:prstGeom prst="rect">
            <a:avLst/>
          </a:prstGeom>
          <a:noFill/>
          <a:ln w="9525">
            <a:solidFill>
              <a:schemeClr val="accent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pPr indent="180000">
              <a:defRPr/>
            </a:pPr>
            <a:endParaRPr lang="ru-RU" sz="1000" dirty="0">
              <a:solidFill>
                <a:schemeClr val="accent1">
                  <a:lumMod val="50000"/>
                </a:schemeClr>
              </a:solidFill>
              <a:latin typeface="Cambria" pitchFamily="18" charset="0"/>
            </a:endParaRPr>
          </a:p>
        </p:txBody>
      </p:sp>
      <p:pic>
        <p:nvPicPr>
          <p:cNvPr id="36" name="Picture 5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107504" y="1419622"/>
            <a:ext cx="185324" cy="21602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7" name="Picture 5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107504" y="1923678"/>
            <a:ext cx="185324" cy="21602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8" name="Picture 5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107504" y="2283718"/>
            <a:ext cx="185324" cy="21602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9" name="Picture 5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107504" y="2643758"/>
            <a:ext cx="185324" cy="21602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0" name="Picture 5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107504" y="3147814"/>
            <a:ext cx="185324" cy="21602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1" name="Picture 5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107504" y="3507854"/>
            <a:ext cx="185324" cy="21602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2" name="Picture 5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107504" y="4011910"/>
            <a:ext cx="185324" cy="21602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3" name="Picture 5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107504" y="4371950"/>
            <a:ext cx="185324" cy="21602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4" name="Picture 5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107504" y="4731990"/>
            <a:ext cx="185324" cy="21602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6" name="Picture 5"/>
          <p:cNvPicPr>
            <a:picLocks noChangeAspect="1" noChangeArrowheads="1"/>
          </p:cNvPicPr>
          <p:nvPr/>
        </p:nvPicPr>
        <p:blipFill>
          <a:blip r:embed="rId2" cstate="print"/>
          <a:srcRect l="12856" t="10937" r="11617" b="14063"/>
          <a:stretch>
            <a:fillRect/>
          </a:stretch>
        </p:blipFill>
        <p:spPr bwMode="auto">
          <a:xfrm>
            <a:off x="2771800" y="4584910"/>
            <a:ext cx="144016" cy="14708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7" name="Picture 5"/>
          <p:cNvPicPr>
            <a:picLocks noChangeAspect="1" noChangeArrowheads="1"/>
          </p:cNvPicPr>
          <p:nvPr/>
        </p:nvPicPr>
        <p:blipFill>
          <a:blip r:embed="rId2" cstate="print"/>
          <a:srcRect l="12856" t="10937" r="11617" b="14063"/>
          <a:stretch>
            <a:fillRect/>
          </a:stretch>
        </p:blipFill>
        <p:spPr bwMode="auto">
          <a:xfrm>
            <a:off x="2771800" y="4876006"/>
            <a:ext cx="144016" cy="14708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9" name="Picture 5"/>
          <p:cNvPicPr>
            <a:picLocks noChangeAspect="1" noChangeArrowheads="1"/>
          </p:cNvPicPr>
          <p:nvPr/>
        </p:nvPicPr>
        <p:blipFill>
          <a:blip r:embed="rId2" cstate="print"/>
          <a:srcRect l="12856" t="10937" r="11617" b="14063"/>
          <a:stretch>
            <a:fillRect/>
          </a:stretch>
        </p:blipFill>
        <p:spPr bwMode="auto">
          <a:xfrm>
            <a:off x="5940152" y="4440894"/>
            <a:ext cx="144016" cy="14708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0" name="Picture 5"/>
          <p:cNvPicPr>
            <a:picLocks noChangeAspect="1" noChangeArrowheads="1"/>
          </p:cNvPicPr>
          <p:nvPr/>
        </p:nvPicPr>
        <p:blipFill>
          <a:blip r:embed="rId2" cstate="print"/>
          <a:srcRect l="12856" t="10937" r="11617" b="14063"/>
          <a:stretch>
            <a:fillRect/>
          </a:stretch>
        </p:blipFill>
        <p:spPr bwMode="auto">
          <a:xfrm>
            <a:off x="5940152" y="4800934"/>
            <a:ext cx="144016" cy="14708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1" name="Курица контур.png" descr="Курица контур.png"/>
          <p:cNvPicPr>
            <a:picLocks noChangeAspect="1"/>
          </p:cNvPicPr>
          <p:nvPr/>
        </p:nvPicPr>
        <p:blipFill>
          <a:blip r:embed="rId7" cstate="print">
            <a:alphaModFix amt="17535"/>
            <a:extLst/>
          </a:blip>
          <a:srcRect r="50591"/>
          <a:stretch>
            <a:fillRect/>
          </a:stretch>
        </p:blipFill>
        <p:spPr>
          <a:xfrm>
            <a:off x="6928242" y="51470"/>
            <a:ext cx="2215758" cy="5040560"/>
          </a:xfrm>
          <a:prstGeom prst="rect">
            <a:avLst/>
          </a:prstGeom>
          <a:ln w="12700">
            <a:miter lim="400000"/>
          </a:ln>
        </p:spPr>
      </p:pic>
      <p:sp>
        <p:nvSpPr>
          <p:cNvPr id="52" name="Прямоугольник 51"/>
          <p:cNvSpPr/>
          <p:nvPr/>
        </p:nvSpPr>
        <p:spPr>
          <a:xfrm>
            <a:off x="8828856" y="4904973"/>
            <a:ext cx="315144" cy="238527"/>
          </a:xfrm>
          <a:prstGeom prst="rect">
            <a:avLst/>
          </a:prstGeom>
        </p:spPr>
        <p:txBody>
          <a:bodyPr wrap="square" lIns="68580" tIns="34290" rIns="68580" bIns="34290">
            <a:spAutoFit/>
          </a:bodyPr>
          <a:lstStyle/>
          <a:p>
            <a:pPr algn="r" eaLnBrk="1" hangingPunct="1"/>
            <a:r>
              <a:rPr lang="ru-RU" sz="1100" dirty="0" smtClean="0">
                <a:solidFill>
                  <a:schemeClr val="accent1">
                    <a:lumMod val="50000"/>
                  </a:schemeClr>
                </a:solidFill>
                <a:latin typeface="Cambria" pitchFamily="18" charset="0"/>
                <a:cs typeface="Times New Roman" pitchFamily="18" charset="0"/>
              </a:rPr>
              <a:t>25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6" name="Курица контур.png" descr="Курица контур.png"/>
          <p:cNvPicPr>
            <a:picLocks noChangeAspect="1"/>
          </p:cNvPicPr>
          <p:nvPr/>
        </p:nvPicPr>
        <p:blipFill>
          <a:blip r:embed="rId2" cstate="print">
            <a:alphaModFix amt="17535"/>
            <a:extLst/>
          </a:blip>
          <a:srcRect r="50591"/>
          <a:stretch>
            <a:fillRect/>
          </a:stretch>
        </p:blipFill>
        <p:spPr>
          <a:xfrm>
            <a:off x="6928242" y="51470"/>
            <a:ext cx="2215758" cy="5040560"/>
          </a:xfrm>
          <a:prstGeom prst="rect">
            <a:avLst/>
          </a:prstGeom>
          <a:ln w="12700">
            <a:miter lim="400000"/>
          </a:ln>
        </p:spPr>
      </p:pic>
      <p:sp>
        <p:nvSpPr>
          <p:cNvPr id="13" name="Итоги деятельности Казначейства России за 2018 год…"/>
          <p:cNvSpPr/>
          <p:nvPr/>
        </p:nvSpPr>
        <p:spPr>
          <a:xfrm>
            <a:off x="3347864" y="51470"/>
            <a:ext cx="5796136" cy="648072"/>
          </a:xfrm>
          <a:prstGeom prst="roundRect">
            <a:avLst>
              <a:gd name="adj" fmla="val 11676"/>
            </a:avLst>
          </a:prstGeom>
          <a:solidFill>
            <a:srgbClr val="003859"/>
          </a:solidFill>
          <a:ln w="12700">
            <a:noFill/>
            <a:miter lim="400000"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0" tIns="0" rIns="0" bIns="0" anchor="ctr"/>
          <a:lstStyle/>
          <a:p>
            <a:pPr algn="ctr" defTabSz="336947">
              <a:defRPr/>
            </a:pPr>
            <a:endParaRPr lang="ru-RU" sz="2200" b="1" cap="all" dirty="0" smtClean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mbria" pitchFamily="18" charset="0"/>
              <a:ea typeface="Open Sans Condensed Light" pitchFamily="34" charset="0"/>
              <a:cs typeface="Open Sans Condensed Light" pitchFamily="34" charset="0"/>
            </a:endParaRPr>
          </a:p>
        </p:txBody>
      </p:sp>
      <p:sp>
        <p:nvSpPr>
          <p:cNvPr id="9" name="Line"/>
          <p:cNvSpPr/>
          <p:nvPr/>
        </p:nvSpPr>
        <p:spPr>
          <a:xfrm flipV="1">
            <a:off x="-1" y="771550"/>
            <a:ext cx="9144001" cy="1"/>
          </a:xfrm>
          <a:prstGeom prst="line">
            <a:avLst/>
          </a:prstGeom>
          <a:ln>
            <a:solidFill>
              <a:schemeClr val="bg1">
                <a:lumMod val="95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lIns="0" tIns="0" rIns="0" bIns="0" anchor="ctr"/>
          <a:lstStyle/>
          <a:p>
            <a:pPr>
              <a:defRPr sz="3200" b="0">
                <a:solidFill>
                  <a:srgbClr val="FFFFFF"/>
                </a:solidFill>
                <a:latin typeface="+mn-lt"/>
                <a:ea typeface="+mn-ea"/>
                <a:cs typeface="+mn-cs"/>
                <a:sym typeface="Helvetica Neue Medium"/>
              </a:defRPr>
            </a:pPr>
            <a:endParaRPr>
              <a:ln w="12700">
                <a:solidFill>
                  <a:schemeClr val="tx1"/>
                </a:solidFill>
              </a:ln>
            </a:endParaRPr>
          </a:p>
        </p:txBody>
      </p:sp>
      <p:grpSp>
        <p:nvGrpSpPr>
          <p:cNvPr id="2" name="Group"/>
          <p:cNvGrpSpPr/>
          <p:nvPr/>
        </p:nvGrpSpPr>
        <p:grpSpPr>
          <a:xfrm>
            <a:off x="0" y="1"/>
            <a:ext cx="755576" cy="699541"/>
            <a:chOff x="0" y="0"/>
            <a:chExt cx="1409276" cy="1337589"/>
          </a:xfrm>
        </p:grpSpPr>
        <p:pic>
          <p:nvPicPr>
            <p:cNvPr id="11" name="Снимок экрана 2018-06-05 в 12.52.22.jpg" descr="Снимок экрана 2018-06-05 в 12.52.22.jpg"/>
            <p:cNvPicPr>
              <a:picLocks noChangeAspect="1"/>
            </p:cNvPicPr>
            <p:nvPr/>
          </p:nvPicPr>
          <p:blipFill>
            <a:blip r:embed="rId3" cstate="print">
              <a:extLst/>
            </a:blip>
            <a:stretch>
              <a:fillRect/>
            </a:stretch>
          </p:blipFill>
          <p:spPr>
            <a:xfrm>
              <a:off x="0" y="0"/>
              <a:ext cx="1409277" cy="1337590"/>
            </a:xfrm>
            <a:prstGeom prst="rect">
              <a:avLst/>
            </a:prstGeom>
            <a:ln w="12700" cap="flat">
              <a:noFill/>
              <a:miter lim="400000"/>
            </a:ln>
            <a:effectLst/>
          </p:spPr>
        </p:pic>
        <p:grpSp>
          <p:nvGrpSpPr>
            <p:cNvPr id="3" name="Group"/>
            <p:cNvGrpSpPr/>
            <p:nvPr/>
          </p:nvGrpSpPr>
          <p:grpSpPr>
            <a:xfrm>
              <a:off x="194622" y="150347"/>
              <a:ext cx="1019890" cy="1138346"/>
              <a:chOff x="-134" y="0"/>
              <a:chExt cx="1019888" cy="1138344"/>
            </a:xfrm>
          </p:grpSpPr>
          <p:sp>
            <p:nvSpPr>
              <p:cNvPr id="14" name="Circle"/>
              <p:cNvSpPr/>
              <p:nvPr/>
            </p:nvSpPr>
            <p:spPr>
              <a:xfrm>
                <a:off x="314787" y="450342"/>
                <a:ext cx="390199" cy="390199"/>
              </a:xfrm>
              <a:prstGeom prst="ellipse">
                <a:avLst/>
              </a:prstGeom>
              <a:solidFill>
                <a:srgbClr val="013B5E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0" tIns="0" rIns="0" bIns="0" numCol="1" anchor="ctr">
                <a:noAutofit/>
              </a:bodyPr>
              <a:lstStyle/>
              <a:p>
                <a:pPr>
                  <a:defRPr sz="3200" b="0">
                    <a:solidFill>
                      <a:srgbClr val="FFFFFF"/>
                    </a:solidFill>
                    <a:latin typeface="+mn-lt"/>
                    <a:ea typeface="+mn-ea"/>
                    <a:cs typeface="+mn-cs"/>
                    <a:sym typeface="Helvetica Neue Medium"/>
                  </a:defRPr>
                </a:pPr>
                <a:endParaRPr/>
              </a:p>
            </p:txBody>
          </p:sp>
          <p:pic>
            <p:nvPicPr>
              <p:cNvPr id="15" name="30688_html_m284ef2b5.png" descr="30688_html_m284ef2b5.png"/>
              <p:cNvPicPr>
                <a:picLocks noChangeAspect="1"/>
              </p:cNvPicPr>
              <p:nvPr/>
            </p:nvPicPr>
            <p:blipFill>
              <a:blip r:embed="rId4" cstate="print">
                <a:extLst/>
              </a:blip>
              <a:srcRect l="824" t="717" r="564" b="407"/>
              <a:stretch>
                <a:fillRect/>
              </a:stretch>
            </p:blipFill>
            <p:spPr>
              <a:xfrm>
                <a:off x="-135" y="0"/>
                <a:ext cx="1019889" cy="1138345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535" h="21581" extrusionOk="0">
                    <a:moveTo>
                      <a:pt x="10788" y="0"/>
                    </a:moveTo>
                    <a:cubicBezTo>
                      <a:pt x="10759" y="0"/>
                      <a:pt x="10737" y="39"/>
                      <a:pt x="10737" y="83"/>
                    </a:cubicBezTo>
                    <a:cubicBezTo>
                      <a:pt x="10737" y="127"/>
                      <a:pt x="10684" y="185"/>
                      <a:pt x="10612" y="211"/>
                    </a:cubicBezTo>
                    <a:cubicBezTo>
                      <a:pt x="10509" y="248"/>
                      <a:pt x="10497" y="253"/>
                      <a:pt x="10578" y="256"/>
                    </a:cubicBezTo>
                    <a:cubicBezTo>
                      <a:pt x="10728" y="261"/>
                      <a:pt x="10764" y="390"/>
                      <a:pt x="10654" y="542"/>
                    </a:cubicBezTo>
                    <a:cubicBezTo>
                      <a:pt x="10576" y="649"/>
                      <a:pt x="10572" y="695"/>
                      <a:pt x="10629" y="790"/>
                    </a:cubicBezTo>
                    <a:cubicBezTo>
                      <a:pt x="10687" y="889"/>
                      <a:pt x="10679" y="914"/>
                      <a:pt x="10587" y="971"/>
                    </a:cubicBezTo>
                    <a:cubicBezTo>
                      <a:pt x="10527" y="1007"/>
                      <a:pt x="10432" y="1081"/>
                      <a:pt x="10377" y="1129"/>
                    </a:cubicBezTo>
                    <a:cubicBezTo>
                      <a:pt x="10306" y="1191"/>
                      <a:pt x="10234" y="1200"/>
                      <a:pt x="10117" y="1174"/>
                    </a:cubicBezTo>
                    <a:cubicBezTo>
                      <a:pt x="9832" y="1108"/>
                      <a:pt x="9308" y="1139"/>
                      <a:pt x="9120" y="1226"/>
                    </a:cubicBezTo>
                    <a:cubicBezTo>
                      <a:pt x="8900" y="1329"/>
                      <a:pt x="8818" y="1448"/>
                      <a:pt x="8818" y="1693"/>
                    </a:cubicBezTo>
                    <a:cubicBezTo>
                      <a:pt x="8818" y="1964"/>
                      <a:pt x="8952" y="2208"/>
                      <a:pt x="9254" y="2498"/>
                    </a:cubicBezTo>
                    <a:cubicBezTo>
                      <a:pt x="9482" y="2717"/>
                      <a:pt x="9518" y="2774"/>
                      <a:pt x="9497" y="2927"/>
                    </a:cubicBezTo>
                    <a:cubicBezTo>
                      <a:pt x="9451" y="3270"/>
                      <a:pt x="9508" y="3386"/>
                      <a:pt x="9757" y="3424"/>
                    </a:cubicBezTo>
                    <a:cubicBezTo>
                      <a:pt x="9881" y="3442"/>
                      <a:pt x="9994" y="3471"/>
                      <a:pt x="10008" y="3491"/>
                    </a:cubicBezTo>
                    <a:cubicBezTo>
                      <a:pt x="10064" y="3572"/>
                      <a:pt x="9813" y="3950"/>
                      <a:pt x="9581" y="4138"/>
                    </a:cubicBezTo>
                    <a:cubicBezTo>
                      <a:pt x="9313" y="4356"/>
                      <a:pt x="9209" y="4370"/>
                      <a:pt x="9179" y="4176"/>
                    </a:cubicBezTo>
                    <a:cubicBezTo>
                      <a:pt x="9150" y="3995"/>
                      <a:pt x="9012" y="3868"/>
                      <a:pt x="8785" y="3830"/>
                    </a:cubicBezTo>
                    <a:cubicBezTo>
                      <a:pt x="8677" y="3812"/>
                      <a:pt x="8561" y="3764"/>
                      <a:pt x="8533" y="3717"/>
                    </a:cubicBezTo>
                    <a:cubicBezTo>
                      <a:pt x="8478" y="3621"/>
                      <a:pt x="8490" y="3418"/>
                      <a:pt x="8550" y="3363"/>
                    </a:cubicBezTo>
                    <a:cubicBezTo>
                      <a:pt x="8609" y="3310"/>
                      <a:pt x="8600" y="3235"/>
                      <a:pt x="8533" y="3235"/>
                    </a:cubicBezTo>
                    <a:cubicBezTo>
                      <a:pt x="8502" y="3235"/>
                      <a:pt x="8478" y="3251"/>
                      <a:pt x="8483" y="3273"/>
                    </a:cubicBezTo>
                    <a:cubicBezTo>
                      <a:pt x="8488" y="3295"/>
                      <a:pt x="8460" y="3377"/>
                      <a:pt x="8425" y="3454"/>
                    </a:cubicBezTo>
                    <a:cubicBezTo>
                      <a:pt x="8354" y="3607"/>
                      <a:pt x="8157" y="3689"/>
                      <a:pt x="8047" y="3612"/>
                    </a:cubicBezTo>
                    <a:cubicBezTo>
                      <a:pt x="7924" y="3525"/>
                      <a:pt x="7663" y="3494"/>
                      <a:pt x="7545" y="3551"/>
                    </a:cubicBezTo>
                    <a:cubicBezTo>
                      <a:pt x="7460" y="3592"/>
                      <a:pt x="7427" y="3657"/>
                      <a:pt x="7427" y="3807"/>
                    </a:cubicBezTo>
                    <a:cubicBezTo>
                      <a:pt x="7427" y="3919"/>
                      <a:pt x="7400" y="4030"/>
                      <a:pt x="7369" y="4048"/>
                    </a:cubicBezTo>
                    <a:cubicBezTo>
                      <a:pt x="7264" y="4106"/>
                      <a:pt x="6974" y="3598"/>
                      <a:pt x="6874" y="3190"/>
                    </a:cubicBezTo>
                    <a:cubicBezTo>
                      <a:pt x="6758" y="2715"/>
                      <a:pt x="6663" y="2535"/>
                      <a:pt x="6472" y="2423"/>
                    </a:cubicBezTo>
                    <a:cubicBezTo>
                      <a:pt x="5949" y="2115"/>
                      <a:pt x="5145" y="2336"/>
                      <a:pt x="5248" y="2761"/>
                    </a:cubicBezTo>
                    <a:cubicBezTo>
                      <a:pt x="5283" y="2905"/>
                      <a:pt x="5264" y="2936"/>
                      <a:pt x="5098" y="3017"/>
                    </a:cubicBezTo>
                    <a:cubicBezTo>
                      <a:pt x="4995" y="3067"/>
                      <a:pt x="4852" y="3153"/>
                      <a:pt x="4771" y="3213"/>
                    </a:cubicBezTo>
                    <a:lnTo>
                      <a:pt x="4620" y="3326"/>
                    </a:lnTo>
                    <a:lnTo>
                      <a:pt x="4762" y="3318"/>
                    </a:lnTo>
                    <a:cubicBezTo>
                      <a:pt x="4910" y="3313"/>
                      <a:pt x="4913" y="3329"/>
                      <a:pt x="4838" y="3627"/>
                    </a:cubicBezTo>
                    <a:cubicBezTo>
                      <a:pt x="4800" y="3779"/>
                      <a:pt x="4801" y="3783"/>
                      <a:pt x="4913" y="3694"/>
                    </a:cubicBezTo>
                    <a:cubicBezTo>
                      <a:pt x="4982" y="3640"/>
                      <a:pt x="5119" y="3604"/>
                      <a:pt x="5257" y="3604"/>
                    </a:cubicBezTo>
                    <a:cubicBezTo>
                      <a:pt x="5592" y="3604"/>
                      <a:pt x="5681" y="3520"/>
                      <a:pt x="5701" y="3183"/>
                    </a:cubicBezTo>
                    <a:cubicBezTo>
                      <a:pt x="5715" y="2936"/>
                      <a:pt x="5730" y="2895"/>
                      <a:pt x="5835" y="2882"/>
                    </a:cubicBezTo>
                    <a:cubicBezTo>
                      <a:pt x="5903" y="2873"/>
                      <a:pt x="6041" y="2922"/>
                      <a:pt x="6137" y="2995"/>
                    </a:cubicBezTo>
                    <a:cubicBezTo>
                      <a:pt x="6285" y="3107"/>
                      <a:pt x="6311" y="3175"/>
                      <a:pt x="6338" y="3446"/>
                    </a:cubicBezTo>
                    <a:cubicBezTo>
                      <a:pt x="6381" y="3870"/>
                      <a:pt x="6545" y="4098"/>
                      <a:pt x="7075" y="4477"/>
                    </a:cubicBezTo>
                    <a:lnTo>
                      <a:pt x="7218" y="4582"/>
                    </a:lnTo>
                    <a:lnTo>
                      <a:pt x="7033" y="4665"/>
                    </a:lnTo>
                    <a:cubicBezTo>
                      <a:pt x="6933" y="4712"/>
                      <a:pt x="6809" y="4736"/>
                      <a:pt x="6757" y="4718"/>
                    </a:cubicBezTo>
                    <a:cubicBezTo>
                      <a:pt x="6705" y="4700"/>
                      <a:pt x="6609" y="4711"/>
                      <a:pt x="6539" y="4740"/>
                    </a:cubicBezTo>
                    <a:cubicBezTo>
                      <a:pt x="6469" y="4770"/>
                      <a:pt x="6326" y="4825"/>
                      <a:pt x="6221" y="4861"/>
                    </a:cubicBezTo>
                    <a:cubicBezTo>
                      <a:pt x="6016" y="4930"/>
                      <a:pt x="5860" y="5089"/>
                      <a:pt x="5860" y="5229"/>
                    </a:cubicBezTo>
                    <a:cubicBezTo>
                      <a:pt x="5860" y="5296"/>
                      <a:pt x="5909" y="5309"/>
                      <a:pt x="6086" y="5305"/>
                    </a:cubicBezTo>
                    <a:cubicBezTo>
                      <a:pt x="6272" y="5300"/>
                      <a:pt x="6358" y="5334"/>
                      <a:pt x="6514" y="5470"/>
                    </a:cubicBezTo>
                    <a:cubicBezTo>
                      <a:pt x="6620" y="5563"/>
                      <a:pt x="6761" y="5643"/>
                      <a:pt x="6824" y="5643"/>
                    </a:cubicBezTo>
                    <a:cubicBezTo>
                      <a:pt x="6975" y="5643"/>
                      <a:pt x="7205" y="5787"/>
                      <a:pt x="7159" y="5854"/>
                    </a:cubicBezTo>
                    <a:cubicBezTo>
                      <a:pt x="7139" y="5883"/>
                      <a:pt x="7086" y="5889"/>
                      <a:pt x="7033" y="5869"/>
                    </a:cubicBezTo>
                    <a:cubicBezTo>
                      <a:pt x="6981" y="5849"/>
                      <a:pt x="6703" y="5816"/>
                      <a:pt x="6422" y="5794"/>
                    </a:cubicBezTo>
                    <a:cubicBezTo>
                      <a:pt x="6016" y="5761"/>
                      <a:pt x="5866" y="5729"/>
                      <a:pt x="5684" y="5621"/>
                    </a:cubicBezTo>
                    <a:cubicBezTo>
                      <a:pt x="5537" y="5533"/>
                      <a:pt x="5450" y="5502"/>
                      <a:pt x="5450" y="5545"/>
                    </a:cubicBezTo>
                    <a:cubicBezTo>
                      <a:pt x="5450" y="5731"/>
                      <a:pt x="5828" y="6004"/>
                      <a:pt x="6086" y="6004"/>
                    </a:cubicBezTo>
                    <a:cubicBezTo>
                      <a:pt x="6152" y="6004"/>
                      <a:pt x="6254" y="6049"/>
                      <a:pt x="6313" y="6102"/>
                    </a:cubicBezTo>
                    <a:cubicBezTo>
                      <a:pt x="6372" y="6155"/>
                      <a:pt x="6537" y="6214"/>
                      <a:pt x="6673" y="6230"/>
                    </a:cubicBezTo>
                    <a:cubicBezTo>
                      <a:pt x="6826" y="6248"/>
                      <a:pt x="7005" y="6319"/>
                      <a:pt x="7142" y="6418"/>
                    </a:cubicBezTo>
                    <a:cubicBezTo>
                      <a:pt x="7265" y="6507"/>
                      <a:pt x="7388" y="6576"/>
                      <a:pt x="7419" y="6576"/>
                    </a:cubicBezTo>
                    <a:cubicBezTo>
                      <a:pt x="7450" y="6576"/>
                      <a:pt x="7603" y="6637"/>
                      <a:pt x="7763" y="6712"/>
                    </a:cubicBezTo>
                    <a:cubicBezTo>
                      <a:pt x="7984" y="6815"/>
                      <a:pt x="8093" y="6910"/>
                      <a:pt x="8215" y="7110"/>
                    </a:cubicBezTo>
                    <a:cubicBezTo>
                      <a:pt x="8400" y="7416"/>
                      <a:pt x="8472" y="7949"/>
                      <a:pt x="8357" y="8141"/>
                    </a:cubicBezTo>
                    <a:cubicBezTo>
                      <a:pt x="8309" y="8223"/>
                      <a:pt x="8307" y="8277"/>
                      <a:pt x="8349" y="8314"/>
                    </a:cubicBezTo>
                    <a:cubicBezTo>
                      <a:pt x="8442" y="8398"/>
                      <a:pt x="8212" y="8750"/>
                      <a:pt x="7905" y="8999"/>
                    </a:cubicBezTo>
                    <a:cubicBezTo>
                      <a:pt x="7759" y="9117"/>
                      <a:pt x="7519" y="9325"/>
                      <a:pt x="7369" y="9458"/>
                    </a:cubicBezTo>
                    <a:lnTo>
                      <a:pt x="7092" y="9699"/>
                    </a:lnTo>
                    <a:lnTo>
                      <a:pt x="6866" y="9631"/>
                    </a:lnTo>
                    <a:cubicBezTo>
                      <a:pt x="6728" y="9589"/>
                      <a:pt x="6539" y="9461"/>
                      <a:pt x="6380" y="9300"/>
                    </a:cubicBezTo>
                    <a:cubicBezTo>
                      <a:pt x="6216" y="9135"/>
                      <a:pt x="6039" y="9005"/>
                      <a:pt x="5894" y="8961"/>
                    </a:cubicBezTo>
                    <a:cubicBezTo>
                      <a:pt x="5670" y="8893"/>
                      <a:pt x="5657" y="8883"/>
                      <a:pt x="5600" y="8585"/>
                    </a:cubicBezTo>
                    <a:lnTo>
                      <a:pt x="5542" y="8277"/>
                    </a:lnTo>
                    <a:lnTo>
                      <a:pt x="5760" y="8089"/>
                    </a:lnTo>
                    <a:cubicBezTo>
                      <a:pt x="5948" y="7927"/>
                      <a:pt x="5979" y="7873"/>
                      <a:pt x="5978" y="7675"/>
                    </a:cubicBezTo>
                    <a:cubicBezTo>
                      <a:pt x="5976" y="7384"/>
                      <a:pt x="5842" y="7139"/>
                      <a:pt x="5374" y="6569"/>
                    </a:cubicBezTo>
                    <a:cubicBezTo>
                      <a:pt x="5169" y="6318"/>
                      <a:pt x="4986" y="6086"/>
                      <a:pt x="4972" y="6049"/>
                    </a:cubicBezTo>
                    <a:cubicBezTo>
                      <a:pt x="4952" y="5995"/>
                      <a:pt x="4937" y="5995"/>
                      <a:pt x="4863" y="6049"/>
                    </a:cubicBezTo>
                    <a:cubicBezTo>
                      <a:pt x="4784" y="6108"/>
                      <a:pt x="4722" y="6036"/>
                      <a:pt x="4419" y="5523"/>
                    </a:cubicBezTo>
                    <a:cubicBezTo>
                      <a:pt x="4056" y="4909"/>
                      <a:pt x="3942" y="4630"/>
                      <a:pt x="3941" y="4349"/>
                    </a:cubicBezTo>
                    <a:cubicBezTo>
                      <a:pt x="3941" y="4257"/>
                      <a:pt x="3918" y="4168"/>
                      <a:pt x="3891" y="4153"/>
                    </a:cubicBezTo>
                    <a:cubicBezTo>
                      <a:pt x="3864" y="4138"/>
                      <a:pt x="3826" y="3978"/>
                      <a:pt x="3807" y="3792"/>
                    </a:cubicBezTo>
                    <a:cubicBezTo>
                      <a:pt x="3788" y="3607"/>
                      <a:pt x="3717" y="3190"/>
                      <a:pt x="3648" y="2867"/>
                    </a:cubicBezTo>
                    <a:cubicBezTo>
                      <a:pt x="3571" y="2504"/>
                      <a:pt x="3535" y="2193"/>
                      <a:pt x="3556" y="2054"/>
                    </a:cubicBezTo>
                    <a:cubicBezTo>
                      <a:pt x="3597" y="1785"/>
                      <a:pt x="3543" y="1767"/>
                      <a:pt x="3329" y="1994"/>
                    </a:cubicBezTo>
                    <a:cubicBezTo>
                      <a:pt x="3045" y="2296"/>
                      <a:pt x="2785" y="2972"/>
                      <a:pt x="2785" y="3393"/>
                    </a:cubicBezTo>
                    <a:cubicBezTo>
                      <a:pt x="2785" y="3476"/>
                      <a:pt x="2762" y="3559"/>
                      <a:pt x="2734" y="3574"/>
                    </a:cubicBezTo>
                    <a:cubicBezTo>
                      <a:pt x="2682" y="3603"/>
                      <a:pt x="2198" y="3060"/>
                      <a:pt x="2198" y="2972"/>
                    </a:cubicBezTo>
                    <a:cubicBezTo>
                      <a:pt x="2198" y="2945"/>
                      <a:pt x="2175" y="2927"/>
                      <a:pt x="2148" y="2927"/>
                    </a:cubicBezTo>
                    <a:cubicBezTo>
                      <a:pt x="2059" y="2927"/>
                      <a:pt x="1972" y="3505"/>
                      <a:pt x="1972" y="4056"/>
                    </a:cubicBezTo>
                    <a:cubicBezTo>
                      <a:pt x="1972" y="4351"/>
                      <a:pt x="1946" y="4599"/>
                      <a:pt x="1922" y="4612"/>
                    </a:cubicBezTo>
                    <a:cubicBezTo>
                      <a:pt x="1897" y="4626"/>
                      <a:pt x="1727" y="4496"/>
                      <a:pt x="1536" y="4326"/>
                    </a:cubicBezTo>
                    <a:cubicBezTo>
                      <a:pt x="1345" y="4157"/>
                      <a:pt x="1163" y="4018"/>
                      <a:pt x="1134" y="4018"/>
                    </a:cubicBezTo>
                    <a:cubicBezTo>
                      <a:pt x="1055" y="4018"/>
                      <a:pt x="1134" y="5248"/>
                      <a:pt x="1234" y="5583"/>
                    </a:cubicBezTo>
                    <a:cubicBezTo>
                      <a:pt x="1282" y="5740"/>
                      <a:pt x="1309" y="5891"/>
                      <a:pt x="1293" y="5914"/>
                    </a:cubicBezTo>
                    <a:cubicBezTo>
                      <a:pt x="1277" y="5937"/>
                      <a:pt x="1173" y="5889"/>
                      <a:pt x="1067" y="5809"/>
                    </a:cubicBezTo>
                    <a:cubicBezTo>
                      <a:pt x="414" y="5317"/>
                      <a:pt x="404" y="5309"/>
                      <a:pt x="405" y="5440"/>
                    </a:cubicBezTo>
                    <a:cubicBezTo>
                      <a:pt x="406" y="5898"/>
                      <a:pt x="655" y="6708"/>
                      <a:pt x="908" y="7065"/>
                    </a:cubicBezTo>
                    <a:cubicBezTo>
                      <a:pt x="999" y="7195"/>
                      <a:pt x="1066" y="7376"/>
                      <a:pt x="1075" y="7509"/>
                    </a:cubicBezTo>
                    <a:cubicBezTo>
                      <a:pt x="1084" y="7633"/>
                      <a:pt x="1143" y="7811"/>
                      <a:pt x="1209" y="7908"/>
                    </a:cubicBezTo>
                    <a:cubicBezTo>
                      <a:pt x="1342" y="8102"/>
                      <a:pt x="1296" y="8190"/>
                      <a:pt x="1100" y="8096"/>
                    </a:cubicBezTo>
                    <a:cubicBezTo>
                      <a:pt x="1035" y="8064"/>
                      <a:pt x="804" y="7981"/>
                      <a:pt x="589" y="7915"/>
                    </a:cubicBezTo>
                    <a:cubicBezTo>
                      <a:pt x="375" y="7850"/>
                      <a:pt x="146" y="7781"/>
                      <a:pt x="86" y="7757"/>
                    </a:cubicBezTo>
                    <a:cubicBezTo>
                      <a:pt x="-7" y="7721"/>
                      <a:pt x="-17" y="7732"/>
                      <a:pt x="19" y="7840"/>
                    </a:cubicBezTo>
                    <a:cubicBezTo>
                      <a:pt x="106" y="8100"/>
                      <a:pt x="412" y="8599"/>
                      <a:pt x="631" y="8848"/>
                    </a:cubicBezTo>
                    <a:cubicBezTo>
                      <a:pt x="756" y="8991"/>
                      <a:pt x="848" y="9127"/>
                      <a:pt x="832" y="9149"/>
                    </a:cubicBezTo>
                    <a:cubicBezTo>
                      <a:pt x="816" y="9172"/>
                      <a:pt x="674" y="9187"/>
                      <a:pt x="522" y="9187"/>
                    </a:cubicBezTo>
                    <a:cubicBezTo>
                      <a:pt x="370" y="9187"/>
                      <a:pt x="201" y="9218"/>
                      <a:pt x="145" y="9255"/>
                    </a:cubicBezTo>
                    <a:cubicBezTo>
                      <a:pt x="52" y="9316"/>
                      <a:pt x="79" y="9357"/>
                      <a:pt x="405" y="9676"/>
                    </a:cubicBezTo>
                    <a:cubicBezTo>
                      <a:pt x="601" y="9869"/>
                      <a:pt x="921" y="10121"/>
                      <a:pt x="1125" y="10240"/>
                    </a:cubicBezTo>
                    <a:cubicBezTo>
                      <a:pt x="1330" y="10359"/>
                      <a:pt x="1489" y="10483"/>
                      <a:pt x="1469" y="10511"/>
                    </a:cubicBezTo>
                    <a:cubicBezTo>
                      <a:pt x="1449" y="10541"/>
                      <a:pt x="1286" y="10548"/>
                      <a:pt x="1100" y="10534"/>
                    </a:cubicBezTo>
                    <a:cubicBezTo>
                      <a:pt x="921" y="10521"/>
                      <a:pt x="721" y="10524"/>
                      <a:pt x="648" y="10541"/>
                    </a:cubicBezTo>
                    <a:lnTo>
                      <a:pt x="522" y="10572"/>
                    </a:lnTo>
                    <a:cubicBezTo>
                      <a:pt x="521" y="10573"/>
                      <a:pt x="522" y="10577"/>
                      <a:pt x="522" y="10579"/>
                    </a:cubicBezTo>
                    <a:cubicBezTo>
                      <a:pt x="522" y="10581"/>
                      <a:pt x="522" y="10584"/>
                      <a:pt x="522" y="10587"/>
                    </a:cubicBezTo>
                    <a:lnTo>
                      <a:pt x="665" y="10752"/>
                    </a:lnTo>
                    <a:cubicBezTo>
                      <a:pt x="986" y="11143"/>
                      <a:pt x="1619" y="11405"/>
                      <a:pt x="2491" y="11505"/>
                    </a:cubicBezTo>
                    <a:cubicBezTo>
                      <a:pt x="2795" y="11539"/>
                      <a:pt x="3046" y="11590"/>
                      <a:pt x="3044" y="11617"/>
                    </a:cubicBezTo>
                    <a:cubicBezTo>
                      <a:pt x="3043" y="11645"/>
                      <a:pt x="2976" y="11844"/>
                      <a:pt x="2902" y="12054"/>
                    </a:cubicBezTo>
                    <a:cubicBezTo>
                      <a:pt x="2774" y="12417"/>
                      <a:pt x="2754" y="12936"/>
                      <a:pt x="2860" y="13032"/>
                    </a:cubicBezTo>
                    <a:cubicBezTo>
                      <a:pt x="2880" y="13050"/>
                      <a:pt x="3064" y="12962"/>
                      <a:pt x="3271" y="12829"/>
                    </a:cubicBezTo>
                    <a:cubicBezTo>
                      <a:pt x="3478" y="12696"/>
                      <a:pt x="3663" y="12607"/>
                      <a:pt x="3681" y="12633"/>
                    </a:cubicBezTo>
                    <a:cubicBezTo>
                      <a:pt x="3700" y="12660"/>
                      <a:pt x="3687" y="12837"/>
                      <a:pt x="3656" y="13032"/>
                    </a:cubicBezTo>
                    <a:cubicBezTo>
                      <a:pt x="3626" y="13227"/>
                      <a:pt x="3611" y="13398"/>
                      <a:pt x="3623" y="13408"/>
                    </a:cubicBezTo>
                    <a:cubicBezTo>
                      <a:pt x="3653" y="13435"/>
                      <a:pt x="3936" y="13293"/>
                      <a:pt x="4167" y="13137"/>
                    </a:cubicBezTo>
                    <a:cubicBezTo>
                      <a:pt x="4276" y="13064"/>
                      <a:pt x="4392" y="13017"/>
                      <a:pt x="4419" y="13032"/>
                    </a:cubicBezTo>
                    <a:cubicBezTo>
                      <a:pt x="4446" y="13047"/>
                      <a:pt x="4469" y="13200"/>
                      <a:pt x="4469" y="13371"/>
                    </a:cubicBezTo>
                    <a:cubicBezTo>
                      <a:pt x="4469" y="13538"/>
                      <a:pt x="4475" y="13674"/>
                      <a:pt x="4486" y="13679"/>
                    </a:cubicBezTo>
                    <a:cubicBezTo>
                      <a:pt x="4572" y="13677"/>
                      <a:pt x="4935" y="13542"/>
                      <a:pt x="5064" y="13461"/>
                    </a:cubicBezTo>
                    <a:cubicBezTo>
                      <a:pt x="5152" y="13406"/>
                      <a:pt x="5227" y="13377"/>
                      <a:pt x="5232" y="13401"/>
                    </a:cubicBezTo>
                    <a:cubicBezTo>
                      <a:pt x="5237" y="13424"/>
                      <a:pt x="5241" y="13470"/>
                      <a:pt x="5248" y="13498"/>
                    </a:cubicBezTo>
                    <a:cubicBezTo>
                      <a:pt x="5256" y="13527"/>
                      <a:pt x="5269" y="13599"/>
                      <a:pt x="5274" y="13656"/>
                    </a:cubicBezTo>
                    <a:cubicBezTo>
                      <a:pt x="5291" y="13892"/>
                      <a:pt x="5368" y="13914"/>
                      <a:pt x="5642" y="13769"/>
                    </a:cubicBezTo>
                    <a:cubicBezTo>
                      <a:pt x="5784" y="13695"/>
                      <a:pt x="5928" y="13596"/>
                      <a:pt x="5969" y="13551"/>
                    </a:cubicBezTo>
                    <a:cubicBezTo>
                      <a:pt x="6070" y="13442"/>
                      <a:pt x="6154" y="13498"/>
                      <a:pt x="6154" y="13679"/>
                    </a:cubicBezTo>
                    <a:cubicBezTo>
                      <a:pt x="6154" y="14037"/>
                      <a:pt x="6337" y="14089"/>
                      <a:pt x="6723" y="13837"/>
                    </a:cubicBezTo>
                    <a:cubicBezTo>
                      <a:pt x="6856" y="13751"/>
                      <a:pt x="6970" y="13679"/>
                      <a:pt x="6983" y="13679"/>
                    </a:cubicBezTo>
                    <a:cubicBezTo>
                      <a:pt x="6992" y="13679"/>
                      <a:pt x="7029" y="13718"/>
                      <a:pt x="7067" y="13769"/>
                    </a:cubicBezTo>
                    <a:cubicBezTo>
                      <a:pt x="6830" y="13318"/>
                      <a:pt x="6740" y="12846"/>
                      <a:pt x="6740" y="12189"/>
                    </a:cubicBezTo>
                    <a:cubicBezTo>
                      <a:pt x="6740" y="11457"/>
                      <a:pt x="6793" y="11169"/>
                      <a:pt x="6992" y="10782"/>
                    </a:cubicBezTo>
                    <a:cubicBezTo>
                      <a:pt x="7341" y="10103"/>
                      <a:pt x="8304" y="9223"/>
                      <a:pt x="9070" y="8886"/>
                    </a:cubicBezTo>
                    <a:cubicBezTo>
                      <a:pt x="9620" y="8644"/>
                      <a:pt x="9846" y="8605"/>
                      <a:pt x="10679" y="8608"/>
                    </a:cubicBezTo>
                    <a:cubicBezTo>
                      <a:pt x="11795" y="8611"/>
                      <a:pt x="11956" y="8642"/>
                      <a:pt x="12749" y="9029"/>
                    </a:cubicBezTo>
                    <a:cubicBezTo>
                      <a:pt x="14546" y="9906"/>
                      <a:pt x="15346" y="11990"/>
                      <a:pt x="14517" y="13641"/>
                    </a:cubicBezTo>
                    <a:cubicBezTo>
                      <a:pt x="14166" y="14341"/>
                      <a:pt x="13752" y="14761"/>
                      <a:pt x="13495" y="14672"/>
                    </a:cubicBezTo>
                    <a:cubicBezTo>
                      <a:pt x="13402" y="14640"/>
                      <a:pt x="13297" y="14683"/>
                      <a:pt x="13260" y="14770"/>
                    </a:cubicBezTo>
                    <a:cubicBezTo>
                      <a:pt x="13223" y="14857"/>
                      <a:pt x="13121" y="14906"/>
                      <a:pt x="13034" y="14875"/>
                    </a:cubicBezTo>
                    <a:cubicBezTo>
                      <a:pt x="12937" y="14842"/>
                      <a:pt x="12853" y="14906"/>
                      <a:pt x="12816" y="15033"/>
                    </a:cubicBezTo>
                    <a:cubicBezTo>
                      <a:pt x="12771" y="15185"/>
                      <a:pt x="12687" y="15230"/>
                      <a:pt x="12522" y="15191"/>
                    </a:cubicBezTo>
                    <a:cubicBezTo>
                      <a:pt x="12352" y="15151"/>
                      <a:pt x="12289" y="15187"/>
                      <a:pt x="12263" y="15349"/>
                    </a:cubicBezTo>
                    <a:cubicBezTo>
                      <a:pt x="12243" y="15470"/>
                      <a:pt x="12093" y="15628"/>
                      <a:pt x="11936" y="15696"/>
                    </a:cubicBezTo>
                    <a:cubicBezTo>
                      <a:pt x="11486" y="15888"/>
                      <a:pt x="10569" y="15935"/>
                      <a:pt x="9883" y="15801"/>
                    </a:cubicBezTo>
                    <a:cubicBezTo>
                      <a:pt x="9315" y="15690"/>
                      <a:pt x="9250" y="15650"/>
                      <a:pt x="9196" y="15372"/>
                    </a:cubicBezTo>
                    <a:cubicBezTo>
                      <a:pt x="9155" y="15167"/>
                      <a:pt x="9106" y="15105"/>
                      <a:pt x="9045" y="15191"/>
                    </a:cubicBezTo>
                    <a:cubicBezTo>
                      <a:pt x="8921" y="15368"/>
                      <a:pt x="8735" y="15253"/>
                      <a:pt x="8735" y="14996"/>
                    </a:cubicBezTo>
                    <a:cubicBezTo>
                      <a:pt x="8735" y="14846"/>
                      <a:pt x="8689" y="14801"/>
                      <a:pt x="8559" y="14845"/>
                    </a:cubicBezTo>
                    <a:cubicBezTo>
                      <a:pt x="8436" y="14887"/>
                      <a:pt x="8357" y="14835"/>
                      <a:pt x="8316" y="14695"/>
                    </a:cubicBezTo>
                    <a:cubicBezTo>
                      <a:pt x="8259" y="14501"/>
                      <a:pt x="8235" y="14505"/>
                      <a:pt x="8047" y="14657"/>
                    </a:cubicBezTo>
                    <a:cubicBezTo>
                      <a:pt x="7859" y="14810"/>
                      <a:pt x="7826" y="14790"/>
                      <a:pt x="7553" y="14469"/>
                    </a:cubicBezTo>
                    <a:cubicBezTo>
                      <a:pt x="7423" y="14316"/>
                      <a:pt x="7313" y="14171"/>
                      <a:pt x="7218" y="14025"/>
                    </a:cubicBezTo>
                    <a:cubicBezTo>
                      <a:pt x="7219" y="14054"/>
                      <a:pt x="7195" y="14072"/>
                      <a:pt x="7151" y="14093"/>
                    </a:cubicBezTo>
                    <a:cubicBezTo>
                      <a:pt x="7096" y="14119"/>
                      <a:pt x="6964" y="14155"/>
                      <a:pt x="6857" y="14176"/>
                    </a:cubicBezTo>
                    <a:cubicBezTo>
                      <a:pt x="6604" y="14225"/>
                      <a:pt x="6277" y="14486"/>
                      <a:pt x="6145" y="14747"/>
                    </a:cubicBezTo>
                    <a:cubicBezTo>
                      <a:pt x="5977" y="15080"/>
                      <a:pt x="5999" y="15574"/>
                      <a:pt x="6204" y="15944"/>
                    </a:cubicBezTo>
                    <a:lnTo>
                      <a:pt x="6371" y="16245"/>
                    </a:lnTo>
                    <a:lnTo>
                      <a:pt x="6547" y="16109"/>
                    </a:lnTo>
                    <a:cubicBezTo>
                      <a:pt x="6735" y="15968"/>
                      <a:pt x="6792" y="15989"/>
                      <a:pt x="6874" y="16230"/>
                    </a:cubicBezTo>
                    <a:cubicBezTo>
                      <a:pt x="6897" y="16297"/>
                      <a:pt x="7040" y="16477"/>
                      <a:pt x="7193" y="16629"/>
                    </a:cubicBezTo>
                    <a:cubicBezTo>
                      <a:pt x="7345" y="16780"/>
                      <a:pt x="7480" y="16937"/>
                      <a:pt x="7494" y="16975"/>
                    </a:cubicBezTo>
                    <a:cubicBezTo>
                      <a:pt x="7531" y="17074"/>
                      <a:pt x="7635" y="16996"/>
                      <a:pt x="7746" y="16787"/>
                    </a:cubicBezTo>
                    <a:cubicBezTo>
                      <a:pt x="7799" y="16686"/>
                      <a:pt x="7861" y="16606"/>
                      <a:pt x="7888" y="16606"/>
                    </a:cubicBezTo>
                    <a:cubicBezTo>
                      <a:pt x="7916" y="16606"/>
                      <a:pt x="7990" y="16686"/>
                      <a:pt x="8056" y="16787"/>
                    </a:cubicBezTo>
                    <a:cubicBezTo>
                      <a:pt x="8185" y="16983"/>
                      <a:pt x="8301" y="17016"/>
                      <a:pt x="8416" y="16892"/>
                    </a:cubicBezTo>
                    <a:cubicBezTo>
                      <a:pt x="8617" y="16674"/>
                      <a:pt x="8646" y="17071"/>
                      <a:pt x="8475" y="17674"/>
                    </a:cubicBezTo>
                    <a:cubicBezTo>
                      <a:pt x="8260" y="18431"/>
                      <a:pt x="7782" y="19223"/>
                      <a:pt x="7126" y="19909"/>
                    </a:cubicBezTo>
                    <a:lnTo>
                      <a:pt x="6832" y="20210"/>
                    </a:lnTo>
                    <a:lnTo>
                      <a:pt x="7126" y="20210"/>
                    </a:lnTo>
                    <a:cubicBezTo>
                      <a:pt x="7312" y="20210"/>
                      <a:pt x="7502" y="20163"/>
                      <a:pt x="7679" y="20082"/>
                    </a:cubicBezTo>
                    <a:cubicBezTo>
                      <a:pt x="7828" y="20014"/>
                      <a:pt x="7965" y="19977"/>
                      <a:pt x="7980" y="19999"/>
                    </a:cubicBezTo>
                    <a:cubicBezTo>
                      <a:pt x="7996" y="20022"/>
                      <a:pt x="7976" y="20162"/>
                      <a:pt x="7938" y="20308"/>
                    </a:cubicBezTo>
                    <a:cubicBezTo>
                      <a:pt x="7901" y="20454"/>
                      <a:pt x="7892" y="20590"/>
                      <a:pt x="7913" y="20609"/>
                    </a:cubicBezTo>
                    <a:cubicBezTo>
                      <a:pt x="7934" y="20628"/>
                      <a:pt x="8108" y="20569"/>
                      <a:pt x="8307" y="20481"/>
                    </a:cubicBezTo>
                    <a:cubicBezTo>
                      <a:pt x="8506" y="20392"/>
                      <a:pt x="8695" y="20333"/>
                      <a:pt x="8718" y="20345"/>
                    </a:cubicBezTo>
                    <a:cubicBezTo>
                      <a:pt x="8741" y="20358"/>
                      <a:pt x="8744" y="20496"/>
                      <a:pt x="8726" y="20654"/>
                    </a:cubicBezTo>
                    <a:cubicBezTo>
                      <a:pt x="8697" y="20911"/>
                      <a:pt x="8703" y="20940"/>
                      <a:pt x="8802" y="20940"/>
                    </a:cubicBezTo>
                    <a:cubicBezTo>
                      <a:pt x="9008" y="20939"/>
                      <a:pt x="9317" y="20839"/>
                      <a:pt x="9589" y="20684"/>
                    </a:cubicBezTo>
                    <a:cubicBezTo>
                      <a:pt x="9739" y="20599"/>
                      <a:pt x="9871" y="20543"/>
                      <a:pt x="9883" y="20564"/>
                    </a:cubicBezTo>
                    <a:cubicBezTo>
                      <a:pt x="9895" y="20584"/>
                      <a:pt x="9943" y="20709"/>
                      <a:pt x="9983" y="20842"/>
                    </a:cubicBezTo>
                    <a:cubicBezTo>
                      <a:pt x="10070" y="21132"/>
                      <a:pt x="10341" y="21449"/>
                      <a:pt x="10587" y="21542"/>
                    </a:cubicBezTo>
                    <a:cubicBezTo>
                      <a:pt x="10740" y="21600"/>
                      <a:pt x="10793" y="21598"/>
                      <a:pt x="10980" y="21512"/>
                    </a:cubicBezTo>
                    <a:cubicBezTo>
                      <a:pt x="11239" y="21393"/>
                      <a:pt x="11455" y="21149"/>
                      <a:pt x="11550" y="20865"/>
                    </a:cubicBezTo>
                    <a:cubicBezTo>
                      <a:pt x="11589" y="20750"/>
                      <a:pt x="11629" y="20624"/>
                      <a:pt x="11643" y="20586"/>
                    </a:cubicBezTo>
                    <a:cubicBezTo>
                      <a:pt x="11660" y="20537"/>
                      <a:pt x="11721" y="20551"/>
                      <a:pt x="11860" y="20646"/>
                    </a:cubicBezTo>
                    <a:cubicBezTo>
                      <a:pt x="12078" y="20795"/>
                      <a:pt x="12482" y="20940"/>
                      <a:pt x="12690" y="20940"/>
                    </a:cubicBezTo>
                    <a:cubicBezTo>
                      <a:pt x="12804" y="20940"/>
                      <a:pt x="12832" y="20916"/>
                      <a:pt x="12832" y="20789"/>
                    </a:cubicBezTo>
                    <a:cubicBezTo>
                      <a:pt x="12832" y="20705"/>
                      <a:pt x="12806" y="20572"/>
                      <a:pt x="12774" y="20496"/>
                    </a:cubicBezTo>
                    <a:cubicBezTo>
                      <a:pt x="12742" y="20420"/>
                      <a:pt x="12724" y="20339"/>
                      <a:pt x="12740" y="20315"/>
                    </a:cubicBezTo>
                    <a:cubicBezTo>
                      <a:pt x="12757" y="20291"/>
                      <a:pt x="12947" y="20351"/>
                      <a:pt x="13159" y="20451"/>
                    </a:cubicBezTo>
                    <a:cubicBezTo>
                      <a:pt x="13383" y="20556"/>
                      <a:pt x="13565" y="20613"/>
                      <a:pt x="13595" y="20586"/>
                    </a:cubicBezTo>
                    <a:cubicBezTo>
                      <a:pt x="13625" y="20559"/>
                      <a:pt x="13620" y="20441"/>
                      <a:pt x="13587" y="20308"/>
                    </a:cubicBezTo>
                    <a:cubicBezTo>
                      <a:pt x="13555" y="20181"/>
                      <a:pt x="13553" y="20059"/>
                      <a:pt x="13578" y="20037"/>
                    </a:cubicBezTo>
                    <a:cubicBezTo>
                      <a:pt x="13603" y="20015"/>
                      <a:pt x="13739" y="20047"/>
                      <a:pt x="13880" y="20105"/>
                    </a:cubicBezTo>
                    <a:cubicBezTo>
                      <a:pt x="14021" y="20162"/>
                      <a:pt x="14261" y="20209"/>
                      <a:pt x="14416" y="20210"/>
                    </a:cubicBezTo>
                    <a:lnTo>
                      <a:pt x="14693" y="20210"/>
                    </a:lnTo>
                    <a:lnTo>
                      <a:pt x="14425" y="19932"/>
                    </a:lnTo>
                    <a:cubicBezTo>
                      <a:pt x="13686" y="19193"/>
                      <a:pt x="13089" y="18119"/>
                      <a:pt x="12967" y="17291"/>
                    </a:cubicBezTo>
                    <a:cubicBezTo>
                      <a:pt x="12936" y="17081"/>
                      <a:pt x="12938" y="16964"/>
                      <a:pt x="12983" y="16922"/>
                    </a:cubicBezTo>
                    <a:cubicBezTo>
                      <a:pt x="12984" y="16920"/>
                      <a:pt x="12983" y="16916"/>
                      <a:pt x="12983" y="16914"/>
                    </a:cubicBezTo>
                    <a:cubicBezTo>
                      <a:pt x="12986" y="16907"/>
                      <a:pt x="12996" y="16904"/>
                      <a:pt x="13000" y="16899"/>
                    </a:cubicBezTo>
                    <a:cubicBezTo>
                      <a:pt x="13012" y="16885"/>
                      <a:pt x="13022" y="16877"/>
                      <a:pt x="13042" y="16884"/>
                    </a:cubicBezTo>
                    <a:cubicBezTo>
                      <a:pt x="13049" y="16887"/>
                      <a:pt x="13059" y="16894"/>
                      <a:pt x="13067" y="16899"/>
                    </a:cubicBezTo>
                    <a:cubicBezTo>
                      <a:pt x="13070" y="16901"/>
                      <a:pt x="13072" y="16905"/>
                      <a:pt x="13076" y="16907"/>
                    </a:cubicBezTo>
                    <a:cubicBezTo>
                      <a:pt x="13098" y="16911"/>
                      <a:pt x="13121" y="16917"/>
                      <a:pt x="13151" y="16929"/>
                    </a:cubicBezTo>
                    <a:cubicBezTo>
                      <a:pt x="13312" y="16996"/>
                      <a:pt x="13377" y="16962"/>
                      <a:pt x="13562" y="16681"/>
                    </a:cubicBezTo>
                    <a:cubicBezTo>
                      <a:pt x="13619" y="16594"/>
                      <a:pt x="13638" y="16600"/>
                      <a:pt x="13779" y="16802"/>
                    </a:cubicBezTo>
                    <a:lnTo>
                      <a:pt x="13939" y="17027"/>
                    </a:lnTo>
                    <a:lnTo>
                      <a:pt x="14232" y="16749"/>
                    </a:lnTo>
                    <a:cubicBezTo>
                      <a:pt x="14392" y="16597"/>
                      <a:pt x="14571" y="16374"/>
                      <a:pt x="14634" y="16252"/>
                    </a:cubicBezTo>
                    <a:cubicBezTo>
                      <a:pt x="14698" y="16130"/>
                      <a:pt x="14763" y="16034"/>
                      <a:pt x="14777" y="16034"/>
                    </a:cubicBezTo>
                    <a:cubicBezTo>
                      <a:pt x="14790" y="16034"/>
                      <a:pt x="14885" y="16076"/>
                      <a:pt x="14986" y="16132"/>
                    </a:cubicBezTo>
                    <a:lnTo>
                      <a:pt x="15171" y="16230"/>
                    </a:lnTo>
                    <a:lnTo>
                      <a:pt x="15338" y="15921"/>
                    </a:lnTo>
                    <a:cubicBezTo>
                      <a:pt x="15597" y="15429"/>
                      <a:pt x="15535" y="14804"/>
                      <a:pt x="15196" y="14477"/>
                    </a:cubicBezTo>
                    <a:cubicBezTo>
                      <a:pt x="15043" y="14330"/>
                      <a:pt x="14676" y="14153"/>
                      <a:pt x="14525" y="14153"/>
                    </a:cubicBezTo>
                    <a:cubicBezTo>
                      <a:pt x="14322" y="14153"/>
                      <a:pt x="14283" y="14051"/>
                      <a:pt x="14408" y="13860"/>
                    </a:cubicBezTo>
                    <a:cubicBezTo>
                      <a:pt x="14544" y="13652"/>
                      <a:pt x="14579" y="13643"/>
                      <a:pt x="14726" y="13792"/>
                    </a:cubicBezTo>
                    <a:cubicBezTo>
                      <a:pt x="14837" y="13903"/>
                      <a:pt x="15028" y="13999"/>
                      <a:pt x="15162" y="14018"/>
                    </a:cubicBezTo>
                    <a:cubicBezTo>
                      <a:pt x="15196" y="14018"/>
                      <a:pt x="15231" y="14012"/>
                      <a:pt x="15254" y="14010"/>
                    </a:cubicBezTo>
                    <a:cubicBezTo>
                      <a:pt x="15268" y="14007"/>
                      <a:pt x="15280" y="14003"/>
                      <a:pt x="15288" y="13995"/>
                    </a:cubicBezTo>
                    <a:cubicBezTo>
                      <a:pt x="15322" y="13964"/>
                      <a:pt x="15350" y="13839"/>
                      <a:pt x="15355" y="13717"/>
                    </a:cubicBezTo>
                    <a:cubicBezTo>
                      <a:pt x="15359" y="13595"/>
                      <a:pt x="15375" y="13478"/>
                      <a:pt x="15380" y="13453"/>
                    </a:cubicBezTo>
                    <a:cubicBezTo>
                      <a:pt x="15385" y="13428"/>
                      <a:pt x="15494" y="13491"/>
                      <a:pt x="15623" y="13596"/>
                    </a:cubicBezTo>
                    <a:cubicBezTo>
                      <a:pt x="15940" y="13853"/>
                      <a:pt x="16131" y="13937"/>
                      <a:pt x="16201" y="13837"/>
                    </a:cubicBezTo>
                    <a:cubicBezTo>
                      <a:pt x="16230" y="13796"/>
                      <a:pt x="16259" y="13688"/>
                      <a:pt x="16260" y="13596"/>
                    </a:cubicBezTo>
                    <a:cubicBezTo>
                      <a:pt x="16261" y="13420"/>
                      <a:pt x="16335" y="13325"/>
                      <a:pt x="16402" y="13423"/>
                    </a:cubicBezTo>
                    <a:cubicBezTo>
                      <a:pt x="16448" y="13489"/>
                      <a:pt x="16886" y="13677"/>
                      <a:pt x="16997" y="13679"/>
                    </a:cubicBezTo>
                    <a:cubicBezTo>
                      <a:pt x="17047" y="13680"/>
                      <a:pt x="17073" y="13588"/>
                      <a:pt x="17073" y="13378"/>
                    </a:cubicBezTo>
                    <a:cubicBezTo>
                      <a:pt x="17073" y="13211"/>
                      <a:pt x="17086" y="13057"/>
                      <a:pt x="17106" y="13039"/>
                    </a:cubicBezTo>
                    <a:cubicBezTo>
                      <a:pt x="17126" y="13022"/>
                      <a:pt x="17224" y="13063"/>
                      <a:pt x="17324" y="13130"/>
                    </a:cubicBezTo>
                    <a:cubicBezTo>
                      <a:pt x="17424" y="13197"/>
                      <a:pt x="17589" y="13293"/>
                      <a:pt x="17693" y="13340"/>
                    </a:cubicBezTo>
                    <a:lnTo>
                      <a:pt x="17886" y="13423"/>
                    </a:lnTo>
                    <a:lnTo>
                      <a:pt x="17886" y="13197"/>
                    </a:lnTo>
                    <a:cubicBezTo>
                      <a:pt x="17886" y="13074"/>
                      <a:pt x="17857" y="12899"/>
                      <a:pt x="17827" y="12806"/>
                    </a:cubicBezTo>
                    <a:cubicBezTo>
                      <a:pt x="17796" y="12710"/>
                      <a:pt x="17798" y="12627"/>
                      <a:pt x="17827" y="12611"/>
                    </a:cubicBezTo>
                    <a:cubicBezTo>
                      <a:pt x="17855" y="12595"/>
                      <a:pt x="18041" y="12691"/>
                      <a:pt x="18238" y="12821"/>
                    </a:cubicBezTo>
                    <a:cubicBezTo>
                      <a:pt x="18434" y="12951"/>
                      <a:pt x="18614" y="13055"/>
                      <a:pt x="18640" y="13055"/>
                    </a:cubicBezTo>
                    <a:cubicBezTo>
                      <a:pt x="18716" y="13055"/>
                      <a:pt x="18767" y="12643"/>
                      <a:pt x="18724" y="12385"/>
                    </a:cubicBezTo>
                    <a:cubicBezTo>
                      <a:pt x="18702" y="12252"/>
                      <a:pt x="18634" y="12028"/>
                      <a:pt x="18573" y="11888"/>
                    </a:cubicBezTo>
                    <a:cubicBezTo>
                      <a:pt x="18511" y="11748"/>
                      <a:pt x="18479" y="11614"/>
                      <a:pt x="18497" y="11587"/>
                    </a:cubicBezTo>
                    <a:cubicBezTo>
                      <a:pt x="18516" y="11561"/>
                      <a:pt x="18630" y="11542"/>
                      <a:pt x="18757" y="11542"/>
                    </a:cubicBezTo>
                    <a:cubicBezTo>
                      <a:pt x="19140" y="11542"/>
                      <a:pt x="19856" y="11386"/>
                      <a:pt x="20207" y="11226"/>
                    </a:cubicBezTo>
                    <a:cubicBezTo>
                      <a:pt x="20484" y="11101"/>
                      <a:pt x="20991" y="10684"/>
                      <a:pt x="21003" y="10579"/>
                    </a:cubicBezTo>
                    <a:cubicBezTo>
                      <a:pt x="20998" y="10572"/>
                      <a:pt x="20985" y="10563"/>
                      <a:pt x="20970" y="10556"/>
                    </a:cubicBezTo>
                    <a:cubicBezTo>
                      <a:pt x="20964" y="10554"/>
                      <a:pt x="20951" y="10551"/>
                      <a:pt x="20944" y="10549"/>
                    </a:cubicBezTo>
                    <a:cubicBezTo>
                      <a:pt x="20868" y="10541"/>
                      <a:pt x="20712" y="10539"/>
                      <a:pt x="20534" y="10541"/>
                    </a:cubicBezTo>
                    <a:cubicBezTo>
                      <a:pt x="20294" y="10545"/>
                      <a:pt x="20082" y="10529"/>
                      <a:pt x="20065" y="10504"/>
                    </a:cubicBezTo>
                    <a:cubicBezTo>
                      <a:pt x="20047" y="10479"/>
                      <a:pt x="20197" y="10359"/>
                      <a:pt x="20400" y="10240"/>
                    </a:cubicBezTo>
                    <a:cubicBezTo>
                      <a:pt x="20783" y="10018"/>
                      <a:pt x="21422" y="9444"/>
                      <a:pt x="21422" y="9323"/>
                    </a:cubicBezTo>
                    <a:cubicBezTo>
                      <a:pt x="21422" y="9241"/>
                      <a:pt x="21250" y="9196"/>
                      <a:pt x="20953" y="9195"/>
                    </a:cubicBezTo>
                    <a:cubicBezTo>
                      <a:pt x="20836" y="9194"/>
                      <a:pt x="20721" y="9167"/>
                      <a:pt x="20701" y="9142"/>
                    </a:cubicBezTo>
                    <a:cubicBezTo>
                      <a:pt x="20699" y="9142"/>
                      <a:pt x="20677" y="9142"/>
                      <a:pt x="20676" y="9142"/>
                    </a:cubicBezTo>
                    <a:cubicBezTo>
                      <a:pt x="20672" y="9141"/>
                      <a:pt x="20695" y="9125"/>
                      <a:pt x="20718" y="9097"/>
                    </a:cubicBezTo>
                    <a:cubicBezTo>
                      <a:pt x="20743" y="9044"/>
                      <a:pt x="20804" y="8958"/>
                      <a:pt x="20886" y="8871"/>
                    </a:cubicBezTo>
                    <a:cubicBezTo>
                      <a:pt x="21095" y="8647"/>
                      <a:pt x="21583" y="7797"/>
                      <a:pt x="21531" y="7750"/>
                    </a:cubicBezTo>
                    <a:cubicBezTo>
                      <a:pt x="21516" y="7737"/>
                      <a:pt x="21370" y="7776"/>
                      <a:pt x="21204" y="7833"/>
                    </a:cubicBezTo>
                    <a:cubicBezTo>
                      <a:pt x="21039" y="7890"/>
                      <a:pt x="20765" y="7987"/>
                      <a:pt x="20601" y="8043"/>
                    </a:cubicBezTo>
                    <a:cubicBezTo>
                      <a:pt x="20437" y="8100"/>
                      <a:pt x="20285" y="8134"/>
                      <a:pt x="20257" y="8119"/>
                    </a:cubicBezTo>
                    <a:cubicBezTo>
                      <a:pt x="20230" y="8103"/>
                      <a:pt x="20261" y="7998"/>
                      <a:pt x="20324" y="7885"/>
                    </a:cubicBezTo>
                    <a:cubicBezTo>
                      <a:pt x="20388" y="7773"/>
                      <a:pt x="20442" y="7612"/>
                      <a:pt x="20442" y="7532"/>
                    </a:cubicBezTo>
                    <a:cubicBezTo>
                      <a:pt x="20442" y="7452"/>
                      <a:pt x="20540" y="7205"/>
                      <a:pt x="20668" y="6975"/>
                    </a:cubicBezTo>
                    <a:cubicBezTo>
                      <a:pt x="20911" y="6539"/>
                      <a:pt x="21038" y="6140"/>
                      <a:pt x="21104" y="5621"/>
                    </a:cubicBezTo>
                    <a:lnTo>
                      <a:pt x="21146" y="5312"/>
                    </a:lnTo>
                    <a:lnTo>
                      <a:pt x="20861" y="5515"/>
                    </a:lnTo>
                    <a:cubicBezTo>
                      <a:pt x="20706" y="5625"/>
                      <a:pt x="20518" y="5770"/>
                      <a:pt x="20433" y="5839"/>
                    </a:cubicBezTo>
                    <a:cubicBezTo>
                      <a:pt x="20229" y="6005"/>
                      <a:pt x="20186" y="5923"/>
                      <a:pt x="20291" y="5560"/>
                    </a:cubicBezTo>
                    <a:cubicBezTo>
                      <a:pt x="20356" y="5336"/>
                      <a:pt x="20407" y="4954"/>
                      <a:pt x="20425" y="4635"/>
                    </a:cubicBezTo>
                    <a:lnTo>
                      <a:pt x="20433" y="4432"/>
                    </a:lnTo>
                    <a:cubicBezTo>
                      <a:pt x="20434" y="4320"/>
                      <a:pt x="20429" y="4229"/>
                      <a:pt x="20416" y="4168"/>
                    </a:cubicBezTo>
                    <a:lnTo>
                      <a:pt x="20375" y="3988"/>
                    </a:lnTo>
                    <a:lnTo>
                      <a:pt x="20006" y="4311"/>
                    </a:lnTo>
                    <a:cubicBezTo>
                      <a:pt x="19802" y="4492"/>
                      <a:pt x="19623" y="4630"/>
                      <a:pt x="19604" y="4612"/>
                    </a:cubicBezTo>
                    <a:cubicBezTo>
                      <a:pt x="19584" y="4595"/>
                      <a:pt x="19570" y="4363"/>
                      <a:pt x="19570" y="4101"/>
                    </a:cubicBezTo>
                    <a:cubicBezTo>
                      <a:pt x="19570" y="3666"/>
                      <a:pt x="19486" y="3066"/>
                      <a:pt x="19411" y="2957"/>
                    </a:cubicBezTo>
                    <a:cubicBezTo>
                      <a:pt x="19394" y="2933"/>
                      <a:pt x="19338" y="2969"/>
                      <a:pt x="19285" y="3040"/>
                    </a:cubicBezTo>
                    <a:cubicBezTo>
                      <a:pt x="19233" y="3110"/>
                      <a:pt x="19116" y="3271"/>
                      <a:pt x="19025" y="3393"/>
                    </a:cubicBezTo>
                    <a:cubicBezTo>
                      <a:pt x="18935" y="3515"/>
                      <a:pt x="18841" y="3591"/>
                      <a:pt x="18816" y="3566"/>
                    </a:cubicBezTo>
                    <a:cubicBezTo>
                      <a:pt x="18808" y="3559"/>
                      <a:pt x="18794" y="3536"/>
                      <a:pt x="18782" y="3499"/>
                    </a:cubicBezTo>
                    <a:cubicBezTo>
                      <a:pt x="18782" y="3497"/>
                      <a:pt x="18783" y="3493"/>
                      <a:pt x="18782" y="3491"/>
                    </a:cubicBezTo>
                    <a:cubicBezTo>
                      <a:pt x="18780" y="3485"/>
                      <a:pt x="18776" y="3476"/>
                      <a:pt x="18774" y="3469"/>
                    </a:cubicBezTo>
                    <a:cubicBezTo>
                      <a:pt x="18750" y="3386"/>
                      <a:pt x="18722" y="3262"/>
                      <a:pt x="18699" y="3130"/>
                    </a:cubicBezTo>
                    <a:cubicBezTo>
                      <a:pt x="18605" y="2596"/>
                      <a:pt x="18350" y="2119"/>
                      <a:pt x="18020" y="1866"/>
                    </a:cubicBezTo>
                    <a:lnTo>
                      <a:pt x="17894" y="1768"/>
                    </a:lnTo>
                    <a:lnTo>
                      <a:pt x="17944" y="1986"/>
                    </a:lnTo>
                    <a:cubicBezTo>
                      <a:pt x="18001" y="2214"/>
                      <a:pt x="17999" y="2249"/>
                      <a:pt x="17819" y="3123"/>
                    </a:cubicBezTo>
                    <a:cubicBezTo>
                      <a:pt x="17757" y="3418"/>
                      <a:pt x="17710" y="3754"/>
                      <a:pt x="17710" y="3867"/>
                    </a:cubicBezTo>
                    <a:cubicBezTo>
                      <a:pt x="17710" y="3981"/>
                      <a:pt x="17688" y="4119"/>
                      <a:pt x="17659" y="4168"/>
                    </a:cubicBezTo>
                    <a:cubicBezTo>
                      <a:pt x="17631" y="4218"/>
                      <a:pt x="17578" y="4395"/>
                      <a:pt x="17542" y="4567"/>
                    </a:cubicBezTo>
                    <a:cubicBezTo>
                      <a:pt x="17507" y="4740"/>
                      <a:pt x="17416" y="4987"/>
                      <a:pt x="17341" y="5116"/>
                    </a:cubicBezTo>
                    <a:cubicBezTo>
                      <a:pt x="17266" y="5246"/>
                      <a:pt x="17109" y="5525"/>
                      <a:pt x="16989" y="5733"/>
                    </a:cubicBezTo>
                    <a:cubicBezTo>
                      <a:pt x="16775" y="6106"/>
                      <a:pt x="16703" y="6165"/>
                      <a:pt x="16629" y="6057"/>
                    </a:cubicBezTo>
                    <a:cubicBezTo>
                      <a:pt x="16608" y="6027"/>
                      <a:pt x="16480" y="6163"/>
                      <a:pt x="16335" y="6358"/>
                    </a:cubicBezTo>
                    <a:cubicBezTo>
                      <a:pt x="16191" y="6553"/>
                      <a:pt x="15982" y="6811"/>
                      <a:pt x="15874" y="6930"/>
                    </a:cubicBezTo>
                    <a:cubicBezTo>
                      <a:pt x="15635" y="7195"/>
                      <a:pt x="15556" y="7357"/>
                      <a:pt x="15556" y="7630"/>
                    </a:cubicBezTo>
                    <a:cubicBezTo>
                      <a:pt x="15556" y="7873"/>
                      <a:pt x="15638" y="8026"/>
                      <a:pt x="15833" y="8171"/>
                    </a:cubicBezTo>
                    <a:cubicBezTo>
                      <a:pt x="15962" y="8268"/>
                      <a:pt x="15970" y="8304"/>
                      <a:pt x="15933" y="8585"/>
                    </a:cubicBezTo>
                    <a:cubicBezTo>
                      <a:pt x="15905" y="8798"/>
                      <a:pt x="15864" y="8892"/>
                      <a:pt x="15799" y="8909"/>
                    </a:cubicBezTo>
                    <a:cubicBezTo>
                      <a:pt x="15537" y="8977"/>
                      <a:pt x="15224" y="9159"/>
                      <a:pt x="15120" y="9307"/>
                    </a:cubicBezTo>
                    <a:cubicBezTo>
                      <a:pt x="15056" y="9401"/>
                      <a:pt x="14883" y="9531"/>
                      <a:pt x="14726" y="9601"/>
                    </a:cubicBezTo>
                    <a:lnTo>
                      <a:pt x="14441" y="9729"/>
                    </a:lnTo>
                    <a:lnTo>
                      <a:pt x="14232" y="9518"/>
                    </a:lnTo>
                    <a:cubicBezTo>
                      <a:pt x="14115" y="9403"/>
                      <a:pt x="13902" y="9223"/>
                      <a:pt x="13754" y="9119"/>
                    </a:cubicBezTo>
                    <a:cubicBezTo>
                      <a:pt x="13426" y="8889"/>
                      <a:pt x="13084" y="8439"/>
                      <a:pt x="13168" y="8344"/>
                    </a:cubicBezTo>
                    <a:cubicBezTo>
                      <a:pt x="13200" y="8308"/>
                      <a:pt x="13203" y="8231"/>
                      <a:pt x="13176" y="8171"/>
                    </a:cubicBezTo>
                    <a:cubicBezTo>
                      <a:pt x="13069" y="7933"/>
                      <a:pt x="13116" y="7500"/>
                      <a:pt x="13285" y="7178"/>
                    </a:cubicBezTo>
                    <a:cubicBezTo>
                      <a:pt x="13428" y="6906"/>
                      <a:pt x="13492" y="6841"/>
                      <a:pt x="13754" y="6719"/>
                    </a:cubicBezTo>
                    <a:cubicBezTo>
                      <a:pt x="13922" y="6641"/>
                      <a:pt x="14084" y="6576"/>
                      <a:pt x="14115" y="6576"/>
                    </a:cubicBezTo>
                    <a:cubicBezTo>
                      <a:pt x="14146" y="6576"/>
                      <a:pt x="14276" y="6508"/>
                      <a:pt x="14400" y="6418"/>
                    </a:cubicBezTo>
                    <a:cubicBezTo>
                      <a:pt x="14551" y="6309"/>
                      <a:pt x="14709" y="6248"/>
                      <a:pt x="14886" y="6230"/>
                    </a:cubicBezTo>
                    <a:cubicBezTo>
                      <a:pt x="15030" y="6215"/>
                      <a:pt x="15144" y="6178"/>
                      <a:pt x="15137" y="6147"/>
                    </a:cubicBezTo>
                    <a:cubicBezTo>
                      <a:pt x="15130" y="6116"/>
                      <a:pt x="15251" y="6062"/>
                      <a:pt x="15405" y="6027"/>
                    </a:cubicBezTo>
                    <a:cubicBezTo>
                      <a:pt x="15760" y="5945"/>
                      <a:pt x="15954" y="5826"/>
                      <a:pt x="16025" y="5658"/>
                    </a:cubicBezTo>
                    <a:cubicBezTo>
                      <a:pt x="16106" y="5467"/>
                      <a:pt x="16108" y="5467"/>
                      <a:pt x="15849" y="5621"/>
                    </a:cubicBezTo>
                    <a:cubicBezTo>
                      <a:pt x="15657" y="5735"/>
                      <a:pt x="15512" y="5772"/>
                      <a:pt x="15103" y="5801"/>
                    </a:cubicBezTo>
                    <a:cubicBezTo>
                      <a:pt x="14826" y="5821"/>
                      <a:pt x="14561" y="5849"/>
                      <a:pt x="14509" y="5869"/>
                    </a:cubicBezTo>
                    <a:cubicBezTo>
                      <a:pt x="14456" y="5889"/>
                      <a:pt x="14394" y="5883"/>
                      <a:pt x="14374" y="5854"/>
                    </a:cubicBezTo>
                    <a:cubicBezTo>
                      <a:pt x="14328" y="5786"/>
                      <a:pt x="14562" y="5643"/>
                      <a:pt x="14718" y="5643"/>
                    </a:cubicBezTo>
                    <a:cubicBezTo>
                      <a:pt x="14785" y="5643"/>
                      <a:pt x="14914" y="5569"/>
                      <a:pt x="15003" y="5485"/>
                    </a:cubicBezTo>
                    <a:cubicBezTo>
                      <a:pt x="15193" y="5307"/>
                      <a:pt x="15403" y="5250"/>
                      <a:pt x="15564" y="5327"/>
                    </a:cubicBezTo>
                    <a:cubicBezTo>
                      <a:pt x="15655" y="5371"/>
                      <a:pt x="15673" y="5365"/>
                      <a:pt x="15673" y="5305"/>
                    </a:cubicBezTo>
                    <a:cubicBezTo>
                      <a:pt x="15673" y="5112"/>
                      <a:pt x="15546" y="4950"/>
                      <a:pt x="15338" y="4876"/>
                    </a:cubicBezTo>
                    <a:cubicBezTo>
                      <a:pt x="15218" y="4833"/>
                      <a:pt x="15071" y="4778"/>
                      <a:pt x="15003" y="4748"/>
                    </a:cubicBezTo>
                    <a:cubicBezTo>
                      <a:pt x="14935" y="4718"/>
                      <a:pt x="14828" y="4698"/>
                      <a:pt x="14768" y="4710"/>
                    </a:cubicBezTo>
                    <a:cubicBezTo>
                      <a:pt x="14708" y="4722"/>
                      <a:pt x="14584" y="4698"/>
                      <a:pt x="14492" y="4657"/>
                    </a:cubicBezTo>
                    <a:lnTo>
                      <a:pt x="14324" y="4582"/>
                    </a:lnTo>
                    <a:lnTo>
                      <a:pt x="14626" y="4349"/>
                    </a:lnTo>
                    <a:cubicBezTo>
                      <a:pt x="14986" y="4066"/>
                      <a:pt x="15136" y="3816"/>
                      <a:pt x="15187" y="3424"/>
                    </a:cubicBezTo>
                    <a:cubicBezTo>
                      <a:pt x="15218" y="3185"/>
                      <a:pt x="15263" y="3102"/>
                      <a:pt x="15405" y="2995"/>
                    </a:cubicBezTo>
                    <a:cubicBezTo>
                      <a:pt x="15409" y="2991"/>
                      <a:pt x="15409" y="2990"/>
                      <a:pt x="15414" y="2987"/>
                    </a:cubicBezTo>
                    <a:cubicBezTo>
                      <a:pt x="15425" y="2979"/>
                      <a:pt x="15435" y="2971"/>
                      <a:pt x="15447" y="2965"/>
                    </a:cubicBezTo>
                    <a:cubicBezTo>
                      <a:pt x="15538" y="2909"/>
                      <a:pt x="15642" y="2875"/>
                      <a:pt x="15698" y="2882"/>
                    </a:cubicBezTo>
                    <a:cubicBezTo>
                      <a:pt x="15805" y="2895"/>
                      <a:pt x="15825" y="2941"/>
                      <a:pt x="15841" y="3213"/>
                    </a:cubicBezTo>
                    <a:cubicBezTo>
                      <a:pt x="15851" y="3384"/>
                      <a:pt x="15887" y="3537"/>
                      <a:pt x="15925" y="3559"/>
                    </a:cubicBezTo>
                    <a:cubicBezTo>
                      <a:pt x="15963" y="3581"/>
                      <a:pt x="16110" y="3604"/>
                      <a:pt x="16252" y="3604"/>
                    </a:cubicBezTo>
                    <a:cubicBezTo>
                      <a:pt x="16412" y="3605"/>
                      <a:pt x="16548" y="3637"/>
                      <a:pt x="16620" y="3694"/>
                    </a:cubicBezTo>
                    <a:cubicBezTo>
                      <a:pt x="16732" y="3783"/>
                      <a:pt x="16738" y="3783"/>
                      <a:pt x="16696" y="3657"/>
                    </a:cubicBezTo>
                    <a:cubicBezTo>
                      <a:pt x="16609" y="3394"/>
                      <a:pt x="16623" y="3312"/>
                      <a:pt x="16763" y="3326"/>
                    </a:cubicBezTo>
                    <a:cubicBezTo>
                      <a:pt x="16959" y="3344"/>
                      <a:pt x="16931" y="3310"/>
                      <a:pt x="16578" y="3108"/>
                    </a:cubicBezTo>
                    <a:cubicBezTo>
                      <a:pt x="16279" y="2935"/>
                      <a:pt x="16255" y="2905"/>
                      <a:pt x="16268" y="2731"/>
                    </a:cubicBezTo>
                    <a:cubicBezTo>
                      <a:pt x="16289" y="2454"/>
                      <a:pt x="16066" y="2295"/>
                      <a:pt x="15648" y="2295"/>
                    </a:cubicBezTo>
                    <a:cubicBezTo>
                      <a:pt x="15250" y="2295"/>
                      <a:pt x="14950" y="2425"/>
                      <a:pt x="14835" y="2641"/>
                    </a:cubicBezTo>
                    <a:cubicBezTo>
                      <a:pt x="14787" y="2733"/>
                      <a:pt x="14709" y="2980"/>
                      <a:pt x="14659" y="3190"/>
                    </a:cubicBezTo>
                    <a:cubicBezTo>
                      <a:pt x="14526" y="3762"/>
                      <a:pt x="14302" y="4052"/>
                      <a:pt x="14224" y="3755"/>
                    </a:cubicBezTo>
                    <a:cubicBezTo>
                      <a:pt x="14174" y="3566"/>
                      <a:pt x="14030" y="3517"/>
                      <a:pt x="13729" y="3589"/>
                    </a:cubicBezTo>
                    <a:cubicBezTo>
                      <a:pt x="13357" y="3678"/>
                      <a:pt x="13297" y="3669"/>
                      <a:pt x="13235" y="3521"/>
                    </a:cubicBezTo>
                    <a:cubicBezTo>
                      <a:pt x="13161" y="3347"/>
                      <a:pt x="13118" y="3358"/>
                      <a:pt x="13134" y="3544"/>
                    </a:cubicBezTo>
                    <a:cubicBezTo>
                      <a:pt x="13151" y="3748"/>
                      <a:pt x="13050" y="3843"/>
                      <a:pt x="12774" y="3882"/>
                    </a:cubicBezTo>
                    <a:cubicBezTo>
                      <a:pt x="12592" y="3909"/>
                      <a:pt x="12534" y="3945"/>
                      <a:pt x="12506" y="4048"/>
                    </a:cubicBezTo>
                    <a:cubicBezTo>
                      <a:pt x="12486" y="4120"/>
                      <a:pt x="12486" y="4213"/>
                      <a:pt x="12506" y="4259"/>
                    </a:cubicBezTo>
                    <a:cubicBezTo>
                      <a:pt x="12605" y="4491"/>
                      <a:pt x="12291" y="4434"/>
                      <a:pt x="11969" y="4161"/>
                    </a:cubicBezTo>
                    <a:cubicBezTo>
                      <a:pt x="11765" y="3988"/>
                      <a:pt x="11517" y="3566"/>
                      <a:pt x="11584" y="3506"/>
                    </a:cubicBezTo>
                    <a:cubicBezTo>
                      <a:pt x="11605" y="3487"/>
                      <a:pt x="11727" y="3452"/>
                      <a:pt x="11860" y="3424"/>
                    </a:cubicBezTo>
                    <a:lnTo>
                      <a:pt x="12103" y="3371"/>
                    </a:lnTo>
                    <a:lnTo>
                      <a:pt x="12103" y="3040"/>
                    </a:lnTo>
                    <a:cubicBezTo>
                      <a:pt x="12103" y="2729"/>
                      <a:pt x="12113" y="2700"/>
                      <a:pt x="12296" y="2566"/>
                    </a:cubicBezTo>
                    <a:cubicBezTo>
                      <a:pt x="12529" y="2395"/>
                      <a:pt x="12773" y="1970"/>
                      <a:pt x="12774" y="1731"/>
                    </a:cubicBezTo>
                    <a:cubicBezTo>
                      <a:pt x="12775" y="1469"/>
                      <a:pt x="12629" y="1273"/>
                      <a:pt x="12380" y="1189"/>
                    </a:cubicBezTo>
                    <a:cubicBezTo>
                      <a:pt x="12154" y="1113"/>
                      <a:pt x="11736" y="1102"/>
                      <a:pt x="11517" y="1166"/>
                    </a:cubicBezTo>
                    <a:cubicBezTo>
                      <a:pt x="11432" y="1191"/>
                      <a:pt x="11318" y="1164"/>
                      <a:pt x="11156" y="1068"/>
                    </a:cubicBezTo>
                    <a:cubicBezTo>
                      <a:pt x="10945" y="944"/>
                      <a:pt x="10928" y="913"/>
                      <a:pt x="10955" y="760"/>
                    </a:cubicBezTo>
                    <a:cubicBezTo>
                      <a:pt x="10973" y="662"/>
                      <a:pt x="10959" y="570"/>
                      <a:pt x="10922" y="549"/>
                    </a:cubicBezTo>
                    <a:cubicBezTo>
                      <a:pt x="10806" y="485"/>
                      <a:pt x="10850" y="304"/>
                      <a:pt x="10989" y="271"/>
                    </a:cubicBezTo>
                    <a:cubicBezTo>
                      <a:pt x="11119" y="240"/>
                      <a:pt x="11117" y="243"/>
                      <a:pt x="10972" y="211"/>
                    </a:cubicBezTo>
                    <a:cubicBezTo>
                      <a:pt x="10884" y="191"/>
                      <a:pt x="10833" y="144"/>
                      <a:pt x="10838" y="90"/>
                    </a:cubicBezTo>
                    <a:cubicBezTo>
                      <a:pt x="10842" y="42"/>
                      <a:pt x="10816" y="0"/>
                      <a:pt x="10788" y="0"/>
                    </a:cubicBezTo>
                    <a:close/>
                    <a:moveTo>
                      <a:pt x="10813" y="3604"/>
                    </a:moveTo>
                    <a:cubicBezTo>
                      <a:pt x="10819" y="3600"/>
                      <a:pt x="10826" y="3604"/>
                      <a:pt x="10830" y="3604"/>
                    </a:cubicBezTo>
                    <a:cubicBezTo>
                      <a:pt x="10862" y="3609"/>
                      <a:pt x="10923" y="3724"/>
                      <a:pt x="10972" y="3860"/>
                    </a:cubicBezTo>
                    <a:cubicBezTo>
                      <a:pt x="10987" y="3900"/>
                      <a:pt x="11002" y="3939"/>
                      <a:pt x="11022" y="3980"/>
                    </a:cubicBezTo>
                    <a:cubicBezTo>
                      <a:pt x="11082" y="4104"/>
                      <a:pt x="11171" y="4232"/>
                      <a:pt x="11265" y="4349"/>
                    </a:cubicBezTo>
                    <a:cubicBezTo>
                      <a:pt x="11297" y="4388"/>
                      <a:pt x="11324" y="4426"/>
                      <a:pt x="11358" y="4462"/>
                    </a:cubicBezTo>
                    <a:cubicBezTo>
                      <a:pt x="11391" y="4498"/>
                      <a:pt x="11432" y="4535"/>
                      <a:pt x="11467" y="4567"/>
                    </a:cubicBezTo>
                    <a:cubicBezTo>
                      <a:pt x="11501" y="4600"/>
                      <a:pt x="11532" y="4630"/>
                      <a:pt x="11567" y="4657"/>
                    </a:cubicBezTo>
                    <a:cubicBezTo>
                      <a:pt x="11603" y="4685"/>
                      <a:pt x="11641" y="4711"/>
                      <a:pt x="11676" y="4733"/>
                    </a:cubicBezTo>
                    <a:cubicBezTo>
                      <a:pt x="11798" y="4809"/>
                      <a:pt x="11963" y="4945"/>
                      <a:pt x="12045" y="5041"/>
                    </a:cubicBezTo>
                    <a:cubicBezTo>
                      <a:pt x="12082" y="5085"/>
                      <a:pt x="12120" y="5124"/>
                      <a:pt x="12162" y="5154"/>
                    </a:cubicBezTo>
                    <a:cubicBezTo>
                      <a:pt x="12190" y="5175"/>
                      <a:pt x="12224" y="5192"/>
                      <a:pt x="12254" y="5207"/>
                    </a:cubicBezTo>
                    <a:cubicBezTo>
                      <a:pt x="12285" y="5221"/>
                      <a:pt x="12314" y="5236"/>
                      <a:pt x="12346" y="5244"/>
                    </a:cubicBezTo>
                    <a:cubicBezTo>
                      <a:pt x="12363" y="5249"/>
                      <a:pt x="12380" y="5249"/>
                      <a:pt x="12397" y="5252"/>
                    </a:cubicBezTo>
                    <a:cubicBezTo>
                      <a:pt x="12431" y="5258"/>
                      <a:pt x="12463" y="5261"/>
                      <a:pt x="12489" y="5267"/>
                    </a:cubicBezTo>
                    <a:cubicBezTo>
                      <a:pt x="12515" y="5273"/>
                      <a:pt x="12537" y="5283"/>
                      <a:pt x="12556" y="5290"/>
                    </a:cubicBezTo>
                    <a:cubicBezTo>
                      <a:pt x="12584" y="5300"/>
                      <a:pt x="12603" y="5308"/>
                      <a:pt x="12615" y="5320"/>
                    </a:cubicBezTo>
                    <a:cubicBezTo>
                      <a:pt x="12618" y="5324"/>
                      <a:pt x="12621" y="5331"/>
                      <a:pt x="12623" y="5335"/>
                    </a:cubicBezTo>
                    <a:cubicBezTo>
                      <a:pt x="12639" y="5367"/>
                      <a:pt x="12592" y="5407"/>
                      <a:pt x="12489" y="5455"/>
                    </a:cubicBezTo>
                    <a:cubicBezTo>
                      <a:pt x="12465" y="5466"/>
                      <a:pt x="12440" y="5476"/>
                      <a:pt x="12413" y="5493"/>
                    </a:cubicBezTo>
                    <a:cubicBezTo>
                      <a:pt x="12387" y="5509"/>
                      <a:pt x="12359" y="5531"/>
                      <a:pt x="12330" y="5553"/>
                    </a:cubicBezTo>
                    <a:cubicBezTo>
                      <a:pt x="12271" y="5596"/>
                      <a:pt x="12203" y="5651"/>
                      <a:pt x="12137" y="5711"/>
                    </a:cubicBezTo>
                    <a:cubicBezTo>
                      <a:pt x="12071" y="5771"/>
                      <a:pt x="12005" y="5835"/>
                      <a:pt x="11936" y="5907"/>
                    </a:cubicBezTo>
                    <a:cubicBezTo>
                      <a:pt x="11798" y="6049"/>
                      <a:pt x="11660" y="6211"/>
                      <a:pt x="11534" y="6373"/>
                    </a:cubicBezTo>
                    <a:cubicBezTo>
                      <a:pt x="11471" y="6454"/>
                      <a:pt x="11412" y="6535"/>
                      <a:pt x="11358" y="6614"/>
                    </a:cubicBezTo>
                    <a:cubicBezTo>
                      <a:pt x="11277" y="6732"/>
                      <a:pt x="11206" y="6845"/>
                      <a:pt x="11156" y="6945"/>
                    </a:cubicBezTo>
                    <a:cubicBezTo>
                      <a:pt x="11140" y="6978"/>
                      <a:pt x="11126" y="7013"/>
                      <a:pt x="11115" y="7043"/>
                    </a:cubicBezTo>
                    <a:cubicBezTo>
                      <a:pt x="11062" y="7177"/>
                      <a:pt x="10972" y="7379"/>
                      <a:pt x="10922" y="7494"/>
                    </a:cubicBezTo>
                    <a:cubicBezTo>
                      <a:pt x="10871" y="7609"/>
                      <a:pt x="10818" y="7719"/>
                      <a:pt x="10796" y="7742"/>
                    </a:cubicBezTo>
                    <a:cubicBezTo>
                      <a:pt x="10784" y="7755"/>
                      <a:pt x="10764" y="7743"/>
                      <a:pt x="10737" y="7712"/>
                    </a:cubicBezTo>
                    <a:cubicBezTo>
                      <a:pt x="10724" y="7697"/>
                      <a:pt x="10711" y="7677"/>
                      <a:pt x="10696" y="7652"/>
                    </a:cubicBezTo>
                    <a:cubicBezTo>
                      <a:pt x="10664" y="7603"/>
                      <a:pt x="10623" y="7540"/>
                      <a:pt x="10587" y="7464"/>
                    </a:cubicBezTo>
                    <a:cubicBezTo>
                      <a:pt x="10531" y="7350"/>
                      <a:pt x="10479" y="7217"/>
                      <a:pt x="10427" y="7073"/>
                    </a:cubicBezTo>
                    <a:cubicBezTo>
                      <a:pt x="10414" y="7036"/>
                      <a:pt x="10397" y="6989"/>
                      <a:pt x="10377" y="6945"/>
                    </a:cubicBezTo>
                    <a:cubicBezTo>
                      <a:pt x="10338" y="6858"/>
                      <a:pt x="10283" y="6764"/>
                      <a:pt x="10235" y="6682"/>
                    </a:cubicBezTo>
                    <a:cubicBezTo>
                      <a:pt x="10210" y="6640"/>
                      <a:pt x="10190" y="6601"/>
                      <a:pt x="10168" y="6569"/>
                    </a:cubicBezTo>
                    <a:cubicBezTo>
                      <a:pt x="9915" y="6210"/>
                      <a:pt x="9316" y="5613"/>
                      <a:pt x="9087" y="5485"/>
                    </a:cubicBezTo>
                    <a:cubicBezTo>
                      <a:pt x="9057" y="5469"/>
                      <a:pt x="9033" y="5454"/>
                      <a:pt x="9011" y="5440"/>
                    </a:cubicBezTo>
                    <a:cubicBezTo>
                      <a:pt x="8989" y="5426"/>
                      <a:pt x="8967" y="5414"/>
                      <a:pt x="8952" y="5402"/>
                    </a:cubicBezTo>
                    <a:cubicBezTo>
                      <a:pt x="8938" y="5390"/>
                      <a:pt x="8934" y="5375"/>
                      <a:pt x="8927" y="5365"/>
                    </a:cubicBezTo>
                    <a:cubicBezTo>
                      <a:pt x="8921" y="5355"/>
                      <a:pt x="8918" y="5343"/>
                      <a:pt x="8919" y="5335"/>
                    </a:cubicBezTo>
                    <a:cubicBezTo>
                      <a:pt x="8919" y="5330"/>
                      <a:pt x="8917" y="5331"/>
                      <a:pt x="8919" y="5327"/>
                    </a:cubicBezTo>
                    <a:cubicBezTo>
                      <a:pt x="8921" y="5323"/>
                      <a:pt x="8923" y="5316"/>
                      <a:pt x="8927" y="5312"/>
                    </a:cubicBezTo>
                    <a:cubicBezTo>
                      <a:pt x="8936" y="5304"/>
                      <a:pt x="8953" y="5296"/>
                      <a:pt x="8969" y="5290"/>
                    </a:cubicBezTo>
                    <a:cubicBezTo>
                      <a:pt x="9002" y="5276"/>
                      <a:pt x="9048" y="5271"/>
                      <a:pt x="9112" y="5259"/>
                    </a:cubicBezTo>
                    <a:cubicBezTo>
                      <a:pt x="9136" y="5255"/>
                      <a:pt x="9170" y="5244"/>
                      <a:pt x="9204" y="5229"/>
                    </a:cubicBezTo>
                    <a:cubicBezTo>
                      <a:pt x="9306" y="5184"/>
                      <a:pt x="9435" y="5096"/>
                      <a:pt x="9539" y="5004"/>
                    </a:cubicBezTo>
                    <a:cubicBezTo>
                      <a:pt x="9678" y="4881"/>
                      <a:pt x="9925" y="4671"/>
                      <a:pt x="10084" y="4537"/>
                    </a:cubicBezTo>
                    <a:cubicBezTo>
                      <a:pt x="10211" y="4430"/>
                      <a:pt x="10356" y="4263"/>
                      <a:pt x="10469" y="4101"/>
                    </a:cubicBezTo>
                    <a:cubicBezTo>
                      <a:pt x="10488" y="4074"/>
                      <a:pt x="10511" y="4045"/>
                      <a:pt x="10528" y="4018"/>
                    </a:cubicBezTo>
                    <a:cubicBezTo>
                      <a:pt x="10545" y="3991"/>
                      <a:pt x="10555" y="3968"/>
                      <a:pt x="10570" y="3943"/>
                    </a:cubicBezTo>
                    <a:cubicBezTo>
                      <a:pt x="10624" y="3846"/>
                      <a:pt x="10683" y="3756"/>
                      <a:pt x="10729" y="3694"/>
                    </a:cubicBezTo>
                    <a:cubicBezTo>
                      <a:pt x="10752" y="3663"/>
                      <a:pt x="10771" y="3643"/>
                      <a:pt x="10788" y="3627"/>
                    </a:cubicBezTo>
                    <a:cubicBezTo>
                      <a:pt x="10796" y="3618"/>
                      <a:pt x="10807" y="3608"/>
                      <a:pt x="10813" y="3604"/>
                    </a:cubicBezTo>
                    <a:close/>
                    <a:moveTo>
                      <a:pt x="10771" y="8096"/>
                    </a:moveTo>
                    <a:cubicBezTo>
                      <a:pt x="10816" y="8096"/>
                      <a:pt x="10971" y="8473"/>
                      <a:pt x="10939" y="8502"/>
                    </a:cubicBezTo>
                    <a:cubicBezTo>
                      <a:pt x="10893" y="8544"/>
                      <a:pt x="10614" y="8543"/>
                      <a:pt x="10587" y="8502"/>
                    </a:cubicBezTo>
                    <a:cubicBezTo>
                      <a:pt x="10581" y="8494"/>
                      <a:pt x="10587" y="8474"/>
                      <a:pt x="10595" y="8442"/>
                    </a:cubicBezTo>
                    <a:cubicBezTo>
                      <a:pt x="10597" y="8419"/>
                      <a:pt x="10604" y="8389"/>
                      <a:pt x="10620" y="8359"/>
                    </a:cubicBezTo>
                    <a:cubicBezTo>
                      <a:pt x="10630" y="8330"/>
                      <a:pt x="10644" y="8293"/>
                      <a:pt x="10662" y="8254"/>
                    </a:cubicBezTo>
                    <a:cubicBezTo>
                      <a:pt x="10674" y="8229"/>
                      <a:pt x="10684" y="8212"/>
                      <a:pt x="10696" y="8194"/>
                    </a:cubicBezTo>
                    <a:cubicBezTo>
                      <a:pt x="10724" y="8139"/>
                      <a:pt x="10757" y="8096"/>
                      <a:pt x="10771" y="8096"/>
                    </a:cubicBezTo>
                    <a:close/>
                    <a:moveTo>
                      <a:pt x="10796" y="8864"/>
                    </a:moveTo>
                    <a:cubicBezTo>
                      <a:pt x="10728" y="8864"/>
                      <a:pt x="10660" y="8888"/>
                      <a:pt x="10570" y="8939"/>
                    </a:cubicBezTo>
                    <a:cubicBezTo>
                      <a:pt x="10445" y="9009"/>
                      <a:pt x="10202" y="9067"/>
                      <a:pt x="10034" y="9067"/>
                    </a:cubicBezTo>
                    <a:cubicBezTo>
                      <a:pt x="9410" y="9067"/>
                      <a:pt x="9043" y="9747"/>
                      <a:pt x="9539" y="9985"/>
                    </a:cubicBezTo>
                    <a:cubicBezTo>
                      <a:pt x="9871" y="10144"/>
                      <a:pt x="9821" y="10283"/>
                      <a:pt x="9371" y="10451"/>
                    </a:cubicBezTo>
                    <a:cubicBezTo>
                      <a:pt x="9064" y="10566"/>
                      <a:pt x="8912" y="10578"/>
                      <a:pt x="8693" y="10489"/>
                    </a:cubicBezTo>
                    <a:cubicBezTo>
                      <a:pt x="8537" y="10425"/>
                      <a:pt x="8330" y="10402"/>
                      <a:pt x="8232" y="10436"/>
                    </a:cubicBezTo>
                    <a:cubicBezTo>
                      <a:pt x="7973" y="10525"/>
                      <a:pt x="8015" y="10776"/>
                      <a:pt x="8299" y="10842"/>
                    </a:cubicBezTo>
                    <a:cubicBezTo>
                      <a:pt x="8438" y="10875"/>
                      <a:pt x="8516" y="10954"/>
                      <a:pt x="8483" y="11031"/>
                    </a:cubicBezTo>
                    <a:cubicBezTo>
                      <a:pt x="8452" y="11104"/>
                      <a:pt x="8340" y="11626"/>
                      <a:pt x="8232" y="12189"/>
                    </a:cubicBezTo>
                    <a:cubicBezTo>
                      <a:pt x="8075" y="13002"/>
                      <a:pt x="7971" y="13260"/>
                      <a:pt x="7754" y="13438"/>
                    </a:cubicBezTo>
                    <a:lnTo>
                      <a:pt x="7486" y="13664"/>
                    </a:lnTo>
                    <a:lnTo>
                      <a:pt x="7779" y="13875"/>
                    </a:lnTo>
                    <a:cubicBezTo>
                      <a:pt x="8183" y="14159"/>
                      <a:pt x="8950" y="14160"/>
                      <a:pt x="9355" y="13875"/>
                    </a:cubicBezTo>
                    <a:cubicBezTo>
                      <a:pt x="9656" y="13663"/>
                      <a:pt x="9651" y="13661"/>
                      <a:pt x="9422" y="13491"/>
                    </a:cubicBezTo>
                    <a:cubicBezTo>
                      <a:pt x="9252" y="13365"/>
                      <a:pt x="9122" y="13003"/>
                      <a:pt x="8927" y="12114"/>
                    </a:cubicBezTo>
                    <a:cubicBezTo>
                      <a:pt x="8782" y="11451"/>
                      <a:pt x="8687" y="10885"/>
                      <a:pt x="8718" y="10857"/>
                    </a:cubicBezTo>
                    <a:cubicBezTo>
                      <a:pt x="8821" y="10765"/>
                      <a:pt x="10209" y="10805"/>
                      <a:pt x="10277" y="10903"/>
                    </a:cubicBezTo>
                    <a:cubicBezTo>
                      <a:pt x="10313" y="10956"/>
                      <a:pt x="10195" y="11103"/>
                      <a:pt x="10008" y="11226"/>
                    </a:cubicBezTo>
                    <a:cubicBezTo>
                      <a:pt x="9705" y="11427"/>
                      <a:pt x="9575" y="11621"/>
                      <a:pt x="9388" y="12152"/>
                    </a:cubicBezTo>
                    <a:cubicBezTo>
                      <a:pt x="9284" y="12447"/>
                      <a:pt x="9716" y="13121"/>
                      <a:pt x="10159" y="13355"/>
                    </a:cubicBezTo>
                    <a:cubicBezTo>
                      <a:pt x="10552" y="13563"/>
                      <a:pt x="10578" y="13604"/>
                      <a:pt x="10545" y="14010"/>
                    </a:cubicBezTo>
                    <a:cubicBezTo>
                      <a:pt x="10510" y="14436"/>
                      <a:pt x="10502" y="14442"/>
                      <a:pt x="10134" y="14409"/>
                    </a:cubicBezTo>
                    <a:cubicBezTo>
                      <a:pt x="9760" y="14375"/>
                      <a:pt x="9755" y="14377"/>
                      <a:pt x="9782" y="14793"/>
                    </a:cubicBezTo>
                    <a:cubicBezTo>
                      <a:pt x="9805" y="15137"/>
                      <a:pt x="9857" y="15219"/>
                      <a:pt x="10050" y="15221"/>
                    </a:cubicBezTo>
                    <a:cubicBezTo>
                      <a:pt x="10179" y="15223"/>
                      <a:pt x="10376" y="15284"/>
                      <a:pt x="10494" y="15364"/>
                    </a:cubicBezTo>
                    <a:cubicBezTo>
                      <a:pt x="10681" y="15491"/>
                      <a:pt x="10752" y="15494"/>
                      <a:pt x="11031" y="15364"/>
                    </a:cubicBezTo>
                    <a:cubicBezTo>
                      <a:pt x="11208" y="15282"/>
                      <a:pt x="11450" y="15214"/>
                      <a:pt x="11567" y="15214"/>
                    </a:cubicBezTo>
                    <a:cubicBezTo>
                      <a:pt x="11738" y="15214"/>
                      <a:pt x="11786" y="15135"/>
                      <a:pt x="11793" y="14800"/>
                    </a:cubicBezTo>
                    <a:cubicBezTo>
                      <a:pt x="11802" y="14394"/>
                      <a:pt x="11791" y="14385"/>
                      <a:pt x="11441" y="14416"/>
                    </a:cubicBezTo>
                    <a:cubicBezTo>
                      <a:pt x="11095" y="14447"/>
                      <a:pt x="11081" y="14433"/>
                      <a:pt x="11048" y="14018"/>
                    </a:cubicBezTo>
                    <a:cubicBezTo>
                      <a:pt x="11015" y="13614"/>
                      <a:pt x="11042" y="13565"/>
                      <a:pt x="11467" y="13325"/>
                    </a:cubicBezTo>
                    <a:cubicBezTo>
                      <a:pt x="12294" y="12857"/>
                      <a:pt x="12377" y="11922"/>
                      <a:pt x="11651" y="11309"/>
                    </a:cubicBezTo>
                    <a:cubicBezTo>
                      <a:pt x="11436" y="11127"/>
                      <a:pt x="11292" y="10942"/>
                      <a:pt x="11324" y="10895"/>
                    </a:cubicBezTo>
                    <a:cubicBezTo>
                      <a:pt x="11418" y="10759"/>
                      <a:pt x="12582" y="10796"/>
                      <a:pt x="12715" y="10940"/>
                    </a:cubicBezTo>
                    <a:cubicBezTo>
                      <a:pt x="12917" y="11158"/>
                      <a:pt x="12430" y="13277"/>
                      <a:pt x="12129" y="13491"/>
                    </a:cubicBezTo>
                    <a:cubicBezTo>
                      <a:pt x="11995" y="13586"/>
                      <a:pt x="11914" y="13679"/>
                      <a:pt x="11944" y="13702"/>
                    </a:cubicBezTo>
                    <a:cubicBezTo>
                      <a:pt x="12545" y="14146"/>
                      <a:pt x="13223" y="14212"/>
                      <a:pt x="13712" y="13867"/>
                    </a:cubicBezTo>
                    <a:cubicBezTo>
                      <a:pt x="14024" y="13648"/>
                      <a:pt x="14017" y="13645"/>
                      <a:pt x="13788" y="13483"/>
                    </a:cubicBezTo>
                    <a:cubicBezTo>
                      <a:pt x="13614" y="13361"/>
                      <a:pt x="13495" y="13025"/>
                      <a:pt x="13310" y="12144"/>
                    </a:cubicBezTo>
                    <a:lnTo>
                      <a:pt x="13067" y="10970"/>
                    </a:lnTo>
                    <a:lnTo>
                      <a:pt x="13335" y="10790"/>
                    </a:lnTo>
                    <a:cubicBezTo>
                      <a:pt x="13561" y="10633"/>
                      <a:pt x="13574" y="10590"/>
                      <a:pt x="13427" y="10504"/>
                    </a:cubicBezTo>
                    <a:cubicBezTo>
                      <a:pt x="13219" y="10380"/>
                      <a:pt x="12964" y="10376"/>
                      <a:pt x="12765" y="10489"/>
                    </a:cubicBezTo>
                    <a:cubicBezTo>
                      <a:pt x="12621" y="10571"/>
                      <a:pt x="11682" y="10403"/>
                      <a:pt x="11534" y="10271"/>
                    </a:cubicBezTo>
                    <a:cubicBezTo>
                      <a:pt x="11492" y="10234"/>
                      <a:pt x="11642" y="10137"/>
                      <a:pt x="11869" y="10052"/>
                    </a:cubicBezTo>
                    <a:cubicBezTo>
                      <a:pt x="12167" y="9941"/>
                      <a:pt x="12279" y="9833"/>
                      <a:pt x="12279" y="9669"/>
                    </a:cubicBezTo>
                    <a:cubicBezTo>
                      <a:pt x="12279" y="9343"/>
                      <a:pt x="11956" y="9067"/>
                      <a:pt x="11575" y="9067"/>
                    </a:cubicBezTo>
                    <a:cubicBezTo>
                      <a:pt x="11396" y="9067"/>
                      <a:pt x="11147" y="9009"/>
                      <a:pt x="11022" y="8939"/>
                    </a:cubicBezTo>
                    <a:cubicBezTo>
                      <a:pt x="10932" y="8888"/>
                      <a:pt x="10864" y="8864"/>
                      <a:pt x="10796" y="8864"/>
                    </a:cubicBezTo>
                    <a:close/>
                    <a:moveTo>
                      <a:pt x="11425" y="9172"/>
                    </a:moveTo>
                    <a:cubicBezTo>
                      <a:pt x="11444" y="9171"/>
                      <a:pt x="11456" y="9171"/>
                      <a:pt x="11475" y="9172"/>
                    </a:cubicBezTo>
                    <a:cubicBezTo>
                      <a:pt x="11729" y="9185"/>
                      <a:pt x="11936" y="9363"/>
                      <a:pt x="11936" y="9654"/>
                    </a:cubicBezTo>
                    <a:cubicBezTo>
                      <a:pt x="11936" y="10005"/>
                      <a:pt x="11470" y="10173"/>
                      <a:pt x="11098" y="9955"/>
                    </a:cubicBezTo>
                    <a:cubicBezTo>
                      <a:pt x="10846" y="9807"/>
                      <a:pt x="10773" y="9805"/>
                      <a:pt x="10486" y="9939"/>
                    </a:cubicBezTo>
                    <a:cubicBezTo>
                      <a:pt x="10069" y="10134"/>
                      <a:pt x="10039" y="10132"/>
                      <a:pt x="9757" y="9879"/>
                    </a:cubicBezTo>
                    <a:cubicBezTo>
                      <a:pt x="9544" y="9688"/>
                      <a:pt x="9542" y="9643"/>
                      <a:pt x="9690" y="9443"/>
                    </a:cubicBezTo>
                    <a:cubicBezTo>
                      <a:pt x="9902" y="9155"/>
                      <a:pt x="10300" y="9104"/>
                      <a:pt x="10578" y="9330"/>
                    </a:cubicBezTo>
                    <a:cubicBezTo>
                      <a:pt x="10782" y="9496"/>
                      <a:pt x="10811" y="9496"/>
                      <a:pt x="11006" y="9338"/>
                    </a:cubicBezTo>
                    <a:cubicBezTo>
                      <a:pt x="11139" y="9230"/>
                      <a:pt x="11288" y="9179"/>
                      <a:pt x="11425" y="9172"/>
                    </a:cubicBezTo>
                    <a:close/>
                    <a:moveTo>
                      <a:pt x="8316" y="12460"/>
                    </a:moveTo>
                    <a:cubicBezTo>
                      <a:pt x="8320" y="12459"/>
                      <a:pt x="8328" y="12460"/>
                      <a:pt x="8332" y="12460"/>
                    </a:cubicBezTo>
                    <a:cubicBezTo>
                      <a:pt x="8401" y="12466"/>
                      <a:pt x="8450" y="12624"/>
                      <a:pt x="8450" y="12927"/>
                    </a:cubicBezTo>
                    <a:cubicBezTo>
                      <a:pt x="8450" y="13218"/>
                      <a:pt x="8394" y="13420"/>
                      <a:pt x="8307" y="13446"/>
                    </a:cubicBezTo>
                    <a:cubicBezTo>
                      <a:pt x="8100" y="13508"/>
                      <a:pt x="8029" y="13260"/>
                      <a:pt x="8131" y="12821"/>
                    </a:cubicBezTo>
                    <a:cubicBezTo>
                      <a:pt x="8185" y="12587"/>
                      <a:pt x="8257" y="12473"/>
                      <a:pt x="8316" y="12460"/>
                    </a:cubicBezTo>
                    <a:close/>
                    <a:moveTo>
                      <a:pt x="8785" y="12483"/>
                    </a:moveTo>
                    <a:cubicBezTo>
                      <a:pt x="8893" y="12469"/>
                      <a:pt x="8959" y="12647"/>
                      <a:pt x="8994" y="13055"/>
                    </a:cubicBezTo>
                    <a:cubicBezTo>
                      <a:pt x="9023" y="13383"/>
                      <a:pt x="8873" y="13562"/>
                      <a:pt x="8701" y="13408"/>
                    </a:cubicBezTo>
                    <a:cubicBezTo>
                      <a:pt x="8579" y="13299"/>
                      <a:pt x="8605" y="12569"/>
                      <a:pt x="8735" y="12498"/>
                    </a:cubicBezTo>
                    <a:cubicBezTo>
                      <a:pt x="8752" y="12488"/>
                      <a:pt x="8769" y="12485"/>
                      <a:pt x="8785" y="12483"/>
                    </a:cubicBezTo>
                    <a:close/>
                    <a:moveTo>
                      <a:pt x="12682" y="12754"/>
                    </a:moveTo>
                    <a:cubicBezTo>
                      <a:pt x="12745" y="12756"/>
                      <a:pt x="12799" y="12899"/>
                      <a:pt x="12799" y="13077"/>
                    </a:cubicBezTo>
                    <a:cubicBezTo>
                      <a:pt x="12799" y="13377"/>
                      <a:pt x="12638" y="13557"/>
                      <a:pt x="12489" y="13423"/>
                    </a:cubicBezTo>
                    <a:cubicBezTo>
                      <a:pt x="12387" y="13332"/>
                      <a:pt x="12556" y="12748"/>
                      <a:pt x="12682" y="12754"/>
                    </a:cubicBezTo>
                    <a:close/>
                    <a:moveTo>
                      <a:pt x="13251" y="12829"/>
                    </a:moveTo>
                    <a:cubicBezTo>
                      <a:pt x="13314" y="12818"/>
                      <a:pt x="13390" y="12914"/>
                      <a:pt x="13411" y="13047"/>
                    </a:cubicBezTo>
                    <a:cubicBezTo>
                      <a:pt x="13458" y="13348"/>
                      <a:pt x="13237" y="13582"/>
                      <a:pt x="13134" y="13340"/>
                    </a:cubicBezTo>
                    <a:cubicBezTo>
                      <a:pt x="13043" y="13128"/>
                      <a:pt x="13105" y="12855"/>
                      <a:pt x="13251" y="12829"/>
                    </a:cubicBezTo>
                    <a:close/>
                  </a:path>
                </a:pathLst>
              </a:custGeom>
              <a:ln w="12700" cap="flat">
                <a:noFill/>
                <a:miter lim="400000"/>
              </a:ln>
              <a:effectLst/>
            </p:spPr>
          </p:pic>
        </p:grpSp>
      </p:grpSp>
      <p:sp>
        <p:nvSpPr>
          <p:cNvPr id="20" name="www.roskazna.ru"/>
          <p:cNvSpPr txBox="1"/>
          <p:nvPr/>
        </p:nvSpPr>
        <p:spPr>
          <a:xfrm>
            <a:off x="683568" y="339502"/>
            <a:ext cx="1800200" cy="24109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square" lIns="50800" tIns="50800" rIns="50800" bIns="50800" anchor="ctr">
            <a:spAutoFit/>
          </a:bodyPr>
          <a:lstStyle/>
          <a:p>
            <a:pPr marL="92075" lvl="2" algn="l">
              <a:defRPr b="0">
                <a:solidFill>
                  <a:srgbClr val="212121"/>
                </a:solidFill>
                <a:latin typeface="Helvetica"/>
                <a:ea typeface="Helvetica"/>
                <a:cs typeface="Helvetica"/>
                <a:sym typeface="Helvetica"/>
              </a:defRPr>
            </a:pPr>
            <a:r>
              <a:rPr sz="900" dirty="0" smtClean="0">
                <a:solidFill>
                  <a:schemeClr val="accent1">
                    <a:lumMod val="50000"/>
                  </a:schemeClr>
                </a:solidFill>
                <a:latin typeface="Cambria" pitchFamily="18" charset="0"/>
              </a:rPr>
              <a:t>www.</a:t>
            </a:r>
            <a:r>
              <a:rPr lang="en-US" sz="900" dirty="0" smtClean="0">
                <a:solidFill>
                  <a:schemeClr val="accent1">
                    <a:lumMod val="50000"/>
                  </a:schemeClr>
                </a:solidFill>
                <a:latin typeface="Cambria" pitchFamily="18" charset="0"/>
              </a:rPr>
              <a:t>altay</a:t>
            </a:r>
            <a:r>
              <a:rPr lang="ru-RU" sz="900" dirty="0" smtClean="0">
                <a:solidFill>
                  <a:schemeClr val="accent1">
                    <a:lumMod val="50000"/>
                  </a:schemeClr>
                </a:solidFill>
                <a:latin typeface="Cambria" pitchFamily="18" charset="0"/>
              </a:rPr>
              <a:t>.</a:t>
            </a:r>
            <a:r>
              <a:rPr sz="900" dirty="0" smtClean="0">
                <a:solidFill>
                  <a:schemeClr val="accent1">
                    <a:lumMod val="50000"/>
                  </a:schemeClr>
                </a:solidFill>
                <a:latin typeface="Cambria" pitchFamily="18" charset="0"/>
              </a:rPr>
              <a:t>roskazna.ru</a:t>
            </a:r>
            <a:endParaRPr sz="900" dirty="0">
              <a:solidFill>
                <a:schemeClr val="accent1">
                  <a:lumMod val="50000"/>
                </a:schemeClr>
              </a:solidFill>
              <a:latin typeface="Cambria" pitchFamily="18" charset="0"/>
            </a:endParaRPr>
          </a:p>
        </p:txBody>
      </p:sp>
      <p:sp>
        <p:nvSpPr>
          <p:cNvPr id="26" name="TextBox 3"/>
          <p:cNvSpPr txBox="1">
            <a:spLocks noChangeArrowheads="1"/>
          </p:cNvSpPr>
          <p:nvPr/>
        </p:nvSpPr>
        <p:spPr bwMode="auto">
          <a:xfrm>
            <a:off x="755576" y="126817"/>
            <a:ext cx="2736304" cy="28469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txBody>
          <a:bodyPr wrap="square" lIns="68580" tIns="34290" rIns="68580" bIns="34290">
            <a:spAutoFit/>
          </a:bodyPr>
          <a:lstStyle/>
          <a:p>
            <a:r>
              <a:rPr lang="ru-RU" altLang="ru-RU" sz="1400" b="1" dirty="0" smtClean="0">
                <a:solidFill>
                  <a:schemeClr val="tx2">
                    <a:lumMod val="50000"/>
                  </a:schemeClr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Cambria" pitchFamily="18" charset="0"/>
                <a:cs typeface="Arial" pitchFamily="34" charset="0"/>
              </a:rPr>
              <a:t>УФК ПО АЛТАЙСКОМУ КРАЮ</a:t>
            </a:r>
            <a:endParaRPr lang="ru-RU" altLang="ru-RU" sz="1400" b="1" dirty="0">
              <a:solidFill>
                <a:schemeClr val="tx2">
                  <a:lumMod val="50000"/>
                </a:schemeClr>
              </a:solidFill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  <a:latin typeface="Cambria" pitchFamily="18" charset="0"/>
              <a:cs typeface="Arial" pitchFamily="34" charset="0"/>
            </a:endParaRPr>
          </a:p>
        </p:txBody>
      </p:sp>
      <p:sp>
        <p:nvSpPr>
          <p:cNvPr id="12" name="TextBox 15"/>
          <p:cNvSpPr txBox="1">
            <a:spLocks noChangeArrowheads="1"/>
          </p:cNvSpPr>
          <p:nvPr/>
        </p:nvSpPr>
        <p:spPr bwMode="auto">
          <a:xfrm>
            <a:off x="3347864" y="73536"/>
            <a:ext cx="5796136" cy="55399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/>
            <a:r>
              <a:rPr lang="ru-RU" altLang="ru-RU" sz="15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mbria" pitchFamily="18" charset="0"/>
              </a:rPr>
              <a:t>Результаты деятельности УФК по Алтайскому краю</a:t>
            </a:r>
          </a:p>
          <a:p>
            <a:pPr algn="ctr"/>
            <a:r>
              <a:rPr lang="ru-RU" altLang="ru-RU" sz="15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mbria" pitchFamily="18" charset="0"/>
              </a:rPr>
              <a:t>и территориальных отделов УФК по Алтайскому краю</a:t>
            </a:r>
          </a:p>
        </p:txBody>
      </p:sp>
      <p:sp>
        <p:nvSpPr>
          <p:cNvPr id="16" name="Прямоугольник 15"/>
          <p:cNvSpPr/>
          <p:nvPr/>
        </p:nvSpPr>
        <p:spPr>
          <a:xfrm>
            <a:off x="4283968" y="1707654"/>
            <a:ext cx="1080120" cy="648072"/>
          </a:xfrm>
          <a:prstGeom prst="rect">
            <a:avLst/>
          </a:prstGeom>
          <a:noFill/>
          <a:ln w="95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pPr algn="ctr">
              <a:defRPr/>
            </a:pPr>
            <a:r>
              <a:rPr lang="ru-RU" sz="1200" dirty="0" smtClean="0">
                <a:solidFill>
                  <a:schemeClr val="accent1">
                    <a:lumMod val="50000"/>
                  </a:schemeClr>
                </a:solidFill>
                <a:latin typeface="Cambria" pitchFamily="18" charset="0"/>
              </a:rPr>
              <a:t>Отдел № 5</a:t>
            </a:r>
          </a:p>
          <a:p>
            <a:pPr algn="ctr">
              <a:defRPr/>
            </a:pPr>
            <a:r>
              <a:rPr lang="ru-RU" sz="1200" dirty="0" smtClean="0">
                <a:solidFill>
                  <a:schemeClr val="accent1">
                    <a:lumMod val="50000"/>
                  </a:schemeClr>
                </a:solidFill>
                <a:latin typeface="Cambria" pitchFamily="18" charset="0"/>
              </a:rPr>
              <a:t>Отдел № 6</a:t>
            </a:r>
          </a:p>
          <a:p>
            <a:pPr algn="ctr">
              <a:defRPr/>
            </a:pPr>
            <a:r>
              <a:rPr lang="ru-RU" sz="1200" dirty="0" smtClean="0">
                <a:solidFill>
                  <a:schemeClr val="accent1">
                    <a:lumMod val="50000"/>
                  </a:schemeClr>
                </a:solidFill>
                <a:latin typeface="Cambria" pitchFamily="18" charset="0"/>
              </a:rPr>
              <a:t>Отдел  № 20</a:t>
            </a:r>
          </a:p>
          <a:p>
            <a:pPr algn="ctr">
              <a:defRPr/>
            </a:pPr>
            <a:r>
              <a:rPr lang="ru-RU" sz="1200" dirty="0" smtClean="0">
                <a:solidFill>
                  <a:schemeClr val="accent1">
                    <a:lumMod val="50000"/>
                  </a:schemeClr>
                </a:solidFill>
                <a:latin typeface="Cambria" pitchFamily="18" charset="0"/>
              </a:rPr>
              <a:t>Отдел № 23</a:t>
            </a:r>
          </a:p>
          <a:p>
            <a:pPr algn="ctr">
              <a:defRPr/>
            </a:pPr>
            <a:endParaRPr lang="ru-RU" sz="1200" dirty="0" smtClean="0">
              <a:solidFill>
                <a:schemeClr val="accent1">
                  <a:lumMod val="50000"/>
                </a:schemeClr>
              </a:solidFill>
              <a:latin typeface="Cambria" pitchFamily="18" charset="0"/>
            </a:endParaRPr>
          </a:p>
        </p:txBody>
      </p:sp>
      <p:sp>
        <p:nvSpPr>
          <p:cNvPr id="19" name="Прямоугольник 18"/>
          <p:cNvSpPr/>
          <p:nvPr/>
        </p:nvSpPr>
        <p:spPr>
          <a:xfrm>
            <a:off x="107504" y="843558"/>
            <a:ext cx="3672408" cy="4176464"/>
          </a:xfrm>
          <a:prstGeom prst="rect">
            <a:avLst/>
          </a:prstGeom>
          <a:noFill/>
          <a:ln w="9525"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pPr algn="ctr">
              <a:lnSpc>
                <a:spcPts val="1500"/>
              </a:lnSpc>
              <a:spcBef>
                <a:spcPts val="600"/>
              </a:spcBef>
            </a:pPr>
            <a:endParaRPr lang="ru-RU" altLang="ru-RU" sz="1400" dirty="0" smtClean="0">
              <a:solidFill>
                <a:schemeClr val="accent1">
                  <a:lumMod val="50000"/>
                </a:schemeClr>
              </a:solidFill>
              <a:latin typeface="Cambria" pitchFamily="18" charset="0"/>
            </a:endParaRPr>
          </a:p>
          <a:p>
            <a:pPr algn="ctr">
              <a:lnSpc>
                <a:spcPts val="1500"/>
              </a:lnSpc>
              <a:spcBef>
                <a:spcPts val="600"/>
              </a:spcBef>
            </a:pPr>
            <a:endParaRPr lang="ru-RU" altLang="ru-RU" sz="1400" dirty="0" smtClean="0">
              <a:solidFill>
                <a:schemeClr val="accent1">
                  <a:lumMod val="50000"/>
                </a:schemeClr>
              </a:solidFill>
              <a:latin typeface="Cambria" pitchFamily="18" charset="0"/>
            </a:endParaRPr>
          </a:p>
          <a:p>
            <a:pPr algn="ctr">
              <a:lnSpc>
                <a:spcPts val="1500"/>
              </a:lnSpc>
              <a:spcBef>
                <a:spcPts val="600"/>
              </a:spcBef>
            </a:pPr>
            <a:endParaRPr lang="ru-RU" altLang="ru-RU" sz="1400" dirty="0" smtClean="0">
              <a:solidFill>
                <a:schemeClr val="accent1">
                  <a:lumMod val="50000"/>
                </a:schemeClr>
              </a:solidFill>
              <a:latin typeface="Cambria" pitchFamily="18" charset="0"/>
            </a:endParaRPr>
          </a:p>
          <a:p>
            <a:pPr algn="ctr">
              <a:lnSpc>
                <a:spcPts val="1500"/>
              </a:lnSpc>
              <a:spcBef>
                <a:spcPts val="600"/>
              </a:spcBef>
            </a:pPr>
            <a:endParaRPr lang="ru-RU" altLang="ru-RU" sz="1400" dirty="0" smtClean="0">
              <a:solidFill>
                <a:schemeClr val="accent1">
                  <a:lumMod val="50000"/>
                </a:schemeClr>
              </a:solidFill>
              <a:latin typeface="Cambria" pitchFamily="18" charset="0"/>
            </a:endParaRPr>
          </a:p>
          <a:p>
            <a:pPr indent="179388">
              <a:lnSpc>
                <a:spcPts val="1600"/>
              </a:lnSpc>
              <a:spcBef>
                <a:spcPts val="600"/>
              </a:spcBef>
              <a:buFont typeface="Arial" charset="0"/>
              <a:buChar char="•"/>
            </a:pPr>
            <a:endParaRPr lang="ru-RU" altLang="ru-RU" sz="1400" dirty="0">
              <a:solidFill>
                <a:schemeClr val="bg1"/>
              </a:solidFill>
              <a:latin typeface="Open Sans Condensed Light" pitchFamily="34" charset="0"/>
            </a:endParaRPr>
          </a:p>
        </p:txBody>
      </p:sp>
      <p:sp>
        <p:nvSpPr>
          <p:cNvPr id="24" name="Итоги деятельности Казначейства России за 2018 год…"/>
          <p:cNvSpPr/>
          <p:nvPr/>
        </p:nvSpPr>
        <p:spPr>
          <a:xfrm>
            <a:off x="107504" y="843558"/>
            <a:ext cx="3672408" cy="864096"/>
          </a:xfrm>
          <a:prstGeom prst="roundRect">
            <a:avLst>
              <a:gd name="adj" fmla="val 11676"/>
            </a:avLst>
          </a:prstGeom>
          <a:gradFill flip="none" rotWithShape="1">
            <a:gsLst>
              <a:gs pos="0">
                <a:srgbClr val="C00000">
                  <a:shade val="30000"/>
                  <a:satMod val="115000"/>
                </a:srgbClr>
              </a:gs>
              <a:gs pos="50000">
                <a:srgbClr val="C00000">
                  <a:shade val="67500"/>
                  <a:satMod val="115000"/>
                </a:srgbClr>
              </a:gs>
              <a:gs pos="100000">
                <a:srgbClr val="C00000">
                  <a:shade val="100000"/>
                  <a:satMod val="115000"/>
                </a:srgbClr>
              </a:gs>
            </a:gsLst>
            <a:lin ang="18900000" scaled="1"/>
            <a:tileRect/>
          </a:gradFill>
          <a:ln w="12700">
            <a:noFill/>
            <a:miter lim="400000"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0" tIns="0" rIns="0" bIns="0" anchor="ctr"/>
          <a:lstStyle/>
          <a:p>
            <a:pPr algn="ctr" defTabSz="336947">
              <a:defRPr/>
            </a:pPr>
            <a:endParaRPr lang="ru-RU" sz="2200" b="1" cap="all" dirty="0" smtClean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mbria" pitchFamily="18" charset="0"/>
              <a:ea typeface="Open Sans Condensed Light" pitchFamily="34" charset="0"/>
              <a:cs typeface="Open Sans Condensed Light" pitchFamily="34" charset="0"/>
            </a:endParaRPr>
          </a:p>
        </p:txBody>
      </p:sp>
      <p:sp>
        <p:nvSpPr>
          <p:cNvPr id="25" name="TextBox 15"/>
          <p:cNvSpPr txBox="1">
            <a:spLocks noChangeArrowheads="1"/>
          </p:cNvSpPr>
          <p:nvPr/>
        </p:nvSpPr>
        <p:spPr bwMode="auto">
          <a:xfrm>
            <a:off x="179512" y="771550"/>
            <a:ext cx="3456384" cy="95410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/>
            <a:r>
              <a:rPr lang="ru-RU" altLang="ru-RU" sz="14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mbria" pitchFamily="18" charset="0"/>
              </a:rPr>
              <a:t>Территориальные органы Федерального казначейства, показавшие лучшие результаты работы в 2018 году</a:t>
            </a:r>
          </a:p>
        </p:txBody>
      </p:sp>
      <p:sp>
        <p:nvSpPr>
          <p:cNvPr id="27" name="Прямоугольник 26"/>
          <p:cNvSpPr/>
          <p:nvPr/>
        </p:nvSpPr>
        <p:spPr>
          <a:xfrm>
            <a:off x="107504" y="1707654"/>
            <a:ext cx="3672408" cy="3312368"/>
          </a:xfrm>
          <a:prstGeom prst="rect">
            <a:avLst/>
          </a:prstGeom>
          <a:noFill/>
          <a:ln w="95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pPr algn="ctr">
              <a:lnSpc>
                <a:spcPts val="1500"/>
              </a:lnSpc>
              <a:spcBef>
                <a:spcPts val="600"/>
              </a:spcBef>
            </a:pPr>
            <a:r>
              <a:rPr lang="ru-RU" altLang="ru-RU" sz="1400" dirty="0" smtClean="0">
                <a:solidFill>
                  <a:schemeClr val="accent1">
                    <a:lumMod val="50000"/>
                  </a:schemeClr>
                </a:solidFill>
                <a:latin typeface="Cambria" pitchFamily="18" charset="0"/>
              </a:rPr>
              <a:t>МОУ Федерального казначейства</a:t>
            </a:r>
          </a:p>
          <a:p>
            <a:pPr algn="ctr">
              <a:lnSpc>
                <a:spcPts val="1500"/>
              </a:lnSpc>
              <a:spcBef>
                <a:spcPts val="600"/>
              </a:spcBef>
            </a:pPr>
            <a:r>
              <a:rPr lang="ru-RU" altLang="ru-RU" sz="1400" dirty="0" smtClean="0">
                <a:solidFill>
                  <a:schemeClr val="accent1">
                    <a:lumMod val="50000"/>
                  </a:schemeClr>
                </a:solidFill>
                <a:latin typeface="Cambria" pitchFamily="18" charset="0"/>
              </a:rPr>
              <a:t>УФК по  Московской области</a:t>
            </a:r>
          </a:p>
          <a:p>
            <a:pPr algn="ctr">
              <a:lnSpc>
                <a:spcPts val="1500"/>
              </a:lnSpc>
              <a:spcBef>
                <a:spcPts val="600"/>
              </a:spcBef>
            </a:pPr>
            <a:r>
              <a:rPr lang="ru-RU" altLang="ru-RU" sz="1400" dirty="0" smtClean="0">
                <a:solidFill>
                  <a:schemeClr val="accent1">
                    <a:lumMod val="50000"/>
                  </a:schemeClr>
                </a:solidFill>
                <a:latin typeface="Cambria" pitchFamily="18" charset="0"/>
              </a:rPr>
              <a:t>УФК по г. Москве</a:t>
            </a:r>
          </a:p>
          <a:p>
            <a:pPr algn="ctr">
              <a:lnSpc>
                <a:spcPts val="1500"/>
              </a:lnSpc>
              <a:spcBef>
                <a:spcPts val="600"/>
              </a:spcBef>
            </a:pPr>
            <a:r>
              <a:rPr lang="ru-RU" altLang="ru-RU" sz="1400" dirty="0" smtClean="0">
                <a:solidFill>
                  <a:schemeClr val="accent1">
                    <a:lumMod val="50000"/>
                  </a:schemeClr>
                </a:solidFill>
                <a:latin typeface="Cambria" pitchFamily="18" charset="0"/>
              </a:rPr>
              <a:t>УФК по г. Санкт-Петербургу</a:t>
            </a:r>
          </a:p>
          <a:p>
            <a:pPr algn="ctr">
              <a:lnSpc>
                <a:spcPts val="1500"/>
              </a:lnSpc>
              <a:spcBef>
                <a:spcPts val="600"/>
              </a:spcBef>
            </a:pPr>
            <a:r>
              <a:rPr lang="ru-RU" altLang="ru-RU" sz="1400" dirty="0" smtClean="0">
                <a:solidFill>
                  <a:schemeClr val="accent1">
                    <a:lumMod val="50000"/>
                  </a:schemeClr>
                </a:solidFill>
                <a:latin typeface="Cambria" pitchFamily="18" charset="0"/>
              </a:rPr>
              <a:t>УФК по Краснодарскому краю</a:t>
            </a:r>
          </a:p>
          <a:p>
            <a:pPr algn="ctr">
              <a:lnSpc>
                <a:spcPts val="1500"/>
              </a:lnSpc>
              <a:spcBef>
                <a:spcPts val="600"/>
              </a:spcBef>
            </a:pPr>
            <a:r>
              <a:rPr lang="ru-RU" altLang="ru-RU" sz="1400" dirty="0" smtClean="0">
                <a:solidFill>
                  <a:schemeClr val="accent1">
                    <a:lumMod val="50000"/>
                  </a:schemeClr>
                </a:solidFill>
                <a:latin typeface="Cambria" pitchFamily="18" charset="0"/>
              </a:rPr>
              <a:t>УФК по Саратовской области</a:t>
            </a:r>
          </a:p>
          <a:p>
            <a:pPr algn="ctr">
              <a:lnSpc>
                <a:spcPts val="1500"/>
              </a:lnSpc>
              <a:spcBef>
                <a:spcPts val="600"/>
              </a:spcBef>
            </a:pPr>
            <a:r>
              <a:rPr lang="ru-RU" altLang="ru-RU" sz="1400" dirty="0" smtClean="0">
                <a:solidFill>
                  <a:schemeClr val="accent1">
                    <a:lumMod val="50000"/>
                  </a:schemeClr>
                </a:solidFill>
                <a:latin typeface="Cambria" pitchFamily="18" charset="0"/>
              </a:rPr>
              <a:t>УФК по Новосибирской области </a:t>
            </a:r>
          </a:p>
          <a:p>
            <a:pPr algn="ctr">
              <a:lnSpc>
                <a:spcPts val="1500"/>
              </a:lnSpc>
              <a:spcBef>
                <a:spcPts val="600"/>
              </a:spcBef>
            </a:pPr>
            <a:r>
              <a:rPr lang="ru-RU" altLang="ru-RU" sz="1400" dirty="0" smtClean="0">
                <a:solidFill>
                  <a:schemeClr val="accent1">
                    <a:lumMod val="50000"/>
                  </a:schemeClr>
                </a:solidFill>
                <a:latin typeface="Cambria" pitchFamily="18" charset="0"/>
              </a:rPr>
              <a:t>УФК по Нижегородской области</a:t>
            </a:r>
          </a:p>
          <a:p>
            <a:pPr algn="ctr">
              <a:lnSpc>
                <a:spcPts val="1500"/>
              </a:lnSpc>
              <a:spcBef>
                <a:spcPts val="600"/>
              </a:spcBef>
            </a:pPr>
            <a:r>
              <a:rPr lang="ru-RU" altLang="ru-RU" sz="1400" dirty="0" smtClean="0">
                <a:solidFill>
                  <a:schemeClr val="accent1">
                    <a:lumMod val="50000"/>
                  </a:schemeClr>
                </a:solidFill>
                <a:latin typeface="Cambria" pitchFamily="18" charset="0"/>
              </a:rPr>
              <a:t>УФК по Свердловской области</a:t>
            </a:r>
          </a:p>
          <a:p>
            <a:pPr algn="ctr">
              <a:lnSpc>
                <a:spcPts val="1500"/>
              </a:lnSpc>
              <a:spcBef>
                <a:spcPts val="600"/>
              </a:spcBef>
            </a:pPr>
            <a:r>
              <a:rPr lang="ru-RU" altLang="ru-RU" sz="1400" dirty="0" smtClean="0">
                <a:solidFill>
                  <a:schemeClr val="accent1">
                    <a:lumMod val="50000"/>
                  </a:schemeClr>
                </a:solidFill>
                <a:latin typeface="Cambria" pitchFamily="18" charset="0"/>
              </a:rPr>
              <a:t>УФК по Иркутской области</a:t>
            </a:r>
          </a:p>
          <a:p>
            <a:pPr algn="ctr">
              <a:lnSpc>
                <a:spcPts val="1500"/>
              </a:lnSpc>
              <a:spcBef>
                <a:spcPts val="600"/>
              </a:spcBef>
            </a:pPr>
            <a:r>
              <a:rPr lang="ru-RU" altLang="ru-RU" sz="1400" dirty="0" smtClean="0">
                <a:solidFill>
                  <a:schemeClr val="accent1">
                    <a:lumMod val="50000"/>
                  </a:schemeClr>
                </a:solidFill>
                <a:latin typeface="Cambria" pitchFamily="18" charset="0"/>
              </a:rPr>
              <a:t>УФК по Кемеровской области</a:t>
            </a:r>
          </a:p>
          <a:p>
            <a:pPr algn="ctr">
              <a:lnSpc>
                <a:spcPts val="1500"/>
              </a:lnSpc>
              <a:spcBef>
                <a:spcPts val="600"/>
              </a:spcBef>
            </a:pPr>
            <a:r>
              <a:rPr lang="ru-RU" altLang="ru-RU" sz="1400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mbria" pitchFamily="18" charset="0"/>
              </a:rPr>
              <a:t>УФК по Алтайскому краю</a:t>
            </a:r>
          </a:p>
          <a:p>
            <a:pPr algn="ctr">
              <a:lnSpc>
                <a:spcPts val="1500"/>
              </a:lnSpc>
              <a:spcBef>
                <a:spcPts val="600"/>
              </a:spcBef>
            </a:pPr>
            <a:endParaRPr lang="ru-RU" altLang="ru-RU" sz="1400" dirty="0" smtClean="0">
              <a:solidFill>
                <a:schemeClr val="accent1">
                  <a:lumMod val="50000"/>
                </a:schemeClr>
              </a:solidFill>
              <a:latin typeface="Cambria" pitchFamily="18" charset="0"/>
            </a:endParaRPr>
          </a:p>
          <a:p>
            <a:pPr indent="179388">
              <a:lnSpc>
                <a:spcPts val="1600"/>
              </a:lnSpc>
              <a:spcBef>
                <a:spcPts val="600"/>
              </a:spcBef>
              <a:buFont typeface="Arial" charset="0"/>
              <a:buChar char="•"/>
            </a:pPr>
            <a:endParaRPr lang="ru-RU" altLang="ru-RU" sz="1400" dirty="0">
              <a:solidFill>
                <a:schemeClr val="bg1"/>
              </a:solidFill>
              <a:latin typeface="Open Sans Condensed Light" pitchFamily="34" charset="0"/>
            </a:endParaRPr>
          </a:p>
        </p:txBody>
      </p:sp>
      <p:sp>
        <p:nvSpPr>
          <p:cNvPr id="28" name="Итоги деятельности Казначейства России за 2018 год…"/>
          <p:cNvSpPr/>
          <p:nvPr/>
        </p:nvSpPr>
        <p:spPr>
          <a:xfrm>
            <a:off x="4139951" y="1275606"/>
            <a:ext cx="4752529" cy="432048"/>
          </a:xfrm>
          <a:prstGeom prst="roundRect">
            <a:avLst>
              <a:gd name="adj" fmla="val 11676"/>
            </a:avLst>
          </a:prstGeom>
          <a:solidFill>
            <a:srgbClr val="003859"/>
          </a:solidFill>
          <a:ln w="12700">
            <a:noFill/>
            <a:miter lim="400000"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0" tIns="0" rIns="0" bIns="0" anchor="ctr"/>
          <a:lstStyle/>
          <a:p>
            <a:pPr algn="ctr" defTabSz="336947">
              <a:defRPr/>
            </a:pPr>
            <a:endParaRPr lang="ru-RU" sz="2200" b="1" cap="all" dirty="0" smtClean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mbria" pitchFamily="18" charset="0"/>
              <a:ea typeface="Open Sans Condensed Light" pitchFamily="34" charset="0"/>
              <a:cs typeface="Open Sans Condensed Light" pitchFamily="34" charset="0"/>
            </a:endParaRPr>
          </a:p>
        </p:txBody>
      </p:sp>
      <p:sp>
        <p:nvSpPr>
          <p:cNvPr id="31" name="TextBox 15"/>
          <p:cNvSpPr txBox="1">
            <a:spLocks noChangeArrowheads="1"/>
          </p:cNvSpPr>
          <p:nvPr/>
        </p:nvSpPr>
        <p:spPr bwMode="auto">
          <a:xfrm>
            <a:off x="4139951" y="1245989"/>
            <a:ext cx="4752529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/>
            <a:r>
              <a:rPr lang="ru-RU" altLang="ru-RU" sz="12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mbria" pitchFamily="18" charset="0"/>
              </a:rPr>
              <a:t>территориальные отделы, </a:t>
            </a:r>
          </a:p>
          <a:p>
            <a:pPr algn="ctr"/>
            <a:r>
              <a:rPr lang="ru-RU" altLang="ru-RU" sz="12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mbria" pitchFamily="18" charset="0"/>
              </a:rPr>
              <a:t>показавшие лучшие результаты работы  в 2018 году</a:t>
            </a:r>
          </a:p>
        </p:txBody>
      </p:sp>
      <p:sp>
        <p:nvSpPr>
          <p:cNvPr id="35" name="Прямоугольник 34"/>
          <p:cNvSpPr/>
          <p:nvPr/>
        </p:nvSpPr>
        <p:spPr>
          <a:xfrm>
            <a:off x="3995936" y="771550"/>
            <a:ext cx="4968552" cy="504056"/>
          </a:xfrm>
          <a:prstGeom prst="rect">
            <a:avLst/>
          </a:prstGeom>
          <a:noFill/>
          <a:ln w="95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7751" tIns="38876" rIns="77751" bIns="38876" anchor="ctr"/>
          <a:lstStyle/>
          <a:p>
            <a:pPr algn="ctr"/>
            <a:r>
              <a:rPr lang="ru-RU" sz="1600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mbria" pitchFamily="18" charset="0"/>
              </a:rPr>
              <a:t>Результаты деятельности отделов  </a:t>
            </a:r>
          </a:p>
          <a:p>
            <a:pPr algn="ctr"/>
            <a:r>
              <a:rPr lang="ru-RU" sz="1600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mbria" pitchFamily="18" charset="0"/>
              </a:rPr>
              <a:t>УФК по Алтайскому краю </a:t>
            </a:r>
          </a:p>
        </p:txBody>
      </p:sp>
      <p:sp>
        <p:nvSpPr>
          <p:cNvPr id="36" name="Прямоугольник 35"/>
          <p:cNvSpPr/>
          <p:nvPr/>
        </p:nvSpPr>
        <p:spPr>
          <a:xfrm>
            <a:off x="5148064" y="1707654"/>
            <a:ext cx="1512168" cy="864096"/>
          </a:xfrm>
          <a:prstGeom prst="rect">
            <a:avLst/>
          </a:prstGeom>
          <a:noFill/>
          <a:ln w="95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pPr algn="ctr">
              <a:defRPr/>
            </a:pPr>
            <a:r>
              <a:rPr lang="ru-RU" sz="1200" dirty="0" smtClean="0">
                <a:solidFill>
                  <a:schemeClr val="accent1">
                    <a:lumMod val="50000"/>
                  </a:schemeClr>
                </a:solidFill>
                <a:latin typeface="Cambria" pitchFamily="18" charset="0"/>
              </a:rPr>
              <a:t>Отдел № 26</a:t>
            </a:r>
          </a:p>
          <a:p>
            <a:pPr algn="ctr">
              <a:defRPr/>
            </a:pPr>
            <a:r>
              <a:rPr lang="ru-RU" sz="1200" dirty="0" smtClean="0">
                <a:solidFill>
                  <a:schemeClr val="accent1">
                    <a:lumMod val="50000"/>
                  </a:schemeClr>
                </a:solidFill>
                <a:latin typeface="Cambria" pitchFamily="18" charset="0"/>
              </a:rPr>
              <a:t>Отдел № 34</a:t>
            </a:r>
          </a:p>
          <a:p>
            <a:pPr algn="ctr">
              <a:defRPr/>
            </a:pPr>
            <a:r>
              <a:rPr lang="ru-RU" sz="1200" dirty="0" smtClean="0">
                <a:solidFill>
                  <a:schemeClr val="accent1">
                    <a:lumMod val="50000"/>
                  </a:schemeClr>
                </a:solidFill>
                <a:latin typeface="Cambria" pitchFamily="18" charset="0"/>
              </a:rPr>
              <a:t>Отдел № 36</a:t>
            </a:r>
          </a:p>
          <a:p>
            <a:pPr algn="ctr">
              <a:defRPr/>
            </a:pPr>
            <a:r>
              <a:rPr lang="ru-RU" sz="1200" dirty="0" smtClean="0">
                <a:solidFill>
                  <a:schemeClr val="accent1">
                    <a:lumMod val="50000"/>
                  </a:schemeClr>
                </a:solidFill>
                <a:latin typeface="Cambria" pitchFamily="18" charset="0"/>
              </a:rPr>
              <a:t>Отдел № 37</a:t>
            </a:r>
          </a:p>
          <a:p>
            <a:pPr algn="ctr">
              <a:defRPr/>
            </a:pPr>
            <a:endParaRPr lang="ru-RU" sz="1200" dirty="0" smtClean="0">
              <a:solidFill>
                <a:schemeClr val="accent1">
                  <a:lumMod val="50000"/>
                </a:schemeClr>
              </a:solidFill>
              <a:latin typeface="Cambria" pitchFamily="18" charset="0"/>
            </a:endParaRPr>
          </a:p>
        </p:txBody>
      </p:sp>
      <p:sp>
        <p:nvSpPr>
          <p:cNvPr id="37" name="Прямоугольник 36"/>
          <p:cNvSpPr/>
          <p:nvPr/>
        </p:nvSpPr>
        <p:spPr>
          <a:xfrm>
            <a:off x="6300192" y="1707654"/>
            <a:ext cx="1512168" cy="648072"/>
          </a:xfrm>
          <a:prstGeom prst="rect">
            <a:avLst/>
          </a:prstGeom>
          <a:noFill/>
          <a:ln w="95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pPr algn="ctr">
              <a:defRPr/>
            </a:pPr>
            <a:r>
              <a:rPr lang="ru-RU" sz="1200" dirty="0" smtClean="0">
                <a:solidFill>
                  <a:schemeClr val="accent1">
                    <a:lumMod val="50000"/>
                  </a:schemeClr>
                </a:solidFill>
                <a:latin typeface="Cambria" pitchFamily="18" charset="0"/>
              </a:rPr>
              <a:t>Отдел № 38</a:t>
            </a:r>
          </a:p>
          <a:p>
            <a:pPr algn="ctr">
              <a:defRPr/>
            </a:pPr>
            <a:r>
              <a:rPr lang="ru-RU" sz="1200" dirty="0" smtClean="0">
                <a:solidFill>
                  <a:schemeClr val="accent1">
                    <a:lumMod val="50000"/>
                  </a:schemeClr>
                </a:solidFill>
                <a:latin typeface="Cambria" pitchFamily="18" charset="0"/>
              </a:rPr>
              <a:t>Отдел № 39</a:t>
            </a:r>
          </a:p>
          <a:p>
            <a:pPr algn="ctr">
              <a:defRPr/>
            </a:pPr>
            <a:r>
              <a:rPr lang="ru-RU" sz="1200" dirty="0" smtClean="0">
                <a:solidFill>
                  <a:schemeClr val="accent1">
                    <a:lumMod val="50000"/>
                  </a:schemeClr>
                </a:solidFill>
                <a:latin typeface="Cambria" pitchFamily="18" charset="0"/>
              </a:rPr>
              <a:t>Отдел № 40</a:t>
            </a:r>
          </a:p>
          <a:p>
            <a:pPr algn="ctr">
              <a:defRPr/>
            </a:pPr>
            <a:r>
              <a:rPr lang="ru-RU" sz="1200" dirty="0" smtClean="0">
                <a:solidFill>
                  <a:schemeClr val="accent1">
                    <a:lumMod val="50000"/>
                  </a:schemeClr>
                </a:solidFill>
                <a:latin typeface="Cambria" pitchFamily="18" charset="0"/>
              </a:rPr>
              <a:t>Отдел № 41</a:t>
            </a:r>
          </a:p>
        </p:txBody>
      </p:sp>
      <p:sp>
        <p:nvSpPr>
          <p:cNvPr id="38" name="Прямоугольник 37"/>
          <p:cNvSpPr/>
          <p:nvPr/>
        </p:nvSpPr>
        <p:spPr>
          <a:xfrm>
            <a:off x="7452320" y="1707654"/>
            <a:ext cx="1512168" cy="720080"/>
          </a:xfrm>
          <a:prstGeom prst="rect">
            <a:avLst/>
          </a:prstGeom>
          <a:noFill/>
          <a:ln w="95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pPr algn="ctr">
              <a:defRPr/>
            </a:pPr>
            <a:r>
              <a:rPr lang="ru-RU" sz="1200" dirty="0" smtClean="0">
                <a:solidFill>
                  <a:schemeClr val="accent1">
                    <a:lumMod val="50000"/>
                  </a:schemeClr>
                </a:solidFill>
                <a:latin typeface="Cambria" pitchFamily="18" charset="0"/>
              </a:rPr>
              <a:t>Отдел № 46</a:t>
            </a:r>
          </a:p>
          <a:p>
            <a:pPr algn="ctr">
              <a:defRPr/>
            </a:pPr>
            <a:r>
              <a:rPr lang="ru-RU" sz="1200" dirty="0" smtClean="0">
                <a:solidFill>
                  <a:schemeClr val="accent1">
                    <a:lumMod val="50000"/>
                  </a:schemeClr>
                </a:solidFill>
                <a:latin typeface="Cambria" pitchFamily="18" charset="0"/>
              </a:rPr>
              <a:t>Отдел № 51</a:t>
            </a:r>
          </a:p>
        </p:txBody>
      </p:sp>
      <p:sp>
        <p:nvSpPr>
          <p:cNvPr id="40" name="Прямоугольник 39"/>
          <p:cNvSpPr/>
          <p:nvPr/>
        </p:nvSpPr>
        <p:spPr>
          <a:xfrm>
            <a:off x="4716016" y="4227934"/>
            <a:ext cx="1080120" cy="648072"/>
          </a:xfrm>
          <a:prstGeom prst="rect">
            <a:avLst/>
          </a:prstGeom>
          <a:noFill/>
          <a:ln w="95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pPr algn="ctr">
              <a:defRPr/>
            </a:pPr>
            <a:r>
              <a:rPr lang="ru-RU" sz="1200" dirty="0" smtClean="0">
                <a:solidFill>
                  <a:schemeClr val="accent1">
                    <a:lumMod val="50000"/>
                  </a:schemeClr>
                </a:solidFill>
                <a:latin typeface="Cambria" pitchFamily="18" charset="0"/>
              </a:rPr>
              <a:t>Отдел № 47</a:t>
            </a:r>
          </a:p>
          <a:p>
            <a:pPr algn="ctr">
              <a:defRPr/>
            </a:pPr>
            <a:r>
              <a:rPr lang="ru-RU" sz="1200" dirty="0" smtClean="0">
                <a:solidFill>
                  <a:schemeClr val="accent1">
                    <a:lumMod val="50000"/>
                  </a:schemeClr>
                </a:solidFill>
                <a:latin typeface="Cambria" pitchFamily="18" charset="0"/>
              </a:rPr>
              <a:t>Отдел № 19</a:t>
            </a:r>
          </a:p>
          <a:p>
            <a:pPr algn="ctr">
              <a:defRPr/>
            </a:pPr>
            <a:r>
              <a:rPr lang="ru-RU" sz="1200" dirty="0" smtClean="0">
                <a:solidFill>
                  <a:schemeClr val="accent1">
                    <a:lumMod val="50000"/>
                  </a:schemeClr>
                </a:solidFill>
                <a:latin typeface="Cambria" pitchFamily="18" charset="0"/>
              </a:rPr>
              <a:t>Отдел № 49</a:t>
            </a:r>
          </a:p>
          <a:p>
            <a:pPr algn="ctr">
              <a:defRPr/>
            </a:pPr>
            <a:r>
              <a:rPr lang="ru-RU" sz="1200" dirty="0" smtClean="0">
                <a:solidFill>
                  <a:schemeClr val="accent1">
                    <a:lumMod val="50000"/>
                  </a:schemeClr>
                </a:solidFill>
                <a:latin typeface="Cambria" pitchFamily="18" charset="0"/>
              </a:rPr>
              <a:t>Отдел № 27</a:t>
            </a:r>
          </a:p>
          <a:p>
            <a:pPr algn="ctr">
              <a:defRPr/>
            </a:pPr>
            <a:endParaRPr lang="ru-RU" sz="1200" dirty="0" smtClean="0">
              <a:solidFill>
                <a:schemeClr val="accent1">
                  <a:lumMod val="50000"/>
                </a:schemeClr>
              </a:solidFill>
              <a:latin typeface="Cambria" pitchFamily="18" charset="0"/>
            </a:endParaRPr>
          </a:p>
        </p:txBody>
      </p:sp>
      <p:sp>
        <p:nvSpPr>
          <p:cNvPr id="41" name="Итоги деятельности Казначейства России за 2018 год…"/>
          <p:cNvSpPr/>
          <p:nvPr/>
        </p:nvSpPr>
        <p:spPr>
          <a:xfrm>
            <a:off x="4139951" y="3795886"/>
            <a:ext cx="4752529" cy="432048"/>
          </a:xfrm>
          <a:prstGeom prst="roundRect">
            <a:avLst>
              <a:gd name="adj" fmla="val 11676"/>
            </a:avLst>
          </a:prstGeom>
          <a:solidFill>
            <a:srgbClr val="003859"/>
          </a:solidFill>
          <a:ln w="12700">
            <a:noFill/>
            <a:miter lim="400000"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0" tIns="0" rIns="0" bIns="0" anchor="ctr"/>
          <a:lstStyle/>
          <a:p>
            <a:pPr algn="ctr" defTabSz="336947">
              <a:defRPr/>
            </a:pPr>
            <a:endParaRPr lang="ru-RU" sz="2200" b="1" cap="all" dirty="0" smtClean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mbria" pitchFamily="18" charset="0"/>
              <a:ea typeface="Open Sans Condensed Light" pitchFamily="34" charset="0"/>
              <a:cs typeface="Open Sans Condensed Light" pitchFamily="34" charset="0"/>
            </a:endParaRPr>
          </a:p>
        </p:txBody>
      </p:sp>
      <p:sp>
        <p:nvSpPr>
          <p:cNvPr id="42" name="TextBox 15"/>
          <p:cNvSpPr txBox="1">
            <a:spLocks noChangeArrowheads="1"/>
          </p:cNvSpPr>
          <p:nvPr/>
        </p:nvSpPr>
        <p:spPr bwMode="auto">
          <a:xfrm>
            <a:off x="4139951" y="3766269"/>
            <a:ext cx="4752529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/>
            <a:r>
              <a:rPr lang="ru-RU" altLang="ru-RU" sz="12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mbria" pitchFamily="18" charset="0"/>
              </a:rPr>
              <a:t>территориальные отделы, требующие повышение качества исполнения функций в 2019 году</a:t>
            </a:r>
          </a:p>
        </p:txBody>
      </p:sp>
      <p:sp>
        <p:nvSpPr>
          <p:cNvPr id="43" name="Прямоугольник 42"/>
          <p:cNvSpPr/>
          <p:nvPr/>
        </p:nvSpPr>
        <p:spPr>
          <a:xfrm>
            <a:off x="5580112" y="4227934"/>
            <a:ext cx="1512168" cy="864096"/>
          </a:xfrm>
          <a:prstGeom prst="rect">
            <a:avLst/>
          </a:prstGeom>
          <a:noFill/>
          <a:ln w="95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pPr algn="ctr">
              <a:defRPr/>
            </a:pPr>
            <a:r>
              <a:rPr lang="ru-RU" sz="1200" dirty="0" smtClean="0">
                <a:solidFill>
                  <a:schemeClr val="accent1">
                    <a:lumMod val="50000"/>
                  </a:schemeClr>
                </a:solidFill>
                <a:latin typeface="Cambria" pitchFamily="18" charset="0"/>
              </a:rPr>
              <a:t>Отдел № 10</a:t>
            </a:r>
          </a:p>
          <a:p>
            <a:pPr algn="ctr">
              <a:defRPr/>
            </a:pPr>
            <a:r>
              <a:rPr lang="ru-RU" sz="1200" dirty="0" smtClean="0">
                <a:solidFill>
                  <a:schemeClr val="accent1">
                    <a:lumMod val="50000"/>
                  </a:schemeClr>
                </a:solidFill>
                <a:latin typeface="Cambria" pitchFamily="18" charset="0"/>
              </a:rPr>
              <a:t>Отдел № 50</a:t>
            </a:r>
          </a:p>
          <a:p>
            <a:pPr algn="ctr">
              <a:defRPr/>
            </a:pPr>
            <a:r>
              <a:rPr lang="ru-RU" sz="1200" dirty="0" smtClean="0">
                <a:solidFill>
                  <a:schemeClr val="accent1">
                    <a:lumMod val="50000"/>
                  </a:schemeClr>
                </a:solidFill>
                <a:latin typeface="Cambria" pitchFamily="18" charset="0"/>
              </a:rPr>
              <a:t>Отдел № 14</a:t>
            </a:r>
          </a:p>
          <a:p>
            <a:pPr algn="ctr">
              <a:defRPr/>
            </a:pPr>
            <a:r>
              <a:rPr lang="ru-RU" sz="1200" dirty="0" smtClean="0">
                <a:solidFill>
                  <a:schemeClr val="accent1">
                    <a:lumMod val="50000"/>
                  </a:schemeClr>
                </a:solidFill>
                <a:latin typeface="Cambria" pitchFamily="18" charset="0"/>
              </a:rPr>
              <a:t>Отдел № 16</a:t>
            </a:r>
          </a:p>
          <a:p>
            <a:pPr algn="ctr">
              <a:defRPr/>
            </a:pPr>
            <a:endParaRPr lang="ru-RU" sz="1200" dirty="0" smtClean="0">
              <a:solidFill>
                <a:schemeClr val="accent1">
                  <a:lumMod val="50000"/>
                </a:schemeClr>
              </a:solidFill>
              <a:latin typeface="Cambria" pitchFamily="18" charset="0"/>
            </a:endParaRPr>
          </a:p>
        </p:txBody>
      </p:sp>
      <p:sp>
        <p:nvSpPr>
          <p:cNvPr id="44" name="Прямоугольник 43"/>
          <p:cNvSpPr/>
          <p:nvPr/>
        </p:nvSpPr>
        <p:spPr>
          <a:xfrm>
            <a:off x="6732240" y="4227934"/>
            <a:ext cx="1512168" cy="648072"/>
          </a:xfrm>
          <a:prstGeom prst="rect">
            <a:avLst/>
          </a:prstGeom>
          <a:noFill/>
          <a:ln w="95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pPr algn="ctr">
              <a:defRPr/>
            </a:pPr>
            <a:r>
              <a:rPr lang="ru-RU" sz="1200" dirty="0" smtClean="0">
                <a:solidFill>
                  <a:schemeClr val="accent1">
                    <a:lumMod val="50000"/>
                  </a:schemeClr>
                </a:solidFill>
                <a:latin typeface="Cambria" pitchFamily="18" charset="0"/>
              </a:rPr>
              <a:t>Отдел № 43</a:t>
            </a:r>
          </a:p>
          <a:p>
            <a:pPr algn="ctr">
              <a:defRPr/>
            </a:pPr>
            <a:r>
              <a:rPr lang="ru-RU" sz="1200" dirty="0" smtClean="0">
                <a:solidFill>
                  <a:schemeClr val="accent1">
                    <a:lumMod val="50000"/>
                  </a:schemeClr>
                </a:solidFill>
                <a:latin typeface="Cambria" pitchFamily="18" charset="0"/>
              </a:rPr>
              <a:t>Отдел № 31</a:t>
            </a:r>
          </a:p>
        </p:txBody>
      </p:sp>
      <p:sp>
        <p:nvSpPr>
          <p:cNvPr id="47" name="Итоги деятельности Казначейства России за 2018 год…"/>
          <p:cNvSpPr/>
          <p:nvPr/>
        </p:nvSpPr>
        <p:spPr>
          <a:xfrm>
            <a:off x="4139952" y="2571750"/>
            <a:ext cx="4752529" cy="432048"/>
          </a:xfrm>
          <a:prstGeom prst="roundRect">
            <a:avLst>
              <a:gd name="adj" fmla="val 11676"/>
            </a:avLst>
          </a:prstGeom>
          <a:solidFill>
            <a:srgbClr val="003859"/>
          </a:solidFill>
          <a:ln w="12700">
            <a:noFill/>
            <a:miter lim="400000"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0" tIns="0" rIns="0" bIns="0" anchor="ctr"/>
          <a:lstStyle/>
          <a:p>
            <a:pPr algn="ctr" defTabSz="336947">
              <a:defRPr/>
            </a:pPr>
            <a:endParaRPr lang="ru-RU" sz="2200" b="1" cap="all" dirty="0" smtClean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mbria" pitchFamily="18" charset="0"/>
              <a:ea typeface="Open Sans Condensed Light" pitchFamily="34" charset="0"/>
              <a:cs typeface="Open Sans Condensed Light" pitchFamily="34" charset="0"/>
            </a:endParaRPr>
          </a:p>
        </p:txBody>
      </p:sp>
      <p:sp>
        <p:nvSpPr>
          <p:cNvPr id="48" name="TextBox 15"/>
          <p:cNvSpPr txBox="1">
            <a:spLocks noChangeArrowheads="1"/>
          </p:cNvSpPr>
          <p:nvPr/>
        </p:nvSpPr>
        <p:spPr bwMode="auto">
          <a:xfrm>
            <a:off x="4139952" y="2542133"/>
            <a:ext cx="4752529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/>
            <a:r>
              <a:rPr lang="ru-RU" altLang="ru-RU" sz="12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mbria" pitchFamily="18" charset="0"/>
              </a:rPr>
              <a:t>территориальные отделы, </a:t>
            </a:r>
          </a:p>
          <a:p>
            <a:pPr algn="ctr"/>
            <a:r>
              <a:rPr lang="ru-RU" altLang="ru-RU" sz="12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mbria" pitchFamily="18" charset="0"/>
              </a:rPr>
              <a:t>показавшие стабильно хорошие результаты работы  </a:t>
            </a:r>
          </a:p>
        </p:txBody>
      </p:sp>
      <p:sp>
        <p:nvSpPr>
          <p:cNvPr id="52" name="Прямоугольник 51"/>
          <p:cNvSpPr/>
          <p:nvPr/>
        </p:nvSpPr>
        <p:spPr>
          <a:xfrm>
            <a:off x="4788024" y="3003798"/>
            <a:ext cx="1080120" cy="648072"/>
          </a:xfrm>
          <a:prstGeom prst="rect">
            <a:avLst/>
          </a:prstGeom>
          <a:noFill/>
          <a:ln w="95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pPr algn="ctr">
              <a:defRPr/>
            </a:pPr>
            <a:r>
              <a:rPr lang="ru-RU" sz="1200" dirty="0" smtClean="0">
                <a:solidFill>
                  <a:schemeClr val="accent1">
                    <a:lumMod val="50000"/>
                  </a:schemeClr>
                </a:solidFill>
                <a:latin typeface="Cambria" pitchFamily="18" charset="0"/>
              </a:rPr>
              <a:t>Отдел № 25</a:t>
            </a:r>
          </a:p>
          <a:p>
            <a:pPr algn="ctr">
              <a:defRPr/>
            </a:pPr>
            <a:r>
              <a:rPr lang="ru-RU" sz="1200" dirty="0" smtClean="0">
                <a:solidFill>
                  <a:schemeClr val="accent1">
                    <a:lumMod val="50000"/>
                  </a:schemeClr>
                </a:solidFill>
                <a:latin typeface="Cambria" pitchFamily="18" charset="0"/>
              </a:rPr>
              <a:t>Отдел № 2</a:t>
            </a:r>
          </a:p>
          <a:p>
            <a:pPr algn="ctr">
              <a:defRPr/>
            </a:pPr>
            <a:r>
              <a:rPr lang="ru-RU" sz="1200" dirty="0" smtClean="0">
                <a:solidFill>
                  <a:schemeClr val="accent1">
                    <a:lumMod val="50000"/>
                  </a:schemeClr>
                </a:solidFill>
                <a:latin typeface="Cambria" pitchFamily="18" charset="0"/>
              </a:rPr>
              <a:t>Отдел № 28</a:t>
            </a:r>
          </a:p>
          <a:p>
            <a:pPr algn="ctr">
              <a:defRPr/>
            </a:pPr>
            <a:r>
              <a:rPr lang="ru-RU" sz="1200" dirty="0" smtClean="0">
                <a:solidFill>
                  <a:schemeClr val="accent1">
                    <a:lumMod val="50000"/>
                  </a:schemeClr>
                </a:solidFill>
                <a:latin typeface="Cambria" pitchFamily="18" charset="0"/>
              </a:rPr>
              <a:t>Отдел № 32</a:t>
            </a:r>
          </a:p>
          <a:p>
            <a:pPr algn="ctr">
              <a:defRPr/>
            </a:pPr>
            <a:endParaRPr lang="ru-RU" sz="1200" dirty="0" smtClean="0">
              <a:solidFill>
                <a:schemeClr val="accent1">
                  <a:lumMod val="50000"/>
                </a:schemeClr>
              </a:solidFill>
              <a:latin typeface="Cambria" pitchFamily="18" charset="0"/>
            </a:endParaRPr>
          </a:p>
        </p:txBody>
      </p:sp>
      <p:sp>
        <p:nvSpPr>
          <p:cNvPr id="53" name="Прямоугольник 52"/>
          <p:cNvSpPr/>
          <p:nvPr/>
        </p:nvSpPr>
        <p:spPr>
          <a:xfrm>
            <a:off x="5652120" y="3003798"/>
            <a:ext cx="1512168" cy="864096"/>
          </a:xfrm>
          <a:prstGeom prst="rect">
            <a:avLst/>
          </a:prstGeom>
          <a:noFill/>
          <a:ln w="95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pPr algn="ctr">
              <a:defRPr/>
            </a:pPr>
            <a:r>
              <a:rPr lang="ru-RU" sz="1200" dirty="0" smtClean="0">
                <a:solidFill>
                  <a:schemeClr val="accent1">
                    <a:lumMod val="50000"/>
                  </a:schemeClr>
                </a:solidFill>
                <a:latin typeface="Cambria" pitchFamily="18" charset="0"/>
              </a:rPr>
              <a:t>Отдел № 18</a:t>
            </a:r>
          </a:p>
          <a:p>
            <a:pPr algn="ctr">
              <a:defRPr/>
            </a:pPr>
            <a:r>
              <a:rPr lang="ru-RU" sz="1200" dirty="0" smtClean="0">
                <a:solidFill>
                  <a:schemeClr val="accent1">
                    <a:lumMod val="50000"/>
                  </a:schemeClr>
                </a:solidFill>
                <a:latin typeface="Cambria" pitchFamily="18" charset="0"/>
              </a:rPr>
              <a:t>Отдел № 1</a:t>
            </a:r>
          </a:p>
          <a:p>
            <a:pPr algn="ctr">
              <a:defRPr/>
            </a:pPr>
            <a:r>
              <a:rPr lang="ru-RU" sz="1200" dirty="0" smtClean="0">
                <a:solidFill>
                  <a:schemeClr val="accent1">
                    <a:lumMod val="50000"/>
                  </a:schemeClr>
                </a:solidFill>
                <a:latin typeface="Cambria" pitchFamily="18" charset="0"/>
              </a:rPr>
              <a:t>Отдел № 12</a:t>
            </a:r>
          </a:p>
          <a:p>
            <a:pPr algn="ctr">
              <a:defRPr/>
            </a:pPr>
            <a:r>
              <a:rPr lang="ru-RU" sz="1200" dirty="0" smtClean="0">
                <a:solidFill>
                  <a:schemeClr val="accent1">
                    <a:lumMod val="50000"/>
                  </a:schemeClr>
                </a:solidFill>
                <a:latin typeface="Cambria" pitchFamily="18" charset="0"/>
              </a:rPr>
              <a:t>Отдел  № 58</a:t>
            </a:r>
          </a:p>
          <a:p>
            <a:pPr algn="ctr">
              <a:defRPr/>
            </a:pPr>
            <a:endParaRPr lang="ru-RU" sz="1200" dirty="0" smtClean="0">
              <a:solidFill>
                <a:schemeClr val="accent1">
                  <a:lumMod val="50000"/>
                </a:schemeClr>
              </a:solidFill>
              <a:latin typeface="Cambria" pitchFamily="18" charset="0"/>
            </a:endParaRPr>
          </a:p>
        </p:txBody>
      </p:sp>
      <p:sp>
        <p:nvSpPr>
          <p:cNvPr id="54" name="Прямоугольник 53"/>
          <p:cNvSpPr/>
          <p:nvPr/>
        </p:nvSpPr>
        <p:spPr>
          <a:xfrm>
            <a:off x="6804248" y="3003798"/>
            <a:ext cx="1512168" cy="648072"/>
          </a:xfrm>
          <a:prstGeom prst="rect">
            <a:avLst/>
          </a:prstGeom>
          <a:noFill/>
          <a:ln w="95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pPr algn="ctr">
              <a:defRPr/>
            </a:pPr>
            <a:r>
              <a:rPr lang="ru-RU" sz="1200" dirty="0" smtClean="0">
                <a:solidFill>
                  <a:schemeClr val="accent1">
                    <a:lumMod val="50000"/>
                  </a:schemeClr>
                </a:solidFill>
                <a:latin typeface="Cambria" pitchFamily="18" charset="0"/>
              </a:rPr>
              <a:t>Отдел № 60</a:t>
            </a:r>
          </a:p>
          <a:p>
            <a:pPr algn="ctr">
              <a:defRPr/>
            </a:pPr>
            <a:r>
              <a:rPr lang="ru-RU" sz="1200" dirty="0" smtClean="0">
                <a:solidFill>
                  <a:schemeClr val="accent1">
                    <a:lumMod val="50000"/>
                  </a:schemeClr>
                </a:solidFill>
                <a:latin typeface="Cambria" pitchFamily="18" charset="0"/>
              </a:rPr>
              <a:t>Отдел № 61</a:t>
            </a:r>
          </a:p>
        </p:txBody>
      </p:sp>
      <p:sp>
        <p:nvSpPr>
          <p:cNvPr id="55" name="Прямоугольник 54"/>
          <p:cNvSpPr/>
          <p:nvPr/>
        </p:nvSpPr>
        <p:spPr>
          <a:xfrm>
            <a:off x="4139952" y="1275606"/>
            <a:ext cx="4752528" cy="3744416"/>
          </a:xfrm>
          <a:prstGeom prst="rect">
            <a:avLst/>
          </a:prstGeom>
          <a:noFill/>
          <a:ln w="9525">
            <a:solidFill>
              <a:schemeClr val="accent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pPr indent="180000">
              <a:defRPr/>
            </a:pPr>
            <a:endParaRPr lang="ru-RU" sz="1000" dirty="0">
              <a:solidFill>
                <a:schemeClr val="accent1">
                  <a:lumMod val="50000"/>
                </a:schemeClr>
              </a:solidFill>
              <a:latin typeface="Cambria" pitchFamily="18" charset="0"/>
            </a:endParaRPr>
          </a:p>
        </p:txBody>
      </p:sp>
      <p:sp>
        <p:nvSpPr>
          <p:cNvPr id="57" name="Прямоугольник 56"/>
          <p:cNvSpPr/>
          <p:nvPr/>
        </p:nvSpPr>
        <p:spPr>
          <a:xfrm>
            <a:off x="8828856" y="4904973"/>
            <a:ext cx="315144" cy="238527"/>
          </a:xfrm>
          <a:prstGeom prst="rect">
            <a:avLst/>
          </a:prstGeom>
        </p:spPr>
        <p:txBody>
          <a:bodyPr wrap="square" lIns="68580" tIns="34290" rIns="68580" bIns="34290">
            <a:spAutoFit/>
          </a:bodyPr>
          <a:lstStyle/>
          <a:p>
            <a:pPr algn="r" eaLnBrk="1" hangingPunct="1"/>
            <a:r>
              <a:rPr lang="ru-RU" sz="1100" dirty="0" smtClean="0">
                <a:solidFill>
                  <a:schemeClr val="accent1">
                    <a:lumMod val="50000"/>
                  </a:schemeClr>
                </a:solidFill>
                <a:latin typeface="Cambria" pitchFamily="18" charset="0"/>
                <a:cs typeface="Times New Roman" pitchFamily="18" charset="0"/>
              </a:rPr>
              <a:t>26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Line"/>
          <p:cNvSpPr/>
          <p:nvPr/>
        </p:nvSpPr>
        <p:spPr>
          <a:xfrm flipV="1">
            <a:off x="-1" y="771550"/>
            <a:ext cx="9144001" cy="1"/>
          </a:xfrm>
          <a:prstGeom prst="line">
            <a:avLst/>
          </a:prstGeom>
          <a:ln>
            <a:solidFill>
              <a:schemeClr val="bg1">
                <a:lumMod val="95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lIns="0" tIns="0" rIns="0" bIns="0" anchor="ctr"/>
          <a:lstStyle/>
          <a:p>
            <a:pPr>
              <a:defRPr sz="3200" b="0">
                <a:solidFill>
                  <a:srgbClr val="FFFFFF"/>
                </a:solidFill>
                <a:latin typeface="+mn-lt"/>
                <a:ea typeface="+mn-ea"/>
                <a:cs typeface="+mn-cs"/>
                <a:sym typeface="Helvetica Neue Medium"/>
              </a:defRPr>
            </a:pPr>
            <a:endParaRPr>
              <a:ln w="12700">
                <a:solidFill>
                  <a:schemeClr val="tx1"/>
                </a:solidFill>
              </a:ln>
            </a:endParaRPr>
          </a:p>
        </p:txBody>
      </p:sp>
      <p:grpSp>
        <p:nvGrpSpPr>
          <p:cNvPr id="2" name="Group"/>
          <p:cNvGrpSpPr/>
          <p:nvPr/>
        </p:nvGrpSpPr>
        <p:grpSpPr>
          <a:xfrm>
            <a:off x="0" y="1"/>
            <a:ext cx="755576" cy="699541"/>
            <a:chOff x="0" y="0"/>
            <a:chExt cx="1409276" cy="1337589"/>
          </a:xfrm>
        </p:grpSpPr>
        <p:pic>
          <p:nvPicPr>
            <p:cNvPr id="11" name="Снимок экрана 2018-06-05 в 12.52.22.jpg" descr="Снимок экрана 2018-06-05 в 12.52.22.jpg"/>
            <p:cNvPicPr>
              <a:picLocks noChangeAspect="1"/>
            </p:cNvPicPr>
            <p:nvPr/>
          </p:nvPicPr>
          <p:blipFill>
            <a:blip r:embed="rId2" cstate="print">
              <a:extLst/>
            </a:blip>
            <a:stretch>
              <a:fillRect/>
            </a:stretch>
          </p:blipFill>
          <p:spPr>
            <a:xfrm>
              <a:off x="0" y="0"/>
              <a:ext cx="1409277" cy="1337590"/>
            </a:xfrm>
            <a:prstGeom prst="rect">
              <a:avLst/>
            </a:prstGeom>
            <a:ln w="12700" cap="flat">
              <a:noFill/>
              <a:miter lim="400000"/>
            </a:ln>
            <a:effectLst/>
          </p:spPr>
        </p:pic>
        <p:grpSp>
          <p:nvGrpSpPr>
            <p:cNvPr id="3" name="Group"/>
            <p:cNvGrpSpPr/>
            <p:nvPr/>
          </p:nvGrpSpPr>
          <p:grpSpPr>
            <a:xfrm>
              <a:off x="194622" y="150347"/>
              <a:ext cx="1019890" cy="1138346"/>
              <a:chOff x="-134" y="0"/>
              <a:chExt cx="1019888" cy="1138344"/>
            </a:xfrm>
          </p:grpSpPr>
          <p:sp>
            <p:nvSpPr>
              <p:cNvPr id="14" name="Circle"/>
              <p:cNvSpPr/>
              <p:nvPr/>
            </p:nvSpPr>
            <p:spPr>
              <a:xfrm>
                <a:off x="314787" y="450342"/>
                <a:ext cx="390199" cy="390199"/>
              </a:xfrm>
              <a:prstGeom prst="ellipse">
                <a:avLst/>
              </a:prstGeom>
              <a:solidFill>
                <a:srgbClr val="013B5E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0" tIns="0" rIns="0" bIns="0" numCol="1" anchor="ctr">
                <a:noAutofit/>
              </a:bodyPr>
              <a:lstStyle/>
              <a:p>
                <a:pPr>
                  <a:defRPr sz="3200" b="0">
                    <a:solidFill>
                      <a:srgbClr val="FFFFFF"/>
                    </a:solidFill>
                    <a:latin typeface="+mn-lt"/>
                    <a:ea typeface="+mn-ea"/>
                    <a:cs typeface="+mn-cs"/>
                    <a:sym typeface="Helvetica Neue Medium"/>
                  </a:defRPr>
                </a:pPr>
                <a:endParaRPr/>
              </a:p>
            </p:txBody>
          </p:sp>
          <p:pic>
            <p:nvPicPr>
              <p:cNvPr id="15" name="30688_html_m284ef2b5.png" descr="30688_html_m284ef2b5.png"/>
              <p:cNvPicPr>
                <a:picLocks noChangeAspect="1"/>
              </p:cNvPicPr>
              <p:nvPr/>
            </p:nvPicPr>
            <p:blipFill>
              <a:blip r:embed="rId3" cstate="print">
                <a:extLst/>
              </a:blip>
              <a:srcRect l="824" t="717" r="564" b="407"/>
              <a:stretch>
                <a:fillRect/>
              </a:stretch>
            </p:blipFill>
            <p:spPr>
              <a:xfrm>
                <a:off x="-135" y="0"/>
                <a:ext cx="1019889" cy="1138345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535" h="21581" extrusionOk="0">
                    <a:moveTo>
                      <a:pt x="10788" y="0"/>
                    </a:moveTo>
                    <a:cubicBezTo>
                      <a:pt x="10759" y="0"/>
                      <a:pt x="10737" y="39"/>
                      <a:pt x="10737" y="83"/>
                    </a:cubicBezTo>
                    <a:cubicBezTo>
                      <a:pt x="10737" y="127"/>
                      <a:pt x="10684" y="185"/>
                      <a:pt x="10612" y="211"/>
                    </a:cubicBezTo>
                    <a:cubicBezTo>
                      <a:pt x="10509" y="248"/>
                      <a:pt x="10497" y="253"/>
                      <a:pt x="10578" y="256"/>
                    </a:cubicBezTo>
                    <a:cubicBezTo>
                      <a:pt x="10728" y="261"/>
                      <a:pt x="10764" y="390"/>
                      <a:pt x="10654" y="542"/>
                    </a:cubicBezTo>
                    <a:cubicBezTo>
                      <a:pt x="10576" y="649"/>
                      <a:pt x="10572" y="695"/>
                      <a:pt x="10629" y="790"/>
                    </a:cubicBezTo>
                    <a:cubicBezTo>
                      <a:pt x="10687" y="889"/>
                      <a:pt x="10679" y="914"/>
                      <a:pt x="10587" y="971"/>
                    </a:cubicBezTo>
                    <a:cubicBezTo>
                      <a:pt x="10527" y="1007"/>
                      <a:pt x="10432" y="1081"/>
                      <a:pt x="10377" y="1129"/>
                    </a:cubicBezTo>
                    <a:cubicBezTo>
                      <a:pt x="10306" y="1191"/>
                      <a:pt x="10234" y="1200"/>
                      <a:pt x="10117" y="1174"/>
                    </a:cubicBezTo>
                    <a:cubicBezTo>
                      <a:pt x="9832" y="1108"/>
                      <a:pt x="9308" y="1139"/>
                      <a:pt x="9120" y="1226"/>
                    </a:cubicBezTo>
                    <a:cubicBezTo>
                      <a:pt x="8900" y="1329"/>
                      <a:pt x="8818" y="1448"/>
                      <a:pt x="8818" y="1693"/>
                    </a:cubicBezTo>
                    <a:cubicBezTo>
                      <a:pt x="8818" y="1964"/>
                      <a:pt x="8952" y="2208"/>
                      <a:pt x="9254" y="2498"/>
                    </a:cubicBezTo>
                    <a:cubicBezTo>
                      <a:pt x="9482" y="2717"/>
                      <a:pt x="9518" y="2774"/>
                      <a:pt x="9497" y="2927"/>
                    </a:cubicBezTo>
                    <a:cubicBezTo>
                      <a:pt x="9451" y="3270"/>
                      <a:pt x="9508" y="3386"/>
                      <a:pt x="9757" y="3424"/>
                    </a:cubicBezTo>
                    <a:cubicBezTo>
                      <a:pt x="9881" y="3442"/>
                      <a:pt x="9994" y="3471"/>
                      <a:pt x="10008" y="3491"/>
                    </a:cubicBezTo>
                    <a:cubicBezTo>
                      <a:pt x="10064" y="3572"/>
                      <a:pt x="9813" y="3950"/>
                      <a:pt x="9581" y="4138"/>
                    </a:cubicBezTo>
                    <a:cubicBezTo>
                      <a:pt x="9313" y="4356"/>
                      <a:pt x="9209" y="4370"/>
                      <a:pt x="9179" y="4176"/>
                    </a:cubicBezTo>
                    <a:cubicBezTo>
                      <a:pt x="9150" y="3995"/>
                      <a:pt x="9012" y="3868"/>
                      <a:pt x="8785" y="3830"/>
                    </a:cubicBezTo>
                    <a:cubicBezTo>
                      <a:pt x="8677" y="3812"/>
                      <a:pt x="8561" y="3764"/>
                      <a:pt x="8533" y="3717"/>
                    </a:cubicBezTo>
                    <a:cubicBezTo>
                      <a:pt x="8478" y="3621"/>
                      <a:pt x="8490" y="3418"/>
                      <a:pt x="8550" y="3363"/>
                    </a:cubicBezTo>
                    <a:cubicBezTo>
                      <a:pt x="8609" y="3310"/>
                      <a:pt x="8600" y="3235"/>
                      <a:pt x="8533" y="3235"/>
                    </a:cubicBezTo>
                    <a:cubicBezTo>
                      <a:pt x="8502" y="3235"/>
                      <a:pt x="8478" y="3251"/>
                      <a:pt x="8483" y="3273"/>
                    </a:cubicBezTo>
                    <a:cubicBezTo>
                      <a:pt x="8488" y="3295"/>
                      <a:pt x="8460" y="3377"/>
                      <a:pt x="8425" y="3454"/>
                    </a:cubicBezTo>
                    <a:cubicBezTo>
                      <a:pt x="8354" y="3607"/>
                      <a:pt x="8157" y="3689"/>
                      <a:pt x="8047" y="3612"/>
                    </a:cubicBezTo>
                    <a:cubicBezTo>
                      <a:pt x="7924" y="3525"/>
                      <a:pt x="7663" y="3494"/>
                      <a:pt x="7545" y="3551"/>
                    </a:cubicBezTo>
                    <a:cubicBezTo>
                      <a:pt x="7460" y="3592"/>
                      <a:pt x="7427" y="3657"/>
                      <a:pt x="7427" y="3807"/>
                    </a:cubicBezTo>
                    <a:cubicBezTo>
                      <a:pt x="7427" y="3919"/>
                      <a:pt x="7400" y="4030"/>
                      <a:pt x="7369" y="4048"/>
                    </a:cubicBezTo>
                    <a:cubicBezTo>
                      <a:pt x="7264" y="4106"/>
                      <a:pt x="6974" y="3598"/>
                      <a:pt x="6874" y="3190"/>
                    </a:cubicBezTo>
                    <a:cubicBezTo>
                      <a:pt x="6758" y="2715"/>
                      <a:pt x="6663" y="2535"/>
                      <a:pt x="6472" y="2423"/>
                    </a:cubicBezTo>
                    <a:cubicBezTo>
                      <a:pt x="5949" y="2115"/>
                      <a:pt x="5145" y="2336"/>
                      <a:pt x="5248" y="2761"/>
                    </a:cubicBezTo>
                    <a:cubicBezTo>
                      <a:pt x="5283" y="2905"/>
                      <a:pt x="5264" y="2936"/>
                      <a:pt x="5098" y="3017"/>
                    </a:cubicBezTo>
                    <a:cubicBezTo>
                      <a:pt x="4995" y="3067"/>
                      <a:pt x="4852" y="3153"/>
                      <a:pt x="4771" y="3213"/>
                    </a:cubicBezTo>
                    <a:lnTo>
                      <a:pt x="4620" y="3326"/>
                    </a:lnTo>
                    <a:lnTo>
                      <a:pt x="4762" y="3318"/>
                    </a:lnTo>
                    <a:cubicBezTo>
                      <a:pt x="4910" y="3313"/>
                      <a:pt x="4913" y="3329"/>
                      <a:pt x="4838" y="3627"/>
                    </a:cubicBezTo>
                    <a:cubicBezTo>
                      <a:pt x="4800" y="3779"/>
                      <a:pt x="4801" y="3783"/>
                      <a:pt x="4913" y="3694"/>
                    </a:cubicBezTo>
                    <a:cubicBezTo>
                      <a:pt x="4982" y="3640"/>
                      <a:pt x="5119" y="3604"/>
                      <a:pt x="5257" y="3604"/>
                    </a:cubicBezTo>
                    <a:cubicBezTo>
                      <a:pt x="5592" y="3604"/>
                      <a:pt x="5681" y="3520"/>
                      <a:pt x="5701" y="3183"/>
                    </a:cubicBezTo>
                    <a:cubicBezTo>
                      <a:pt x="5715" y="2936"/>
                      <a:pt x="5730" y="2895"/>
                      <a:pt x="5835" y="2882"/>
                    </a:cubicBezTo>
                    <a:cubicBezTo>
                      <a:pt x="5903" y="2873"/>
                      <a:pt x="6041" y="2922"/>
                      <a:pt x="6137" y="2995"/>
                    </a:cubicBezTo>
                    <a:cubicBezTo>
                      <a:pt x="6285" y="3107"/>
                      <a:pt x="6311" y="3175"/>
                      <a:pt x="6338" y="3446"/>
                    </a:cubicBezTo>
                    <a:cubicBezTo>
                      <a:pt x="6381" y="3870"/>
                      <a:pt x="6545" y="4098"/>
                      <a:pt x="7075" y="4477"/>
                    </a:cubicBezTo>
                    <a:lnTo>
                      <a:pt x="7218" y="4582"/>
                    </a:lnTo>
                    <a:lnTo>
                      <a:pt x="7033" y="4665"/>
                    </a:lnTo>
                    <a:cubicBezTo>
                      <a:pt x="6933" y="4712"/>
                      <a:pt x="6809" y="4736"/>
                      <a:pt x="6757" y="4718"/>
                    </a:cubicBezTo>
                    <a:cubicBezTo>
                      <a:pt x="6705" y="4700"/>
                      <a:pt x="6609" y="4711"/>
                      <a:pt x="6539" y="4740"/>
                    </a:cubicBezTo>
                    <a:cubicBezTo>
                      <a:pt x="6469" y="4770"/>
                      <a:pt x="6326" y="4825"/>
                      <a:pt x="6221" y="4861"/>
                    </a:cubicBezTo>
                    <a:cubicBezTo>
                      <a:pt x="6016" y="4930"/>
                      <a:pt x="5860" y="5089"/>
                      <a:pt x="5860" y="5229"/>
                    </a:cubicBezTo>
                    <a:cubicBezTo>
                      <a:pt x="5860" y="5296"/>
                      <a:pt x="5909" y="5309"/>
                      <a:pt x="6086" y="5305"/>
                    </a:cubicBezTo>
                    <a:cubicBezTo>
                      <a:pt x="6272" y="5300"/>
                      <a:pt x="6358" y="5334"/>
                      <a:pt x="6514" y="5470"/>
                    </a:cubicBezTo>
                    <a:cubicBezTo>
                      <a:pt x="6620" y="5563"/>
                      <a:pt x="6761" y="5643"/>
                      <a:pt x="6824" y="5643"/>
                    </a:cubicBezTo>
                    <a:cubicBezTo>
                      <a:pt x="6975" y="5643"/>
                      <a:pt x="7205" y="5787"/>
                      <a:pt x="7159" y="5854"/>
                    </a:cubicBezTo>
                    <a:cubicBezTo>
                      <a:pt x="7139" y="5883"/>
                      <a:pt x="7086" y="5889"/>
                      <a:pt x="7033" y="5869"/>
                    </a:cubicBezTo>
                    <a:cubicBezTo>
                      <a:pt x="6981" y="5849"/>
                      <a:pt x="6703" y="5816"/>
                      <a:pt x="6422" y="5794"/>
                    </a:cubicBezTo>
                    <a:cubicBezTo>
                      <a:pt x="6016" y="5761"/>
                      <a:pt x="5866" y="5729"/>
                      <a:pt x="5684" y="5621"/>
                    </a:cubicBezTo>
                    <a:cubicBezTo>
                      <a:pt x="5537" y="5533"/>
                      <a:pt x="5450" y="5502"/>
                      <a:pt x="5450" y="5545"/>
                    </a:cubicBezTo>
                    <a:cubicBezTo>
                      <a:pt x="5450" y="5731"/>
                      <a:pt x="5828" y="6004"/>
                      <a:pt x="6086" y="6004"/>
                    </a:cubicBezTo>
                    <a:cubicBezTo>
                      <a:pt x="6152" y="6004"/>
                      <a:pt x="6254" y="6049"/>
                      <a:pt x="6313" y="6102"/>
                    </a:cubicBezTo>
                    <a:cubicBezTo>
                      <a:pt x="6372" y="6155"/>
                      <a:pt x="6537" y="6214"/>
                      <a:pt x="6673" y="6230"/>
                    </a:cubicBezTo>
                    <a:cubicBezTo>
                      <a:pt x="6826" y="6248"/>
                      <a:pt x="7005" y="6319"/>
                      <a:pt x="7142" y="6418"/>
                    </a:cubicBezTo>
                    <a:cubicBezTo>
                      <a:pt x="7265" y="6507"/>
                      <a:pt x="7388" y="6576"/>
                      <a:pt x="7419" y="6576"/>
                    </a:cubicBezTo>
                    <a:cubicBezTo>
                      <a:pt x="7450" y="6576"/>
                      <a:pt x="7603" y="6637"/>
                      <a:pt x="7763" y="6712"/>
                    </a:cubicBezTo>
                    <a:cubicBezTo>
                      <a:pt x="7984" y="6815"/>
                      <a:pt x="8093" y="6910"/>
                      <a:pt x="8215" y="7110"/>
                    </a:cubicBezTo>
                    <a:cubicBezTo>
                      <a:pt x="8400" y="7416"/>
                      <a:pt x="8472" y="7949"/>
                      <a:pt x="8357" y="8141"/>
                    </a:cubicBezTo>
                    <a:cubicBezTo>
                      <a:pt x="8309" y="8223"/>
                      <a:pt x="8307" y="8277"/>
                      <a:pt x="8349" y="8314"/>
                    </a:cubicBezTo>
                    <a:cubicBezTo>
                      <a:pt x="8442" y="8398"/>
                      <a:pt x="8212" y="8750"/>
                      <a:pt x="7905" y="8999"/>
                    </a:cubicBezTo>
                    <a:cubicBezTo>
                      <a:pt x="7759" y="9117"/>
                      <a:pt x="7519" y="9325"/>
                      <a:pt x="7369" y="9458"/>
                    </a:cubicBezTo>
                    <a:lnTo>
                      <a:pt x="7092" y="9699"/>
                    </a:lnTo>
                    <a:lnTo>
                      <a:pt x="6866" y="9631"/>
                    </a:lnTo>
                    <a:cubicBezTo>
                      <a:pt x="6728" y="9589"/>
                      <a:pt x="6539" y="9461"/>
                      <a:pt x="6380" y="9300"/>
                    </a:cubicBezTo>
                    <a:cubicBezTo>
                      <a:pt x="6216" y="9135"/>
                      <a:pt x="6039" y="9005"/>
                      <a:pt x="5894" y="8961"/>
                    </a:cubicBezTo>
                    <a:cubicBezTo>
                      <a:pt x="5670" y="8893"/>
                      <a:pt x="5657" y="8883"/>
                      <a:pt x="5600" y="8585"/>
                    </a:cubicBezTo>
                    <a:lnTo>
                      <a:pt x="5542" y="8277"/>
                    </a:lnTo>
                    <a:lnTo>
                      <a:pt x="5760" y="8089"/>
                    </a:lnTo>
                    <a:cubicBezTo>
                      <a:pt x="5948" y="7927"/>
                      <a:pt x="5979" y="7873"/>
                      <a:pt x="5978" y="7675"/>
                    </a:cubicBezTo>
                    <a:cubicBezTo>
                      <a:pt x="5976" y="7384"/>
                      <a:pt x="5842" y="7139"/>
                      <a:pt x="5374" y="6569"/>
                    </a:cubicBezTo>
                    <a:cubicBezTo>
                      <a:pt x="5169" y="6318"/>
                      <a:pt x="4986" y="6086"/>
                      <a:pt x="4972" y="6049"/>
                    </a:cubicBezTo>
                    <a:cubicBezTo>
                      <a:pt x="4952" y="5995"/>
                      <a:pt x="4937" y="5995"/>
                      <a:pt x="4863" y="6049"/>
                    </a:cubicBezTo>
                    <a:cubicBezTo>
                      <a:pt x="4784" y="6108"/>
                      <a:pt x="4722" y="6036"/>
                      <a:pt x="4419" y="5523"/>
                    </a:cubicBezTo>
                    <a:cubicBezTo>
                      <a:pt x="4056" y="4909"/>
                      <a:pt x="3942" y="4630"/>
                      <a:pt x="3941" y="4349"/>
                    </a:cubicBezTo>
                    <a:cubicBezTo>
                      <a:pt x="3941" y="4257"/>
                      <a:pt x="3918" y="4168"/>
                      <a:pt x="3891" y="4153"/>
                    </a:cubicBezTo>
                    <a:cubicBezTo>
                      <a:pt x="3864" y="4138"/>
                      <a:pt x="3826" y="3978"/>
                      <a:pt x="3807" y="3792"/>
                    </a:cubicBezTo>
                    <a:cubicBezTo>
                      <a:pt x="3788" y="3607"/>
                      <a:pt x="3717" y="3190"/>
                      <a:pt x="3648" y="2867"/>
                    </a:cubicBezTo>
                    <a:cubicBezTo>
                      <a:pt x="3571" y="2504"/>
                      <a:pt x="3535" y="2193"/>
                      <a:pt x="3556" y="2054"/>
                    </a:cubicBezTo>
                    <a:cubicBezTo>
                      <a:pt x="3597" y="1785"/>
                      <a:pt x="3543" y="1767"/>
                      <a:pt x="3329" y="1994"/>
                    </a:cubicBezTo>
                    <a:cubicBezTo>
                      <a:pt x="3045" y="2296"/>
                      <a:pt x="2785" y="2972"/>
                      <a:pt x="2785" y="3393"/>
                    </a:cubicBezTo>
                    <a:cubicBezTo>
                      <a:pt x="2785" y="3476"/>
                      <a:pt x="2762" y="3559"/>
                      <a:pt x="2734" y="3574"/>
                    </a:cubicBezTo>
                    <a:cubicBezTo>
                      <a:pt x="2682" y="3603"/>
                      <a:pt x="2198" y="3060"/>
                      <a:pt x="2198" y="2972"/>
                    </a:cubicBezTo>
                    <a:cubicBezTo>
                      <a:pt x="2198" y="2945"/>
                      <a:pt x="2175" y="2927"/>
                      <a:pt x="2148" y="2927"/>
                    </a:cubicBezTo>
                    <a:cubicBezTo>
                      <a:pt x="2059" y="2927"/>
                      <a:pt x="1972" y="3505"/>
                      <a:pt x="1972" y="4056"/>
                    </a:cubicBezTo>
                    <a:cubicBezTo>
                      <a:pt x="1972" y="4351"/>
                      <a:pt x="1946" y="4599"/>
                      <a:pt x="1922" y="4612"/>
                    </a:cubicBezTo>
                    <a:cubicBezTo>
                      <a:pt x="1897" y="4626"/>
                      <a:pt x="1727" y="4496"/>
                      <a:pt x="1536" y="4326"/>
                    </a:cubicBezTo>
                    <a:cubicBezTo>
                      <a:pt x="1345" y="4157"/>
                      <a:pt x="1163" y="4018"/>
                      <a:pt x="1134" y="4018"/>
                    </a:cubicBezTo>
                    <a:cubicBezTo>
                      <a:pt x="1055" y="4018"/>
                      <a:pt x="1134" y="5248"/>
                      <a:pt x="1234" y="5583"/>
                    </a:cubicBezTo>
                    <a:cubicBezTo>
                      <a:pt x="1282" y="5740"/>
                      <a:pt x="1309" y="5891"/>
                      <a:pt x="1293" y="5914"/>
                    </a:cubicBezTo>
                    <a:cubicBezTo>
                      <a:pt x="1277" y="5937"/>
                      <a:pt x="1173" y="5889"/>
                      <a:pt x="1067" y="5809"/>
                    </a:cubicBezTo>
                    <a:cubicBezTo>
                      <a:pt x="414" y="5317"/>
                      <a:pt x="404" y="5309"/>
                      <a:pt x="405" y="5440"/>
                    </a:cubicBezTo>
                    <a:cubicBezTo>
                      <a:pt x="406" y="5898"/>
                      <a:pt x="655" y="6708"/>
                      <a:pt x="908" y="7065"/>
                    </a:cubicBezTo>
                    <a:cubicBezTo>
                      <a:pt x="999" y="7195"/>
                      <a:pt x="1066" y="7376"/>
                      <a:pt x="1075" y="7509"/>
                    </a:cubicBezTo>
                    <a:cubicBezTo>
                      <a:pt x="1084" y="7633"/>
                      <a:pt x="1143" y="7811"/>
                      <a:pt x="1209" y="7908"/>
                    </a:cubicBezTo>
                    <a:cubicBezTo>
                      <a:pt x="1342" y="8102"/>
                      <a:pt x="1296" y="8190"/>
                      <a:pt x="1100" y="8096"/>
                    </a:cubicBezTo>
                    <a:cubicBezTo>
                      <a:pt x="1035" y="8064"/>
                      <a:pt x="804" y="7981"/>
                      <a:pt x="589" y="7915"/>
                    </a:cubicBezTo>
                    <a:cubicBezTo>
                      <a:pt x="375" y="7850"/>
                      <a:pt x="146" y="7781"/>
                      <a:pt x="86" y="7757"/>
                    </a:cubicBezTo>
                    <a:cubicBezTo>
                      <a:pt x="-7" y="7721"/>
                      <a:pt x="-17" y="7732"/>
                      <a:pt x="19" y="7840"/>
                    </a:cubicBezTo>
                    <a:cubicBezTo>
                      <a:pt x="106" y="8100"/>
                      <a:pt x="412" y="8599"/>
                      <a:pt x="631" y="8848"/>
                    </a:cubicBezTo>
                    <a:cubicBezTo>
                      <a:pt x="756" y="8991"/>
                      <a:pt x="848" y="9127"/>
                      <a:pt x="832" y="9149"/>
                    </a:cubicBezTo>
                    <a:cubicBezTo>
                      <a:pt x="816" y="9172"/>
                      <a:pt x="674" y="9187"/>
                      <a:pt x="522" y="9187"/>
                    </a:cubicBezTo>
                    <a:cubicBezTo>
                      <a:pt x="370" y="9187"/>
                      <a:pt x="201" y="9218"/>
                      <a:pt x="145" y="9255"/>
                    </a:cubicBezTo>
                    <a:cubicBezTo>
                      <a:pt x="52" y="9316"/>
                      <a:pt x="79" y="9357"/>
                      <a:pt x="405" y="9676"/>
                    </a:cubicBezTo>
                    <a:cubicBezTo>
                      <a:pt x="601" y="9869"/>
                      <a:pt x="921" y="10121"/>
                      <a:pt x="1125" y="10240"/>
                    </a:cubicBezTo>
                    <a:cubicBezTo>
                      <a:pt x="1330" y="10359"/>
                      <a:pt x="1489" y="10483"/>
                      <a:pt x="1469" y="10511"/>
                    </a:cubicBezTo>
                    <a:cubicBezTo>
                      <a:pt x="1449" y="10541"/>
                      <a:pt x="1286" y="10548"/>
                      <a:pt x="1100" y="10534"/>
                    </a:cubicBezTo>
                    <a:cubicBezTo>
                      <a:pt x="921" y="10521"/>
                      <a:pt x="721" y="10524"/>
                      <a:pt x="648" y="10541"/>
                    </a:cubicBezTo>
                    <a:lnTo>
                      <a:pt x="522" y="10572"/>
                    </a:lnTo>
                    <a:cubicBezTo>
                      <a:pt x="521" y="10573"/>
                      <a:pt x="522" y="10577"/>
                      <a:pt x="522" y="10579"/>
                    </a:cubicBezTo>
                    <a:cubicBezTo>
                      <a:pt x="522" y="10581"/>
                      <a:pt x="522" y="10584"/>
                      <a:pt x="522" y="10587"/>
                    </a:cubicBezTo>
                    <a:lnTo>
                      <a:pt x="665" y="10752"/>
                    </a:lnTo>
                    <a:cubicBezTo>
                      <a:pt x="986" y="11143"/>
                      <a:pt x="1619" y="11405"/>
                      <a:pt x="2491" y="11505"/>
                    </a:cubicBezTo>
                    <a:cubicBezTo>
                      <a:pt x="2795" y="11539"/>
                      <a:pt x="3046" y="11590"/>
                      <a:pt x="3044" y="11617"/>
                    </a:cubicBezTo>
                    <a:cubicBezTo>
                      <a:pt x="3043" y="11645"/>
                      <a:pt x="2976" y="11844"/>
                      <a:pt x="2902" y="12054"/>
                    </a:cubicBezTo>
                    <a:cubicBezTo>
                      <a:pt x="2774" y="12417"/>
                      <a:pt x="2754" y="12936"/>
                      <a:pt x="2860" y="13032"/>
                    </a:cubicBezTo>
                    <a:cubicBezTo>
                      <a:pt x="2880" y="13050"/>
                      <a:pt x="3064" y="12962"/>
                      <a:pt x="3271" y="12829"/>
                    </a:cubicBezTo>
                    <a:cubicBezTo>
                      <a:pt x="3478" y="12696"/>
                      <a:pt x="3663" y="12607"/>
                      <a:pt x="3681" y="12633"/>
                    </a:cubicBezTo>
                    <a:cubicBezTo>
                      <a:pt x="3700" y="12660"/>
                      <a:pt x="3687" y="12837"/>
                      <a:pt x="3656" y="13032"/>
                    </a:cubicBezTo>
                    <a:cubicBezTo>
                      <a:pt x="3626" y="13227"/>
                      <a:pt x="3611" y="13398"/>
                      <a:pt x="3623" y="13408"/>
                    </a:cubicBezTo>
                    <a:cubicBezTo>
                      <a:pt x="3653" y="13435"/>
                      <a:pt x="3936" y="13293"/>
                      <a:pt x="4167" y="13137"/>
                    </a:cubicBezTo>
                    <a:cubicBezTo>
                      <a:pt x="4276" y="13064"/>
                      <a:pt x="4392" y="13017"/>
                      <a:pt x="4419" y="13032"/>
                    </a:cubicBezTo>
                    <a:cubicBezTo>
                      <a:pt x="4446" y="13047"/>
                      <a:pt x="4469" y="13200"/>
                      <a:pt x="4469" y="13371"/>
                    </a:cubicBezTo>
                    <a:cubicBezTo>
                      <a:pt x="4469" y="13538"/>
                      <a:pt x="4475" y="13674"/>
                      <a:pt x="4486" y="13679"/>
                    </a:cubicBezTo>
                    <a:cubicBezTo>
                      <a:pt x="4572" y="13677"/>
                      <a:pt x="4935" y="13542"/>
                      <a:pt x="5064" y="13461"/>
                    </a:cubicBezTo>
                    <a:cubicBezTo>
                      <a:pt x="5152" y="13406"/>
                      <a:pt x="5227" y="13377"/>
                      <a:pt x="5232" y="13401"/>
                    </a:cubicBezTo>
                    <a:cubicBezTo>
                      <a:pt x="5237" y="13424"/>
                      <a:pt x="5241" y="13470"/>
                      <a:pt x="5248" y="13498"/>
                    </a:cubicBezTo>
                    <a:cubicBezTo>
                      <a:pt x="5256" y="13527"/>
                      <a:pt x="5269" y="13599"/>
                      <a:pt x="5274" y="13656"/>
                    </a:cubicBezTo>
                    <a:cubicBezTo>
                      <a:pt x="5291" y="13892"/>
                      <a:pt x="5368" y="13914"/>
                      <a:pt x="5642" y="13769"/>
                    </a:cubicBezTo>
                    <a:cubicBezTo>
                      <a:pt x="5784" y="13695"/>
                      <a:pt x="5928" y="13596"/>
                      <a:pt x="5969" y="13551"/>
                    </a:cubicBezTo>
                    <a:cubicBezTo>
                      <a:pt x="6070" y="13442"/>
                      <a:pt x="6154" y="13498"/>
                      <a:pt x="6154" y="13679"/>
                    </a:cubicBezTo>
                    <a:cubicBezTo>
                      <a:pt x="6154" y="14037"/>
                      <a:pt x="6337" y="14089"/>
                      <a:pt x="6723" y="13837"/>
                    </a:cubicBezTo>
                    <a:cubicBezTo>
                      <a:pt x="6856" y="13751"/>
                      <a:pt x="6970" y="13679"/>
                      <a:pt x="6983" y="13679"/>
                    </a:cubicBezTo>
                    <a:cubicBezTo>
                      <a:pt x="6992" y="13679"/>
                      <a:pt x="7029" y="13718"/>
                      <a:pt x="7067" y="13769"/>
                    </a:cubicBezTo>
                    <a:cubicBezTo>
                      <a:pt x="6830" y="13318"/>
                      <a:pt x="6740" y="12846"/>
                      <a:pt x="6740" y="12189"/>
                    </a:cubicBezTo>
                    <a:cubicBezTo>
                      <a:pt x="6740" y="11457"/>
                      <a:pt x="6793" y="11169"/>
                      <a:pt x="6992" y="10782"/>
                    </a:cubicBezTo>
                    <a:cubicBezTo>
                      <a:pt x="7341" y="10103"/>
                      <a:pt x="8304" y="9223"/>
                      <a:pt x="9070" y="8886"/>
                    </a:cubicBezTo>
                    <a:cubicBezTo>
                      <a:pt x="9620" y="8644"/>
                      <a:pt x="9846" y="8605"/>
                      <a:pt x="10679" y="8608"/>
                    </a:cubicBezTo>
                    <a:cubicBezTo>
                      <a:pt x="11795" y="8611"/>
                      <a:pt x="11956" y="8642"/>
                      <a:pt x="12749" y="9029"/>
                    </a:cubicBezTo>
                    <a:cubicBezTo>
                      <a:pt x="14546" y="9906"/>
                      <a:pt x="15346" y="11990"/>
                      <a:pt x="14517" y="13641"/>
                    </a:cubicBezTo>
                    <a:cubicBezTo>
                      <a:pt x="14166" y="14341"/>
                      <a:pt x="13752" y="14761"/>
                      <a:pt x="13495" y="14672"/>
                    </a:cubicBezTo>
                    <a:cubicBezTo>
                      <a:pt x="13402" y="14640"/>
                      <a:pt x="13297" y="14683"/>
                      <a:pt x="13260" y="14770"/>
                    </a:cubicBezTo>
                    <a:cubicBezTo>
                      <a:pt x="13223" y="14857"/>
                      <a:pt x="13121" y="14906"/>
                      <a:pt x="13034" y="14875"/>
                    </a:cubicBezTo>
                    <a:cubicBezTo>
                      <a:pt x="12937" y="14842"/>
                      <a:pt x="12853" y="14906"/>
                      <a:pt x="12816" y="15033"/>
                    </a:cubicBezTo>
                    <a:cubicBezTo>
                      <a:pt x="12771" y="15185"/>
                      <a:pt x="12687" y="15230"/>
                      <a:pt x="12522" y="15191"/>
                    </a:cubicBezTo>
                    <a:cubicBezTo>
                      <a:pt x="12352" y="15151"/>
                      <a:pt x="12289" y="15187"/>
                      <a:pt x="12263" y="15349"/>
                    </a:cubicBezTo>
                    <a:cubicBezTo>
                      <a:pt x="12243" y="15470"/>
                      <a:pt x="12093" y="15628"/>
                      <a:pt x="11936" y="15696"/>
                    </a:cubicBezTo>
                    <a:cubicBezTo>
                      <a:pt x="11486" y="15888"/>
                      <a:pt x="10569" y="15935"/>
                      <a:pt x="9883" y="15801"/>
                    </a:cubicBezTo>
                    <a:cubicBezTo>
                      <a:pt x="9315" y="15690"/>
                      <a:pt x="9250" y="15650"/>
                      <a:pt x="9196" y="15372"/>
                    </a:cubicBezTo>
                    <a:cubicBezTo>
                      <a:pt x="9155" y="15167"/>
                      <a:pt x="9106" y="15105"/>
                      <a:pt x="9045" y="15191"/>
                    </a:cubicBezTo>
                    <a:cubicBezTo>
                      <a:pt x="8921" y="15368"/>
                      <a:pt x="8735" y="15253"/>
                      <a:pt x="8735" y="14996"/>
                    </a:cubicBezTo>
                    <a:cubicBezTo>
                      <a:pt x="8735" y="14846"/>
                      <a:pt x="8689" y="14801"/>
                      <a:pt x="8559" y="14845"/>
                    </a:cubicBezTo>
                    <a:cubicBezTo>
                      <a:pt x="8436" y="14887"/>
                      <a:pt x="8357" y="14835"/>
                      <a:pt x="8316" y="14695"/>
                    </a:cubicBezTo>
                    <a:cubicBezTo>
                      <a:pt x="8259" y="14501"/>
                      <a:pt x="8235" y="14505"/>
                      <a:pt x="8047" y="14657"/>
                    </a:cubicBezTo>
                    <a:cubicBezTo>
                      <a:pt x="7859" y="14810"/>
                      <a:pt x="7826" y="14790"/>
                      <a:pt x="7553" y="14469"/>
                    </a:cubicBezTo>
                    <a:cubicBezTo>
                      <a:pt x="7423" y="14316"/>
                      <a:pt x="7313" y="14171"/>
                      <a:pt x="7218" y="14025"/>
                    </a:cubicBezTo>
                    <a:cubicBezTo>
                      <a:pt x="7219" y="14054"/>
                      <a:pt x="7195" y="14072"/>
                      <a:pt x="7151" y="14093"/>
                    </a:cubicBezTo>
                    <a:cubicBezTo>
                      <a:pt x="7096" y="14119"/>
                      <a:pt x="6964" y="14155"/>
                      <a:pt x="6857" y="14176"/>
                    </a:cubicBezTo>
                    <a:cubicBezTo>
                      <a:pt x="6604" y="14225"/>
                      <a:pt x="6277" y="14486"/>
                      <a:pt x="6145" y="14747"/>
                    </a:cubicBezTo>
                    <a:cubicBezTo>
                      <a:pt x="5977" y="15080"/>
                      <a:pt x="5999" y="15574"/>
                      <a:pt x="6204" y="15944"/>
                    </a:cubicBezTo>
                    <a:lnTo>
                      <a:pt x="6371" y="16245"/>
                    </a:lnTo>
                    <a:lnTo>
                      <a:pt x="6547" y="16109"/>
                    </a:lnTo>
                    <a:cubicBezTo>
                      <a:pt x="6735" y="15968"/>
                      <a:pt x="6792" y="15989"/>
                      <a:pt x="6874" y="16230"/>
                    </a:cubicBezTo>
                    <a:cubicBezTo>
                      <a:pt x="6897" y="16297"/>
                      <a:pt x="7040" y="16477"/>
                      <a:pt x="7193" y="16629"/>
                    </a:cubicBezTo>
                    <a:cubicBezTo>
                      <a:pt x="7345" y="16780"/>
                      <a:pt x="7480" y="16937"/>
                      <a:pt x="7494" y="16975"/>
                    </a:cubicBezTo>
                    <a:cubicBezTo>
                      <a:pt x="7531" y="17074"/>
                      <a:pt x="7635" y="16996"/>
                      <a:pt x="7746" y="16787"/>
                    </a:cubicBezTo>
                    <a:cubicBezTo>
                      <a:pt x="7799" y="16686"/>
                      <a:pt x="7861" y="16606"/>
                      <a:pt x="7888" y="16606"/>
                    </a:cubicBezTo>
                    <a:cubicBezTo>
                      <a:pt x="7916" y="16606"/>
                      <a:pt x="7990" y="16686"/>
                      <a:pt x="8056" y="16787"/>
                    </a:cubicBezTo>
                    <a:cubicBezTo>
                      <a:pt x="8185" y="16983"/>
                      <a:pt x="8301" y="17016"/>
                      <a:pt x="8416" y="16892"/>
                    </a:cubicBezTo>
                    <a:cubicBezTo>
                      <a:pt x="8617" y="16674"/>
                      <a:pt x="8646" y="17071"/>
                      <a:pt x="8475" y="17674"/>
                    </a:cubicBezTo>
                    <a:cubicBezTo>
                      <a:pt x="8260" y="18431"/>
                      <a:pt x="7782" y="19223"/>
                      <a:pt x="7126" y="19909"/>
                    </a:cubicBezTo>
                    <a:lnTo>
                      <a:pt x="6832" y="20210"/>
                    </a:lnTo>
                    <a:lnTo>
                      <a:pt x="7126" y="20210"/>
                    </a:lnTo>
                    <a:cubicBezTo>
                      <a:pt x="7312" y="20210"/>
                      <a:pt x="7502" y="20163"/>
                      <a:pt x="7679" y="20082"/>
                    </a:cubicBezTo>
                    <a:cubicBezTo>
                      <a:pt x="7828" y="20014"/>
                      <a:pt x="7965" y="19977"/>
                      <a:pt x="7980" y="19999"/>
                    </a:cubicBezTo>
                    <a:cubicBezTo>
                      <a:pt x="7996" y="20022"/>
                      <a:pt x="7976" y="20162"/>
                      <a:pt x="7938" y="20308"/>
                    </a:cubicBezTo>
                    <a:cubicBezTo>
                      <a:pt x="7901" y="20454"/>
                      <a:pt x="7892" y="20590"/>
                      <a:pt x="7913" y="20609"/>
                    </a:cubicBezTo>
                    <a:cubicBezTo>
                      <a:pt x="7934" y="20628"/>
                      <a:pt x="8108" y="20569"/>
                      <a:pt x="8307" y="20481"/>
                    </a:cubicBezTo>
                    <a:cubicBezTo>
                      <a:pt x="8506" y="20392"/>
                      <a:pt x="8695" y="20333"/>
                      <a:pt x="8718" y="20345"/>
                    </a:cubicBezTo>
                    <a:cubicBezTo>
                      <a:pt x="8741" y="20358"/>
                      <a:pt x="8744" y="20496"/>
                      <a:pt x="8726" y="20654"/>
                    </a:cubicBezTo>
                    <a:cubicBezTo>
                      <a:pt x="8697" y="20911"/>
                      <a:pt x="8703" y="20940"/>
                      <a:pt x="8802" y="20940"/>
                    </a:cubicBezTo>
                    <a:cubicBezTo>
                      <a:pt x="9008" y="20939"/>
                      <a:pt x="9317" y="20839"/>
                      <a:pt x="9589" y="20684"/>
                    </a:cubicBezTo>
                    <a:cubicBezTo>
                      <a:pt x="9739" y="20599"/>
                      <a:pt x="9871" y="20543"/>
                      <a:pt x="9883" y="20564"/>
                    </a:cubicBezTo>
                    <a:cubicBezTo>
                      <a:pt x="9895" y="20584"/>
                      <a:pt x="9943" y="20709"/>
                      <a:pt x="9983" y="20842"/>
                    </a:cubicBezTo>
                    <a:cubicBezTo>
                      <a:pt x="10070" y="21132"/>
                      <a:pt x="10341" y="21449"/>
                      <a:pt x="10587" y="21542"/>
                    </a:cubicBezTo>
                    <a:cubicBezTo>
                      <a:pt x="10740" y="21600"/>
                      <a:pt x="10793" y="21598"/>
                      <a:pt x="10980" y="21512"/>
                    </a:cubicBezTo>
                    <a:cubicBezTo>
                      <a:pt x="11239" y="21393"/>
                      <a:pt x="11455" y="21149"/>
                      <a:pt x="11550" y="20865"/>
                    </a:cubicBezTo>
                    <a:cubicBezTo>
                      <a:pt x="11589" y="20750"/>
                      <a:pt x="11629" y="20624"/>
                      <a:pt x="11643" y="20586"/>
                    </a:cubicBezTo>
                    <a:cubicBezTo>
                      <a:pt x="11660" y="20537"/>
                      <a:pt x="11721" y="20551"/>
                      <a:pt x="11860" y="20646"/>
                    </a:cubicBezTo>
                    <a:cubicBezTo>
                      <a:pt x="12078" y="20795"/>
                      <a:pt x="12482" y="20940"/>
                      <a:pt x="12690" y="20940"/>
                    </a:cubicBezTo>
                    <a:cubicBezTo>
                      <a:pt x="12804" y="20940"/>
                      <a:pt x="12832" y="20916"/>
                      <a:pt x="12832" y="20789"/>
                    </a:cubicBezTo>
                    <a:cubicBezTo>
                      <a:pt x="12832" y="20705"/>
                      <a:pt x="12806" y="20572"/>
                      <a:pt x="12774" y="20496"/>
                    </a:cubicBezTo>
                    <a:cubicBezTo>
                      <a:pt x="12742" y="20420"/>
                      <a:pt x="12724" y="20339"/>
                      <a:pt x="12740" y="20315"/>
                    </a:cubicBezTo>
                    <a:cubicBezTo>
                      <a:pt x="12757" y="20291"/>
                      <a:pt x="12947" y="20351"/>
                      <a:pt x="13159" y="20451"/>
                    </a:cubicBezTo>
                    <a:cubicBezTo>
                      <a:pt x="13383" y="20556"/>
                      <a:pt x="13565" y="20613"/>
                      <a:pt x="13595" y="20586"/>
                    </a:cubicBezTo>
                    <a:cubicBezTo>
                      <a:pt x="13625" y="20559"/>
                      <a:pt x="13620" y="20441"/>
                      <a:pt x="13587" y="20308"/>
                    </a:cubicBezTo>
                    <a:cubicBezTo>
                      <a:pt x="13555" y="20181"/>
                      <a:pt x="13553" y="20059"/>
                      <a:pt x="13578" y="20037"/>
                    </a:cubicBezTo>
                    <a:cubicBezTo>
                      <a:pt x="13603" y="20015"/>
                      <a:pt x="13739" y="20047"/>
                      <a:pt x="13880" y="20105"/>
                    </a:cubicBezTo>
                    <a:cubicBezTo>
                      <a:pt x="14021" y="20162"/>
                      <a:pt x="14261" y="20209"/>
                      <a:pt x="14416" y="20210"/>
                    </a:cubicBezTo>
                    <a:lnTo>
                      <a:pt x="14693" y="20210"/>
                    </a:lnTo>
                    <a:lnTo>
                      <a:pt x="14425" y="19932"/>
                    </a:lnTo>
                    <a:cubicBezTo>
                      <a:pt x="13686" y="19193"/>
                      <a:pt x="13089" y="18119"/>
                      <a:pt x="12967" y="17291"/>
                    </a:cubicBezTo>
                    <a:cubicBezTo>
                      <a:pt x="12936" y="17081"/>
                      <a:pt x="12938" y="16964"/>
                      <a:pt x="12983" y="16922"/>
                    </a:cubicBezTo>
                    <a:cubicBezTo>
                      <a:pt x="12984" y="16920"/>
                      <a:pt x="12983" y="16916"/>
                      <a:pt x="12983" y="16914"/>
                    </a:cubicBezTo>
                    <a:cubicBezTo>
                      <a:pt x="12986" y="16907"/>
                      <a:pt x="12996" y="16904"/>
                      <a:pt x="13000" y="16899"/>
                    </a:cubicBezTo>
                    <a:cubicBezTo>
                      <a:pt x="13012" y="16885"/>
                      <a:pt x="13022" y="16877"/>
                      <a:pt x="13042" y="16884"/>
                    </a:cubicBezTo>
                    <a:cubicBezTo>
                      <a:pt x="13049" y="16887"/>
                      <a:pt x="13059" y="16894"/>
                      <a:pt x="13067" y="16899"/>
                    </a:cubicBezTo>
                    <a:cubicBezTo>
                      <a:pt x="13070" y="16901"/>
                      <a:pt x="13072" y="16905"/>
                      <a:pt x="13076" y="16907"/>
                    </a:cubicBezTo>
                    <a:cubicBezTo>
                      <a:pt x="13098" y="16911"/>
                      <a:pt x="13121" y="16917"/>
                      <a:pt x="13151" y="16929"/>
                    </a:cubicBezTo>
                    <a:cubicBezTo>
                      <a:pt x="13312" y="16996"/>
                      <a:pt x="13377" y="16962"/>
                      <a:pt x="13562" y="16681"/>
                    </a:cubicBezTo>
                    <a:cubicBezTo>
                      <a:pt x="13619" y="16594"/>
                      <a:pt x="13638" y="16600"/>
                      <a:pt x="13779" y="16802"/>
                    </a:cubicBezTo>
                    <a:lnTo>
                      <a:pt x="13939" y="17027"/>
                    </a:lnTo>
                    <a:lnTo>
                      <a:pt x="14232" y="16749"/>
                    </a:lnTo>
                    <a:cubicBezTo>
                      <a:pt x="14392" y="16597"/>
                      <a:pt x="14571" y="16374"/>
                      <a:pt x="14634" y="16252"/>
                    </a:cubicBezTo>
                    <a:cubicBezTo>
                      <a:pt x="14698" y="16130"/>
                      <a:pt x="14763" y="16034"/>
                      <a:pt x="14777" y="16034"/>
                    </a:cubicBezTo>
                    <a:cubicBezTo>
                      <a:pt x="14790" y="16034"/>
                      <a:pt x="14885" y="16076"/>
                      <a:pt x="14986" y="16132"/>
                    </a:cubicBezTo>
                    <a:lnTo>
                      <a:pt x="15171" y="16230"/>
                    </a:lnTo>
                    <a:lnTo>
                      <a:pt x="15338" y="15921"/>
                    </a:lnTo>
                    <a:cubicBezTo>
                      <a:pt x="15597" y="15429"/>
                      <a:pt x="15535" y="14804"/>
                      <a:pt x="15196" y="14477"/>
                    </a:cubicBezTo>
                    <a:cubicBezTo>
                      <a:pt x="15043" y="14330"/>
                      <a:pt x="14676" y="14153"/>
                      <a:pt x="14525" y="14153"/>
                    </a:cubicBezTo>
                    <a:cubicBezTo>
                      <a:pt x="14322" y="14153"/>
                      <a:pt x="14283" y="14051"/>
                      <a:pt x="14408" y="13860"/>
                    </a:cubicBezTo>
                    <a:cubicBezTo>
                      <a:pt x="14544" y="13652"/>
                      <a:pt x="14579" y="13643"/>
                      <a:pt x="14726" y="13792"/>
                    </a:cubicBezTo>
                    <a:cubicBezTo>
                      <a:pt x="14837" y="13903"/>
                      <a:pt x="15028" y="13999"/>
                      <a:pt x="15162" y="14018"/>
                    </a:cubicBezTo>
                    <a:cubicBezTo>
                      <a:pt x="15196" y="14018"/>
                      <a:pt x="15231" y="14012"/>
                      <a:pt x="15254" y="14010"/>
                    </a:cubicBezTo>
                    <a:cubicBezTo>
                      <a:pt x="15268" y="14007"/>
                      <a:pt x="15280" y="14003"/>
                      <a:pt x="15288" y="13995"/>
                    </a:cubicBezTo>
                    <a:cubicBezTo>
                      <a:pt x="15322" y="13964"/>
                      <a:pt x="15350" y="13839"/>
                      <a:pt x="15355" y="13717"/>
                    </a:cubicBezTo>
                    <a:cubicBezTo>
                      <a:pt x="15359" y="13595"/>
                      <a:pt x="15375" y="13478"/>
                      <a:pt x="15380" y="13453"/>
                    </a:cubicBezTo>
                    <a:cubicBezTo>
                      <a:pt x="15385" y="13428"/>
                      <a:pt x="15494" y="13491"/>
                      <a:pt x="15623" y="13596"/>
                    </a:cubicBezTo>
                    <a:cubicBezTo>
                      <a:pt x="15940" y="13853"/>
                      <a:pt x="16131" y="13937"/>
                      <a:pt x="16201" y="13837"/>
                    </a:cubicBezTo>
                    <a:cubicBezTo>
                      <a:pt x="16230" y="13796"/>
                      <a:pt x="16259" y="13688"/>
                      <a:pt x="16260" y="13596"/>
                    </a:cubicBezTo>
                    <a:cubicBezTo>
                      <a:pt x="16261" y="13420"/>
                      <a:pt x="16335" y="13325"/>
                      <a:pt x="16402" y="13423"/>
                    </a:cubicBezTo>
                    <a:cubicBezTo>
                      <a:pt x="16448" y="13489"/>
                      <a:pt x="16886" y="13677"/>
                      <a:pt x="16997" y="13679"/>
                    </a:cubicBezTo>
                    <a:cubicBezTo>
                      <a:pt x="17047" y="13680"/>
                      <a:pt x="17073" y="13588"/>
                      <a:pt x="17073" y="13378"/>
                    </a:cubicBezTo>
                    <a:cubicBezTo>
                      <a:pt x="17073" y="13211"/>
                      <a:pt x="17086" y="13057"/>
                      <a:pt x="17106" y="13039"/>
                    </a:cubicBezTo>
                    <a:cubicBezTo>
                      <a:pt x="17126" y="13022"/>
                      <a:pt x="17224" y="13063"/>
                      <a:pt x="17324" y="13130"/>
                    </a:cubicBezTo>
                    <a:cubicBezTo>
                      <a:pt x="17424" y="13197"/>
                      <a:pt x="17589" y="13293"/>
                      <a:pt x="17693" y="13340"/>
                    </a:cubicBezTo>
                    <a:lnTo>
                      <a:pt x="17886" y="13423"/>
                    </a:lnTo>
                    <a:lnTo>
                      <a:pt x="17886" y="13197"/>
                    </a:lnTo>
                    <a:cubicBezTo>
                      <a:pt x="17886" y="13074"/>
                      <a:pt x="17857" y="12899"/>
                      <a:pt x="17827" y="12806"/>
                    </a:cubicBezTo>
                    <a:cubicBezTo>
                      <a:pt x="17796" y="12710"/>
                      <a:pt x="17798" y="12627"/>
                      <a:pt x="17827" y="12611"/>
                    </a:cubicBezTo>
                    <a:cubicBezTo>
                      <a:pt x="17855" y="12595"/>
                      <a:pt x="18041" y="12691"/>
                      <a:pt x="18238" y="12821"/>
                    </a:cubicBezTo>
                    <a:cubicBezTo>
                      <a:pt x="18434" y="12951"/>
                      <a:pt x="18614" y="13055"/>
                      <a:pt x="18640" y="13055"/>
                    </a:cubicBezTo>
                    <a:cubicBezTo>
                      <a:pt x="18716" y="13055"/>
                      <a:pt x="18767" y="12643"/>
                      <a:pt x="18724" y="12385"/>
                    </a:cubicBezTo>
                    <a:cubicBezTo>
                      <a:pt x="18702" y="12252"/>
                      <a:pt x="18634" y="12028"/>
                      <a:pt x="18573" y="11888"/>
                    </a:cubicBezTo>
                    <a:cubicBezTo>
                      <a:pt x="18511" y="11748"/>
                      <a:pt x="18479" y="11614"/>
                      <a:pt x="18497" y="11587"/>
                    </a:cubicBezTo>
                    <a:cubicBezTo>
                      <a:pt x="18516" y="11561"/>
                      <a:pt x="18630" y="11542"/>
                      <a:pt x="18757" y="11542"/>
                    </a:cubicBezTo>
                    <a:cubicBezTo>
                      <a:pt x="19140" y="11542"/>
                      <a:pt x="19856" y="11386"/>
                      <a:pt x="20207" y="11226"/>
                    </a:cubicBezTo>
                    <a:cubicBezTo>
                      <a:pt x="20484" y="11101"/>
                      <a:pt x="20991" y="10684"/>
                      <a:pt x="21003" y="10579"/>
                    </a:cubicBezTo>
                    <a:cubicBezTo>
                      <a:pt x="20998" y="10572"/>
                      <a:pt x="20985" y="10563"/>
                      <a:pt x="20970" y="10556"/>
                    </a:cubicBezTo>
                    <a:cubicBezTo>
                      <a:pt x="20964" y="10554"/>
                      <a:pt x="20951" y="10551"/>
                      <a:pt x="20944" y="10549"/>
                    </a:cubicBezTo>
                    <a:cubicBezTo>
                      <a:pt x="20868" y="10541"/>
                      <a:pt x="20712" y="10539"/>
                      <a:pt x="20534" y="10541"/>
                    </a:cubicBezTo>
                    <a:cubicBezTo>
                      <a:pt x="20294" y="10545"/>
                      <a:pt x="20082" y="10529"/>
                      <a:pt x="20065" y="10504"/>
                    </a:cubicBezTo>
                    <a:cubicBezTo>
                      <a:pt x="20047" y="10479"/>
                      <a:pt x="20197" y="10359"/>
                      <a:pt x="20400" y="10240"/>
                    </a:cubicBezTo>
                    <a:cubicBezTo>
                      <a:pt x="20783" y="10018"/>
                      <a:pt x="21422" y="9444"/>
                      <a:pt x="21422" y="9323"/>
                    </a:cubicBezTo>
                    <a:cubicBezTo>
                      <a:pt x="21422" y="9241"/>
                      <a:pt x="21250" y="9196"/>
                      <a:pt x="20953" y="9195"/>
                    </a:cubicBezTo>
                    <a:cubicBezTo>
                      <a:pt x="20836" y="9194"/>
                      <a:pt x="20721" y="9167"/>
                      <a:pt x="20701" y="9142"/>
                    </a:cubicBezTo>
                    <a:cubicBezTo>
                      <a:pt x="20699" y="9142"/>
                      <a:pt x="20677" y="9142"/>
                      <a:pt x="20676" y="9142"/>
                    </a:cubicBezTo>
                    <a:cubicBezTo>
                      <a:pt x="20672" y="9141"/>
                      <a:pt x="20695" y="9125"/>
                      <a:pt x="20718" y="9097"/>
                    </a:cubicBezTo>
                    <a:cubicBezTo>
                      <a:pt x="20743" y="9044"/>
                      <a:pt x="20804" y="8958"/>
                      <a:pt x="20886" y="8871"/>
                    </a:cubicBezTo>
                    <a:cubicBezTo>
                      <a:pt x="21095" y="8647"/>
                      <a:pt x="21583" y="7797"/>
                      <a:pt x="21531" y="7750"/>
                    </a:cubicBezTo>
                    <a:cubicBezTo>
                      <a:pt x="21516" y="7737"/>
                      <a:pt x="21370" y="7776"/>
                      <a:pt x="21204" y="7833"/>
                    </a:cubicBezTo>
                    <a:cubicBezTo>
                      <a:pt x="21039" y="7890"/>
                      <a:pt x="20765" y="7987"/>
                      <a:pt x="20601" y="8043"/>
                    </a:cubicBezTo>
                    <a:cubicBezTo>
                      <a:pt x="20437" y="8100"/>
                      <a:pt x="20285" y="8134"/>
                      <a:pt x="20257" y="8119"/>
                    </a:cubicBezTo>
                    <a:cubicBezTo>
                      <a:pt x="20230" y="8103"/>
                      <a:pt x="20261" y="7998"/>
                      <a:pt x="20324" y="7885"/>
                    </a:cubicBezTo>
                    <a:cubicBezTo>
                      <a:pt x="20388" y="7773"/>
                      <a:pt x="20442" y="7612"/>
                      <a:pt x="20442" y="7532"/>
                    </a:cubicBezTo>
                    <a:cubicBezTo>
                      <a:pt x="20442" y="7452"/>
                      <a:pt x="20540" y="7205"/>
                      <a:pt x="20668" y="6975"/>
                    </a:cubicBezTo>
                    <a:cubicBezTo>
                      <a:pt x="20911" y="6539"/>
                      <a:pt x="21038" y="6140"/>
                      <a:pt x="21104" y="5621"/>
                    </a:cubicBezTo>
                    <a:lnTo>
                      <a:pt x="21146" y="5312"/>
                    </a:lnTo>
                    <a:lnTo>
                      <a:pt x="20861" y="5515"/>
                    </a:lnTo>
                    <a:cubicBezTo>
                      <a:pt x="20706" y="5625"/>
                      <a:pt x="20518" y="5770"/>
                      <a:pt x="20433" y="5839"/>
                    </a:cubicBezTo>
                    <a:cubicBezTo>
                      <a:pt x="20229" y="6005"/>
                      <a:pt x="20186" y="5923"/>
                      <a:pt x="20291" y="5560"/>
                    </a:cubicBezTo>
                    <a:cubicBezTo>
                      <a:pt x="20356" y="5336"/>
                      <a:pt x="20407" y="4954"/>
                      <a:pt x="20425" y="4635"/>
                    </a:cubicBezTo>
                    <a:lnTo>
                      <a:pt x="20433" y="4432"/>
                    </a:lnTo>
                    <a:cubicBezTo>
                      <a:pt x="20434" y="4320"/>
                      <a:pt x="20429" y="4229"/>
                      <a:pt x="20416" y="4168"/>
                    </a:cubicBezTo>
                    <a:lnTo>
                      <a:pt x="20375" y="3988"/>
                    </a:lnTo>
                    <a:lnTo>
                      <a:pt x="20006" y="4311"/>
                    </a:lnTo>
                    <a:cubicBezTo>
                      <a:pt x="19802" y="4492"/>
                      <a:pt x="19623" y="4630"/>
                      <a:pt x="19604" y="4612"/>
                    </a:cubicBezTo>
                    <a:cubicBezTo>
                      <a:pt x="19584" y="4595"/>
                      <a:pt x="19570" y="4363"/>
                      <a:pt x="19570" y="4101"/>
                    </a:cubicBezTo>
                    <a:cubicBezTo>
                      <a:pt x="19570" y="3666"/>
                      <a:pt x="19486" y="3066"/>
                      <a:pt x="19411" y="2957"/>
                    </a:cubicBezTo>
                    <a:cubicBezTo>
                      <a:pt x="19394" y="2933"/>
                      <a:pt x="19338" y="2969"/>
                      <a:pt x="19285" y="3040"/>
                    </a:cubicBezTo>
                    <a:cubicBezTo>
                      <a:pt x="19233" y="3110"/>
                      <a:pt x="19116" y="3271"/>
                      <a:pt x="19025" y="3393"/>
                    </a:cubicBezTo>
                    <a:cubicBezTo>
                      <a:pt x="18935" y="3515"/>
                      <a:pt x="18841" y="3591"/>
                      <a:pt x="18816" y="3566"/>
                    </a:cubicBezTo>
                    <a:cubicBezTo>
                      <a:pt x="18808" y="3559"/>
                      <a:pt x="18794" y="3536"/>
                      <a:pt x="18782" y="3499"/>
                    </a:cubicBezTo>
                    <a:cubicBezTo>
                      <a:pt x="18782" y="3497"/>
                      <a:pt x="18783" y="3493"/>
                      <a:pt x="18782" y="3491"/>
                    </a:cubicBezTo>
                    <a:cubicBezTo>
                      <a:pt x="18780" y="3485"/>
                      <a:pt x="18776" y="3476"/>
                      <a:pt x="18774" y="3469"/>
                    </a:cubicBezTo>
                    <a:cubicBezTo>
                      <a:pt x="18750" y="3386"/>
                      <a:pt x="18722" y="3262"/>
                      <a:pt x="18699" y="3130"/>
                    </a:cubicBezTo>
                    <a:cubicBezTo>
                      <a:pt x="18605" y="2596"/>
                      <a:pt x="18350" y="2119"/>
                      <a:pt x="18020" y="1866"/>
                    </a:cubicBezTo>
                    <a:lnTo>
                      <a:pt x="17894" y="1768"/>
                    </a:lnTo>
                    <a:lnTo>
                      <a:pt x="17944" y="1986"/>
                    </a:lnTo>
                    <a:cubicBezTo>
                      <a:pt x="18001" y="2214"/>
                      <a:pt x="17999" y="2249"/>
                      <a:pt x="17819" y="3123"/>
                    </a:cubicBezTo>
                    <a:cubicBezTo>
                      <a:pt x="17757" y="3418"/>
                      <a:pt x="17710" y="3754"/>
                      <a:pt x="17710" y="3867"/>
                    </a:cubicBezTo>
                    <a:cubicBezTo>
                      <a:pt x="17710" y="3981"/>
                      <a:pt x="17688" y="4119"/>
                      <a:pt x="17659" y="4168"/>
                    </a:cubicBezTo>
                    <a:cubicBezTo>
                      <a:pt x="17631" y="4218"/>
                      <a:pt x="17578" y="4395"/>
                      <a:pt x="17542" y="4567"/>
                    </a:cubicBezTo>
                    <a:cubicBezTo>
                      <a:pt x="17507" y="4740"/>
                      <a:pt x="17416" y="4987"/>
                      <a:pt x="17341" y="5116"/>
                    </a:cubicBezTo>
                    <a:cubicBezTo>
                      <a:pt x="17266" y="5246"/>
                      <a:pt x="17109" y="5525"/>
                      <a:pt x="16989" y="5733"/>
                    </a:cubicBezTo>
                    <a:cubicBezTo>
                      <a:pt x="16775" y="6106"/>
                      <a:pt x="16703" y="6165"/>
                      <a:pt x="16629" y="6057"/>
                    </a:cubicBezTo>
                    <a:cubicBezTo>
                      <a:pt x="16608" y="6027"/>
                      <a:pt x="16480" y="6163"/>
                      <a:pt x="16335" y="6358"/>
                    </a:cubicBezTo>
                    <a:cubicBezTo>
                      <a:pt x="16191" y="6553"/>
                      <a:pt x="15982" y="6811"/>
                      <a:pt x="15874" y="6930"/>
                    </a:cubicBezTo>
                    <a:cubicBezTo>
                      <a:pt x="15635" y="7195"/>
                      <a:pt x="15556" y="7357"/>
                      <a:pt x="15556" y="7630"/>
                    </a:cubicBezTo>
                    <a:cubicBezTo>
                      <a:pt x="15556" y="7873"/>
                      <a:pt x="15638" y="8026"/>
                      <a:pt x="15833" y="8171"/>
                    </a:cubicBezTo>
                    <a:cubicBezTo>
                      <a:pt x="15962" y="8268"/>
                      <a:pt x="15970" y="8304"/>
                      <a:pt x="15933" y="8585"/>
                    </a:cubicBezTo>
                    <a:cubicBezTo>
                      <a:pt x="15905" y="8798"/>
                      <a:pt x="15864" y="8892"/>
                      <a:pt x="15799" y="8909"/>
                    </a:cubicBezTo>
                    <a:cubicBezTo>
                      <a:pt x="15537" y="8977"/>
                      <a:pt x="15224" y="9159"/>
                      <a:pt x="15120" y="9307"/>
                    </a:cubicBezTo>
                    <a:cubicBezTo>
                      <a:pt x="15056" y="9401"/>
                      <a:pt x="14883" y="9531"/>
                      <a:pt x="14726" y="9601"/>
                    </a:cubicBezTo>
                    <a:lnTo>
                      <a:pt x="14441" y="9729"/>
                    </a:lnTo>
                    <a:lnTo>
                      <a:pt x="14232" y="9518"/>
                    </a:lnTo>
                    <a:cubicBezTo>
                      <a:pt x="14115" y="9403"/>
                      <a:pt x="13902" y="9223"/>
                      <a:pt x="13754" y="9119"/>
                    </a:cubicBezTo>
                    <a:cubicBezTo>
                      <a:pt x="13426" y="8889"/>
                      <a:pt x="13084" y="8439"/>
                      <a:pt x="13168" y="8344"/>
                    </a:cubicBezTo>
                    <a:cubicBezTo>
                      <a:pt x="13200" y="8308"/>
                      <a:pt x="13203" y="8231"/>
                      <a:pt x="13176" y="8171"/>
                    </a:cubicBezTo>
                    <a:cubicBezTo>
                      <a:pt x="13069" y="7933"/>
                      <a:pt x="13116" y="7500"/>
                      <a:pt x="13285" y="7178"/>
                    </a:cubicBezTo>
                    <a:cubicBezTo>
                      <a:pt x="13428" y="6906"/>
                      <a:pt x="13492" y="6841"/>
                      <a:pt x="13754" y="6719"/>
                    </a:cubicBezTo>
                    <a:cubicBezTo>
                      <a:pt x="13922" y="6641"/>
                      <a:pt x="14084" y="6576"/>
                      <a:pt x="14115" y="6576"/>
                    </a:cubicBezTo>
                    <a:cubicBezTo>
                      <a:pt x="14146" y="6576"/>
                      <a:pt x="14276" y="6508"/>
                      <a:pt x="14400" y="6418"/>
                    </a:cubicBezTo>
                    <a:cubicBezTo>
                      <a:pt x="14551" y="6309"/>
                      <a:pt x="14709" y="6248"/>
                      <a:pt x="14886" y="6230"/>
                    </a:cubicBezTo>
                    <a:cubicBezTo>
                      <a:pt x="15030" y="6215"/>
                      <a:pt x="15144" y="6178"/>
                      <a:pt x="15137" y="6147"/>
                    </a:cubicBezTo>
                    <a:cubicBezTo>
                      <a:pt x="15130" y="6116"/>
                      <a:pt x="15251" y="6062"/>
                      <a:pt x="15405" y="6027"/>
                    </a:cubicBezTo>
                    <a:cubicBezTo>
                      <a:pt x="15760" y="5945"/>
                      <a:pt x="15954" y="5826"/>
                      <a:pt x="16025" y="5658"/>
                    </a:cubicBezTo>
                    <a:cubicBezTo>
                      <a:pt x="16106" y="5467"/>
                      <a:pt x="16108" y="5467"/>
                      <a:pt x="15849" y="5621"/>
                    </a:cubicBezTo>
                    <a:cubicBezTo>
                      <a:pt x="15657" y="5735"/>
                      <a:pt x="15512" y="5772"/>
                      <a:pt x="15103" y="5801"/>
                    </a:cubicBezTo>
                    <a:cubicBezTo>
                      <a:pt x="14826" y="5821"/>
                      <a:pt x="14561" y="5849"/>
                      <a:pt x="14509" y="5869"/>
                    </a:cubicBezTo>
                    <a:cubicBezTo>
                      <a:pt x="14456" y="5889"/>
                      <a:pt x="14394" y="5883"/>
                      <a:pt x="14374" y="5854"/>
                    </a:cubicBezTo>
                    <a:cubicBezTo>
                      <a:pt x="14328" y="5786"/>
                      <a:pt x="14562" y="5643"/>
                      <a:pt x="14718" y="5643"/>
                    </a:cubicBezTo>
                    <a:cubicBezTo>
                      <a:pt x="14785" y="5643"/>
                      <a:pt x="14914" y="5569"/>
                      <a:pt x="15003" y="5485"/>
                    </a:cubicBezTo>
                    <a:cubicBezTo>
                      <a:pt x="15193" y="5307"/>
                      <a:pt x="15403" y="5250"/>
                      <a:pt x="15564" y="5327"/>
                    </a:cubicBezTo>
                    <a:cubicBezTo>
                      <a:pt x="15655" y="5371"/>
                      <a:pt x="15673" y="5365"/>
                      <a:pt x="15673" y="5305"/>
                    </a:cubicBezTo>
                    <a:cubicBezTo>
                      <a:pt x="15673" y="5112"/>
                      <a:pt x="15546" y="4950"/>
                      <a:pt x="15338" y="4876"/>
                    </a:cubicBezTo>
                    <a:cubicBezTo>
                      <a:pt x="15218" y="4833"/>
                      <a:pt x="15071" y="4778"/>
                      <a:pt x="15003" y="4748"/>
                    </a:cubicBezTo>
                    <a:cubicBezTo>
                      <a:pt x="14935" y="4718"/>
                      <a:pt x="14828" y="4698"/>
                      <a:pt x="14768" y="4710"/>
                    </a:cubicBezTo>
                    <a:cubicBezTo>
                      <a:pt x="14708" y="4722"/>
                      <a:pt x="14584" y="4698"/>
                      <a:pt x="14492" y="4657"/>
                    </a:cubicBezTo>
                    <a:lnTo>
                      <a:pt x="14324" y="4582"/>
                    </a:lnTo>
                    <a:lnTo>
                      <a:pt x="14626" y="4349"/>
                    </a:lnTo>
                    <a:cubicBezTo>
                      <a:pt x="14986" y="4066"/>
                      <a:pt x="15136" y="3816"/>
                      <a:pt x="15187" y="3424"/>
                    </a:cubicBezTo>
                    <a:cubicBezTo>
                      <a:pt x="15218" y="3185"/>
                      <a:pt x="15263" y="3102"/>
                      <a:pt x="15405" y="2995"/>
                    </a:cubicBezTo>
                    <a:cubicBezTo>
                      <a:pt x="15409" y="2991"/>
                      <a:pt x="15409" y="2990"/>
                      <a:pt x="15414" y="2987"/>
                    </a:cubicBezTo>
                    <a:cubicBezTo>
                      <a:pt x="15425" y="2979"/>
                      <a:pt x="15435" y="2971"/>
                      <a:pt x="15447" y="2965"/>
                    </a:cubicBezTo>
                    <a:cubicBezTo>
                      <a:pt x="15538" y="2909"/>
                      <a:pt x="15642" y="2875"/>
                      <a:pt x="15698" y="2882"/>
                    </a:cubicBezTo>
                    <a:cubicBezTo>
                      <a:pt x="15805" y="2895"/>
                      <a:pt x="15825" y="2941"/>
                      <a:pt x="15841" y="3213"/>
                    </a:cubicBezTo>
                    <a:cubicBezTo>
                      <a:pt x="15851" y="3384"/>
                      <a:pt x="15887" y="3537"/>
                      <a:pt x="15925" y="3559"/>
                    </a:cubicBezTo>
                    <a:cubicBezTo>
                      <a:pt x="15963" y="3581"/>
                      <a:pt x="16110" y="3604"/>
                      <a:pt x="16252" y="3604"/>
                    </a:cubicBezTo>
                    <a:cubicBezTo>
                      <a:pt x="16412" y="3605"/>
                      <a:pt x="16548" y="3637"/>
                      <a:pt x="16620" y="3694"/>
                    </a:cubicBezTo>
                    <a:cubicBezTo>
                      <a:pt x="16732" y="3783"/>
                      <a:pt x="16738" y="3783"/>
                      <a:pt x="16696" y="3657"/>
                    </a:cubicBezTo>
                    <a:cubicBezTo>
                      <a:pt x="16609" y="3394"/>
                      <a:pt x="16623" y="3312"/>
                      <a:pt x="16763" y="3326"/>
                    </a:cubicBezTo>
                    <a:cubicBezTo>
                      <a:pt x="16959" y="3344"/>
                      <a:pt x="16931" y="3310"/>
                      <a:pt x="16578" y="3108"/>
                    </a:cubicBezTo>
                    <a:cubicBezTo>
                      <a:pt x="16279" y="2935"/>
                      <a:pt x="16255" y="2905"/>
                      <a:pt x="16268" y="2731"/>
                    </a:cubicBezTo>
                    <a:cubicBezTo>
                      <a:pt x="16289" y="2454"/>
                      <a:pt x="16066" y="2295"/>
                      <a:pt x="15648" y="2295"/>
                    </a:cubicBezTo>
                    <a:cubicBezTo>
                      <a:pt x="15250" y="2295"/>
                      <a:pt x="14950" y="2425"/>
                      <a:pt x="14835" y="2641"/>
                    </a:cubicBezTo>
                    <a:cubicBezTo>
                      <a:pt x="14787" y="2733"/>
                      <a:pt x="14709" y="2980"/>
                      <a:pt x="14659" y="3190"/>
                    </a:cubicBezTo>
                    <a:cubicBezTo>
                      <a:pt x="14526" y="3762"/>
                      <a:pt x="14302" y="4052"/>
                      <a:pt x="14224" y="3755"/>
                    </a:cubicBezTo>
                    <a:cubicBezTo>
                      <a:pt x="14174" y="3566"/>
                      <a:pt x="14030" y="3517"/>
                      <a:pt x="13729" y="3589"/>
                    </a:cubicBezTo>
                    <a:cubicBezTo>
                      <a:pt x="13357" y="3678"/>
                      <a:pt x="13297" y="3669"/>
                      <a:pt x="13235" y="3521"/>
                    </a:cubicBezTo>
                    <a:cubicBezTo>
                      <a:pt x="13161" y="3347"/>
                      <a:pt x="13118" y="3358"/>
                      <a:pt x="13134" y="3544"/>
                    </a:cubicBezTo>
                    <a:cubicBezTo>
                      <a:pt x="13151" y="3748"/>
                      <a:pt x="13050" y="3843"/>
                      <a:pt x="12774" y="3882"/>
                    </a:cubicBezTo>
                    <a:cubicBezTo>
                      <a:pt x="12592" y="3909"/>
                      <a:pt x="12534" y="3945"/>
                      <a:pt x="12506" y="4048"/>
                    </a:cubicBezTo>
                    <a:cubicBezTo>
                      <a:pt x="12486" y="4120"/>
                      <a:pt x="12486" y="4213"/>
                      <a:pt x="12506" y="4259"/>
                    </a:cubicBezTo>
                    <a:cubicBezTo>
                      <a:pt x="12605" y="4491"/>
                      <a:pt x="12291" y="4434"/>
                      <a:pt x="11969" y="4161"/>
                    </a:cubicBezTo>
                    <a:cubicBezTo>
                      <a:pt x="11765" y="3988"/>
                      <a:pt x="11517" y="3566"/>
                      <a:pt x="11584" y="3506"/>
                    </a:cubicBezTo>
                    <a:cubicBezTo>
                      <a:pt x="11605" y="3487"/>
                      <a:pt x="11727" y="3452"/>
                      <a:pt x="11860" y="3424"/>
                    </a:cubicBezTo>
                    <a:lnTo>
                      <a:pt x="12103" y="3371"/>
                    </a:lnTo>
                    <a:lnTo>
                      <a:pt x="12103" y="3040"/>
                    </a:lnTo>
                    <a:cubicBezTo>
                      <a:pt x="12103" y="2729"/>
                      <a:pt x="12113" y="2700"/>
                      <a:pt x="12296" y="2566"/>
                    </a:cubicBezTo>
                    <a:cubicBezTo>
                      <a:pt x="12529" y="2395"/>
                      <a:pt x="12773" y="1970"/>
                      <a:pt x="12774" y="1731"/>
                    </a:cubicBezTo>
                    <a:cubicBezTo>
                      <a:pt x="12775" y="1469"/>
                      <a:pt x="12629" y="1273"/>
                      <a:pt x="12380" y="1189"/>
                    </a:cubicBezTo>
                    <a:cubicBezTo>
                      <a:pt x="12154" y="1113"/>
                      <a:pt x="11736" y="1102"/>
                      <a:pt x="11517" y="1166"/>
                    </a:cubicBezTo>
                    <a:cubicBezTo>
                      <a:pt x="11432" y="1191"/>
                      <a:pt x="11318" y="1164"/>
                      <a:pt x="11156" y="1068"/>
                    </a:cubicBezTo>
                    <a:cubicBezTo>
                      <a:pt x="10945" y="944"/>
                      <a:pt x="10928" y="913"/>
                      <a:pt x="10955" y="760"/>
                    </a:cubicBezTo>
                    <a:cubicBezTo>
                      <a:pt x="10973" y="662"/>
                      <a:pt x="10959" y="570"/>
                      <a:pt x="10922" y="549"/>
                    </a:cubicBezTo>
                    <a:cubicBezTo>
                      <a:pt x="10806" y="485"/>
                      <a:pt x="10850" y="304"/>
                      <a:pt x="10989" y="271"/>
                    </a:cubicBezTo>
                    <a:cubicBezTo>
                      <a:pt x="11119" y="240"/>
                      <a:pt x="11117" y="243"/>
                      <a:pt x="10972" y="211"/>
                    </a:cubicBezTo>
                    <a:cubicBezTo>
                      <a:pt x="10884" y="191"/>
                      <a:pt x="10833" y="144"/>
                      <a:pt x="10838" y="90"/>
                    </a:cubicBezTo>
                    <a:cubicBezTo>
                      <a:pt x="10842" y="42"/>
                      <a:pt x="10816" y="0"/>
                      <a:pt x="10788" y="0"/>
                    </a:cubicBezTo>
                    <a:close/>
                    <a:moveTo>
                      <a:pt x="10813" y="3604"/>
                    </a:moveTo>
                    <a:cubicBezTo>
                      <a:pt x="10819" y="3600"/>
                      <a:pt x="10826" y="3604"/>
                      <a:pt x="10830" y="3604"/>
                    </a:cubicBezTo>
                    <a:cubicBezTo>
                      <a:pt x="10862" y="3609"/>
                      <a:pt x="10923" y="3724"/>
                      <a:pt x="10972" y="3860"/>
                    </a:cubicBezTo>
                    <a:cubicBezTo>
                      <a:pt x="10987" y="3900"/>
                      <a:pt x="11002" y="3939"/>
                      <a:pt x="11022" y="3980"/>
                    </a:cubicBezTo>
                    <a:cubicBezTo>
                      <a:pt x="11082" y="4104"/>
                      <a:pt x="11171" y="4232"/>
                      <a:pt x="11265" y="4349"/>
                    </a:cubicBezTo>
                    <a:cubicBezTo>
                      <a:pt x="11297" y="4388"/>
                      <a:pt x="11324" y="4426"/>
                      <a:pt x="11358" y="4462"/>
                    </a:cubicBezTo>
                    <a:cubicBezTo>
                      <a:pt x="11391" y="4498"/>
                      <a:pt x="11432" y="4535"/>
                      <a:pt x="11467" y="4567"/>
                    </a:cubicBezTo>
                    <a:cubicBezTo>
                      <a:pt x="11501" y="4600"/>
                      <a:pt x="11532" y="4630"/>
                      <a:pt x="11567" y="4657"/>
                    </a:cubicBezTo>
                    <a:cubicBezTo>
                      <a:pt x="11603" y="4685"/>
                      <a:pt x="11641" y="4711"/>
                      <a:pt x="11676" y="4733"/>
                    </a:cubicBezTo>
                    <a:cubicBezTo>
                      <a:pt x="11798" y="4809"/>
                      <a:pt x="11963" y="4945"/>
                      <a:pt x="12045" y="5041"/>
                    </a:cubicBezTo>
                    <a:cubicBezTo>
                      <a:pt x="12082" y="5085"/>
                      <a:pt x="12120" y="5124"/>
                      <a:pt x="12162" y="5154"/>
                    </a:cubicBezTo>
                    <a:cubicBezTo>
                      <a:pt x="12190" y="5175"/>
                      <a:pt x="12224" y="5192"/>
                      <a:pt x="12254" y="5207"/>
                    </a:cubicBezTo>
                    <a:cubicBezTo>
                      <a:pt x="12285" y="5221"/>
                      <a:pt x="12314" y="5236"/>
                      <a:pt x="12346" y="5244"/>
                    </a:cubicBezTo>
                    <a:cubicBezTo>
                      <a:pt x="12363" y="5249"/>
                      <a:pt x="12380" y="5249"/>
                      <a:pt x="12397" y="5252"/>
                    </a:cubicBezTo>
                    <a:cubicBezTo>
                      <a:pt x="12431" y="5258"/>
                      <a:pt x="12463" y="5261"/>
                      <a:pt x="12489" y="5267"/>
                    </a:cubicBezTo>
                    <a:cubicBezTo>
                      <a:pt x="12515" y="5273"/>
                      <a:pt x="12537" y="5283"/>
                      <a:pt x="12556" y="5290"/>
                    </a:cubicBezTo>
                    <a:cubicBezTo>
                      <a:pt x="12584" y="5300"/>
                      <a:pt x="12603" y="5308"/>
                      <a:pt x="12615" y="5320"/>
                    </a:cubicBezTo>
                    <a:cubicBezTo>
                      <a:pt x="12618" y="5324"/>
                      <a:pt x="12621" y="5331"/>
                      <a:pt x="12623" y="5335"/>
                    </a:cubicBezTo>
                    <a:cubicBezTo>
                      <a:pt x="12639" y="5367"/>
                      <a:pt x="12592" y="5407"/>
                      <a:pt x="12489" y="5455"/>
                    </a:cubicBezTo>
                    <a:cubicBezTo>
                      <a:pt x="12465" y="5466"/>
                      <a:pt x="12440" y="5476"/>
                      <a:pt x="12413" y="5493"/>
                    </a:cubicBezTo>
                    <a:cubicBezTo>
                      <a:pt x="12387" y="5509"/>
                      <a:pt x="12359" y="5531"/>
                      <a:pt x="12330" y="5553"/>
                    </a:cubicBezTo>
                    <a:cubicBezTo>
                      <a:pt x="12271" y="5596"/>
                      <a:pt x="12203" y="5651"/>
                      <a:pt x="12137" y="5711"/>
                    </a:cubicBezTo>
                    <a:cubicBezTo>
                      <a:pt x="12071" y="5771"/>
                      <a:pt x="12005" y="5835"/>
                      <a:pt x="11936" y="5907"/>
                    </a:cubicBezTo>
                    <a:cubicBezTo>
                      <a:pt x="11798" y="6049"/>
                      <a:pt x="11660" y="6211"/>
                      <a:pt x="11534" y="6373"/>
                    </a:cubicBezTo>
                    <a:cubicBezTo>
                      <a:pt x="11471" y="6454"/>
                      <a:pt x="11412" y="6535"/>
                      <a:pt x="11358" y="6614"/>
                    </a:cubicBezTo>
                    <a:cubicBezTo>
                      <a:pt x="11277" y="6732"/>
                      <a:pt x="11206" y="6845"/>
                      <a:pt x="11156" y="6945"/>
                    </a:cubicBezTo>
                    <a:cubicBezTo>
                      <a:pt x="11140" y="6978"/>
                      <a:pt x="11126" y="7013"/>
                      <a:pt x="11115" y="7043"/>
                    </a:cubicBezTo>
                    <a:cubicBezTo>
                      <a:pt x="11062" y="7177"/>
                      <a:pt x="10972" y="7379"/>
                      <a:pt x="10922" y="7494"/>
                    </a:cubicBezTo>
                    <a:cubicBezTo>
                      <a:pt x="10871" y="7609"/>
                      <a:pt x="10818" y="7719"/>
                      <a:pt x="10796" y="7742"/>
                    </a:cubicBezTo>
                    <a:cubicBezTo>
                      <a:pt x="10784" y="7755"/>
                      <a:pt x="10764" y="7743"/>
                      <a:pt x="10737" y="7712"/>
                    </a:cubicBezTo>
                    <a:cubicBezTo>
                      <a:pt x="10724" y="7697"/>
                      <a:pt x="10711" y="7677"/>
                      <a:pt x="10696" y="7652"/>
                    </a:cubicBezTo>
                    <a:cubicBezTo>
                      <a:pt x="10664" y="7603"/>
                      <a:pt x="10623" y="7540"/>
                      <a:pt x="10587" y="7464"/>
                    </a:cubicBezTo>
                    <a:cubicBezTo>
                      <a:pt x="10531" y="7350"/>
                      <a:pt x="10479" y="7217"/>
                      <a:pt x="10427" y="7073"/>
                    </a:cubicBezTo>
                    <a:cubicBezTo>
                      <a:pt x="10414" y="7036"/>
                      <a:pt x="10397" y="6989"/>
                      <a:pt x="10377" y="6945"/>
                    </a:cubicBezTo>
                    <a:cubicBezTo>
                      <a:pt x="10338" y="6858"/>
                      <a:pt x="10283" y="6764"/>
                      <a:pt x="10235" y="6682"/>
                    </a:cubicBezTo>
                    <a:cubicBezTo>
                      <a:pt x="10210" y="6640"/>
                      <a:pt x="10190" y="6601"/>
                      <a:pt x="10168" y="6569"/>
                    </a:cubicBezTo>
                    <a:cubicBezTo>
                      <a:pt x="9915" y="6210"/>
                      <a:pt x="9316" y="5613"/>
                      <a:pt x="9087" y="5485"/>
                    </a:cubicBezTo>
                    <a:cubicBezTo>
                      <a:pt x="9057" y="5469"/>
                      <a:pt x="9033" y="5454"/>
                      <a:pt x="9011" y="5440"/>
                    </a:cubicBezTo>
                    <a:cubicBezTo>
                      <a:pt x="8989" y="5426"/>
                      <a:pt x="8967" y="5414"/>
                      <a:pt x="8952" y="5402"/>
                    </a:cubicBezTo>
                    <a:cubicBezTo>
                      <a:pt x="8938" y="5390"/>
                      <a:pt x="8934" y="5375"/>
                      <a:pt x="8927" y="5365"/>
                    </a:cubicBezTo>
                    <a:cubicBezTo>
                      <a:pt x="8921" y="5355"/>
                      <a:pt x="8918" y="5343"/>
                      <a:pt x="8919" y="5335"/>
                    </a:cubicBezTo>
                    <a:cubicBezTo>
                      <a:pt x="8919" y="5330"/>
                      <a:pt x="8917" y="5331"/>
                      <a:pt x="8919" y="5327"/>
                    </a:cubicBezTo>
                    <a:cubicBezTo>
                      <a:pt x="8921" y="5323"/>
                      <a:pt x="8923" y="5316"/>
                      <a:pt x="8927" y="5312"/>
                    </a:cubicBezTo>
                    <a:cubicBezTo>
                      <a:pt x="8936" y="5304"/>
                      <a:pt x="8953" y="5296"/>
                      <a:pt x="8969" y="5290"/>
                    </a:cubicBezTo>
                    <a:cubicBezTo>
                      <a:pt x="9002" y="5276"/>
                      <a:pt x="9048" y="5271"/>
                      <a:pt x="9112" y="5259"/>
                    </a:cubicBezTo>
                    <a:cubicBezTo>
                      <a:pt x="9136" y="5255"/>
                      <a:pt x="9170" y="5244"/>
                      <a:pt x="9204" y="5229"/>
                    </a:cubicBezTo>
                    <a:cubicBezTo>
                      <a:pt x="9306" y="5184"/>
                      <a:pt x="9435" y="5096"/>
                      <a:pt x="9539" y="5004"/>
                    </a:cubicBezTo>
                    <a:cubicBezTo>
                      <a:pt x="9678" y="4881"/>
                      <a:pt x="9925" y="4671"/>
                      <a:pt x="10084" y="4537"/>
                    </a:cubicBezTo>
                    <a:cubicBezTo>
                      <a:pt x="10211" y="4430"/>
                      <a:pt x="10356" y="4263"/>
                      <a:pt x="10469" y="4101"/>
                    </a:cubicBezTo>
                    <a:cubicBezTo>
                      <a:pt x="10488" y="4074"/>
                      <a:pt x="10511" y="4045"/>
                      <a:pt x="10528" y="4018"/>
                    </a:cubicBezTo>
                    <a:cubicBezTo>
                      <a:pt x="10545" y="3991"/>
                      <a:pt x="10555" y="3968"/>
                      <a:pt x="10570" y="3943"/>
                    </a:cubicBezTo>
                    <a:cubicBezTo>
                      <a:pt x="10624" y="3846"/>
                      <a:pt x="10683" y="3756"/>
                      <a:pt x="10729" y="3694"/>
                    </a:cubicBezTo>
                    <a:cubicBezTo>
                      <a:pt x="10752" y="3663"/>
                      <a:pt x="10771" y="3643"/>
                      <a:pt x="10788" y="3627"/>
                    </a:cubicBezTo>
                    <a:cubicBezTo>
                      <a:pt x="10796" y="3618"/>
                      <a:pt x="10807" y="3608"/>
                      <a:pt x="10813" y="3604"/>
                    </a:cubicBezTo>
                    <a:close/>
                    <a:moveTo>
                      <a:pt x="10771" y="8096"/>
                    </a:moveTo>
                    <a:cubicBezTo>
                      <a:pt x="10816" y="8096"/>
                      <a:pt x="10971" y="8473"/>
                      <a:pt x="10939" y="8502"/>
                    </a:cubicBezTo>
                    <a:cubicBezTo>
                      <a:pt x="10893" y="8544"/>
                      <a:pt x="10614" y="8543"/>
                      <a:pt x="10587" y="8502"/>
                    </a:cubicBezTo>
                    <a:cubicBezTo>
                      <a:pt x="10581" y="8494"/>
                      <a:pt x="10587" y="8474"/>
                      <a:pt x="10595" y="8442"/>
                    </a:cubicBezTo>
                    <a:cubicBezTo>
                      <a:pt x="10597" y="8419"/>
                      <a:pt x="10604" y="8389"/>
                      <a:pt x="10620" y="8359"/>
                    </a:cubicBezTo>
                    <a:cubicBezTo>
                      <a:pt x="10630" y="8330"/>
                      <a:pt x="10644" y="8293"/>
                      <a:pt x="10662" y="8254"/>
                    </a:cubicBezTo>
                    <a:cubicBezTo>
                      <a:pt x="10674" y="8229"/>
                      <a:pt x="10684" y="8212"/>
                      <a:pt x="10696" y="8194"/>
                    </a:cubicBezTo>
                    <a:cubicBezTo>
                      <a:pt x="10724" y="8139"/>
                      <a:pt x="10757" y="8096"/>
                      <a:pt x="10771" y="8096"/>
                    </a:cubicBezTo>
                    <a:close/>
                    <a:moveTo>
                      <a:pt x="10796" y="8864"/>
                    </a:moveTo>
                    <a:cubicBezTo>
                      <a:pt x="10728" y="8864"/>
                      <a:pt x="10660" y="8888"/>
                      <a:pt x="10570" y="8939"/>
                    </a:cubicBezTo>
                    <a:cubicBezTo>
                      <a:pt x="10445" y="9009"/>
                      <a:pt x="10202" y="9067"/>
                      <a:pt x="10034" y="9067"/>
                    </a:cubicBezTo>
                    <a:cubicBezTo>
                      <a:pt x="9410" y="9067"/>
                      <a:pt x="9043" y="9747"/>
                      <a:pt x="9539" y="9985"/>
                    </a:cubicBezTo>
                    <a:cubicBezTo>
                      <a:pt x="9871" y="10144"/>
                      <a:pt x="9821" y="10283"/>
                      <a:pt x="9371" y="10451"/>
                    </a:cubicBezTo>
                    <a:cubicBezTo>
                      <a:pt x="9064" y="10566"/>
                      <a:pt x="8912" y="10578"/>
                      <a:pt x="8693" y="10489"/>
                    </a:cubicBezTo>
                    <a:cubicBezTo>
                      <a:pt x="8537" y="10425"/>
                      <a:pt x="8330" y="10402"/>
                      <a:pt x="8232" y="10436"/>
                    </a:cubicBezTo>
                    <a:cubicBezTo>
                      <a:pt x="7973" y="10525"/>
                      <a:pt x="8015" y="10776"/>
                      <a:pt x="8299" y="10842"/>
                    </a:cubicBezTo>
                    <a:cubicBezTo>
                      <a:pt x="8438" y="10875"/>
                      <a:pt x="8516" y="10954"/>
                      <a:pt x="8483" y="11031"/>
                    </a:cubicBezTo>
                    <a:cubicBezTo>
                      <a:pt x="8452" y="11104"/>
                      <a:pt x="8340" y="11626"/>
                      <a:pt x="8232" y="12189"/>
                    </a:cubicBezTo>
                    <a:cubicBezTo>
                      <a:pt x="8075" y="13002"/>
                      <a:pt x="7971" y="13260"/>
                      <a:pt x="7754" y="13438"/>
                    </a:cubicBezTo>
                    <a:lnTo>
                      <a:pt x="7486" y="13664"/>
                    </a:lnTo>
                    <a:lnTo>
                      <a:pt x="7779" y="13875"/>
                    </a:lnTo>
                    <a:cubicBezTo>
                      <a:pt x="8183" y="14159"/>
                      <a:pt x="8950" y="14160"/>
                      <a:pt x="9355" y="13875"/>
                    </a:cubicBezTo>
                    <a:cubicBezTo>
                      <a:pt x="9656" y="13663"/>
                      <a:pt x="9651" y="13661"/>
                      <a:pt x="9422" y="13491"/>
                    </a:cubicBezTo>
                    <a:cubicBezTo>
                      <a:pt x="9252" y="13365"/>
                      <a:pt x="9122" y="13003"/>
                      <a:pt x="8927" y="12114"/>
                    </a:cubicBezTo>
                    <a:cubicBezTo>
                      <a:pt x="8782" y="11451"/>
                      <a:pt x="8687" y="10885"/>
                      <a:pt x="8718" y="10857"/>
                    </a:cubicBezTo>
                    <a:cubicBezTo>
                      <a:pt x="8821" y="10765"/>
                      <a:pt x="10209" y="10805"/>
                      <a:pt x="10277" y="10903"/>
                    </a:cubicBezTo>
                    <a:cubicBezTo>
                      <a:pt x="10313" y="10956"/>
                      <a:pt x="10195" y="11103"/>
                      <a:pt x="10008" y="11226"/>
                    </a:cubicBezTo>
                    <a:cubicBezTo>
                      <a:pt x="9705" y="11427"/>
                      <a:pt x="9575" y="11621"/>
                      <a:pt x="9388" y="12152"/>
                    </a:cubicBezTo>
                    <a:cubicBezTo>
                      <a:pt x="9284" y="12447"/>
                      <a:pt x="9716" y="13121"/>
                      <a:pt x="10159" y="13355"/>
                    </a:cubicBezTo>
                    <a:cubicBezTo>
                      <a:pt x="10552" y="13563"/>
                      <a:pt x="10578" y="13604"/>
                      <a:pt x="10545" y="14010"/>
                    </a:cubicBezTo>
                    <a:cubicBezTo>
                      <a:pt x="10510" y="14436"/>
                      <a:pt x="10502" y="14442"/>
                      <a:pt x="10134" y="14409"/>
                    </a:cubicBezTo>
                    <a:cubicBezTo>
                      <a:pt x="9760" y="14375"/>
                      <a:pt x="9755" y="14377"/>
                      <a:pt x="9782" y="14793"/>
                    </a:cubicBezTo>
                    <a:cubicBezTo>
                      <a:pt x="9805" y="15137"/>
                      <a:pt x="9857" y="15219"/>
                      <a:pt x="10050" y="15221"/>
                    </a:cubicBezTo>
                    <a:cubicBezTo>
                      <a:pt x="10179" y="15223"/>
                      <a:pt x="10376" y="15284"/>
                      <a:pt x="10494" y="15364"/>
                    </a:cubicBezTo>
                    <a:cubicBezTo>
                      <a:pt x="10681" y="15491"/>
                      <a:pt x="10752" y="15494"/>
                      <a:pt x="11031" y="15364"/>
                    </a:cubicBezTo>
                    <a:cubicBezTo>
                      <a:pt x="11208" y="15282"/>
                      <a:pt x="11450" y="15214"/>
                      <a:pt x="11567" y="15214"/>
                    </a:cubicBezTo>
                    <a:cubicBezTo>
                      <a:pt x="11738" y="15214"/>
                      <a:pt x="11786" y="15135"/>
                      <a:pt x="11793" y="14800"/>
                    </a:cubicBezTo>
                    <a:cubicBezTo>
                      <a:pt x="11802" y="14394"/>
                      <a:pt x="11791" y="14385"/>
                      <a:pt x="11441" y="14416"/>
                    </a:cubicBezTo>
                    <a:cubicBezTo>
                      <a:pt x="11095" y="14447"/>
                      <a:pt x="11081" y="14433"/>
                      <a:pt x="11048" y="14018"/>
                    </a:cubicBezTo>
                    <a:cubicBezTo>
                      <a:pt x="11015" y="13614"/>
                      <a:pt x="11042" y="13565"/>
                      <a:pt x="11467" y="13325"/>
                    </a:cubicBezTo>
                    <a:cubicBezTo>
                      <a:pt x="12294" y="12857"/>
                      <a:pt x="12377" y="11922"/>
                      <a:pt x="11651" y="11309"/>
                    </a:cubicBezTo>
                    <a:cubicBezTo>
                      <a:pt x="11436" y="11127"/>
                      <a:pt x="11292" y="10942"/>
                      <a:pt x="11324" y="10895"/>
                    </a:cubicBezTo>
                    <a:cubicBezTo>
                      <a:pt x="11418" y="10759"/>
                      <a:pt x="12582" y="10796"/>
                      <a:pt x="12715" y="10940"/>
                    </a:cubicBezTo>
                    <a:cubicBezTo>
                      <a:pt x="12917" y="11158"/>
                      <a:pt x="12430" y="13277"/>
                      <a:pt x="12129" y="13491"/>
                    </a:cubicBezTo>
                    <a:cubicBezTo>
                      <a:pt x="11995" y="13586"/>
                      <a:pt x="11914" y="13679"/>
                      <a:pt x="11944" y="13702"/>
                    </a:cubicBezTo>
                    <a:cubicBezTo>
                      <a:pt x="12545" y="14146"/>
                      <a:pt x="13223" y="14212"/>
                      <a:pt x="13712" y="13867"/>
                    </a:cubicBezTo>
                    <a:cubicBezTo>
                      <a:pt x="14024" y="13648"/>
                      <a:pt x="14017" y="13645"/>
                      <a:pt x="13788" y="13483"/>
                    </a:cubicBezTo>
                    <a:cubicBezTo>
                      <a:pt x="13614" y="13361"/>
                      <a:pt x="13495" y="13025"/>
                      <a:pt x="13310" y="12144"/>
                    </a:cubicBezTo>
                    <a:lnTo>
                      <a:pt x="13067" y="10970"/>
                    </a:lnTo>
                    <a:lnTo>
                      <a:pt x="13335" y="10790"/>
                    </a:lnTo>
                    <a:cubicBezTo>
                      <a:pt x="13561" y="10633"/>
                      <a:pt x="13574" y="10590"/>
                      <a:pt x="13427" y="10504"/>
                    </a:cubicBezTo>
                    <a:cubicBezTo>
                      <a:pt x="13219" y="10380"/>
                      <a:pt x="12964" y="10376"/>
                      <a:pt x="12765" y="10489"/>
                    </a:cubicBezTo>
                    <a:cubicBezTo>
                      <a:pt x="12621" y="10571"/>
                      <a:pt x="11682" y="10403"/>
                      <a:pt x="11534" y="10271"/>
                    </a:cubicBezTo>
                    <a:cubicBezTo>
                      <a:pt x="11492" y="10234"/>
                      <a:pt x="11642" y="10137"/>
                      <a:pt x="11869" y="10052"/>
                    </a:cubicBezTo>
                    <a:cubicBezTo>
                      <a:pt x="12167" y="9941"/>
                      <a:pt x="12279" y="9833"/>
                      <a:pt x="12279" y="9669"/>
                    </a:cubicBezTo>
                    <a:cubicBezTo>
                      <a:pt x="12279" y="9343"/>
                      <a:pt x="11956" y="9067"/>
                      <a:pt x="11575" y="9067"/>
                    </a:cubicBezTo>
                    <a:cubicBezTo>
                      <a:pt x="11396" y="9067"/>
                      <a:pt x="11147" y="9009"/>
                      <a:pt x="11022" y="8939"/>
                    </a:cubicBezTo>
                    <a:cubicBezTo>
                      <a:pt x="10932" y="8888"/>
                      <a:pt x="10864" y="8864"/>
                      <a:pt x="10796" y="8864"/>
                    </a:cubicBezTo>
                    <a:close/>
                    <a:moveTo>
                      <a:pt x="11425" y="9172"/>
                    </a:moveTo>
                    <a:cubicBezTo>
                      <a:pt x="11444" y="9171"/>
                      <a:pt x="11456" y="9171"/>
                      <a:pt x="11475" y="9172"/>
                    </a:cubicBezTo>
                    <a:cubicBezTo>
                      <a:pt x="11729" y="9185"/>
                      <a:pt x="11936" y="9363"/>
                      <a:pt x="11936" y="9654"/>
                    </a:cubicBezTo>
                    <a:cubicBezTo>
                      <a:pt x="11936" y="10005"/>
                      <a:pt x="11470" y="10173"/>
                      <a:pt x="11098" y="9955"/>
                    </a:cubicBezTo>
                    <a:cubicBezTo>
                      <a:pt x="10846" y="9807"/>
                      <a:pt x="10773" y="9805"/>
                      <a:pt x="10486" y="9939"/>
                    </a:cubicBezTo>
                    <a:cubicBezTo>
                      <a:pt x="10069" y="10134"/>
                      <a:pt x="10039" y="10132"/>
                      <a:pt x="9757" y="9879"/>
                    </a:cubicBezTo>
                    <a:cubicBezTo>
                      <a:pt x="9544" y="9688"/>
                      <a:pt x="9542" y="9643"/>
                      <a:pt x="9690" y="9443"/>
                    </a:cubicBezTo>
                    <a:cubicBezTo>
                      <a:pt x="9902" y="9155"/>
                      <a:pt x="10300" y="9104"/>
                      <a:pt x="10578" y="9330"/>
                    </a:cubicBezTo>
                    <a:cubicBezTo>
                      <a:pt x="10782" y="9496"/>
                      <a:pt x="10811" y="9496"/>
                      <a:pt x="11006" y="9338"/>
                    </a:cubicBezTo>
                    <a:cubicBezTo>
                      <a:pt x="11139" y="9230"/>
                      <a:pt x="11288" y="9179"/>
                      <a:pt x="11425" y="9172"/>
                    </a:cubicBezTo>
                    <a:close/>
                    <a:moveTo>
                      <a:pt x="8316" y="12460"/>
                    </a:moveTo>
                    <a:cubicBezTo>
                      <a:pt x="8320" y="12459"/>
                      <a:pt x="8328" y="12460"/>
                      <a:pt x="8332" y="12460"/>
                    </a:cubicBezTo>
                    <a:cubicBezTo>
                      <a:pt x="8401" y="12466"/>
                      <a:pt x="8450" y="12624"/>
                      <a:pt x="8450" y="12927"/>
                    </a:cubicBezTo>
                    <a:cubicBezTo>
                      <a:pt x="8450" y="13218"/>
                      <a:pt x="8394" y="13420"/>
                      <a:pt x="8307" y="13446"/>
                    </a:cubicBezTo>
                    <a:cubicBezTo>
                      <a:pt x="8100" y="13508"/>
                      <a:pt x="8029" y="13260"/>
                      <a:pt x="8131" y="12821"/>
                    </a:cubicBezTo>
                    <a:cubicBezTo>
                      <a:pt x="8185" y="12587"/>
                      <a:pt x="8257" y="12473"/>
                      <a:pt x="8316" y="12460"/>
                    </a:cubicBezTo>
                    <a:close/>
                    <a:moveTo>
                      <a:pt x="8785" y="12483"/>
                    </a:moveTo>
                    <a:cubicBezTo>
                      <a:pt x="8893" y="12469"/>
                      <a:pt x="8959" y="12647"/>
                      <a:pt x="8994" y="13055"/>
                    </a:cubicBezTo>
                    <a:cubicBezTo>
                      <a:pt x="9023" y="13383"/>
                      <a:pt x="8873" y="13562"/>
                      <a:pt x="8701" y="13408"/>
                    </a:cubicBezTo>
                    <a:cubicBezTo>
                      <a:pt x="8579" y="13299"/>
                      <a:pt x="8605" y="12569"/>
                      <a:pt x="8735" y="12498"/>
                    </a:cubicBezTo>
                    <a:cubicBezTo>
                      <a:pt x="8752" y="12488"/>
                      <a:pt x="8769" y="12485"/>
                      <a:pt x="8785" y="12483"/>
                    </a:cubicBezTo>
                    <a:close/>
                    <a:moveTo>
                      <a:pt x="12682" y="12754"/>
                    </a:moveTo>
                    <a:cubicBezTo>
                      <a:pt x="12745" y="12756"/>
                      <a:pt x="12799" y="12899"/>
                      <a:pt x="12799" y="13077"/>
                    </a:cubicBezTo>
                    <a:cubicBezTo>
                      <a:pt x="12799" y="13377"/>
                      <a:pt x="12638" y="13557"/>
                      <a:pt x="12489" y="13423"/>
                    </a:cubicBezTo>
                    <a:cubicBezTo>
                      <a:pt x="12387" y="13332"/>
                      <a:pt x="12556" y="12748"/>
                      <a:pt x="12682" y="12754"/>
                    </a:cubicBezTo>
                    <a:close/>
                    <a:moveTo>
                      <a:pt x="13251" y="12829"/>
                    </a:moveTo>
                    <a:cubicBezTo>
                      <a:pt x="13314" y="12818"/>
                      <a:pt x="13390" y="12914"/>
                      <a:pt x="13411" y="13047"/>
                    </a:cubicBezTo>
                    <a:cubicBezTo>
                      <a:pt x="13458" y="13348"/>
                      <a:pt x="13237" y="13582"/>
                      <a:pt x="13134" y="13340"/>
                    </a:cubicBezTo>
                    <a:cubicBezTo>
                      <a:pt x="13043" y="13128"/>
                      <a:pt x="13105" y="12855"/>
                      <a:pt x="13251" y="12829"/>
                    </a:cubicBezTo>
                    <a:close/>
                  </a:path>
                </a:pathLst>
              </a:custGeom>
              <a:ln w="12700" cap="flat">
                <a:noFill/>
                <a:miter lim="400000"/>
              </a:ln>
              <a:effectLst/>
            </p:spPr>
          </p:pic>
        </p:grpSp>
      </p:grpSp>
      <p:sp>
        <p:nvSpPr>
          <p:cNvPr id="20" name="www.roskazna.ru"/>
          <p:cNvSpPr txBox="1"/>
          <p:nvPr/>
        </p:nvSpPr>
        <p:spPr>
          <a:xfrm>
            <a:off x="683568" y="339502"/>
            <a:ext cx="1800200" cy="24109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square" lIns="50800" tIns="50800" rIns="50800" bIns="50800" anchor="ctr">
            <a:spAutoFit/>
          </a:bodyPr>
          <a:lstStyle/>
          <a:p>
            <a:pPr marL="92075" lvl="2" algn="l">
              <a:defRPr b="0">
                <a:solidFill>
                  <a:srgbClr val="212121"/>
                </a:solidFill>
                <a:latin typeface="Helvetica"/>
                <a:ea typeface="Helvetica"/>
                <a:cs typeface="Helvetica"/>
                <a:sym typeface="Helvetica"/>
              </a:defRPr>
            </a:pPr>
            <a:r>
              <a:rPr sz="900" dirty="0" smtClean="0">
                <a:solidFill>
                  <a:schemeClr val="accent1">
                    <a:lumMod val="50000"/>
                  </a:schemeClr>
                </a:solidFill>
                <a:latin typeface="Cambria" pitchFamily="18" charset="0"/>
              </a:rPr>
              <a:t>www.</a:t>
            </a:r>
            <a:r>
              <a:rPr lang="en-US" sz="900" dirty="0" smtClean="0">
                <a:solidFill>
                  <a:schemeClr val="accent1">
                    <a:lumMod val="50000"/>
                  </a:schemeClr>
                </a:solidFill>
                <a:latin typeface="Cambria" pitchFamily="18" charset="0"/>
              </a:rPr>
              <a:t>altay</a:t>
            </a:r>
            <a:r>
              <a:rPr lang="ru-RU" sz="900" dirty="0" smtClean="0">
                <a:solidFill>
                  <a:schemeClr val="accent1">
                    <a:lumMod val="50000"/>
                  </a:schemeClr>
                </a:solidFill>
                <a:latin typeface="Cambria" pitchFamily="18" charset="0"/>
              </a:rPr>
              <a:t>.</a:t>
            </a:r>
            <a:r>
              <a:rPr sz="900" dirty="0" smtClean="0">
                <a:solidFill>
                  <a:schemeClr val="accent1">
                    <a:lumMod val="50000"/>
                  </a:schemeClr>
                </a:solidFill>
                <a:latin typeface="Cambria" pitchFamily="18" charset="0"/>
              </a:rPr>
              <a:t>roskazna.ru</a:t>
            </a:r>
            <a:endParaRPr sz="900" dirty="0">
              <a:solidFill>
                <a:schemeClr val="accent1">
                  <a:lumMod val="50000"/>
                </a:schemeClr>
              </a:solidFill>
              <a:latin typeface="Cambria" pitchFamily="18" charset="0"/>
            </a:endParaRPr>
          </a:p>
        </p:txBody>
      </p:sp>
      <p:sp>
        <p:nvSpPr>
          <p:cNvPr id="26" name="TextBox 3"/>
          <p:cNvSpPr txBox="1">
            <a:spLocks noChangeArrowheads="1"/>
          </p:cNvSpPr>
          <p:nvPr/>
        </p:nvSpPr>
        <p:spPr bwMode="auto">
          <a:xfrm>
            <a:off x="755576" y="126817"/>
            <a:ext cx="2736304" cy="28469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txBody>
          <a:bodyPr wrap="square" lIns="68580" tIns="34290" rIns="68580" bIns="34290">
            <a:spAutoFit/>
          </a:bodyPr>
          <a:lstStyle/>
          <a:p>
            <a:r>
              <a:rPr lang="ru-RU" altLang="ru-RU" sz="1400" b="1" dirty="0" smtClean="0">
                <a:solidFill>
                  <a:schemeClr val="tx2">
                    <a:lumMod val="50000"/>
                  </a:schemeClr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Cambria" pitchFamily="18" charset="0"/>
                <a:cs typeface="Arial" pitchFamily="34" charset="0"/>
              </a:rPr>
              <a:t>УФК ПО АЛТАЙСКОМУ КРАЮ</a:t>
            </a:r>
            <a:endParaRPr lang="ru-RU" altLang="ru-RU" sz="1400" b="1" dirty="0">
              <a:solidFill>
                <a:schemeClr val="tx2">
                  <a:lumMod val="50000"/>
                </a:schemeClr>
              </a:solidFill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  <a:latin typeface="Cambria" pitchFamily="18" charset="0"/>
              <a:cs typeface="Arial" pitchFamily="34" charset="0"/>
            </a:endParaRPr>
          </a:p>
        </p:txBody>
      </p:sp>
      <p:sp>
        <p:nvSpPr>
          <p:cNvPr id="18" name="TextBox 4"/>
          <p:cNvSpPr txBox="1">
            <a:spLocks noChangeArrowheads="1"/>
          </p:cNvSpPr>
          <p:nvPr/>
        </p:nvSpPr>
        <p:spPr bwMode="auto">
          <a:xfrm>
            <a:off x="3851920" y="910431"/>
            <a:ext cx="5184576" cy="382155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/>
            <a:r>
              <a:rPr lang="ru-RU" sz="1300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mbria" pitchFamily="18" charset="0"/>
              </a:rPr>
              <a:t>Роль</a:t>
            </a:r>
          </a:p>
          <a:p>
            <a:pPr algn="just"/>
            <a:r>
              <a:rPr lang="ru-RU" sz="1300" dirty="0" smtClean="0">
                <a:solidFill>
                  <a:schemeClr val="accent1">
                    <a:lumMod val="50000"/>
                  </a:schemeClr>
                </a:solidFill>
                <a:latin typeface="Cambria" pitchFamily="18" charset="0"/>
              </a:rPr>
              <a:t>Федеральное казначейство – платежная, учетная, контрольная, информационная система в области финансовой деятельности публично-правовых образований.</a:t>
            </a:r>
          </a:p>
          <a:p>
            <a:pPr>
              <a:lnSpc>
                <a:spcPts val="500"/>
              </a:lnSpc>
            </a:pPr>
            <a:endParaRPr lang="ru-RU" sz="1300" dirty="0" smtClean="0">
              <a:solidFill>
                <a:schemeClr val="accent1">
                  <a:lumMod val="50000"/>
                </a:schemeClr>
              </a:solidFill>
              <a:latin typeface="Cambria" pitchFamily="18" charset="0"/>
            </a:endParaRPr>
          </a:p>
          <a:p>
            <a:pPr algn="ctr"/>
            <a:endParaRPr lang="ru-RU" sz="1300" b="1" dirty="0" smtClean="0">
              <a:solidFill>
                <a:schemeClr val="accent1">
                  <a:lumMod val="50000"/>
                </a:schemeClr>
              </a:solidFill>
              <a:latin typeface="Cambria" pitchFamily="18" charset="0"/>
            </a:endParaRPr>
          </a:p>
          <a:p>
            <a:pPr algn="ctr"/>
            <a:r>
              <a:rPr lang="ru-RU" sz="1300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mbria" pitchFamily="18" charset="0"/>
              </a:rPr>
              <a:t>Видение</a:t>
            </a:r>
          </a:p>
          <a:p>
            <a:pPr algn="just"/>
            <a:r>
              <a:rPr lang="ru-RU" sz="1300" dirty="0" smtClean="0">
                <a:solidFill>
                  <a:schemeClr val="accent1">
                    <a:lumMod val="50000"/>
                  </a:schemeClr>
                </a:solidFill>
                <a:latin typeface="Cambria" pitchFamily="18" charset="0"/>
              </a:rPr>
              <a:t>Представлять собой динамично развивающуюся, надежную и передовую казначейскую систему.</a:t>
            </a:r>
          </a:p>
          <a:p>
            <a:pPr>
              <a:lnSpc>
                <a:spcPts val="500"/>
              </a:lnSpc>
            </a:pPr>
            <a:endParaRPr lang="ru-RU" sz="1300" dirty="0" smtClean="0">
              <a:solidFill>
                <a:schemeClr val="accent1">
                  <a:lumMod val="50000"/>
                </a:schemeClr>
              </a:solidFill>
              <a:latin typeface="Cambria" pitchFamily="18" charset="0"/>
            </a:endParaRPr>
          </a:p>
          <a:p>
            <a:pPr algn="ctr"/>
            <a:endParaRPr lang="ru-RU" sz="1300" b="1" dirty="0" smtClean="0">
              <a:solidFill>
                <a:schemeClr val="accent1">
                  <a:lumMod val="50000"/>
                </a:schemeClr>
              </a:solidFill>
              <a:latin typeface="Cambria" pitchFamily="18" charset="0"/>
            </a:endParaRPr>
          </a:p>
          <a:p>
            <a:pPr algn="ctr"/>
            <a:r>
              <a:rPr lang="ru-RU" sz="1300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mbria" pitchFamily="18" charset="0"/>
              </a:rPr>
              <a:t>Миссия</a:t>
            </a:r>
          </a:p>
          <a:p>
            <a:pPr algn="just"/>
            <a:r>
              <a:rPr lang="ru-RU" sz="1300" dirty="0" smtClean="0">
                <a:solidFill>
                  <a:srgbClr val="C00000"/>
                </a:solidFill>
                <a:latin typeface="Cambria" pitchFamily="18" charset="0"/>
              </a:rPr>
              <a:t>Способствовать лидерству России в мире по качеству управления общественными финансами во благо граждан.</a:t>
            </a:r>
          </a:p>
          <a:p>
            <a:pPr algn="ctr"/>
            <a:endParaRPr lang="ru-RU" sz="1300" b="1" dirty="0" smtClean="0">
              <a:solidFill>
                <a:schemeClr val="accent1">
                  <a:lumMod val="50000"/>
                </a:schemeClr>
              </a:solidFill>
              <a:latin typeface="Cambria" pitchFamily="18" charset="0"/>
            </a:endParaRPr>
          </a:p>
          <a:p>
            <a:pPr algn="ctr"/>
            <a:r>
              <a:rPr lang="ru-RU" sz="1300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mbria" pitchFamily="18" charset="0"/>
              </a:rPr>
              <a:t>Ценности</a:t>
            </a:r>
          </a:p>
          <a:p>
            <a:pPr marL="358775"/>
            <a:r>
              <a:rPr lang="ru-RU" sz="1300" dirty="0" smtClean="0">
                <a:solidFill>
                  <a:schemeClr val="accent1">
                    <a:lumMod val="50000"/>
                  </a:schemeClr>
                </a:solidFill>
                <a:latin typeface="Cambria" pitchFamily="18" charset="0"/>
              </a:rPr>
              <a:t>- профессионализм;                                       </a:t>
            </a:r>
            <a:r>
              <a:rPr lang="ru-RU" sz="1300" dirty="0" smtClean="0">
                <a:solidFill>
                  <a:srgbClr val="C00000"/>
                </a:solidFill>
                <a:latin typeface="Cambria" pitchFamily="18" charset="0"/>
              </a:rPr>
              <a:t>- результативность; </a:t>
            </a:r>
            <a:r>
              <a:rPr lang="ru-RU" sz="1300" dirty="0" smtClean="0">
                <a:solidFill>
                  <a:schemeClr val="accent1">
                    <a:lumMod val="50000"/>
                  </a:schemeClr>
                </a:solidFill>
                <a:latin typeface="Cambria" pitchFamily="18" charset="0"/>
              </a:rPr>
              <a:t/>
            </a:r>
            <a:br>
              <a:rPr lang="ru-RU" sz="1300" dirty="0" smtClean="0">
                <a:solidFill>
                  <a:schemeClr val="accent1">
                    <a:lumMod val="50000"/>
                  </a:schemeClr>
                </a:solidFill>
                <a:latin typeface="Cambria" pitchFamily="18" charset="0"/>
              </a:rPr>
            </a:br>
            <a:r>
              <a:rPr lang="ru-RU" sz="1300" dirty="0" smtClean="0">
                <a:solidFill>
                  <a:srgbClr val="C00000"/>
                </a:solidFill>
                <a:latin typeface="Cambria" pitchFamily="18" charset="0"/>
              </a:rPr>
              <a:t>- надежность;                                                   - сотрудничество; </a:t>
            </a:r>
            <a:br>
              <a:rPr lang="ru-RU" sz="1300" dirty="0" smtClean="0">
                <a:solidFill>
                  <a:srgbClr val="C00000"/>
                </a:solidFill>
                <a:latin typeface="Cambria" pitchFamily="18" charset="0"/>
              </a:rPr>
            </a:br>
            <a:r>
              <a:rPr lang="ru-RU" sz="1300" dirty="0" smtClean="0">
                <a:solidFill>
                  <a:srgbClr val="C00000"/>
                </a:solidFill>
                <a:latin typeface="Cambria" pitchFamily="18" charset="0"/>
              </a:rPr>
              <a:t>- порядочность;                                               - </a:t>
            </a:r>
            <a:r>
              <a:rPr lang="ru-RU" sz="1300" dirty="0" err="1" smtClean="0">
                <a:solidFill>
                  <a:srgbClr val="C00000"/>
                </a:solidFill>
                <a:latin typeface="Cambria" pitchFamily="18" charset="0"/>
              </a:rPr>
              <a:t>проактивность</a:t>
            </a:r>
            <a:r>
              <a:rPr lang="ru-RU" sz="1300" dirty="0" smtClean="0">
                <a:solidFill>
                  <a:srgbClr val="C00000"/>
                </a:solidFill>
                <a:latin typeface="Cambria" pitchFamily="18" charset="0"/>
              </a:rPr>
              <a:t>.</a:t>
            </a:r>
            <a:br>
              <a:rPr lang="ru-RU" sz="1300" dirty="0" smtClean="0">
                <a:solidFill>
                  <a:srgbClr val="C00000"/>
                </a:solidFill>
                <a:latin typeface="Cambria" pitchFamily="18" charset="0"/>
              </a:rPr>
            </a:br>
            <a:r>
              <a:rPr lang="ru-RU" sz="1300" dirty="0" smtClean="0">
                <a:solidFill>
                  <a:srgbClr val="C00000"/>
                </a:solidFill>
                <a:latin typeface="Cambria" pitchFamily="18" charset="0"/>
              </a:rPr>
              <a:t>- добросовестность; </a:t>
            </a:r>
            <a:endParaRPr lang="ru-RU" sz="1300" dirty="0">
              <a:solidFill>
                <a:srgbClr val="C00000"/>
              </a:solidFill>
              <a:latin typeface="Cambria" pitchFamily="18" charset="0"/>
            </a:endParaRPr>
          </a:p>
        </p:txBody>
      </p:sp>
      <p:pic>
        <p:nvPicPr>
          <p:cNvPr id="19" name="Курица контур.png" descr="Курица контур.png"/>
          <p:cNvPicPr>
            <a:picLocks noChangeAspect="1"/>
          </p:cNvPicPr>
          <p:nvPr/>
        </p:nvPicPr>
        <p:blipFill>
          <a:blip r:embed="rId4" cstate="print">
            <a:alphaModFix amt="17535"/>
            <a:extLst/>
          </a:blip>
          <a:stretch>
            <a:fillRect/>
          </a:stretch>
        </p:blipFill>
        <p:spPr>
          <a:xfrm>
            <a:off x="107504" y="883338"/>
            <a:ext cx="3744416" cy="4208692"/>
          </a:xfrm>
          <a:prstGeom prst="rect">
            <a:avLst/>
          </a:prstGeom>
          <a:ln w="12700">
            <a:miter lim="400000"/>
          </a:ln>
        </p:spPr>
      </p:pic>
      <p:sp>
        <p:nvSpPr>
          <p:cNvPr id="21" name="Прямоугольник 20"/>
          <p:cNvSpPr/>
          <p:nvPr/>
        </p:nvSpPr>
        <p:spPr>
          <a:xfrm>
            <a:off x="8828856" y="4904973"/>
            <a:ext cx="315144" cy="238527"/>
          </a:xfrm>
          <a:prstGeom prst="rect">
            <a:avLst/>
          </a:prstGeom>
        </p:spPr>
        <p:txBody>
          <a:bodyPr wrap="square" lIns="68580" tIns="34290" rIns="68580" bIns="34290">
            <a:spAutoFit/>
          </a:bodyPr>
          <a:lstStyle/>
          <a:p>
            <a:pPr algn="r" eaLnBrk="1" hangingPunct="1"/>
            <a:r>
              <a:rPr lang="ru-RU" sz="1100" dirty="0" smtClean="0">
                <a:solidFill>
                  <a:schemeClr val="accent1">
                    <a:lumMod val="50000"/>
                  </a:schemeClr>
                </a:solidFill>
                <a:latin typeface="Cambria" pitchFamily="18" charset="0"/>
                <a:cs typeface="Times New Roman" pitchFamily="18" charset="0"/>
              </a:rPr>
              <a:t>27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" name="Курица контур.png" descr="Курица контур.png"/>
          <p:cNvPicPr>
            <a:picLocks noChangeAspect="1"/>
          </p:cNvPicPr>
          <p:nvPr/>
        </p:nvPicPr>
        <p:blipFill>
          <a:blip r:embed="rId2" cstate="print">
            <a:alphaModFix amt="17535"/>
            <a:extLst/>
          </a:blip>
          <a:srcRect r="50591"/>
          <a:stretch>
            <a:fillRect/>
          </a:stretch>
        </p:blipFill>
        <p:spPr>
          <a:xfrm>
            <a:off x="6928242" y="51470"/>
            <a:ext cx="2215758" cy="5040560"/>
          </a:xfrm>
          <a:prstGeom prst="rect">
            <a:avLst/>
          </a:prstGeom>
          <a:ln w="12700">
            <a:miter lim="400000"/>
          </a:ln>
        </p:spPr>
      </p:pic>
      <p:sp>
        <p:nvSpPr>
          <p:cNvPr id="9" name="Line"/>
          <p:cNvSpPr/>
          <p:nvPr/>
        </p:nvSpPr>
        <p:spPr>
          <a:xfrm flipV="1">
            <a:off x="-1" y="771550"/>
            <a:ext cx="9144001" cy="1"/>
          </a:xfrm>
          <a:prstGeom prst="line">
            <a:avLst/>
          </a:prstGeom>
          <a:ln>
            <a:solidFill>
              <a:schemeClr val="bg1">
                <a:lumMod val="95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lIns="0" tIns="0" rIns="0" bIns="0" anchor="ctr"/>
          <a:lstStyle/>
          <a:p>
            <a:pPr>
              <a:defRPr sz="3200" b="0">
                <a:solidFill>
                  <a:srgbClr val="FFFFFF"/>
                </a:solidFill>
                <a:latin typeface="+mn-lt"/>
                <a:ea typeface="+mn-ea"/>
                <a:cs typeface="+mn-cs"/>
                <a:sym typeface="Helvetica Neue Medium"/>
              </a:defRPr>
            </a:pPr>
            <a:endParaRPr>
              <a:ln w="12700">
                <a:solidFill>
                  <a:schemeClr val="tx1"/>
                </a:solidFill>
              </a:ln>
            </a:endParaRPr>
          </a:p>
        </p:txBody>
      </p:sp>
      <p:grpSp>
        <p:nvGrpSpPr>
          <p:cNvPr id="2" name="Group"/>
          <p:cNvGrpSpPr/>
          <p:nvPr/>
        </p:nvGrpSpPr>
        <p:grpSpPr>
          <a:xfrm>
            <a:off x="0" y="1"/>
            <a:ext cx="755576" cy="699541"/>
            <a:chOff x="0" y="0"/>
            <a:chExt cx="1409276" cy="1337589"/>
          </a:xfrm>
        </p:grpSpPr>
        <p:pic>
          <p:nvPicPr>
            <p:cNvPr id="11" name="Снимок экрана 2018-06-05 в 12.52.22.jpg" descr="Снимок экрана 2018-06-05 в 12.52.22.jpg"/>
            <p:cNvPicPr>
              <a:picLocks noChangeAspect="1"/>
            </p:cNvPicPr>
            <p:nvPr/>
          </p:nvPicPr>
          <p:blipFill>
            <a:blip r:embed="rId3" cstate="print">
              <a:extLst/>
            </a:blip>
            <a:stretch>
              <a:fillRect/>
            </a:stretch>
          </p:blipFill>
          <p:spPr>
            <a:xfrm>
              <a:off x="0" y="0"/>
              <a:ext cx="1409277" cy="1337590"/>
            </a:xfrm>
            <a:prstGeom prst="rect">
              <a:avLst/>
            </a:prstGeom>
            <a:ln w="12700" cap="flat">
              <a:noFill/>
              <a:miter lim="400000"/>
            </a:ln>
            <a:effectLst/>
          </p:spPr>
        </p:pic>
        <p:grpSp>
          <p:nvGrpSpPr>
            <p:cNvPr id="3" name="Group"/>
            <p:cNvGrpSpPr/>
            <p:nvPr/>
          </p:nvGrpSpPr>
          <p:grpSpPr>
            <a:xfrm>
              <a:off x="194622" y="150347"/>
              <a:ext cx="1019890" cy="1138346"/>
              <a:chOff x="-134" y="0"/>
              <a:chExt cx="1019888" cy="1138344"/>
            </a:xfrm>
          </p:grpSpPr>
          <p:sp>
            <p:nvSpPr>
              <p:cNvPr id="14" name="Circle"/>
              <p:cNvSpPr/>
              <p:nvPr/>
            </p:nvSpPr>
            <p:spPr>
              <a:xfrm>
                <a:off x="314787" y="450342"/>
                <a:ext cx="390199" cy="390199"/>
              </a:xfrm>
              <a:prstGeom prst="ellipse">
                <a:avLst/>
              </a:prstGeom>
              <a:solidFill>
                <a:srgbClr val="013B5E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0" tIns="0" rIns="0" bIns="0" numCol="1" anchor="ctr">
                <a:noAutofit/>
              </a:bodyPr>
              <a:lstStyle/>
              <a:p>
                <a:pPr>
                  <a:defRPr sz="3200" b="0">
                    <a:solidFill>
                      <a:srgbClr val="FFFFFF"/>
                    </a:solidFill>
                    <a:latin typeface="+mn-lt"/>
                    <a:ea typeface="+mn-ea"/>
                    <a:cs typeface="+mn-cs"/>
                    <a:sym typeface="Helvetica Neue Medium"/>
                  </a:defRPr>
                </a:pPr>
                <a:endParaRPr/>
              </a:p>
            </p:txBody>
          </p:sp>
          <p:pic>
            <p:nvPicPr>
              <p:cNvPr id="15" name="30688_html_m284ef2b5.png" descr="30688_html_m284ef2b5.png"/>
              <p:cNvPicPr>
                <a:picLocks noChangeAspect="1"/>
              </p:cNvPicPr>
              <p:nvPr/>
            </p:nvPicPr>
            <p:blipFill>
              <a:blip r:embed="rId4" cstate="print">
                <a:extLst/>
              </a:blip>
              <a:srcRect l="824" t="717" r="564" b="407"/>
              <a:stretch>
                <a:fillRect/>
              </a:stretch>
            </p:blipFill>
            <p:spPr>
              <a:xfrm>
                <a:off x="-135" y="0"/>
                <a:ext cx="1019889" cy="1138345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535" h="21581" extrusionOk="0">
                    <a:moveTo>
                      <a:pt x="10788" y="0"/>
                    </a:moveTo>
                    <a:cubicBezTo>
                      <a:pt x="10759" y="0"/>
                      <a:pt x="10737" y="39"/>
                      <a:pt x="10737" y="83"/>
                    </a:cubicBezTo>
                    <a:cubicBezTo>
                      <a:pt x="10737" y="127"/>
                      <a:pt x="10684" y="185"/>
                      <a:pt x="10612" y="211"/>
                    </a:cubicBezTo>
                    <a:cubicBezTo>
                      <a:pt x="10509" y="248"/>
                      <a:pt x="10497" y="253"/>
                      <a:pt x="10578" y="256"/>
                    </a:cubicBezTo>
                    <a:cubicBezTo>
                      <a:pt x="10728" y="261"/>
                      <a:pt x="10764" y="390"/>
                      <a:pt x="10654" y="542"/>
                    </a:cubicBezTo>
                    <a:cubicBezTo>
                      <a:pt x="10576" y="649"/>
                      <a:pt x="10572" y="695"/>
                      <a:pt x="10629" y="790"/>
                    </a:cubicBezTo>
                    <a:cubicBezTo>
                      <a:pt x="10687" y="889"/>
                      <a:pt x="10679" y="914"/>
                      <a:pt x="10587" y="971"/>
                    </a:cubicBezTo>
                    <a:cubicBezTo>
                      <a:pt x="10527" y="1007"/>
                      <a:pt x="10432" y="1081"/>
                      <a:pt x="10377" y="1129"/>
                    </a:cubicBezTo>
                    <a:cubicBezTo>
                      <a:pt x="10306" y="1191"/>
                      <a:pt x="10234" y="1200"/>
                      <a:pt x="10117" y="1174"/>
                    </a:cubicBezTo>
                    <a:cubicBezTo>
                      <a:pt x="9832" y="1108"/>
                      <a:pt x="9308" y="1139"/>
                      <a:pt x="9120" y="1226"/>
                    </a:cubicBezTo>
                    <a:cubicBezTo>
                      <a:pt x="8900" y="1329"/>
                      <a:pt x="8818" y="1448"/>
                      <a:pt x="8818" y="1693"/>
                    </a:cubicBezTo>
                    <a:cubicBezTo>
                      <a:pt x="8818" y="1964"/>
                      <a:pt x="8952" y="2208"/>
                      <a:pt x="9254" y="2498"/>
                    </a:cubicBezTo>
                    <a:cubicBezTo>
                      <a:pt x="9482" y="2717"/>
                      <a:pt x="9518" y="2774"/>
                      <a:pt x="9497" y="2927"/>
                    </a:cubicBezTo>
                    <a:cubicBezTo>
                      <a:pt x="9451" y="3270"/>
                      <a:pt x="9508" y="3386"/>
                      <a:pt x="9757" y="3424"/>
                    </a:cubicBezTo>
                    <a:cubicBezTo>
                      <a:pt x="9881" y="3442"/>
                      <a:pt x="9994" y="3471"/>
                      <a:pt x="10008" y="3491"/>
                    </a:cubicBezTo>
                    <a:cubicBezTo>
                      <a:pt x="10064" y="3572"/>
                      <a:pt x="9813" y="3950"/>
                      <a:pt x="9581" y="4138"/>
                    </a:cubicBezTo>
                    <a:cubicBezTo>
                      <a:pt x="9313" y="4356"/>
                      <a:pt x="9209" y="4370"/>
                      <a:pt x="9179" y="4176"/>
                    </a:cubicBezTo>
                    <a:cubicBezTo>
                      <a:pt x="9150" y="3995"/>
                      <a:pt x="9012" y="3868"/>
                      <a:pt x="8785" y="3830"/>
                    </a:cubicBezTo>
                    <a:cubicBezTo>
                      <a:pt x="8677" y="3812"/>
                      <a:pt x="8561" y="3764"/>
                      <a:pt x="8533" y="3717"/>
                    </a:cubicBezTo>
                    <a:cubicBezTo>
                      <a:pt x="8478" y="3621"/>
                      <a:pt x="8490" y="3418"/>
                      <a:pt x="8550" y="3363"/>
                    </a:cubicBezTo>
                    <a:cubicBezTo>
                      <a:pt x="8609" y="3310"/>
                      <a:pt x="8600" y="3235"/>
                      <a:pt x="8533" y="3235"/>
                    </a:cubicBezTo>
                    <a:cubicBezTo>
                      <a:pt x="8502" y="3235"/>
                      <a:pt x="8478" y="3251"/>
                      <a:pt x="8483" y="3273"/>
                    </a:cubicBezTo>
                    <a:cubicBezTo>
                      <a:pt x="8488" y="3295"/>
                      <a:pt x="8460" y="3377"/>
                      <a:pt x="8425" y="3454"/>
                    </a:cubicBezTo>
                    <a:cubicBezTo>
                      <a:pt x="8354" y="3607"/>
                      <a:pt x="8157" y="3689"/>
                      <a:pt x="8047" y="3612"/>
                    </a:cubicBezTo>
                    <a:cubicBezTo>
                      <a:pt x="7924" y="3525"/>
                      <a:pt x="7663" y="3494"/>
                      <a:pt x="7545" y="3551"/>
                    </a:cubicBezTo>
                    <a:cubicBezTo>
                      <a:pt x="7460" y="3592"/>
                      <a:pt x="7427" y="3657"/>
                      <a:pt x="7427" y="3807"/>
                    </a:cubicBezTo>
                    <a:cubicBezTo>
                      <a:pt x="7427" y="3919"/>
                      <a:pt x="7400" y="4030"/>
                      <a:pt x="7369" y="4048"/>
                    </a:cubicBezTo>
                    <a:cubicBezTo>
                      <a:pt x="7264" y="4106"/>
                      <a:pt x="6974" y="3598"/>
                      <a:pt x="6874" y="3190"/>
                    </a:cubicBezTo>
                    <a:cubicBezTo>
                      <a:pt x="6758" y="2715"/>
                      <a:pt x="6663" y="2535"/>
                      <a:pt x="6472" y="2423"/>
                    </a:cubicBezTo>
                    <a:cubicBezTo>
                      <a:pt x="5949" y="2115"/>
                      <a:pt x="5145" y="2336"/>
                      <a:pt x="5248" y="2761"/>
                    </a:cubicBezTo>
                    <a:cubicBezTo>
                      <a:pt x="5283" y="2905"/>
                      <a:pt x="5264" y="2936"/>
                      <a:pt x="5098" y="3017"/>
                    </a:cubicBezTo>
                    <a:cubicBezTo>
                      <a:pt x="4995" y="3067"/>
                      <a:pt x="4852" y="3153"/>
                      <a:pt x="4771" y="3213"/>
                    </a:cubicBezTo>
                    <a:lnTo>
                      <a:pt x="4620" y="3326"/>
                    </a:lnTo>
                    <a:lnTo>
                      <a:pt x="4762" y="3318"/>
                    </a:lnTo>
                    <a:cubicBezTo>
                      <a:pt x="4910" y="3313"/>
                      <a:pt x="4913" y="3329"/>
                      <a:pt x="4838" y="3627"/>
                    </a:cubicBezTo>
                    <a:cubicBezTo>
                      <a:pt x="4800" y="3779"/>
                      <a:pt x="4801" y="3783"/>
                      <a:pt x="4913" y="3694"/>
                    </a:cubicBezTo>
                    <a:cubicBezTo>
                      <a:pt x="4982" y="3640"/>
                      <a:pt x="5119" y="3604"/>
                      <a:pt x="5257" y="3604"/>
                    </a:cubicBezTo>
                    <a:cubicBezTo>
                      <a:pt x="5592" y="3604"/>
                      <a:pt x="5681" y="3520"/>
                      <a:pt x="5701" y="3183"/>
                    </a:cubicBezTo>
                    <a:cubicBezTo>
                      <a:pt x="5715" y="2936"/>
                      <a:pt x="5730" y="2895"/>
                      <a:pt x="5835" y="2882"/>
                    </a:cubicBezTo>
                    <a:cubicBezTo>
                      <a:pt x="5903" y="2873"/>
                      <a:pt x="6041" y="2922"/>
                      <a:pt x="6137" y="2995"/>
                    </a:cubicBezTo>
                    <a:cubicBezTo>
                      <a:pt x="6285" y="3107"/>
                      <a:pt x="6311" y="3175"/>
                      <a:pt x="6338" y="3446"/>
                    </a:cubicBezTo>
                    <a:cubicBezTo>
                      <a:pt x="6381" y="3870"/>
                      <a:pt x="6545" y="4098"/>
                      <a:pt x="7075" y="4477"/>
                    </a:cubicBezTo>
                    <a:lnTo>
                      <a:pt x="7218" y="4582"/>
                    </a:lnTo>
                    <a:lnTo>
                      <a:pt x="7033" y="4665"/>
                    </a:lnTo>
                    <a:cubicBezTo>
                      <a:pt x="6933" y="4712"/>
                      <a:pt x="6809" y="4736"/>
                      <a:pt x="6757" y="4718"/>
                    </a:cubicBezTo>
                    <a:cubicBezTo>
                      <a:pt x="6705" y="4700"/>
                      <a:pt x="6609" y="4711"/>
                      <a:pt x="6539" y="4740"/>
                    </a:cubicBezTo>
                    <a:cubicBezTo>
                      <a:pt x="6469" y="4770"/>
                      <a:pt x="6326" y="4825"/>
                      <a:pt x="6221" y="4861"/>
                    </a:cubicBezTo>
                    <a:cubicBezTo>
                      <a:pt x="6016" y="4930"/>
                      <a:pt x="5860" y="5089"/>
                      <a:pt x="5860" y="5229"/>
                    </a:cubicBezTo>
                    <a:cubicBezTo>
                      <a:pt x="5860" y="5296"/>
                      <a:pt x="5909" y="5309"/>
                      <a:pt x="6086" y="5305"/>
                    </a:cubicBezTo>
                    <a:cubicBezTo>
                      <a:pt x="6272" y="5300"/>
                      <a:pt x="6358" y="5334"/>
                      <a:pt x="6514" y="5470"/>
                    </a:cubicBezTo>
                    <a:cubicBezTo>
                      <a:pt x="6620" y="5563"/>
                      <a:pt x="6761" y="5643"/>
                      <a:pt x="6824" y="5643"/>
                    </a:cubicBezTo>
                    <a:cubicBezTo>
                      <a:pt x="6975" y="5643"/>
                      <a:pt x="7205" y="5787"/>
                      <a:pt x="7159" y="5854"/>
                    </a:cubicBezTo>
                    <a:cubicBezTo>
                      <a:pt x="7139" y="5883"/>
                      <a:pt x="7086" y="5889"/>
                      <a:pt x="7033" y="5869"/>
                    </a:cubicBezTo>
                    <a:cubicBezTo>
                      <a:pt x="6981" y="5849"/>
                      <a:pt x="6703" y="5816"/>
                      <a:pt x="6422" y="5794"/>
                    </a:cubicBezTo>
                    <a:cubicBezTo>
                      <a:pt x="6016" y="5761"/>
                      <a:pt x="5866" y="5729"/>
                      <a:pt x="5684" y="5621"/>
                    </a:cubicBezTo>
                    <a:cubicBezTo>
                      <a:pt x="5537" y="5533"/>
                      <a:pt x="5450" y="5502"/>
                      <a:pt x="5450" y="5545"/>
                    </a:cubicBezTo>
                    <a:cubicBezTo>
                      <a:pt x="5450" y="5731"/>
                      <a:pt x="5828" y="6004"/>
                      <a:pt x="6086" y="6004"/>
                    </a:cubicBezTo>
                    <a:cubicBezTo>
                      <a:pt x="6152" y="6004"/>
                      <a:pt x="6254" y="6049"/>
                      <a:pt x="6313" y="6102"/>
                    </a:cubicBezTo>
                    <a:cubicBezTo>
                      <a:pt x="6372" y="6155"/>
                      <a:pt x="6537" y="6214"/>
                      <a:pt x="6673" y="6230"/>
                    </a:cubicBezTo>
                    <a:cubicBezTo>
                      <a:pt x="6826" y="6248"/>
                      <a:pt x="7005" y="6319"/>
                      <a:pt x="7142" y="6418"/>
                    </a:cubicBezTo>
                    <a:cubicBezTo>
                      <a:pt x="7265" y="6507"/>
                      <a:pt x="7388" y="6576"/>
                      <a:pt x="7419" y="6576"/>
                    </a:cubicBezTo>
                    <a:cubicBezTo>
                      <a:pt x="7450" y="6576"/>
                      <a:pt x="7603" y="6637"/>
                      <a:pt x="7763" y="6712"/>
                    </a:cubicBezTo>
                    <a:cubicBezTo>
                      <a:pt x="7984" y="6815"/>
                      <a:pt x="8093" y="6910"/>
                      <a:pt x="8215" y="7110"/>
                    </a:cubicBezTo>
                    <a:cubicBezTo>
                      <a:pt x="8400" y="7416"/>
                      <a:pt x="8472" y="7949"/>
                      <a:pt x="8357" y="8141"/>
                    </a:cubicBezTo>
                    <a:cubicBezTo>
                      <a:pt x="8309" y="8223"/>
                      <a:pt x="8307" y="8277"/>
                      <a:pt x="8349" y="8314"/>
                    </a:cubicBezTo>
                    <a:cubicBezTo>
                      <a:pt x="8442" y="8398"/>
                      <a:pt x="8212" y="8750"/>
                      <a:pt x="7905" y="8999"/>
                    </a:cubicBezTo>
                    <a:cubicBezTo>
                      <a:pt x="7759" y="9117"/>
                      <a:pt x="7519" y="9325"/>
                      <a:pt x="7369" y="9458"/>
                    </a:cubicBezTo>
                    <a:lnTo>
                      <a:pt x="7092" y="9699"/>
                    </a:lnTo>
                    <a:lnTo>
                      <a:pt x="6866" y="9631"/>
                    </a:lnTo>
                    <a:cubicBezTo>
                      <a:pt x="6728" y="9589"/>
                      <a:pt x="6539" y="9461"/>
                      <a:pt x="6380" y="9300"/>
                    </a:cubicBezTo>
                    <a:cubicBezTo>
                      <a:pt x="6216" y="9135"/>
                      <a:pt x="6039" y="9005"/>
                      <a:pt x="5894" y="8961"/>
                    </a:cubicBezTo>
                    <a:cubicBezTo>
                      <a:pt x="5670" y="8893"/>
                      <a:pt x="5657" y="8883"/>
                      <a:pt x="5600" y="8585"/>
                    </a:cubicBezTo>
                    <a:lnTo>
                      <a:pt x="5542" y="8277"/>
                    </a:lnTo>
                    <a:lnTo>
                      <a:pt x="5760" y="8089"/>
                    </a:lnTo>
                    <a:cubicBezTo>
                      <a:pt x="5948" y="7927"/>
                      <a:pt x="5979" y="7873"/>
                      <a:pt x="5978" y="7675"/>
                    </a:cubicBezTo>
                    <a:cubicBezTo>
                      <a:pt x="5976" y="7384"/>
                      <a:pt x="5842" y="7139"/>
                      <a:pt x="5374" y="6569"/>
                    </a:cubicBezTo>
                    <a:cubicBezTo>
                      <a:pt x="5169" y="6318"/>
                      <a:pt x="4986" y="6086"/>
                      <a:pt x="4972" y="6049"/>
                    </a:cubicBezTo>
                    <a:cubicBezTo>
                      <a:pt x="4952" y="5995"/>
                      <a:pt x="4937" y="5995"/>
                      <a:pt x="4863" y="6049"/>
                    </a:cubicBezTo>
                    <a:cubicBezTo>
                      <a:pt x="4784" y="6108"/>
                      <a:pt x="4722" y="6036"/>
                      <a:pt x="4419" y="5523"/>
                    </a:cubicBezTo>
                    <a:cubicBezTo>
                      <a:pt x="4056" y="4909"/>
                      <a:pt x="3942" y="4630"/>
                      <a:pt x="3941" y="4349"/>
                    </a:cubicBezTo>
                    <a:cubicBezTo>
                      <a:pt x="3941" y="4257"/>
                      <a:pt x="3918" y="4168"/>
                      <a:pt x="3891" y="4153"/>
                    </a:cubicBezTo>
                    <a:cubicBezTo>
                      <a:pt x="3864" y="4138"/>
                      <a:pt x="3826" y="3978"/>
                      <a:pt x="3807" y="3792"/>
                    </a:cubicBezTo>
                    <a:cubicBezTo>
                      <a:pt x="3788" y="3607"/>
                      <a:pt x="3717" y="3190"/>
                      <a:pt x="3648" y="2867"/>
                    </a:cubicBezTo>
                    <a:cubicBezTo>
                      <a:pt x="3571" y="2504"/>
                      <a:pt x="3535" y="2193"/>
                      <a:pt x="3556" y="2054"/>
                    </a:cubicBezTo>
                    <a:cubicBezTo>
                      <a:pt x="3597" y="1785"/>
                      <a:pt x="3543" y="1767"/>
                      <a:pt x="3329" y="1994"/>
                    </a:cubicBezTo>
                    <a:cubicBezTo>
                      <a:pt x="3045" y="2296"/>
                      <a:pt x="2785" y="2972"/>
                      <a:pt x="2785" y="3393"/>
                    </a:cubicBezTo>
                    <a:cubicBezTo>
                      <a:pt x="2785" y="3476"/>
                      <a:pt x="2762" y="3559"/>
                      <a:pt x="2734" y="3574"/>
                    </a:cubicBezTo>
                    <a:cubicBezTo>
                      <a:pt x="2682" y="3603"/>
                      <a:pt x="2198" y="3060"/>
                      <a:pt x="2198" y="2972"/>
                    </a:cubicBezTo>
                    <a:cubicBezTo>
                      <a:pt x="2198" y="2945"/>
                      <a:pt x="2175" y="2927"/>
                      <a:pt x="2148" y="2927"/>
                    </a:cubicBezTo>
                    <a:cubicBezTo>
                      <a:pt x="2059" y="2927"/>
                      <a:pt x="1972" y="3505"/>
                      <a:pt x="1972" y="4056"/>
                    </a:cubicBezTo>
                    <a:cubicBezTo>
                      <a:pt x="1972" y="4351"/>
                      <a:pt x="1946" y="4599"/>
                      <a:pt x="1922" y="4612"/>
                    </a:cubicBezTo>
                    <a:cubicBezTo>
                      <a:pt x="1897" y="4626"/>
                      <a:pt x="1727" y="4496"/>
                      <a:pt x="1536" y="4326"/>
                    </a:cubicBezTo>
                    <a:cubicBezTo>
                      <a:pt x="1345" y="4157"/>
                      <a:pt x="1163" y="4018"/>
                      <a:pt x="1134" y="4018"/>
                    </a:cubicBezTo>
                    <a:cubicBezTo>
                      <a:pt x="1055" y="4018"/>
                      <a:pt x="1134" y="5248"/>
                      <a:pt x="1234" y="5583"/>
                    </a:cubicBezTo>
                    <a:cubicBezTo>
                      <a:pt x="1282" y="5740"/>
                      <a:pt x="1309" y="5891"/>
                      <a:pt x="1293" y="5914"/>
                    </a:cubicBezTo>
                    <a:cubicBezTo>
                      <a:pt x="1277" y="5937"/>
                      <a:pt x="1173" y="5889"/>
                      <a:pt x="1067" y="5809"/>
                    </a:cubicBezTo>
                    <a:cubicBezTo>
                      <a:pt x="414" y="5317"/>
                      <a:pt x="404" y="5309"/>
                      <a:pt x="405" y="5440"/>
                    </a:cubicBezTo>
                    <a:cubicBezTo>
                      <a:pt x="406" y="5898"/>
                      <a:pt x="655" y="6708"/>
                      <a:pt x="908" y="7065"/>
                    </a:cubicBezTo>
                    <a:cubicBezTo>
                      <a:pt x="999" y="7195"/>
                      <a:pt x="1066" y="7376"/>
                      <a:pt x="1075" y="7509"/>
                    </a:cubicBezTo>
                    <a:cubicBezTo>
                      <a:pt x="1084" y="7633"/>
                      <a:pt x="1143" y="7811"/>
                      <a:pt x="1209" y="7908"/>
                    </a:cubicBezTo>
                    <a:cubicBezTo>
                      <a:pt x="1342" y="8102"/>
                      <a:pt x="1296" y="8190"/>
                      <a:pt x="1100" y="8096"/>
                    </a:cubicBezTo>
                    <a:cubicBezTo>
                      <a:pt x="1035" y="8064"/>
                      <a:pt x="804" y="7981"/>
                      <a:pt x="589" y="7915"/>
                    </a:cubicBezTo>
                    <a:cubicBezTo>
                      <a:pt x="375" y="7850"/>
                      <a:pt x="146" y="7781"/>
                      <a:pt x="86" y="7757"/>
                    </a:cubicBezTo>
                    <a:cubicBezTo>
                      <a:pt x="-7" y="7721"/>
                      <a:pt x="-17" y="7732"/>
                      <a:pt x="19" y="7840"/>
                    </a:cubicBezTo>
                    <a:cubicBezTo>
                      <a:pt x="106" y="8100"/>
                      <a:pt x="412" y="8599"/>
                      <a:pt x="631" y="8848"/>
                    </a:cubicBezTo>
                    <a:cubicBezTo>
                      <a:pt x="756" y="8991"/>
                      <a:pt x="848" y="9127"/>
                      <a:pt x="832" y="9149"/>
                    </a:cubicBezTo>
                    <a:cubicBezTo>
                      <a:pt x="816" y="9172"/>
                      <a:pt x="674" y="9187"/>
                      <a:pt x="522" y="9187"/>
                    </a:cubicBezTo>
                    <a:cubicBezTo>
                      <a:pt x="370" y="9187"/>
                      <a:pt x="201" y="9218"/>
                      <a:pt x="145" y="9255"/>
                    </a:cubicBezTo>
                    <a:cubicBezTo>
                      <a:pt x="52" y="9316"/>
                      <a:pt x="79" y="9357"/>
                      <a:pt x="405" y="9676"/>
                    </a:cubicBezTo>
                    <a:cubicBezTo>
                      <a:pt x="601" y="9869"/>
                      <a:pt x="921" y="10121"/>
                      <a:pt x="1125" y="10240"/>
                    </a:cubicBezTo>
                    <a:cubicBezTo>
                      <a:pt x="1330" y="10359"/>
                      <a:pt x="1489" y="10483"/>
                      <a:pt x="1469" y="10511"/>
                    </a:cubicBezTo>
                    <a:cubicBezTo>
                      <a:pt x="1449" y="10541"/>
                      <a:pt x="1286" y="10548"/>
                      <a:pt x="1100" y="10534"/>
                    </a:cubicBezTo>
                    <a:cubicBezTo>
                      <a:pt x="921" y="10521"/>
                      <a:pt x="721" y="10524"/>
                      <a:pt x="648" y="10541"/>
                    </a:cubicBezTo>
                    <a:lnTo>
                      <a:pt x="522" y="10572"/>
                    </a:lnTo>
                    <a:cubicBezTo>
                      <a:pt x="521" y="10573"/>
                      <a:pt x="522" y="10577"/>
                      <a:pt x="522" y="10579"/>
                    </a:cubicBezTo>
                    <a:cubicBezTo>
                      <a:pt x="522" y="10581"/>
                      <a:pt x="522" y="10584"/>
                      <a:pt x="522" y="10587"/>
                    </a:cubicBezTo>
                    <a:lnTo>
                      <a:pt x="665" y="10752"/>
                    </a:lnTo>
                    <a:cubicBezTo>
                      <a:pt x="986" y="11143"/>
                      <a:pt x="1619" y="11405"/>
                      <a:pt x="2491" y="11505"/>
                    </a:cubicBezTo>
                    <a:cubicBezTo>
                      <a:pt x="2795" y="11539"/>
                      <a:pt x="3046" y="11590"/>
                      <a:pt x="3044" y="11617"/>
                    </a:cubicBezTo>
                    <a:cubicBezTo>
                      <a:pt x="3043" y="11645"/>
                      <a:pt x="2976" y="11844"/>
                      <a:pt x="2902" y="12054"/>
                    </a:cubicBezTo>
                    <a:cubicBezTo>
                      <a:pt x="2774" y="12417"/>
                      <a:pt x="2754" y="12936"/>
                      <a:pt x="2860" y="13032"/>
                    </a:cubicBezTo>
                    <a:cubicBezTo>
                      <a:pt x="2880" y="13050"/>
                      <a:pt x="3064" y="12962"/>
                      <a:pt x="3271" y="12829"/>
                    </a:cubicBezTo>
                    <a:cubicBezTo>
                      <a:pt x="3478" y="12696"/>
                      <a:pt x="3663" y="12607"/>
                      <a:pt x="3681" y="12633"/>
                    </a:cubicBezTo>
                    <a:cubicBezTo>
                      <a:pt x="3700" y="12660"/>
                      <a:pt x="3687" y="12837"/>
                      <a:pt x="3656" y="13032"/>
                    </a:cubicBezTo>
                    <a:cubicBezTo>
                      <a:pt x="3626" y="13227"/>
                      <a:pt x="3611" y="13398"/>
                      <a:pt x="3623" y="13408"/>
                    </a:cubicBezTo>
                    <a:cubicBezTo>
                      <a:pt x="3653" y="13435"/>
                      <a:pt x="3936" y="13293"/>
                      <a:pt x="4167" y="13137"/>
                    </a:cubicBezTo>
                    <a:cubicBezTo>
                      <a:pt x="4276" y="13064"/>
                      <a:pt x="4392" y="13017"/>
                      <a:pt x="4419" y="13032"/>
                    </a:cubicBezTo>
                    <a:cubicBezTo>
                      <a:pt x="4446" y="13047"/>
                      <a:pt x="4469" y="13200"/>
                      <a:pt x="4469" y="13371"/>
                    </a:cubicBezTo>
                    <a:cubicBezTo>
                      <a:pt x="4469" y="13538"/>
                      <a:pt x="4475" y="13674"/>
                      <a:pt x="4486" y="13679"/>
                    </a:cubicBezTo>
                    <a:cubicBezTo>
                      <a:pt x="4572" y="13677"/>
                      <a:pt x="4935" y="13542"/>
                      <a:pt x="5064" y="13461"/>
                    </a:cubicBezTo>
                    <a:cubicBezTo>
                      <a:pt x="5152" y="13406"/>
                      <a:pt x="5227" y="13377"/>
                      <a:pt x="5232" y="13401"/>
                    </a:cubicBezTo>
                    <a:cubicBezTo>
                      <a:pt x="5237" y="13424"/>
                      <a:pt x="5241" y="13470"/>
                      <a:pt x="5248" y="13498"/>
                    </a:cubicBezTo>
                    <a:cubicBezTo>
                      <a:pt x="5256" y="13527"/>
                      <a:pt x="5269" y="13599"/>
                      <a:pt x="5274" y="13656"/>
                    </a:cubicBezTo>
                    <a:cubicBezTo>
                      <a:pt x="5291" y="13892"/>
                      <a:pt x="5368" y="13914"/>
                      <a:pt x="5642" y="13769"/>
                    </a:cubicBezTo>
                    <a:cubicBezTo>
                      <a:pt x="5784" y="13695"/>
                      <a:pt x="5928" y="13596"/>
                      <a:pt x="5969" y="13551"/>
                    </a:cubicBezTo>
                    <a:cubicBezTo>
                      <a:pt x="6070" y="13442"/>
                      <a:pt x="6154" y="13498"/>
                      <a:pt x="6154" y="13679"/>
                    </a:cubicBezTo>
                    <a:cubicBezTo>
                      <a:pt x="6154" y="14037"/>
                      <a:pt x="6337" y="14089"/>
                      <a:pt x="6723" y="13837"/>
                    </a:cubicBezTo>
                    <a:cubicBezTo>
                      <a:pt x="6856" y="13751"/>
                      <a:pt x="6970" y="13679"/>
                      <a:pt x="6983" y="13679"/>
                    </a:cubicBezTo>
                    <a:cubicBezTo>
                      <a:pt x="6992" y="13679"/>
                      <a:pt x="7029" y="13718"/>
                      <a:pt x="7067" y="13769"/>
                    </a:cubicBezTo>
                    <a:cubicBezTo>
                      <a:pt x="6830" y="13318"/>
                      <a:pt x="6740" y="12846"/>
                      <a:pt x="6740" y="12189"/>
                    </a:cubicBezTo>
                    <a:cubicBezTo>
                      <a:pt x="6740" y="11457"/>
                      <a:pt x="6793" y="11169"/>
                      <a:pt x="6992" y="10782"/>
                    </a:cubicBezTo>
                    <a:cubicBezTo>
                      <a:pt x="7341" y="10103"/>
                      <a:pt x="8304" y="9223"/>
                      <a:pt x="9070" y="8886"/>
                    </a:cubicBezTo>
                    <a:cubicBezTo>
                      <a:pt x="9620" y="8644"/>
                      <a:pt x="9846" y="8605"/>
                      <a:pt x="10679" y="8608"/>
                    </a:cubicBezTo>
                    <a:cubicBezTo>
                      <a:pt x="11795" y="8611"/>
                      <a:pt x="11956" y="8642"/>
                      <a:pt x="12749" y="9029"/>
                    </a:cubicBezTo>
                    <a:cubicBezTo>
                      <a:pt x="14546" y="9906"/>
                      <a:pt x="15346" y="11990"/>
                      <a:pt x="14517" y="13641"/>
                    </a:cubicBezTo>
                    <a:cubicBezTo>
                      <a:pt x="14166" y="14341"/>
                      <a:pt x="13752" y="14761"/>
                      <a:pt x="13495" y="14672"/>
                    </a:cubicBezTo>
                    <a:cubicBezTo>
                      <a:pt x="13402" y="14640"/>
                      <a:pt x="13297" y="14683"/>
                      <a:pt x="13260" y="14770"/>
                    </a:cubicBezTo>
                    <a:cubicBezTo>
                      <a:pt x="13223" y="14857"/>
                      <a:pt x="13121" y="14906"/>
                      <a:pt x="13034" y="14875"/>
                    </a:cubicBezTo>
                    <a:cubicBezTo>
                      <a:pt x="12937" y="14842"/>
                      <a:pt x="12853" y="14906"/>
                      <a:pt x="12816" y="15033"/>
                    </a:cubicBezTo>
                    <a:cubicBezTo>
                      <a:pt x="12771" y="15185"/>
                      <a:pt x="12687" y="15230"/>
                      <a:pt x="12522" y="15191"/>
                    </a:cubicBezTo>
                    <a:cubicBezTo>
                      <a:pt x="12352" y="15151"/>
                      <a:pt x="12289" y="15187"/>
                      <a:pt x="12263" y="15349"/>
                    </a:cubicBezTo>
                    <a:cubicBezTo>
                      <a:pt x="12243" y="15470"/>
                      <a:pt x="12093" y="15628"/>
                      <a:pt x="11936" y="15696"/>
                    </a:cubicBezTo>
                    <a:cubicBezTo>
                      <a:pt x="11486" y="15888"/>
                      <a:pt x="10569" y="15935"/>
                      <a:pt x="9883" y="15801"/>
                    </a:cubicBezTo>
                    <a:cubicBezTo>
                      <a:pt x="9315" y="15690"/>
                      <a:pt x="9250" y="15650"/>
                      <a:pt x="9196" y="15372"/>
                    </a:cubicBezTo>
                    <a:cubicBezTo>
                      <a:pt x="9155" y="15167"/>
                      <a:pt x="9106" y="15105"/>
                      <a:pt x="9045" y="15191"/>
                    </a:cubicBezTo>
                    <a:cubicBezTo>
                      <a:pt x="8921" y="15368"/>
                      <a:pt x="8735" y="15253"/>
                      <a:pt x="8735" y="14996"/>
                    </a:cubicBezTo>
                    <a:cubicBezTo>
                      <a:pt x="8735" y="14846"/>
                      <a:pt x="8689" y="14801"/>
                      <a:pt x="8559" y="14845"/>
                    </a:cubicBezTo>
                    <a:cubicBezTo>
                      <a:pt x="8436" y="14887"/>
                      <a:pt x="8357" y="14835"/>
                      <a:pt x="8316" y="14695"/>
                    </a:cubicBezTo>
                    <a:cubicBezTo>
                      <a:pt x="8259" y="14501"/>
                      <a:pt x="8235" y="14505"/>
                      <a:pt x="8047" y="14657"/>
                    </a:cubicBezTo>
                    <a:cubicBezTo>
                      <a:pt x="7859" y="14810"/>
                      <a:pt x="7826" y="14790"/>
                      <a:pt x="7553" y="14469"/>
                    </a:cubicBezTo>
                    <a:cubicBezTo>
                      <a:pt x="7423" y="14316"/>
                      <a:pt x="7313" y="14171"/>
                      <a:pt x="7218" y="14025"/>
                    </a:cubicBezTo>
                    <a:cubicBezTo>
                      <a:pt x="7219" y="14054"/>
                      <a:pt x="7195" y="14072"/>
                      <a:pt x="7151" y="14093"/>
                    </a:cubicBezTo>
                    <a:cubicBezTo>
                      <a:pt x="7096" y="14119"/>
                      <a:pt x="6964" y="14155"/>
                      <a:pt x="6857" y="14176"/>
                    </a:cubicBezTo>
                    <a:cubicBezTo>
                      <a:pt x="6604" y="14225"/>
                      <a:pt x="6277" y="14486"/>
                      <a:pt x="6145" y="14747"/>
                    </a:cubicBezTo>
                    <a:cubicBezTo>
                      <a:pt x="5977" y="15080"/>
                      <a:pt x="5999" y="15574"/>
                      <a:pt x="6204" y="15944"/>
                    </a:cubicBezTo>
                    <a:lnTo>
                      <a:pt x="6371" y="16245"/>
                    </a:lnTo>
                    <a:lnTo>
                      <a:pt x="6547" y="16109"/>
                    </a:lnTo>
                    <a:cubicBezTo>
                      <a:pt x="6735" y="15968"/>
                      <a:pt x="6792" y="15989"/>
                      <a:pt x="6874" y="16230"/>
                    </a:cubicBezTo>
                    <a:cubicBezTo>
                      <a:pt x="6897" y="16297"/>
                      <a:pt x="7040" y="16477"/>
                      <a:pt x="7193" y="16629"/>
                    </a:cubicBezTo>
                    <a:cubicBezTo>
                      <a:pt x="7345" y="16780"/>
                      <a:pt x="7480" y="16937"/>
                      <a:pt x="7494" y="16975"/>
                    </a:cubicBezTo>
                    <a:cubicBezTo>
                      <a:pt x="7531" y="17074"/>
                      <a:pt x="7635" y="16996"/>
                      <a:pt x="7746" y="16787"/>
                    </a:cubicBezTo>
                    <a:cubicBezTo>
                      <a:pt x="7799" y="16686"/>
                      <a:pt x="7861" y="16606"/>
                      <a:pt x="7888" y="16606"/>
                    </a:cubicBezTo>
                    <a:cubicBezTo>
                      <a:pt x="7916" y="16606"/>
                      <a:pt x="7990" y="16686"/>
                      <a:pt x="8056" y="16787"/>
                    </a:cubicBezTo>
                    <a:cubicBezTo>
                      <a:pt x="8185" y="16983"/>
                      <a:pt x="8301" y="17016"/>
                      <a:pt x="8416" y="16892"/>
                    </a:cubicBezTo>
                    <a:cubicBezTo>
                      <a:pt x="8617" y="16674"/>
                      <a:pt x="8646" y="17071"/>
                      <a:pt x="8475" y="17674"/>
                    </a:cubicBezTo>
                    <a:cubicBezTo>
                      <a:pt x="8260" y="18431"/>
                      <a:pt x="7782" y="19223"/>
                      <a:pt x="7126" y="19909"/>
                    </a:cubicBezTo>
                    <a:lnTo>
                      <a:pt x="6832" y="20210"/>
                    </a:lnTo>
                    <a:lnTo>
                      <a:pt x="7126" y="20210"/>
                    </a:lnTo>
                    <a:cubicBezTo>
                      <a:pt x="7312" y="20210"/>
                      <a:pt x="7502" y="20163"/>
                      <a:pt x="7679" y="20082"/>
                    </a:cubicBezTo>
                    <a:cubicBezTo>
                      <a:pt x="7828" y="20014"/>
                      <a:pt x="7965" y="19977"/>
                      <a:pt x="7980" y="19999"/>
                    </a:cubicBezTo>
                    <a:cubicBezTo>
                      <a:pt x="7996" y="20022"/>
                      <a:pt x="7976" y="20162"/>
                      <a:pt x="7938" y="20308"/>
                    </a:cubicBezTo>
                    <a:cubicBezTo>
                      <a:pt x="7901" y="20454"/>
                      <a:pt x="7892" y="20590"/>
                      <a:pt x="7913" y="20609"/>
                    </a:cubicBezTo>
                    <a:cubicBezTo>
                      <a:pt x="7934" y="20628"/>
                      <a:pt x="8108" y="20569"/>
                      <a:pt x="8307" y="20481"/>
                    </a:cubicBezTo>
                    <a:cubicBezTo>
                      <a:pt x="8506" y="20392"/>
                      <a:pt x="8695" y="20333"/>
                      <a:pt x="8718" y="20345"/>
                    </a:cubicBezTo>
                    <a:cubicBezTo>
                      <a:pt x="8741" y="20358"/>
                      <a:pt x="8744" y="20496"/>
                      <a:pt x="8726" y="20654"/>
                    </a:cubicBezTo>
                    <a:cubicBezTo>
                      <a:pt x="8697" y="20911"/>
                      <a:pt x="8703" y="20940"/>
                      <a:pt x="8802" y="20940"/>
                    </a:cubicBezTo>
                    <a:cubicBezTo>
                      <a:pt x="9008" y="20939"/>
                      <a:pt x="9317" y="20839"/>
                      <a:pt x="9589" y="20684"/>
                    </a:cubicBezTo>
                    <a:cubicBezTo>
                      <a:pt x="9739" y="20599"/>
                      <a:pt x="9871" y="20543"/>
                      <a:pt x="9883" y="20564"/>
                    </a:cubicBezTo>
                    <a:cubicBezTo>
                      <a:pt x="9895" y="20584"/>
                      <a:pt x="9943" y="20709"/>
                      <a:pt x="9983" y="20842"/>
                    </a:cubicBezTo>
                    <a:cubicBezTo>
                      <a:pt x="10070" y="21132"/>
                      <a:pt x="10341" y="21449"/>
                      <a:pt x="10587" y="21542"/>
                    </a:cubicBezTo>
                    <a:cubicBezTo>
                      <a:pt x="10740" y="21600"/>
                      <a:pt x="10793" y="21598"/>
                      <a:pt x="10980" y="21512"/>
                    </a:cubicBezTo>
                    <a:cubicBezTo>
                      <a:pt x="11239" y="21393"/>
                      <a:pt x="11455" y="21149"/>
                      <a:pt x="11550" y="20865"/>
                    </a:cubicBezTo>
                    <a:cubicBezTo>
                      <a:pt x="11589" y="20750"/>
                      <a:pt x="11629" y="20624"/>
                      <a:pt x="11643" y="20586"/>
                    </a:cubicBezTo>
                    <a:cubicBezTo>
                      <a:pt x="11660" y="20537"/>
                      <a:pt x="11721" y="20551"/>
                      <a:pt x="11860" y="20646"/>
                    </a:cubicBezTo>
                    <a:cubicBezTo>
                      <a:pt x="12078" y="20795"/>
                      <a:pt x="12482" y="20940"/>
                      <a:pt x="12690" y="20940"/>
                    </a:cubicBezTo>
                    <a:cubicBezTo>
                      <a:pt x="12804" y="20940"/>
                      <a:pt x="12832" y="20916"/>
                      <a:pt x="12832" y="20789"/>
                    </a:cubicBezTo>
                    <a:cubicBezTo>
                      <a:pt x="12832" y="20705"/>
                      <a:pt x="12806" y="20572"/>
                      <a:pt x="12774" y="20496"/>
                    </a:cubicBezTo>
                    <a:cubicBezTo>
                      <a:pt x="12742" y="20420"/>
                      <a:pt x="12724" y="20339"/>
                      <a:pt x="12740" y="20315"/>
                    </a:cubicBezTo>
                    <a:cubicBezTo>
                      <a:pt x="12757" y="20291"/>
                      <a:pt x="12947" y="20351"/>
                      <a:pt x="13159" y="20451"/>
                    </a:cubicBezTo>
                    <a:cubicBezTo>
                      <a:pt x="13383" y="20556"/>
                      <a:pt x="13565" y="20613"/>
                      <a:pt x="13595" y="20586"/>
                    </a:cubicBezTo>
                    <a:cubicBezTo>
                      <a:pt x="13625" y="20559"/>
                      <a:pt x="13620" y="20441"/>
                      <a:pt x="13587" y="20308"/>
                    </a:cubicBezTo>
                    <a:cubicBezTo>
                      <a:pt x="13555" y="20181"/>
                      <a:pt x="13553" y="20059"/>
                      <a:pt x="13578" y="20037"/>
                    </a:cubicBezTo>
                    <a:cubicBezTo>
                      <a:pt x="13603" y="20015"/>
                      <a:pt x="13739" y="20047"/>
                      <a:pt x="13880" y="20105"/>
                    </a:cubicBezTo>
                    <a:cubicBezTo>
                      <a:pt x="14021" y="20162"/>
                      <a:pt x="14261" y="20209"/>
                      <a:pt x="14416" y="20210"/>
                    </a:cubicBezTo>
                    <a:lnTo>
                      <a:pt x="14693" y="20210"/>
                    </a:lnTo>
                    <a:lnTo>
                      <a:pt x="14425" y="19932"/>
                    </a:lnTo>
                    <a:cubicBezTo>
                      <a:pt x="13686" y="19193"/>
                      <a:pt x="13089" y="18119"/>
                      <a:pt x="12967" y="17291"/>
                    </a:cubicBezTo>
                    <a:cubicBezTo>
                      <a:pt x="12936" y="17081"/>
                      <a:pt x="12938" y="16964"/>
                      <a:pt x="12983" y="16922"/>
                    </a:cubicBezTo>
                    <a:cubicBezTo>
                      <a:pt x="12984" y="16920"/>
                      <a:pt x="12983" y="16916"/>
                      <a:pt x="12983" y="16914"/>
                    </a:cubicBezTo>
                    <a:cubicBezTo>
                      <a:pt x="12986" y="16907"/>
                      <a:pt x="12996" y="16904"/>
                      <a:pt x="13000" y="16899"/>
                    </a:cubicBezTo>
                    <a:cubicBezTo>
                      <a:pt x="13012" y="16885"/>
                      <a:pt x="13022" y="16877"/>
                      <a:pt x="13042" y="16884"/>
                    </a:cubicBezTo>
                    <a:cubicBezTo>
                      <a:pt x="13049" y="16887"/>
                      <a:pt x="13059" y="16894"/>
                      <a:pt x="13067" y="16899"/>
                    </a:cubicBezTo>
                    <a:cubicBezTo>
                      <a:pt x="13070" y="16901"/>
                      <a:pt x="13072" y="16905"/>
                      <a:pt x="13076" y="16907"/>
                    </a:cubicBezTo>
                    <a:cubicBezTo>
                      <a:pt x="13098" y="16911"/>
                      <a:pt x="13121" y="16917"/>
                      <a:pt x="13151" y="16929"/>
                    </a:cubicBezTo>
                    <a:cubicBezTo>
                      <a:pt x="13312" y="16996"/>
                      <a:pt x="13377" y="16962"/>
                      <a:pt x="13562" y="16681"/>
                    </a:cubicBezTo>
                    <a:cubicBezTo>
                      <a:pt x="13619" y="16594"/>
                      <a:pt x="13638" y="16600"/>
                      <a:pt x="13779" y="16802"/>
                    </a:cubicBezTo>
                    <a:lnTo>
                      <a:pt x="13939" y="17027"/>
                    </a:lnTo>
                    <a:lnTo>
                      <a:pt x="14232" y="16749"/>
                    </a:lnTo>
                    <a:cubicBezTo>
                      <a:pt x="14392" y="16597"/>
                      <a:pt x="14571" y="16374"/>
                      <a:pt x="14634" y="16252"/>
                    </a:cubicBezTo>
                    <a:cubicBezTo>
                      <a:pt x="14698" y="16130"/>
                      <a:pt x="14763" y="16034"/>
                      <a:pt x="14777" y="16034"/>
                    </a:cubicBezTo>
                    <a:cubicBezTo>
                      <a:pt x="14790" y="16034"/>
                      <a:pt x="14885" y="16076"/>
                      <a:pt x="14986" y="16132"/>
                    </a:cubicBezTo>
                    <a:lnTo>
                      <a:pt x="15171" y="16230"/>
                    </a:lnTo>
                    <a:lnTo>
                      <a:pt x="15338" y="15921"/>
                    </a:lnTo>
                    <a:cubicBezTo>
                      <a:pt x="15597" y="15429"/>
                      <a:pt x="15535" y="14804"/>
                      <a:pt x="15196" y="14477"/>
                    </a:cubicBezTo>
                    <a:cubicBezTo>
                      <a:pt x="15043" y="14330"/>
                      <a:pt x="14676" y="14153"/>
                      <a:pt x="14525" y="14153"/>
                    </a:cubicBezTo>
                    <a:cubicBezTo>
                      <a:pt x="14322" y="14153"/>
                      <a:pt x="14283" y="14051"/>
                      <a:pt x="14408" y="13860"/>
                    </a:cubicBezTo>
                    <a:cubicBezTo>
                      <a:pt x="14544" y="13652"/>
                      <a:pt x="14579" y="13643"/>
                      <a:pt x="14726" y="13792"/>
                    </a:cubicBezTo>
                    <a:cubicBezTo>
                      <a:pt x="14837" y="13903"/>
                      <a:pt x="15028" y="13999"/>
                      <a:pt x="15162" y="14018"/>
                    </a:cubicBezTo>
                    <a:cubicBezTo>
                      <a:pt x="15196" y="14018"/>
                      <a:pt x="15231" y="14012"/>
                      <a:pt x="15254" y="14010"/>
                    </a:cubicBezTo>
                    <a:cubicBezTo>
                      <a:pt x="15268" y="14007"/>
                      <a:pt x="15280" y="14003"/>
                      <a:pt x="15288" y="13995"/>
                    </a:cubicBezTo>
                    <a:cubicBezTo>
                      <a:pt x="15322" y="13964"/>
                      <a:pt x="15350" y="13839"/>
                      <a:pt x="15355" y="13717"/>
                    </a:cubicBezTo>
                    <a:cubicBezTo>
                      <a:pt x="15359" y="13595"/>
                      <a:pt x="15375" y="13478"/>
                      <a:pt x="15380" y="13453"/>
                    </a:cubicBezTo>
                    <a:cubicBezTo>
                      <a:pt x="15385" y="13428"/>
                      <a:pt x="15494" y="13491"/>
                      <a:pt x="15623" y="13596"/>
                    </a:cubicBezTo>
                    <a:cubicBezTo>
                      <a:pt x="15940" y="13853"/>
                      <a:pt x="16131" y="13937"/>
                      <a:pt x="16201" y="13837"/>
                    </a:cubicBezTo>
                    <a:cubicBezTo>
                      <a:pt x="16230" y="13796"/>
                      <a:pt x="16259" y="13688"/>
                      <a:pt x="16260" y="13596"/>
                    </a:cubicBezTo>
                    <a:cubicBezTo>
                      <a:pt x="16261" y="13420"/>
                      <a:pt x="16335" y="13325"/>
                      <a:pt x="16402" y="13423"/>
                    </a:cubicBezTo>
                    <a:cubicBezTo>
                      <a:pt x="16448" y="13489"/>
                      <a:pt x="16886" y="13677"/>
                      <a:pt x="16997" y="13679"/>
                    </a:cubicBezTo>
                    <a:cubicBezTo>
                      <a:pt x="17047" y="13680"/>
                      <a:pt x="17073" y="13588"/>
                      <a:pt x="17073" y="13378"/>
                    </a:cubicBezTo>
                    <a:cubicBezTo>
                      <a:pt x="17073" y="13211"/>
                      <a:pt x="17086" y="13057"/>
                      <a:pt x="17106" y="13039"/>
                    </a:cubicBezTo>
                    <a:cubicBezTo>
                      <a:pt x="17126" y="13022"/>
                      <a:pt x="17224" y="13063"/>
                      <a:pt x="17324" y="13130"/>
                    </a:cubicBezTo>
                    <a:cubicBezTo>
                      <a:pt x="17424" y="13197"/>
                      <a:pt x="17589" y="13293"/>
                      <a:pt x="17693" y="13340"/>
                    </a:cubicBezTo>
                    <a:lnTo>
                      <a:pt x="17886" y="13423"/>
                    </a:lnTo>
                    <a:lnTo>
                      <a:pt x="17886" y="13197"/>
                    </a:lnTo>
                    <a:cubicBezTo>
                      <a:pt x="17886" y="13074"/>
                      <a:pt x="17857" y="12899"/>
                      <a:pt x="17827" y="12806"/>
                    </a:cubicBezTo>
                    <a:cubicBezTo>
                      <a:pt x="17796" y="12710"/>
                      <a:pt x="17798" y="12627"/>
                      <a:pt x="17827" y="12611"/>
                    </a:cubicBezTo>
                    <a:cubicBezTo>
                      <a:pt x="17855" y="12595"/>
                      <a:pt x="18041" y="12691"/>
                      <a:pt x="18238" y="12821"/>
                    </a:cubicBezTo>
                    <a:cubicBezTo>
                      <a:pt x="18434" y="12951"/>
                      <a:pt x="18614" y="13055"/>
                      <a:pt x="18640" y="13055"/>
                    </a:cubicBezTo>
                    <a:cubicBezTo>
                      <a:pt x="18716" y="13055"/>
                      <a:pt x="18767" y="12643"/>
                      <a:pt x="18724" y="12385"/>
                    </a:cubicBezTo>
                    <a:cubicBezTo>
                      <a:pt x="18702" y="12252"/>
                      <a:pt x="18634" y="12028"/>
                      <a:pt x="18573" y="11888"/>
                    </a:cubicBezTo>
                    <a:cubicBezTo>
                      <a:pt x="18511" y="11748"/>
                      <a:pt x="18479" y="11614"/>
                      <a:pt x="18497" y="11587"/>
                    </a:cubicBezTo>
                    <a:cubicBezTo>
                      <a:pt x="18516" y="11561"/>
                      <a:pt x="18630" y="11542"/>
                      <a:pt x="18757" y="11542"/>
                    </a:cubicBezTo>
                    <a:cubicBezTo>
                      <a:pt x="19140" y="11542"/>
                      <a:pt x="19856" y="11386"/>
                      <a:pt x="20207" y="11226"/>
                    </a:cubicBezTo>
                    <a:cubicBezTo>
                      <a:pt x="20484" y="11101"/>
                      <a:pt x="20991" y="10684"/>
                      <a:pt x="21003" y="10579"/>
                    </a:cubicBezTo>
                    <a:cubicBezTo>
                      <a:pt x="20998" y="10572"/>
                      <a:pt x="20985" y="10563"/>
                      <a:pt x="20970" y="10556"/>
                    </a:cubicBezTo>
                    <a:cubicBezTo>
                      <a:pt x="20964" y="10554"/>
                      <a:pt x="20951" y="10551"/>
                      <a:pt x="20944" y="10549"/>
                    </a:cubicBezTo>
                    <a:cubicBezTo>
                      <a:pt x="20868" y="10541"/>
                      <a:pt x="20712" y="10539"/>
                      <a:pt x="20534" y="10541"/>
                    </a:cubicBezTo>
                    <a:cubicBezTo>
                      <a:pt x="20294" y="10545"/>
                      <a:pt x="20082" y="10529"/>
                      <a:pt x="20065" y="10504"/>
                    </a:cubicBezTo>
                    <a:cubicBezTo>
                      <a:pt x="20047" y="10479"/>
                      <a:pt x="20197" y="10359"/>
                      <a:pt x="20400" y="10240"/>
                    </a:cubicBezTo>
                    <a:cubicBezTo>
                      <a:pt x="20783" y="10018"/>
                      <a:pt x="21422" y="9444"/>
                      <a:pt x="21422" y="9323"/>
                    </a:cubicBezTo>
                    <a:cubicBezTo>
                      <a:pt x="21422" y="9241"/>
                      <a:pt x="21250" y="9196"/>
                      <a:pt x="20953" y="9195"/>
                    </a:cubicBezTo>
                    <a:cubicBezTo>
                      <a:pt x="20836" y="9194"/>
                      <a:pt x="20721" y="9167"/>
                      <a:pt x="20701" y="9142"/>
                    </a:cubicBezTo>
                    <a:cubicBezTo>
                      <a:pt x="20699" y="9142"/>
                      <a:pt x="20677" y="9142"/>
                      <a:pt x="20676" y="9142"/>
                    </a:cubicBezTo>
                    <a:cubicBezTo>
                      <a:pt x="20672" y="9141"/>
                      <a:pt x="20695" y="9125"/>
                      <a:pt x="20718" y="9097"/>
                    </a:cubicBezTo>
                    <a:cubicBezTo>
                      <a:pt x="20743" y="9044"/>
                      <a:pt x="20804" y="8958"/>
                      <a:pt x="20886" y="8871"/>
                    </a:cubicBezTo>
                    <a:cubicBezTo>
                      <a:pt x="21095" y="8647"/>
                      <a:pt x="21583" y="7797"/>
                      <a:pt x="21531" y="7750"/>
                    </a:cubicBezTo>
                    <a:cubicBezTo>
                      <a:pt x="21516" y="7737"/>
                      <a:pt x="21370" y="7776"/>
                      <a:pt x="21204" y="7833"/>
                    </a:cubicBezTo>
                    <a:cubicBezTo>
                      <a:pt x="21039" y="7890"/>
                      <a:pt x="20765" y="7987"/>
                      <a:pt x="20601" y="8043"/>
                    </a:cubicBezTo>
                    <a:cubicBezTo>
                      <a:pt x="20437" y="8100"/>
                      <a:pt x="20285" y="8134"/>
                      <a:pt x="20257" y="8119"/>
                    </a:cubicBezTo>
                    <a:cubicBezTo>
                      <a:pt x="20230" y="8103"/>
                      <a:pt x="20261" y="7998"/>
                      <a:pt x="20324" y="7885"/>
                    </a:cubicBezTo>
                    <a:cubicBezTo>
                      <a:pt x="20388" y="7773"/>
                      <a:pt x="20442" y="7612"/>
                      <a:pt x="20442" y="7532"/>
                    </a:cubicBezTo>
                    <a:cubicBezTo>
                      <a:pt x="20442" y="7452"/>
                      <a:pt x="20540" y="7205"/>
                      <a:pt x="20668" y="6975"/>
                    </a:cubicBezTo>
                    <a:cubicBezTo>
                      <a:pt x="20911" y="6539"/>
                      <a:pt x="21038" y="6140"/>
                      <a:pt x="21104" y="5621"/>
                    </a:cubicBezTo>
                    <a:lnTo>
                      <a:pt x="21146" y="5312"/>
                    </a:lnTo>
                    <a:lnTo>
                      <a:pt x="20861" y="5515"/>
                    </a:lnTo>
                    <a:cubicBezTo>
                      <a:pt x="20706" y="5625"/>
                      <a:pt x="20518" y="5770"/>
                      <a:pt x="20433" y="5839"/>
                    </a:cubicBezTo>
                    <a:cubicBezTo>
                      <a:pt x="20229" y="6005"/>
                      <a:pt x="20186" y="5923"/>
                      <a:pt x="20291" y="5560"/>
                    </a:cubicBezTo>
                    <a:cubicBezTo>
                      <a:pt x="20356" y="5336"/>
                      <a:pt x="20407" y="4954"/>
                      <a:pt x="20425" y="4635"/>
                    </a:cubicBezTo>
                    <a:lnTo>
                      <a:pt x="20433" y="4432"/>
                    </a:lnTo>
                    <a:cubicBezTo>
                      <a:pt x="20434" y="4320"/>
                      <a:pt x="20429" y="4229"/>
                      <a:pt x="20416" y="4168"/>
                    </a:cubicBezTo>
                    <a:lnTo>
                      <a:pt x="20375" y="3988"/>
                    </a:lnTo>
                    <a:lnTo>
                      <a:pt x="20006" y="4311"/>
                    </a:lnTo>
                    <a:cubicBezTo>
                      <a:pt x="19802" y="4492"/>
                      <a:pt x="19623" y="4630"/>
                      <a:pt x="19604" y="4612"/>
                    </a:cubicBezTo>
                    <a:cubicBezTo>
                      <a:pt x="19584" y="4595"/>
                      <a:pt x="19570" y="4363"/>
                      <a:pt x="19570" y="4101"/>
                    </a:cubicBezTo>
                    <a:cubicBezTo>
                      <a:pt x="19570" y="3666"/>
                      <a:pt x="19486" y="3066"/>
                      <a:pt x="19411" y="2957"/>
                    </a:cubicBezTo>
                    <a:cubicBezTo>
                      <a:pt x="19394" y="2933"/>
                      <a:pt x="19338" y="2969"/>
                      <a:pt x="19285" y="3040"/>
                    </a:cubicBezTo>
                    <a:cubicBezTo>
                      <a:pt x="19233" y="3110"/>
                      <a:pt x="19116" y="3271"/>
                      <a:pt x="19025" y="3393"/>
                    </a:cubicBezTo>
                    <a:cubicBezTo>
                      <a:pt x="18935" y="3515"/>
                      <a:pt x="18841" y="3591"/>
                      <a:pt x="18816" y="3566"/>
                    </a:cubicBezTo>
                    <a:cubicBezTo>
                      <a:pt x="18808" y="3559"/>
                      <a:pt x="18794" y="3536"/>
                      <a:pt x="18782" y="3499"/>
                    </a:cubicBezTo>
                    <a:cubicBezTo>
                      <a:pt x="18782" y="3497"/>
                      <a:pt x="18783" y="3493"/>
                      <a:pt x="18782" y="3491"/>
                    </a:cubicBezTo>
                    <a:cubicBezTo>
                      <a:pt x="18780" y="3485"/>
                      <a:pt x="18776" y="3476"/>
                      <a:pt x="18774" y="3469"/>
                    </a:cubicBezTo>
                    <a:cubicBezTo>
                      <a:pt x="18750" y="3386"/>
                      <a:pt x="18722" y="3262"/>
                      <a:pt x="18699" y="3130"/>
                    </a:cubicBezTo>
                    <a:cubicBezTo>
                      <a:pt x="18605" y="2596"/>
                      <a:pt x="18350" y="2119"/>
                      <a:pt x="18020" y="1866"/>
                    </a:cubicBezTo>
                    <a:lnTo>
                      <a:pt x="17894" y="1768"/>
                    </a:lnTo>
                    <a:lnTo>
                      <a:pt x="17944" y="1986"/>
                    </a:lnTo>
                    <a:cubicBezTo>
                      <a:pt x="18001" y="2214"/>
                      <a:pt x="17999" y="2249"/>
                      <a:pt x="17819" y="3123"/>
                    </a:cubicBezTo>
                    <a:cubicBezTo>
                      <a:pt x="17757" y="3418"/>
                      <a:pt x="17710" y="3754"/>
                      <a:pt x="17710" y="3867"/>
                    </a:cubicBezTo>
                    <a:cubicBezTo>
                      <a:pt x="17710" y="3981"/>
                      <a:pt x="17688" y="4119"/>
                      <a:pt x="17659" y="4168"/>
                    </a:cubicBezTo>
                    <a:cubicBezTo>
                      <a:pt x="17631" y="4218"/>
                      <a:pt x="17578" y="4395"/>
                      <a:pt x="17542" y="4567"/>
                    </a:cubicBezTo>
                    <a:cubicBezTo>
                      <a:pt x="17507" y="4740"/>
                      <a:pt x="17416" y="4987"/>
                      <a:pt x="17341" y="5116"/>
                    </a:cubicBezTo>
                    <a:cubicBezTo>
                      <a:pt x="17266" y="5246"/>
                      <a:pt x="17109" y="5525"/>
                      <a:pt x="16989" y="5733"/>
                    </a:cubicBezTo>
                    <a:cubicBezTo>
                      <a:pt x="16775" y="6106"/>
                      <a:pt x="16703" y="6165"/>
                      <a:pt x="16629" y="6057"/>
                    </a:cubicBezTo>
                    <a:cubicBezTo>
                      <a:pt x="16608" y="6027"/>
                      <a:pt x="16480" y="6163"/>
                      <a:pt x="16335" y="6358"/>
                    </a:cubicBezTo>
                    <a:cubicBezTo>
                      <a:pt x="16191" y="6553"/>
                      <a:pt x="15982" y="6811"/>
                      <a:pt x="15874" y="6930"/>
                    </a:cubicBezTo>
                    <a:cubicBezTo>
                      <a:pt x="15635" y="7195"/>
                      <a:pt x="15556" y="7357"/>
                      <a:pt x="15556" y="7630"/>
                    </a:cubicBezTo>
                    <a:cubicBezTo>
                      <a:pt x="15556" y="7873"/>
                      <a:pt x="15638" y="8026"/>
                      <a:pt x="15833" y="8171"/>
                    </a:cubicBezTo>
                    <a:cubicBezTo>
                      <a:pt x="15962" y="8268"/>
                      <a:pt x="15970" y="8304"/>
                      <a:pt x="15933" y="8585"/>
                    </a:cubicBezTo>
                    <a:cubicBezTo>
                      <a:pt x="15905" y="8798"/>
                      <a:pt x="15864" y="8892"/>
                      <a:pt x="15799" y="8909"/>
                    </a:cubicBezTo>
                    <a:cubicBezTo>
                      <a:pt x="15537" y="8977"/>
                      <a:pt x="15224" y="9159"/>
                      <a:pt x="15120" y="9307"/>
                    </a:cubicBezTo>
                    <a:cubicBezTo>
                      <a:pt x="15056" y="9401"/>
                      <a:pt x="14883" y="9531"/>
                      <a:pt x="14726" y="9601"/>
                    </a:cubicBezTo>
                    <a:lnTo>
                      <a:pt x="14441" y="9729"/>
                    </a:lnTo>
                    <a:lnTo>
                      <a:pt x="14232" y="9518"/>
                    </a:lnTo>
                    <a:cubicBezTo>
                      <a:pt x="14115" y="9403"/>
                      <a:pt x="13902" y="9223"/>
                      <a:pt x="13754" y="9119"/>
                    </a:cubicBezTo>
                    <a:cubicBezTo>
                      <a:pt x="13426" y="8889"/>
                      <a:pt x="13084" y="8439"/>
                      <a:pt x="13168" y="8344"/>
                    </a:cubicBezTo>
                    <a:cubicBezTo>
                      <a:pt x="13200" y="8308"/>
                      <a:pt x="13203" y="8231"/>
                      <a:pt x="13176" y="8171"/>
                    </a:cubicBezTo>
                    <a:cubicBezTo>
                      <a:pt x="13069" y="7933"/>
                      <a:pt x="13116" y="7500"/>
                      <a:pt x="13285" y="7178"/>
                    </a:cubicBezTo>
                    <a:cubicBezTo>
                      <a:pt x="13428" y="6906"/>
                      <a:pt x="13492" y="6841"/>
                      <a:pt x="13754" y="6719"/>
                    </a:cubicBezTo>
                    <a:cubicBezTo>
                      <a:pt x="13922" y="6641"/>
                      <a:pt x="14084" y="6576"/>
                      <a:pt x="14115" y="6576"/>
                    </a:cubicBezTo>
                    <a:cubicBezTo>
                      <a:pt x="14146" y="6576"/>
                      <a:pt x="14276" y="6508"/>
                      <a:pt x="14400" y="6418"/>
                    </a:cubicBezTo>
                    <a:cubicBezTo>
                      <a:pt x="14551" y="6309"/>
                      <a:pt x="14709" y="6248"/>
                      <a:pt x="14886" y="6230"/>
                    </a:cubicBezTo>
                    <a:cubicBezTo>
                      <a:pt x="15030" y="6215"/>
                      <a:pt x="15144" y="6178"/>
                      <a:pt x="15137" y="6147"/>
                    </a:cubicBezTo>
                    <a:cubicBezTo>
                      <a:pt x="15130" y="6116"/>
                      <a:pt x="15251" y="6062"/>
                      <a:pt x="15405" y="6027"/>
                    </a:cubicBezTo>
                    <a:cubicBezTo>
                      <a:pt x="15760" y="5945"/>
                      <a:pt x="15954" y="5826"/>
                      <a:pt x="16025" y="5658"/>
                    </a:cubicBezTo>
                    <a:cubicBezTo>
                      <a:pt x="16106" y="5467"/>
                      <a:pt x="16108" y="5467"/>
                      <a:pt x="15849" y="5621"/>
                    </a:cubicBezTo>
                    <a:cubicBezTo>
                      <a:pt x="15657" y="5735"/>
                      <a:pt x="15512" y="5772"/>
                      <a:pt x="15103" y="5801"/>
                    </a:cubicBezTo>
                    <a:cubicBezTo>
                      <a:pt x="14826" y="5821"/>
                      <a:pt x="14561" y="5849"/>
                      <a:pt x="14509" y="5869"/>
                    </a:cubicBezTo>
                    <a:cubicBezTo>
                      <a:pt x="14456" y="5889"/>
                      <a:pt x="14394" y="5883"/>
                      <a:pt x="14374" y="5854"/>
                    </a:cubicBezTo>
                    <a:cubicBezTo>
                      <a:pt x="14328" y="5786"/>
                      <a:pt x="14562" y="5643"/>
                      <a:pt x="14718" y="5643"/>
                    </a:cubicBezTo>
                    <a:cubicBezTo>
                      <a:pt x="14785" y="5643"/>
                      <a:pt x="14914" y="5569"/>
                      <a:pt x="15003" y="5485"/>
                    </a:cubicBezTo>
                    <a:cubicBezTo>
                      <a:pt x="15193" y="5307"/>
                      <a:pt x="15403" y="5250"/>
                      <a:pt x="15564" y="5327"/>
                    </a:cubicBezTo>
                    <a:cubicBezTo>
                      <a:pt x="15655" y="5371"/>
                      <a:pt x="15673" y="5365"/>
                      <a:pt x="15673" y="5305"/>
                    </a:cubicBezTo>
                    <a:cubicBezTo>
                      <a:pt x="15673" y="5112"/>
                      <a:pt x="15546" y="4950"/>
                      <a:pt x="15338" y="4876"/>
                    </a:cubicBezTo>
                    <a:cubicBezTo>
                      <a:pt x="15218" y="4833"/>
                      <a:pt x="15071" y="4778"/>
                      <a:pt x="15003" y="4748"/>
                    </a:cubicBezTo>
                    <a:cubicBezTo>
                      <a:pt x="14935" y="4718"/>
                      <a:pt x="14828" y="4698"/>
                      <a:pt x="14768" y="4710"/>
                    </a:cubicBezTo>
                    <a:cubicBezTo>
                      <a:pt x="14708" y="4722"/>
                      <a:pt x="14584" y="4698"/>
                      <a:pt x="14492" y="4657"/>
                    </a:cubicBezTo>
                    <a:lnTo>
                      <a:pt x="14324" y="4582"/>
                    </a:lnTo>
                    <a:lnTo>
                      <a:pt x="14626" y="4349"/>
                    </a:lnTo>
                    <a:cubicBezTo>
                      <a:pt x="14986" y="4066"/>
                      <a:pt x="15136" y="3816"/>
                      <a:pt x="15187" y="3424"/>
                    </a:cubicBezTo>
                    <a:cubicBezTo>
                      <a:pt x="15218" y="3185"/>
                      <a:pt x="15263" y="3102"/>
                      <a:pt x="15405" y="2995"/>
                    </a:cubicBezTo>
                    <a:cubicBezTo>
                      <a:pt x="15409" y="2991"/>
                      <a:pt x="15409" y="2990"/>
                      <a:pt x="15414" y="2987"/>
                    </a:cubicBezTo>
                    <a:cubicBezTo>
                      <a:pt x="15425" y="2979"/>
                      <a:pt x="15435" y="2971"/>
                      <a:pt x="15447" y="2965"/>
                    </a:cubicBezTo>
                    <a:cubicBezTo>
                      <a:pt x="15538" y="2909"/>
                      <a:pt x="15642" y="2875"/>
                      <a:pt x="15698" y="2882"/>
                    </a:cubicBezTo>
                    <a:cubicBezTo>
                      <a:pt x="15805" y="2895"/>
                      <a:pt x="15825" y="2941"/>
                      <a:pt x="15841" y="3213"/>
                    </a:cubicBezTo>
                    <a:cubicBezTo>
                      <a:pt x="15851" y="3384"/>
                      <a:pt x="15887" y="3537"/>
                      <a:pt x="15925" y="3559"/>
                    </a:cubicBezTo>
                    <a:cubicBezTo>
                      <a:pt x="15963" y="3581"/>
                      <a:pt x="16110" y="3604"/>
                      <a:pt x="16252" y="3604"/>
                    </a:cubicBezTo>
                    <a:cubicBezTo>
                      <a:pt x="16412" y="3605"/>
                      <a:pt x="16548" y="3637"/>
                      <a:pt x="16620" y="3694"/>
                    </a:cubicBezTo>
                    <a:cubicBezTo>
                      <a:pt x="16732" y="3783"/>
                      <a:pt x="16738" y="3783"/>
                      <a:pt x="16696" y="3657"/>
                    </a:cubicBezTo>
                    <a:cubicBezTo>
                      <a:pt x="16609" y="3394"/>
                      <a:pt x="16623" y="3312"/>
                      <a:pt x="16763" y="3326"/>
                    </a:cubicBezTo>
                    <a:cubicBezTo>
                      <a:pt x="16959" y="3344"/>
                      <a:pt x="16931" y="3310"/>
                      <a:pt x="16578" y="3108"/>
                    </a:cubicBezTo>
                    <a:cubicBezTo>
                      <a:pt x="16279" y="2935"/>
                      <a:pt x="16255" y="2905"/>
                      <a:pt x="16268" y="2731"/>
                    </a:cubicBezTo>
                    <a:cubicBezTo>
                      <a:pt x="16289" y="2454"/>
                      <a:pt x="16066" y="2295"/>
                      <a:pt x="15648" y="2295"/>
                    </a:cubicBezTo>
                    <a:cubicBezTo>
                      <a:pt x="15250" y="2295"/>
                      <a:pt x="14950" y="2425"/>
                      <a:pt x="14835" y="2641"/>
                    </a:cubicBezTo>
                    <a:cubicBezTo>
                      <a:pt x="14787" y="2733"/>
                      <a:pt x="14709" y="2980"/>
                      <a:pt x="14659" y="3190"/>
                    </a:cubicBezTo>
                    <a:cubicBezTo>
                      <a:pt x="14526" y="3762"/>
                      <a:pt x="14302" y="4052"/>
                      <a:pt x="14224" y="3755"/>
                    </a:cubicBezTo>
                    <a:cubicBezTo>
                      <a:pt x="14174" y="3566"/>
                      <a:pt x="14030" y="3517"/>
                      <a:pt x="13729" y="3589"/>
                    </a:cubicBezTo>
                    <a:cubicBezTo>
                      <a:pt x="13357" y="3678"/>
                      <a:pt x="13297" y="3669"/>
                      <a:pt x="13235" y="3521"/>
                    </a:cubicBezTo>
                    <a:cubicBezTo>
                      <a:pt x="13161" y="3347"/>
                      <a:pt x="13118" y="3358"/>
                      <a:pt x="13134" y="3544"/>
                    </a:cubicBezTo>
                    <a:cubicBezTo>
                      <a:pt x="13151" y="3748"/>
                      <a:pt x="13050" y="3843"/>
                      <a:pt x="12774" y="3882"/>
                    </a:cubicBezTo>
                    <a:cubicBezTo>
                      <a:pt x="12592" y="3909"/>
                      <a:pt x="12534" y="3945"/>
                      <a:pt x="12506" y="4048"/>
                    </a:cubicBezTo>
                    <a:cubicBezTo>
                      <a:pt x="12486" y="4120"/>
                      <a:pt x="12486" y="4213"/>
                      <a:pt x="12506" y="4259"/>
                    </a:cubicBezTo>
                    <a:cubicBezTo>
                      <a:pt x="12605" y="4491"/>
                      <a:pt x="12291" y="4434"/>
                      <a:pt x="11969" y="4161"/>
                    </a:cubicBezTo>
                    <a:cubicBezTo>
                      <a:pt x="11765" y="3988"/>
                      <a:pt x="11517" y="3566"/>
                      <a:pt x="11584" y="3506"/>
                    </a:cubicBezTo>
                    <a:cubicBezTo>
                      <a:pt x="11605" y="3487"/>
                      <a:pt x="11727" y="3452"/>
                      <a:pt x="11860" y="3424"/>
                    </a:cubicBezTo>
                    <a:lnTo>
                      <a:pt x="12103" y="3371"/>
                    </a:lnTo>
                    <a:lnTo>
                      <a:pt x="12103" y="3040"/>
                    </a:lnTo>
                    <a:cubicBezTo>
                      <a:pt x="12103" y="2729"/>
                      <a:pt x="12113" y="2700"/>
                      <a:pt x="12296" y="2566"/>
                    </a:cubicBezTo>
                    <a:cubicBezTo>
                      <a:pt x="12529" y="2395"/>
                      <a:pt x="12773" y="1970"/>
                      <a:pt x="12774" y="1731"/>
                    </a:cubicBezTo>
                    <a:cubicBezTo>
                      <a:pt x="12775" y="1469"/>
                      <a:pt x="12629" y="1273"/>
                      <a:pt x="12380" y="1189"/>
                    </a:cubicBezTo>
                    <a:cubicBezTo>
                      <a:pt x="12154" y="1113"/>
                      <a:pt x="11736" y="1102"/>
                      <a:pt x="11517" y="1166"/>
                    </a:cubicBezTo>
                    <a:cubicBezTo>
                      <a:pt x="11432" y="1191"/>
                      <a:pt x="11318" y="1164"/>
                      <a:pt x="11156" y="1068"/>
                    </a:cubicBezTo>
                    <a:cubicBezTo>
                      <a:pt x="10945" y="944"/>
                      <a:pt x="10928" y="913"/>
                      <a:pt x="10955" y="760"/>
                    </a:cubicBezTo>
                    <a:cubicBezTo>
                      <a:pt x="10973" y="662"/>
                      <a:pt x="10959" y="570"/>
                      <a:pt x="10922" y="549"/>
                    </a:cubicBezTo>
                    <a:cubicBezTo>
                      <a:pt x="10806" y="485"/>
                      <a:pt x="10850" y="304"/>
                      <a:pt x="10989" y="271"/>
                    </a:cubicBezTo>
                    <a:cubicBezTo>
                      <a:pt x="11119" y="240"/>
                      <a:pt x="11117" y="243"/>
                      <a:pt x="10972" y="211"/>
                    </a:cubicBezTo>
                    <a:cubicBezTo>
                      <a:pt x="10884" y="191"/>
                      <a:pt x="10833" y="144"/>
                      <a:pt x="10838" y="90"/>
                    </a:cubicBezTo>
                    <a:cubicBezTo>
                      <a:pt x="10842" y="42"/>
                      <a:pt x="10816" y="0"/>
                      <a:pt x="10788" y="0"/>
                    </a:cubicBezTo>
                    <a:close/>
                    <a:moveTo>
                      <a:pt x="10813" y="3604"/>
                    </a:moveTo>
                    <a:cubicBezTo>
                      <a:pt x="10819" y="3600"/>
                      <a:pt x="10826" y="3604"/>
                      <a:pt x="10830" y="3604"/>
                    </a:cubicBezTo>
                    <a:cubicBezTo>
                      <a:pt x="10862" y="3609"/>
                      <a:pt x="10923" y="3724"/>
                      <a:pt x="10972" y="3860"/>
                    </a:cubicBezTo>
                    <a:cubicBezTo>
                      <a:pt x="10987" y="3900"/>
                      <a:pt x="11002" y="3939"/>
                      <a:pt x="11022" y="3980"/>
                    </a:cubicBezTo>
                    <a:cubicBezTo>
                      <a:pt x="11082" y="4104"/>
                      <a:pt x="11171" y="4232"/>
                      <a:pt x="11265" y="4349"/>
                    </a:cubicBezTo>
                    <a:cubicBezTo>
                      <a:pt x="11297" y="4388"/>
                      <a:pt x="11324" y="4426"/>
                      <a:pt x="11358" y="4462"/>
                    </a:cubicBezTo>
                    <a:cubicBezTo>
                      <a:pt x="11391" y="4498"/>
                      <a:pt x="11432" y="4535"/>
                      <a:pt x="11467" y="4567"/>
                    </a:cubicBezTo>
                    <a:cubicBezTo>
                      <a:pt x="11501" y="4600"/>
                      <a:pt x="11532" y="4630"/>
                      <a:pt x="11567" y="4657"/>
                    </a:cubicBezTo>
                    <a:cubicBezTo>
                      <a:pt x="11603" y="4685"/>
                      <a:pt x="11641" y="4711"/>
                      <a:pt x="11676" y="4733"/>
                    </a:cubicBezTo>
                    <a:cubicBezTo>
                      <a:pt x="11798" y="4809"/>
                      <a:pt x="11963" y="4945"/>
                      <a:pt x="12045" y="5041"/>
                    </a:cubicBezTo>
                    <a:cubicBezTo>
                      <a:pt x="12082" y="5085"/>
                      <a:pt x="12120" y="5124"/>
                      <a:pt x="12162" y="5154"/>
                    </a:cubicBezTo>
                    <a:cubicBezTo>
                      <a:pt x="12190" y="5175"/>
                      <a:pt x="12224" y="5192"/>
                      <a:pt x="12254" y="5207"/>
                    </a:cubicBezTo>
                    <a:cubicBezTo>
                      <a:pt x="12285" y="5221"/>
                      <a:pt x="12314" y="5236"/>
                      <a:pt x="12346" y="5244"/>
                    </a:cubicBezTo>
                    <a:cubicBezTo>
                      <a:pt x="12363" y="5249"/>
                      <a:pt x="12380" y="5249"/>
                      <a:pt x="12397" y="5252"/>
                    </a:cubicBezTo>
                    <a:cubicBezTo>
                      <a:pt x="12431" y="5258"/>
                      <a:pt x="12463" y="5261"/>
                      <a:pt x="12489" y="5267"/>
                    </a:cubicBezTo>
                    <a:cubicBezTo>
                      <a:pt x="12515" y="5273"/>
                      <a:pt x="12537" y="5283"/>
                      <a:pt x="12556" y="5290"/>
                    </a:cubicBezTo>
                    <a:cubicBezTo>
                      <a:pt x="12584" y="5300"/>
                      <a:pt x="12603" y="5308"/>
                      <a:pt x="12615" y="5320"/>
                    </a:cubicBezTo>
                    <a:cubicBezTo>
                      <a:pt x="12618" y="5324"/>
                      <a:pt x="12621" y="5331"/>
                      <a:pt x="12623" y="5335"/>
                    </a:cubicBezTo>
                    <a:cubicBezTo>
                      <a:pt x="12639" y="5367"/>
                      <a:pt x="12592" y="5407"/>
                      <a:pt x="12489" y="5455"/>
                    </a:cubicBezTo>
                    <a:cubicBezTo>
                      <a:pt x="12465" y="5466"/>
                      <a:pt x="12440" y="5476"/>
                      <a:pt x="12413" y="5493"/>
                    </a:cubicBezTo>
                    <a:cubicBezTo>
                      <a:pt x="12387" y="5509"/>
                      <a:pt x="12359" y="5531"/>
                      <a:pt x="12330" y="5553"/>
                    </a:cubicBezTo>
                    <a:cubicBezTo>
                      <a:pt x="12271" y="5596"/>
                      <a:pt x="12203" y="5651"/>
                      <a:pt x="12137" y="5711"/>
                    </a:cubicBezTo>
                    <a:cubicBezTo>
                      <a:pt x="12071" y="5771"/>
                      <a:pt x="12005" y="5835"/>
                      <a:pt x="11936" y="5907"/>
                    </a:cubicBezTo>
                    <a:cubicBezTo>
                      <a:pt x="11798" y="6049"/>
                      <a:pt x="11660" y="6211"/>
                      <a:pt x="11534" y="6373"/>
                    </a:cubicBezTo>
                    <a:cubicBezTo>
                      <a:pt x="11471" y="6454"/>
                      <a:pt x="11412" y="6535"/>
                      <a:pt x="11358" y="6614"/>
                    </a:cubicBezTo>
                    <a:cubicBezTo>
                      <a:pt x="11277" y="6732"/>
                      <a:pt x="11206" y="6845"/>
                      <a:pt x="11156" y="6945"/>
                    </a:cubicBezTo>
                    <a:cubicBezTo>
                      <a:pt x="11140" y="6978"/>
                      <a:pt x="11126" y="7013"/>
                      <a:pt x="11115" y="7043"/>
                    </a:cubicBezTo>
                    <a:cubicBezTo>
                      <a:pt x="11062" y="7177"/>
                      <a:pt x="10972" y="7379"/>
                      <a:pt x="10922" y="7494"/>
                    </a:cubicBezTo>
                    <a:cubicBezTo>
                      <a:pt x="10871" y="7609"/>
                      <a:pt x="10818" y="7719"/>
                      <a:pt x="10796" y="7742"/>
                    </a:cubicBezTo>
                    <a:cubicBezTo>
                      <a:pt x="10784" y="7755"/>
                      <a:pt x="10764" y="7743"/>
                      <a:pt x="10737" y="7712"/>
                    </a:cubicBezTo>
                    <a:cubicBezTo>
                      <a:pt x="10724" y="7697"/>
                      <a:pt x="10711" y="7677"/>
                      <a:pt x="10696" y="7652"/>
                    </a:cubicBezTo>
                    <a:cubicBezTo>
                      <a:pt x="10664" y="7603"/>
                      <a:pt x="10623" y="7540"/>
                      <a:pt x="10587" y="7464"/>
                    </a:cubicBezTo>
                    <a:cubicBezTo>
                      <a:pt x="10531" y="7350"/>
                      <a:pt x="10479" y="7217"/>
                      <a:pt x="10427" y="7073"/>
                    </a:cubicBezTo>
                    <a:cubicBezTo>
                      <a:pt x="10414" y="7036"/>
                      <a:pt x="10397" y="6989"/>
                      <a:pt x="10377" y="6945"/>
                    </a:cubicBezTo>
                    <a:cubicBezTo>
                      <a:pt x="10338" y="6858"/>
                      <a:pt x="10283" y="6764"/>
                      <a:pt x="10235" y="6682"/>
                    </a:cubicBezTo>
                    <a:cubicBezTo>
                      <a:pt x="10210" y="6640"/>
                      <a:pt x="10190" y="6601"/>
                      <a:pt x="10168" y="6569"/>
                    </a:cubicBezTo>
                    <a:cubicBezTo>
                      <a:pt x="9915" y="6210"/>
                      <a:pt x="9316" y="5613"/>
                      <a:pt x="9087" y="5485"/>
                    </a:cubicBezTo>
                    <a:cubicBezTo>
                      <a:pt x="9057" y="5469"/>
                      <a:pt x="9033" y="5454"/>
                      <a:pt x="9011" y="5440"/>
                    </a:cubicBezTo>
                    <a:cubicBezTo>
                      <a:pt x="8989" y="5426"/>
                      <a:pt x="8967" y="5414"/>
                      <a:pt x="8952" y="5402"/>
                    </a:cubicBezTo>
                    <a:cubicBezTo>
                      <a:pt x="8938" y="5390"/>
                      <a:pt x="8934" y="5375"/>
                      <a:pt x="8927" y="5365"/>
                    </a:cubicBezTo>
                    <a:cubicBezTo>
                      <a:pt x="8921" y="5355"/>
                      <a:pt x="8918" y="5343"/>
                      <a:pt x="8919" y="5335"/>
                    </a:cubicBezTo>
                    <a:cubicBezTo>
                      <a:pt x="8919" y="5330"/>
                      <a:pt x="8917" y="5331"/>
                      <a:pt x="8919" y="5327"/>
                    </a:cubicBezTo>
                    <a:cubicBezTo>
                      <a:pt x="8921" y="5323"/>
                      <a:pt x="8923" y="5316"/>
                      <a:pt x="8927" y="5312"/>
                    </a:cubicBezTo>
                    <a:cubicBezTo>
                      <a:pt x="8936" y="5304"/>
                      <a:pt x="8953" y="5296"/>
                      <a:pt x="8969" y="5290"/>
                    </a:cubicBezTo>
                    <a:cubicBezTo>
                      <a:pt x="9002" y="5276"/>
                      <a:pt x="9048" y="5271"/>
                      <a:pt x="9112" y="5259"/>
                    </a:cubicBezTo>
                    <a:cubicBezTo>
                      <a:pt x="9136" y="5255"/>
                      <a:pt x="9170" y="5244"/>
                      <a:pt x="9204" y="5229"/>
                    </a:cubicBezTo>
                    <a:cubicBezTo>
                      <a:pt x="9306" y="5184"/>
                      <a:pt x="9435" y="5096"/>
                      <a:pt x="9539" y="5004"/>
                    </a:cubicBezTo>
                    <a:cubicBezTo>
                      <a:pt x="9678" y="4881"/>
                      <a:pt x="9925" y="4671"/>
                      <a:pt x="10084" y="4537"/>
                    </a:cubicBezTo>
                    <a:cubicBezTo>
                      <a:pt x="10211" y="4430"/>
                      <a:pt x="10356" y="4263"/>
                      <a:pt x="10469" y="4101"/>
                    </a:cubicBezTo>
                    <a:cubicBezTo>
                      <a:pt x="10488" y="4074"/>
                      <a:pt x="10511" y="4045"/>
                      <a:pt x="10528" y="4018"/>
                    </a:cubicBezTo>
                    <a:cubicBezTo>
                      <a:pt x="10545" y="3991"/>
                      <a:pt x="10555" y="3968"/>
                      <a:pt x="10570" y="3943"/>
                    </a:cubicBezTo>
                    <a:cubicBezTo>
                      <a:pt x="10624" y="3846"/>
                      <a:pt x="10683" y="3756"/>
                      <a:pt x="10729" y="3694"/>
                    </a:cubicBezTo>
                    <a:cubicBezTo>
                      <a:pt x="10752" y="3663"/>
                      <a:pt x="10771" y="3643"/>
                      <a:pt x="10788" y="3627"/>
                    </a:cubicBezTo>
                    <a:cubicBezTo>
                      <a:pt x="10796" y="3618"/>
                      <a:pt x="10807" y="3608"/>
                      <a:pt x="10813" y="3604"/>
                    </a:cubicBezTo>
                    <a:close/>
                    <a:moveTo>
                      <a:pt x="10771" y="8096"/>
                    </a:moveTo>
                    <a:cubicBezTo>
                      <a:pt x="10816" y="8096"/>
                      <a:pt x="10971" y="8473"/>
                      <a:pt x="10939" y="8502"/>
                    </a:cubicBezTo>
                    <a:cubicBezTo>
                      <a:pt x="10893" y="8544"/>
                      <a:pt x="10614" y="8543"/>
                      <a:pt x="10587" y="8502"/>
                    </a:cubicBezTo>
                    <a:cubicBezTo>
                      <a:pt x="10581" y="8494"/>
                      <a:pt x="10587" y="8474"/>
                      <a:pt x="10595" y="8442"/>
                    </a:cubicBezTo>
                    <a:cubicBezTo>
                      <a:pt x="10597" y="8419"/>
                      <a:pt x="10604" y="8389"/>
                      <a:pt x="10620" y="8359"/>
                    </a:cubicBezTo>
                    <a:cubicBezTo>
                      <a:pt x="10630" y="8330"/>
                      <a:pt x="10644" y="8293"/>
                      <a:pt x="10662" y="8254"/>
                    </a:cubicBezTo>
                    <a:cubicBezTo>
                      <a:pt x="10674" y="8229"/>
                      <a:pt x="10684" y="8212"/>
                      <a:pt x="10696" y="8194"/>
                    </a:cubicBezTo>
                    <a:cubicBezTo>
                      <a:pt x="10724" y="8139"/>
                      <a:pt x="10757" y="8096"/>
                      <a:pt x="10771" y="8096"/>
                    </a:cubicBezTo>
                    <a:close/>
                    <a:moveTo>
                      <a:pt x="10796" y="8864"/>
                    </a:moveTo>
                    <a:cubicBezTo>
                      <a:pt x="10728" y="8864"/>
                      <a:pt x="10660" y="8888"/>
                      <a:pt x="10570" y="8939"/>
                    </a:cubicBezTo>
                    <a:cubicBezTo>
                      <a:pt x="10445" y="9009"/>
                      <a:pt x="10202" y="9067"/>
                      <a:pt x="10034" y="9067"/>
                    </a:cubicBezTo>
                    <a:cubicBezTo>
                      <a:pt x="9410" y="9067"/>
                      <a:pt x="9043" y="9747"/>
                      <a:pt x="9539" y="9985"/>
                    </a:cubicBezTo>
                    <a:cubicBezTo>
                      <a:pt x="9871" y="10144"/>
                      <a:pt x="9821" y="10283"/>
                      <a:pt x="9371" y="10451"/>
                    </a:cubicBezTo>
                    <a:cubicBezTo>
                      <a:pt x="9064" y="10566"/>
                      <a:pt x="8912" y="10578"/>
                      <a:pt x="8693" y="10489"/>
                    </a:cubicBezTo>
                    <a:cubicBezTo>
                      <a:pt x="8537" y="10425"/>
                      <a:pt x="8330" y="10402"/>
                      <a:pt x="8232" y="10436"/>
                    </a:cubicBezTo>
                    <a:cubicBezTo>
                      <a:pt x="7973" y="10525"/>
                      <a:pt x="8015" y="10776"/>
                      <a:pt x="8299" y="10842"/>
                    </a:cubicBezTo>
                    <a:cubicBezTo>
                      <a:pt x="8438" y="10875"/>
                      <a:pt x="8516" y="10954"/>
                      <a:pt x="8483" y="11031"/>
                    </a:cubicBezTo>
                    <a:cubicBezTo>
                      <a:pt x="8452" y="11104"/>
                      <a:pt x="8340" y="11626"/>
                      <a:pt x="8232" y="12189"/>
                    </a:cubicBezTo>
                    <a:cubicBezTo>
                      <a:pt x="8075" y="13002"/>
                      <a:pt x="7971" y="13260"/>
                      <a:pt x="7754" y="13438"/>
                    </a:cubicBezTo>
                    <a:lnTo>
                      <a:pt x="7486" y="13664"/>
                    </a:lnTo>
                    <a:lnTo>
                      <a:pt x="7779" y="13875"/>
                    </a:lnTo>
                    <a:cubicBezTo>
                      <a:pt x="8183" y="14159"/>
                      <a:pt x="8950" y="14160"/>
                      <a:pt x="9355" y="13875"/>
                    </a:cubicBezTo>
                    <a:cubicBezTo>
                      <a:pt x="9656" y="13663"/>
                      <a:pt x="9651" y="13661"/>
                      <a:pt x="9422" y="13491"/>
                    </a:cubicBezTo>
                    <a:cubicBezTo>
                      <a:pt x="9252" y="13365"/>
                      <a:pt x="9122" y="13003"/>
                      <a:pt x="8927" y="12114"/>
                    </a:cubicBezTo>
                    <a:cubicBezTo>
                      <a:pt x="8782" y="11451"/>
                      <a:pt x="8687" y="10885"/>
                      <a:pt x="8718" y="10857"/>
                    </a:cubicBezTo>
                    <a:cubicBezTo>
                      <a:pt x="8821" y="10765"/>
                      <a:pt x="10209" y="10805"/>
                      <a:pt x="10277" y="10903"/>
                    </a:cubicBezTo>
                    <a:cubicBezTo>
                      <a:pt x="10313" y="10956"/>
                      <a:pt x="10195" y="11103"/>
                      <a:pt x="10008" y="11226"/>
                    </a:cubicBezTo>
                    <a:cubicBezTo>
                      <a:pt x="9705" y="11427"/>
                      <a:pt x="9575" y="11621"/>
                      <a:pt x="9388" y="12152"/>
                    </a:cubicBezTo>
                    <a:cubicBezTo>
                      <a:pt x="9284" y="12447"/>
                      <a:pt x="9716" y="13121"/>
                      <a:pt x="10159" y="13355"/>
                    </a:cubicBezTo>
                    <a:cubicBezTo>
                      <a:pt x="10552" y="13563"/>
                      <a:pt x="10578" y="13604"/>
                      <a:pt x="10545" y="14010"/>
                    </a:cubicBezTo>
                    <a:cubicBezTo>
                      <a:pt x="10510" y="14436"/>
                      <a:pt x="10502" y="14442"/>
                      <a:pt x="10134" y="14409"/>
                    </a:cubicBezTo>
                    <a:cubicBezTo>
                      <a:pt x="9760" y="14375"/>
                      <a:pt x="9755" y="14377"/>
                      <a:pt x="9782" y="14793"/>
                    </a:cubicBezTo>
                    <a:cubicBezTo>
                      <a:pt x="9805" y="15137"/>
                      <a:pt x="9857" y="15219"/>
                      <a:pt x="10050" y="15221"/>
                    </a:cubicBezTo>
                    <a:cubicBezTo>
                      <a:pt x="10179" y="15223"/>
                      <a:pt x="10376" y="15284"/>
                      <a:pt x="10494" y="15364"/>
                    </a:cubicBezTo>
                    <a:cubicBezTo>
                      <a:pt x="10681" y="15491"/>
                      <a:pt x="10752" y="15494"/>
                      <a:pt x="11031" y="15364"/>
                    </a:cubicBezTo>
                    <a:cubicBezTo>
                      <a:pt x="11208" y="15282"/>
                      <a:pt x="11450" y="15214"/>
                      <a:pt x="11567" y="15214"/>
                    </a:cubicBezTo>
                    <a:cubicBezTo>
                      <a:pt x="11738" y="15214"/>
                      <a:pt x="11786" y="15135"/>
                      <a:pt x="11793" y="14800"/>
                    </a:cubicBezTo>
                    <a:cubicBezTo>
                      <a:pt x="11802" y="14394"/>
                      <a:pt x="11791" y="14385"/>
                      <a:pt x="11441" y="14416"/>
                    </a:cubicBezTo>
                    <a:cubicBezTo>
                      <a:pt x="11095" y="14447"/>
                      <a:pt x="11081" y="14433"/>
                      <a:pt x="11048" y="14018"/>
                    </a:cubicBezTo>
                    <a:cubicBezTo>
                      <a:pt x="11015" y="13614"/>
                      <a:pt x="11042" y="13565"/>
                      <a:pt x="11467" y="13325"/>
                    </a:cubicBezTo>
                    <a:cubicBezTo>
                      <a:pt x="12294" y="12857"/>
                      <a:pt x="12377" y="11922"/>
                      <a:pt x="11651" y="11309"/>
                    </a:cubicBezTo>
                    <a:cubicBezTo>
                      <a:pt x="11436" y="11127"/>
                      <a:pt x="11292" y="10942"/>
                      <a:pt x="11324" y="10895"/>
                    </a:cubicBezTo>
                    <a:cubicBezTo>
                      <a:pt x="11418" y="10759"/>
                      <a:pt x="12582" y="10796"/>
                      <a:pt x="12715" y="10940"/>
                    </a:cubicBezTo>
                    <a:cubicBezTo>
                      <a:pt x="12917" y="11158"/>
                      <a:pt x="12430" y="13277"/>
                      <a:pt x="12129" y="13491"/>
                    </a:cubicBezTo>
                    <a:cubicBezTo>
                      <a:pt x="11995" y="13586"/>
                      <a:pt x="11914" y="13679"/>
                      <a:pt x="11944" y="13702"/>
                    </a:cubicBezTo>
                    <a:cubicBezTo>
                      <a:pt x="12545" y="14146"/>
                      <a:pt x="13223" y="14212"/>
                      <a:pt x="13712" y="13867"/>
                    </a:cubicBezTo>
                    <a:cubicBezTo>
                      <a:pt x="14024" y="13648"/>
                      <a:pt x="14017" y="13645"/>
                      <a:pt x="13788" y="13483"/>
                    </a:cubicBezTo>
                    <a:cubicBezTo>
                      <a:pt x="13614" y="13361"/>
                      <a:pt x="13495" y="13025"/>
                      <a:pt x="13310" y="12144"/>
                    </a:cubicBezTo>
                    <a:lnTo>
                      <a:pt x="13067" y="10970"/>
                    </a:lnTo>
                    <a:lnTo>
                      <a:pt x="13335" y="10790"/>
                    </a:lnTo>
                    <a:cubicBezTo>
                      <a:pt x="13561" y="10633"/>
                      <a:pt x="13574" y="10590"/>
                      <a:pt x="13427" y="10504"/>
                    </a:cubicBezTo>
                    <a:cubicBezTo>
                      <a:pt x="13219" y="10380"/>
                      <a:pt x="12964" y="10376"/>
                      <a:pt x="12765" y="10489"/>
                    </a:cubicBezTo>
                    <a:cubicBezTo>
                      <a:pt x="12621" y="10571"/>
                      <a:pt x="11682" y="10403"/>
                      <a:pt x="11534" y="10271"/>
                    </a:cubicBezTo>
                    <a:cubicBezTo>
                      <a:pt x="11492" y="10234"/>
                      <a:pt x="11642" y="10137"/>
                      <a:pt x="11869" y="10052"/>
                    </a:cubicBezTo>
                    <a:cubicBezTo>
                      <a:pt x="12167" y="9941"/>
                      <a:pt x="12279" y="9833"/>
                      <a:pt x="12279" y="9669"/>
                    </a:cubicBezTo>
                    <a:cubicBezTo>
                      <a:pt x="12279" y="9343"/>
                      <a:pt x="11956" y="9067"/>
                      <a:pt x="11575" y="9067"/>
                    </a:cubicBezTo>
                    <a:cubicBezTo>
                      <a:pt x="11396" y="9067"/>
                      <a:pt x="11147" y="9009"/>
                      <a:pt x="11022" y="8939"/>
                    </a:cubicBezTo>
                    <a:cubicBezTo>
                      <a:pt x="10932" y="8888"/>
                      <a:pt x="10864" y="8864"/>
                      <a:pt x="10796" y="8864"/>
                    </a:cubicBezTo>
                    <a:close/>
                    <a:moveTo>
                      <a:pt x="11425" y="9172"/>
                    </a:moveTo>
                    <a:cubicBezTo>
                      <a:pt x="11444" y="9171"/>
                      <a:pt x="11456" y="9171"/>
                      <a:pt x="11475" y="9172"/>
                    </a:cubicBezTo>
                    <a:cubicBezTo>
                      <a:pt x="11729" y="9185"/>
                      <a:pt x="11936" y="9363"/>
                      <a:pt x="11936" y="9654"/>
                    </a:cubicBezTo>
                    <a:cubicBezTo>
                      <a:pt x="11936" y="10005"/>
                      <a:pt x="11470" y="10173"/>
                      <a:pt x="11098" y="9955"/>
                    </a:cubicBezTo>
                    <a:cubicBezTo>
                      <a:pt x="10846" y="9807"/>
                      <a:pt x="10773" y="9805"/>
                      <a:pt x="10486" y="9939"/>
                    </a:cubicBezTo>
                    <a:cubicBezTo>
                      <a:pt x="10069" y="10134"/>
                      <a:pt x="10039" y="10132"/>
                      <a:pt x="9757" y="9879"/>
                    </a:cubicBezTo>
                    <a:cubicBezTo>
                      <a:pt x="9544" y="9688"/>
                      <a:pt x="9542" y="9643"/>
                      <a:pt x="9690" y="9443"/>
                    </a:cubicBezTo>
                    <a:cubicBezTo>
                      <a:pt x="9902" y="9155"/>
                      <a:pt x="10300" y="9104"/>
                      <a:pt x="10578" y="9330"/>
                    </a:cubicBezTo>
                    <a:cubicBezTo>
                      <a:pt x="10782" y="9496"/>
                      <a:pt x="10811" y="9496"/>
                      <a:pt x="11006" y="9338"/>
                    </a:cubicBezTo>
                    <a:cubicBezTo>
                      <a:pt x="11139" y="9230"/>
                      <a:pt x="11288" y="9179"/>
                      <a:pt x="11425" y="9172"/>
                    </a:cubicBezTo>
                    <a:close/>
                    <a:moveTo>
                      <a:pt x="8316" y="12460"/>
                    </a:moveTo>
                    <a:cubicBezTo>
                      <a:pt x="8320" y="12459"/>
                      <a:pt x="8328" y="12460"/>
                      <a:pt x="8332" y="12460"/>
                    </a:cubicBezTo>
                    <a:cubicBezTo>
                      <a:pt x="8401" y="12466"/>
                      <a:pt x="8450" y="12624"/>
                      <a:pt x="8450" y="12927"/>
                    </a:cubicBezTo>
                    <a:cubicBezTo>
                      <a:pt x="8450" y="13218"/>
                      <a:pt x="8394" y="13420"/>
                      <a:pt x="8307" y="13446"/>
                    </a:cubicBezTo>
                    <a:cubicBezTo>
                      <a:pt x="8100" y="13508"/>
                      <a:pt x="8029" y="13260"/>
                      <a:pt x="8131" y="12821"/>
                    </a:cubicBezTo>
                    <a:cubicBezTo>
                      <a:pt x="8185" y="12587"/>
                      <a:pt x="8257" y="12473"/>
                      <a:pt x="8316" y="12460"/>
                    </a:cubicBezTo>
                    <a:close/>
                    <a:moveTo>
                      <a:pt x="8785" y="12483"/>
                    </a:moveTo>
                    <a:cubicBezTo>
                      <a:pt x="8893" y="12469"/>
                      <a:pt x="8959" y="12647"/>
                      <a:pt x="8994" y="13055"/>
                    </a:cubicBezTo>
                    <a:cubicBezTo>
                      <a:pt x="9023" y="13383"/>
                      <a:pt x="8873" y="13562"/>
                      <a:pt x="8701" y="13408"/>
                    </a:cubicBezTo>
                    <a:cubicBezTo>
                      <a:pt x="8579" y="13299"/>
                      <a:pt x="8605" y="12569"/>
                      <a:pt x="8735" y="12498"/>
                    </a:cubicBezTo>
                    <a:cubicBezTo>
                      <a:pt x="8752" y="12488"/>
                      <a:pt x="8769" y="12485"/>
                      <a:pt x="8785" y="12483"/>
                    </a:cubicBezTo>
                    <a:close/>
                    <a:moveTo>
                      <a:pt x="12682" y="12754"/>
                    </a:moveTo>
                    <a:cubicBezTo>
                      <a:pt x="12745" y="12756"/>
                      <a:pt x="12799" y="12899"/>
                      <a:pt x="12799" y="13077"/>
                    </a:cubicBezTo>
                    <a:cubicBezTo>
                      <a:pt x="12799" y="13377"/>
                      <a:pt x="12638" y="13557"/>
                      <a:pt x="12489" y="13423"/>
                    </a:cubicBezTo>
                    <a:cubicBezTo>
                      <a:pt x="12387" y="13332"/>
                      <a:pt x="12556" y="12748"/>
                      <a:pt x="12682" y="12754"/>
                    </a:cubicBezTo>
                    <a:close/>
                    <a:moveTo>
                      <a:pt x="13251" y="12829"/>
                    </a:moveTo>
                    <a:cubicBezTo>
                      <a:pt x="13314" y="12818"/>
                      <a:pt x="13390" y="12914"/>
                      <a:pt x="13411" y="13047"/>
                    </a:cubicBezTo>
                    <a:cubicBezTo>
                      <a:pt x="13458" y="13348"/>
                      <a:pt x="13237" y="13582"/>
                      <a:pt x="13134" y="13340"/>
                    </a:cubicBezTo>
                    <a:cubicBezTo>
                      <a:pt x="13043" y="13128"/>
                      <a:pt x="13105" y="12855"/>
                      <a:pt x="13251" y="12829"/>
                    </a:cubicBezTo>
                    <a:close/>
                  </a:path>
                </a:pathLst>
              </a:custGeom>
              <a:ln w="12700" cap="flat">
                <a:noFill/>
                <a:miter lim="400000"/>
              </a:ln>
              <a:effectLst/>
            </p:spPr>
          </p:pic>
        </p:grpSp>
      </p:grpSp>
      <p:sp>
        <p:nvSpPr>
          <p:cNvPr id="20" name="www.roskazna.ru"/>
          <p:cNvSpPr txBox="1"/>
          <p:nvPr/>
        </p:nvSpPr>
        <p:spPr>
          <a:xfrm>
            <a:off x="683568" y="339502"/>
            <a:ext cx="1800200" cy="24109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square" lIns="50800" tIns="50800" rIns="50800" bIns="50800" anchor="ctr">
            <a:spAutoFit/>
          </a:bodyPr>
          <a:lstStyle/>
          <a:p>
            <a:pPr marL="92075" lvl="2" algn="l">
              <a:defRPr b="0">
                <a:solidFill>
                  <a:srgbClr val="212121"/>
                </a:solidFill>
                <a:latin typeface="Helvetica"/>
                <a:ea typeface="Helvetica"/>
                <a:cs typeface="Helvetica"/>
                <a:sym typeface="Helvetica"/>
              </a:defRPr>
            </a:pPr>
            <a:r>
              <a:rPr sz="900" dirty="0" smtClean="0">
                <a:solidFill>
                  <a:schemeClr val="accent1">
                    <a:lumMod val="50000"/>
                  </a:schemeClr>
                </a:solidFill>
                <a:latin typeface="Cambria" pitchFamily="18" charset="0"/>
              </a:rPr>
              <a:t>www.</a:t>
            </a:r>
            <a:r>
              <a:rPr lang="en-US" sz="900" dirty="0" smtClean="0">
                <a:solidFill>
                  <a:schemeClr val="accent1">
                    <a:lumMod val="50000"/>
                  </a:schemeClr>
                </a:solidFill>
                <a:latin typeface="Cambria" pitchFamily="18" charset="0"/>
              </a:rPr>
              <a:t>altay</a:t>
            </a:r>
            <a:r>
              <a:rPr lang="ru-RU" sz="900" dirty="0" smtClean="0">
                <a:solidFill>
                  <a:schemeClr val="accent1">
                    <a:lumMod val="50000"/>
                  </a:schemeClr>
                </a:solidFill>
                <a:latin typeface="Cambria" pitchFamily="18" charset="0"/>
              </a:rPr>
              <a:t>.</a:t>
            </a:r>
            <a:r>
              <a:rPr sz="900" dirty="0" smtClean="0">
                <a:solidFill>
                  <a:schemeClr val="accent1">
                    <a:lumMod val="50000"/>
                  </a:schemeClr>
                </a:solidFill>
                <a:latin typeface="Cambria" pitchFamily="18" charset="0"/>
              </a:rPr>
              <a:t>roskazna.ru</a:t>
            </a:r>
            <a:endParaRPr sz="900" dirty="0">
              <a:solidFill>
                <a:schemeClr val="accent1">
                  <a:lumMod val="50000"/>
                </a:schemeClr>
              </a:solidFill>
              <a:latin typeface="Cambria" pitchFamily="18" charset="0"/>
            </a:endParaRPr>
          </a:p>
        </p:txBody>
      </p:sp>
      <p:sp>
        <p:nvSpPr>
          <p:cNvPr id="26" name="TextBox 3"/>
          <p:cNvSpPr txBox="1">
            <a:spLocks noChangeArrowheads="1"/>
          </p:cNvSpPr>
          <p:nvPr/>
        </p:nvSpPr>
        <p:spPr bwMode="auto">
          <a:xfrm>
            <a:off x="755576" y="126817"/>
            <a:ext cx="2736304" cy="28469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txBody>
          <a:bodyPr wrap="square" lIns="68580" tIns="34290" rIns="68580" bIns="34290">
            <a:spAutoFit/>
          </a:bodyPr>
          <a:lstStyle/>
          <a:p>
            <a:r>
              <a:rPr lang="ru-RU" altLang="ru-RU" sz="1400" b="1" dirty="0" smtClean="0">
                <a:solidFill>
                  <a:schemeClr val="tx2">
                    <a:lumMod val="50000"/>
                  </a:schemeClr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Cambria" pitchFamily="18" charset="0"/>
                <a:cs typeface="Arial" pitchFamily="34" charset="0"/>
              </a:rPr>
              <a:t>УФК ПО АЛТАЙСКОМУ КРАЮ</a:t>
            </a:r>
            <a:endParaRPr lang="ru-RU" altLang="ru-RU" sz="1400" b="1" dirty="0">
              <a:solidFill>
                <a:schemeClr val="tx2">
                  <a:lumMod val="50000"/>
                </a:schemeClr>
              </a:solidFill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  <a:latin typeface="Cambria" pitchFamily="18" charset="0"/>
              <a:cs typeface="Arial" pitchFamily="34" charset="0"/>
            </a:endParaRPr>
          </a:p>
        </p:txBody>
      </p:sp>
      <p:sp>
        <p:nvSpPr>
          <p:cNvPr id="16" name="Rectangle 9"/>
          <p:cNvSpPr txBox="1">
            <a:spLocks noChangeArrowheads="1"/>
          </p:cNvSpPr>
          <p:nvPr/>
        </p:nvSpPr>
        <p:spPr>
          <a:xfrm>
            <a:off x="846138" y="1995686"/>
            <a:ext cx="7453312" cy="641350"/>
          </a:xfrm>
          <a:prstGeom prst="rect">
            <a:avLst/>
          </a:prstGeom>
        </p:spPr>
        <p:txBody>
          <a:bodyPr lIns="91429" tIns="45715" rIns="91429" bIns="45715">
            <a:normAutofit fontScale="77500" lnSpcReduction="20000"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fontAlgn="auto">
              <a:spcAft>
                <a:spcPts val="0"/>
              </a:spcAft>
              <a:buFontTx/>
              <a:buNone/>
              <a:defRPr/>
            </a:pPr>
            <a:r>
              <a:rPr lang="ru-RU" sz="5400" b="1" dirty="0" smtClean="0">
                <a:solidFill>
                  <a:schemeClr val="tx2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mbria" pitchFamily="18" charset="0"/>
                <a:cs typeface="Times New Roman" pitchFamily="18" charset="0"/>
              </a:rPr>
              <a:t>СПАСИБО ЗА ВНИМАНИЕ!</a:t>
            </a:r>
          </a:p>
        </p:txBody>
      </p:sp>
      <p:sp>
        <p:nvSpPr>
          <p:cNvPr id="18" name="Прямоугольник 17"/>
          <p:cNvSpPr/>
          <p:nvPr/>
        </p:nvSpPr>
        <p:spPr>
          <a:xfrm>
            <a:off x="8828856" y="4904973"/>
            <a:ext cx="315144" cy="238527"/>
          </a:xfrm>
          <a:prstGeom prst="rect">
            <a:avLst/>
          </a:prstGeom>
        </p:spPr>
        <p:txBody>
          <a:bodyPr wrap="square" lIns="68580" tIns="34290" rIns="68580" bIns="34290">
            <a:spAutoFit/>
          </a:bodyPr>
          <a:lstStyle/>
          <a:p>
            <a:pPr algn="r" eaLnBrk="1" hangingPunct="1"/>
            <a:r>
              <a:rPr lang="ru-RU" sz="1100" dirty="0" smtClean="0">
                <a:solidFill>
                  <a:schemeClr val="accent1">
                    <a:lumMod val="50000"/>
                  </a:schemeClr>
                </a:solidFill>
                <a:latin typeface="Cambria" pitchFamily="18" charset="0"/>
                <a:cs typeface="Times New Roman" pitchFamily="18" charset="0"/>
              </a:rPr>
              <a:t>28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47260</TotalTime>
  <Words>4720</Words>
  <Application>Microsoft Office PowerPoint</Application>
  <PresentationFormat>Экран (16:9)</PresentationFormat>
  <Paragraphs>977</Paragraphs>
  <Slides>28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28</vt:i4>
      </vt:variant>
    </vt:vector>
  </HeadingPairs>
  <TitlesOfParts>
    <vt:vector size="29" baseType="lpstr">
      <vt:lpstr>Тема Office</vt:lpstr>
      <vt:lpstr>Слайд 1</vt:lpstr>
      <vt:lpstr>Слайд 2</vt:lpstr>
      <vt:lpstr>Слайд 3</vt:lpstr>
      <vt:lpstr>Слайд 4</vt:lpstr>
      <vt:lpstr>Слайд 5</vt:lpstr>
      <vt:lpstr>Слайд 6</vt:lpstr>
      <vt:lpstr>Слайд 7</vt:lpstr>
      <vt:lpstr>Слайд 8</vt:lpstr>
      <vt:lpstr>Слайд 9</vt:lpstr>
      <vt:lpstr>Слайд 10</vt:lpstr>
      <vt:lpstr>Слайд 11</vt:lpstr>
      <vt:lpstr>Слайд 12</vt:lpstr>
      <vt:lpstr>Слайд 13</vt:lpstr>
      <vt:lpstr>Слайд 14</vt:lpstr>
      <vt:lpstr>Слайд 15</vt:lpstr>
      <vt:lpstr>Слайд 16</vt:lpstr>
      <vt:lpstr>Слайд 17</vt:lpstr>
      <vt:lpstr>Слайд 18</vt:lpstr>
      <vt:lpstr>Слайд 19</vt:lpstr>
      <vt:lpstr>Слайд 20</vt:lpstr>
      <vt:lpstr>Слайд 21</vt:lpstr>
      <vt:lpstr>Слайд 22</vt:lpstr>
      <vt:lpstr>Слайд 23</vt:lpstr>
      <vt:lpstr>Слайд 24</vt:lpstr>
      <vt:lpstr>Слайд 25</vt:lpstr>
      <vt:lpstr>Слайд 26</vt:lpstr>
      <vt:lpstr>Слайд 27</vt:lpstr>
      <vt:lpstr>Слайд 28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Pavilion</dc:creator>
  <cp:lastModifiedBy>User UFK</cp:lastModifiedBy>
  <cp:revision>1246</cp:revision>
  <cp:lastPrinted>2014-03-12T04:06:55Z</cp:lastPrinted>
  <dcterms:created xsi:type="dcterms:W3CDTF">2013-03-17T05:57:37Z</dcterms:created>
  <dcterms:modified xsi:type="dcterms:W3CDTF">2019-03-28T01:01:11Z</dcterms:modified>
</cp:coreProperties>
</file>