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7" r:id="rId2"/>
    <p:sldId id="292" r:id="rId3"/>
    <p:sldId id="288" r:id="rId4"/>
    <p:sldId id="291" r:id="rId5"/>
    <p:sldId id="293" r:id="rId6"/>
    <p:sldId id="290" r:id="rId7"/>
    <p:sldId id="317" r:id="rId8"/>
    <p:sldId id="308" r:id="rId9"/>
    <p:sldId id="309" r:id="rId10"/>
    <p:sldId id="310" r:id="rId11"/>
    <p:sldId id="313" r:id="rId12"/>
    <p:sldId id="315" r:id="rId13"/>
    <p:sldId id="316" r:id="rId14"/>
    <p:sldId id="294" r:id="rId15"/>
    <p:sldId id="295" r:id="rId16"/>
    <p:sldId id="296" r:id="rId17"/>
    <p:sldId id="297" r:id="rId18"/>
    <p:sldId id="298" r:id="rId19"/>
    <p:sldId id="319" r:id="rId20"/>
    <p:sldId id="320" r:id="rId21"/>
    <p:sldId id="323" r:id="rId22"/>
    <p:sldId id="321" r:id="rId23"/>
    <p:sldId id="322" r:id="rId24"/>
    <p:sldId id="324" r:id="rId25"/>
    <p:sldId id="303" r:id="rId26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93" autoAdjust="0"/>
    <p:restoredTop sz="94629" autoAdjust="0"/>
  </p:normalViewPr>
  <p:slideViewPr>
    <p:cSldViewPr>
      <p:cViewPr>
        <p:scale>
          <a:sx n="130" d="100"/>
          <a:sy n="130" d="100"/>
        </p:scale>
        <p:origin x="-1386" y="-51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Количество</a:t>
            </a:r>
            <a:r>
              <a:rPr lang="ru-RU" baseline="0" dirty="0" smtClean="0"/>
              <a:t> изменений в учетных данных</a:t>
            </a:r>
          </a:p>
        </c:rich>
      </c:tx>
      <c:layout>
        <c:manualLayout>
          <c:xMode val="edge"/>
          <c:yMode val="edge"/>
          <c:x val="0.28232726252302243"/>
          <c:y val="4.6751678642949698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  <c:spPr>
        <a:solidFill>
          <a:schemeClr val="bg1">
            <a:lumMod val="65000"/>
          </a:schemeClr>
        </a:solidFill>
      </c:spPr>
    </c:floor>
    <c:sideWall>
      <c:thickness val="0"/>
      <c:spPr>
        <a:solidFill>
          <a:schemeClr val="bg1"/>
        </a:solidFill>
      </c:spPr>
    </c:sideWall>
    <c:backWall>
      <c:thickness val="0"/>
      <c:spPr>
        <a:solidFill>
          <a:schemeClr val="bg1">
            <a:lumMod val="85000"/>
          </a:schemeClr>
        </a:solidFill>
      </c:spPr>
    </c:backWall>
    <c:plotArea>
      <c:layout>
        <c:manualLayout>
          <c:layoutTarget val="inner"/>
          <c:xMode val="edge"/>
          <c:yMode val="edge"/>
          <c:x val="9.734547244094488E-2"/>
          <c:y val="0.16548950131233595"/>
          <c:w val="0.90265448640084034"/>
          <c:h val="0.6682536089238844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accent3">
                  <a:lumMod val="75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accent3">
                    <a:lumMod val="75000"/>
                  </a:schemeClr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accent3">
                    <a:lumMod val="75000"/>
                  </a:schemeClr>
                </a:solidFill>
              </a:ln>
            </c:spPr>
          </c:dPt>
          <c:cat>
            <c:numRef>
              <c:f>Лист1!$A$2:$A$4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98</c:v>
                </c:pt>
                <c:pt idx="1">
                  <c:v>258</c:v>
                </c:pt>
                <c:pt idx="2">
                  <c:v>208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7855744"/>
        <c:axId val="117857280"/>
        <c:axId val="0"/>
      </c:bar3DChart>
      <c:catAx>
        <c:axId val="117855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7857280"/>
        <c:crosses val="autoZero"/>
        <c:auto val="1"/>
        <c:lblAlgn val="ctr"/>
        <c:lblOffset val="100"/>
        <c:noMultiLvlLbl val="0"/>
      </c:catAx>
      <c:valAx>
        <c:axId val="117857280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117855744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>
        <a:lumMod val="95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chemeClr val="tx1">
            <a:lumMod val="50000"/>
            <a:lumOff val="50000"/>
          </a:schemeClr>
        </a:solid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648735628960543"/>
          <c:y val="0.25688426299542511"/>
          <c:w val="0.89351264371039463"/>
          <c:h val="0.6407738955652713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'[Диаграмма в Microsoft PowerPoint]Лист3'!$A$2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numRef>
              <c:f>'[Диаграмма в Microsoft PowerPoint]Лист3'!$B$1:$J$1</c:f>
              <c:numCache>
                <c:formatCode>General</c:formatCode>
                <c:ptCount val="9"/>
                <c:pt idx="0">
                  <c:v>40101</c:v>
                </c:pt>
                <c:pt idx="1">
                  <c:v>40105</c:v>
                </c:pt>
                <c:pt idx="2">
                  <c:v>40501</c:v>
                </c:pt>
                <c:pt idx="3">
                  <c:v>40201</c:v>
                </c:pt>
                <c:pt idx="4">
                  <c:v>40601</c:v>
                </c:pt>
                <c:pt idx="5">
                  <c:v>40204</c:v>
                </c:pt>
                <c:pt idx="6">
                  <c:v>40701</c:v>
                </c:pt>
                <c:pt idx="7">
                  <c:v>40401</c:v>
                </c:pt>
                <c:pt idx="8">
                  <c:v>40402</c:v>
                </c:pt>
              </c:numCache>
            </c:numRef>
          </c:cat>
          <c:val>
            <c:numRef>
              <c:f>'[Диаграмма в Microsoft PowerPoint]Лист3'!$B$2:$J$2</c:f>
              <c:numCache>
                <c:formatCode>General</c:formatCode>
                <c:ptCount val="9"/>
                <c:pt idx="0">
                  <c:v>15</c:v>
                </c:pt>
                <c:pt idx="1">
                  <c:v>28</c:v>
                </c:pt>
                <c:pt idx="2">
                  <c:v>9</c:v>
                </c:pt>
                <c:pt idx="3">
                  <c:v>16</c:v>
                </c:pt>
                <c:pt idx="4">
                  <c:v>97</c:v>
                </c:pt>
                <c:pt idx="5">
                  <c:v>67</c:v>
                </c:pt>
                <c:pt idx="6">
                  <c:v>23</c:v>
                </c:pt>
                <c:pt idx="7">
                  <c:v>1</c:v>
                </c:pt>
                <c:pt idx="8">
                  <c:v>2</c:v>
                </c:pt>
              </c:numCache>
            </c:numRef>
          </c:val>
        </c:ser>
        <c:ser>
          <c:idx val="1"/>
          <c:order val="1"/>
          <c:tx>
            <c:strRef>
              <c:f>'[Диаграмма в Microsoft PowerPoint]Лист3'!$A$3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numRef>
              <c:f>'[Диаграмма в Microsoft PowerPoint]Лист3'!$B$1:$J$1</c:f>
              <c:numCache>
                <c:formatCode>General</c:formatCode>
                <c:ptCount val="9"/>
                <c:pt idx="0">
                  <c:v>40101</c:v>
                </c:pt>
                <c:pt idx="1">
                  <c:v>40105</c:v>
                </c:pt>
                <c:pt idx="2">
                  <c:v>40501</c:v>
                </c:pt>
                <c:pt idx="3">
                  <c:v>40201</c:v>
                </c:pt>
                <c:pt idx="4">
                  <c:v>40601</c:v>
                </c:pt>
                <c:pt idx="5">
                  <c:v>40204</c:v>
                </c:pt>
                <c:pt idx="6">
                  <c:v>40701</c:v>
                </c:pt>
                <c:pt idx="7">
                  <c:v>40401</c:v>
                </c:pt>
                <c:pt idx="8">
                  <c:v>40402</c:v>
                </c:pt>
              </c:numCache>
            </c:numRef>
          </c:cat>
          <c:val>
            <c:numRef>
              <c:f>'[Диаграмма в Microsoft PowerPoint]Лист3'!$B$3:$J$3</c:f>
              <c:numCache>
                <c:formatCode>General</c:formatCode>
                <c:ptCount val="9"/>
                <c:pt idx="0">
                  <c:v>42</c:v>
                </c:pt>
                <c:pt idx="1">
                  <c:v>11</c:v>
                </c:pt>
                <c:pt idx="2">
                  <c:v>12</c:v>
                </c:pt>
                <c:pt idx="3">
                  <c:v>2</c:v>
                </c:pt>
                <c:pt idx="4">
                  <c:v>64</c:v>
                </c:pt>
                <c:pt idx="5">
                  <c:v>44</c:v>
                </c:pt>
                <c:pt idx="6">
                  <c:v>32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9368320"/>
        <c:axId val="100467840"/>
        <c:axId val="0"/>
      </c:bar3DChart>
      <c:catAx>
        <c:axId val="99368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0467840"/>
        <c:crosses val="autoZero"/>
        <c:auto val="1"/>
        <c:lblAlgn val="ctr"/>
        <c:lblOffset val="100"/>
        <c:noMultiLvlLbl val="0"/>
      </c:catAx>
      <c:valAx>
        <c:axId val="100467840"/>
        <c:scaling>
          <c:orientation val="minMax"/>
        </c:scaling>
        <c:delete val="0"/>
        <c:axPos val="l"/>
        <c:majorGridlines>
          <c:spPr>
            <a:ln>
              <a:solidFill>
                <a:schemeClr val="tx2">
                  <a:lumMod val="50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9936832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solidFill>
            <a:schemeClr val="tx2">
              <a:lumMod val="50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9418035834235341"/>
          <c:y val="0.57377290358469446"/>
          <c:w val="4.6582839603902852E-2"/>
          <c:h val="9.8239988052388635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Лист2!$F$51</c:f>
              <c:strCache>
                <c:ptCount val="1"/>
                <c:pt idx="0">
                  <c:v>Количество клиентов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tx2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Лист2!$E$52:$E$54</c:f>
              <c:strCache>
                <c:ptCount val="3"/>
                <c:pt idx="0">
                  <c:v> 01.01.2017</c:v>
                </c:pt>
                <c:pt idx="1">
                  <c:v> 01.01.2018</c:v>
                </c:pt>
                <c:pt idx="2">
                  <c:v> 01.01.2019</c:v>
                </c:pt>
              </c:strCache>
            </c:strRef>
          </c:cat>
          <c:val>
            <c:numRef>
              <c:f>Лист2!$F$52:$F$54</c:f>
              <c:numCache>
                <c:formatCode>General</c:formatCode>
                <c:ptCount val="3"/>
                <c:pt idx="0">
                  <c:v>4634</c:v>
                </c:pt>
                <c:pt idx="1">
                  <c:v>4233</c:v>
                </c:pt>
                <c:pt idx="2">
                  <c:v>3729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Лист2!$G$51</c:f>
              <c:strCache>
                <c:ptCount val="1"/>
                <c:pt idx="0">
                  <c:v>Количество лицевых счетов</c:v>
                </c:pt>
              </c:strCache>
            </c:strRef>
          </c:tx>
          <c:marker>
            <c:spPr>
              <a:solidFill>
                <a:schemeClr val="accent2"/>
              </a:solidFill>
            </c:spPr>
          </c:marker>
          <c:cat>
            <c:strRef>
              <c:f>Лист2!$E$52:$E$54</c:f>
              <c:strCache>
                <c:ptCount val="3"/>
                <c:pt idx="0">
                  <c:v> 01.01.2017</c:v>
                </c:pt>
                <c:pt idx="1">
                  <c:v> 01.01.2018</c:v>
                </c:pt>
                <c:pt idx="2">
                  <c:v> 01.01.2019</c:v>
                </c:pt>
              </c:strCache>
            </c:strRef>
          </c:cat>
          <c:val>
            <c:numRef>
              <c:f>Лист2!$G$52:$G$54</c:f>
              <c:numCache>
                <c:formatCode>General</c:formatCode>
                <c:ptCount val="3"/>
                <c:pt idx="0">
                  <c:v>10356</c:v>
                </c:pt>
                <c:pt idx="1">
                  <c:v>10076</c:v>
                </c:pt>
                <c:pt idx="2">
                  <c:v>9871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1464704"/>
        <c:axId val="141466624"/>
      </c:lineChart>
      <c:catAx>
        <c:axId val="141464704"/>
        <c:scaling>
          <c:orientation val="minMax"/>
        </c:scaling>
        <c:delete val="0"/>
        <c:axPos val="b"/>
        <c:majorTickMark val="out"/>
        <c:minorTickMark val="none"/>
        <c:tickLblPos val="nextTo"/>
        <c:crossAx val="141466624"/>
        <c:crosses val="autoZero"/>
        <c:auto val="1"/>
        <c:lblAlgn val="ctr"/>
        <c:lblOffset val="100"/>
        <c:noMultiLvlLbl val="0"/>
      </c:catAx>
      <c:valAx>
        <c:axId val="141466624"/>
        <c:scaling>
          <c:orientation val="minMax"/>
        </c:scaling>
        <c:delete val="0"/>
        <c:axPos val="l"/>
        <c:majorGridlines>
          <c:spPr>
            <a:ln w="28575"/>
          </c:spPr>
        </c:majorGridlines>
        <c:numFmt formatCode="General" sourceLinked="1"/>
        <c:majorTickMark val="out"/>
        <c:minorTickMark val="none"/>
        <c:tickLblPos val="nextTo"/>
        <c:crossAx val="141464704"/>
        <c:crosses val="autoZero"/>
        <c:crossBetween val="between"/>
      </c:valAx>
      <c:spPr>
        <a:solidFill>
          <a:schemeClr val="bg2"/>
        </a:solidFill>
        <a:ln>
          <a:solidFill>
            <a:schemeClr val="accent6">
              <a:lumMod val="75000"/>
            </a:schemeClr>
          </a:solidFill>
        </a:ln>
      </c:spPr>
    </c:plotArea>
    <c:legend>
      <c:legendPos val="r"/>
      <c:layout/>
      <c:overlay val="0"/>
      <c:spPr>
        <a:ln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a:ln>
      </c:spPr>
    </c:legend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Лист2!$F$63</c:f>
              <c:strCache>
                <c:ptCount val="1"/>
                <c:pt idx="0">
                  <c:v>Количество лицевых счетов, открытых в рамках казначейского сопровождения</c:v>
                </c:pt>
              </c:strCache>
            </c:strRef>
          </c:tx>
          <c:spPr>
            <a:ln w="28575">
              <a:solidFill>
                <a:srgbClr val="0070C0"/>
              </a:solidFill>
            </a:ln>
          </c:spPr>
          <c:marker>
            <c:spPr>
              <a:ln w="28575">
                <a:solidFill>
                  <a:srgbClr val="0070C0"/>
                </a:solidFill>
              </a:ln>
            </c:spPr>
          </c:marker>
          <c:cat>
            <c:strRef>
              <c:f>Лист2!$E$64:$E$66</c:f>
              <c:strCache>
                <c:ptCount val="3"/>
                <c:pt idx="0">
                  <c:v> 01.01.2017</c:v>
                </c:pt>
                <c:pt idx="1">
                  <c:v> 01.01.2018</c:v>
                </c:pt>
                <c:pt idx="2">
                  <c:v> 01.01.2019</c:v>
                </c:pt>
              </c:strCache>
            </c:strRef>
          </c:cat>
          <c:val>
            <c:numRef>
              <c:f>Лист2!$F$64:$F$66</c:f>
              <c:numCache>
                <c:formatCode>General</c:formatCode>
                <c:ptCount val="3"/>
                <c:pt idx="0">
                  <c:v>27</c:v>
                </c:pt>
                <c:pt idx="1">
                  <c:v>788</c:v>
                </c:pt>
                <c:pt idx="2">
                  <c:v>772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2027776"/>
        <c:axId val="142075008"/>
      </c:lineChart>
      <c:catAx>
        <c:axId val="142027776"/>
        <c:scaling>
          <c:orientation val="minMax"/>
        </c:scaling>
        <c:delete val="0"/>
        <c:axPos val="b"/>
        <c:majorTickMark val="out"/>
        <c:minorTickMark val="none"/>
        <c:tickLblPos val="nextTo"/>
        <c:crossAx val="142075008"/>
        <c:crosses val="autoZero"/>
        <c:auto val="1"/>
        <c:lblAlgn val="ctr"/>
        <c:lblOffset val="100"/>
        <c:noMultiLvlLbl val="0"/>
      </c:catAx>
      <c:valAx>
        <c:axId val="1420750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2027776"/>
        <c:crosses val="autoZero"/>
        <c:crossBetween val="between"/>
      </c:valAx>
      <c:spPr>
        <a:solidFill>
          <a:schemeClr val="bg2"/>
        </a:solidFill>
      </c:spPr>
    </c:plotArea>
    <c:legend>
      <c:legendPos val="r"/>
      <c:layout/>
      <c:overlay val="0"/>
      <c:spPr>
        <a:ln>
          <a:solidFill>
            <a:schemeClr val="accent1">
              <a:lumMod val="20000"/>
              <a:lumOff val="80000"/>
            </a:schemeClr>
          </a:solidFill>
        </a:ln>
      </c:spPr>
    </c:legend>
    <c:plotVisOnly val="1"/>
    <c:dispBlanksAs val="zero"/>
    <c:showDLblsOverMax val="0"/>
  </c:chart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image" Target="../media/image18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image" Target="../media/image18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3A4EB9-340E-46D6-B82D-D23BCCDB6D01}" type="doc">
      <dgm:prSet loTypeId="urn:microsoft.com/office/officeart/2008/layout/VerticalCurvedList" loCatId="list" qsTypeId="urn:microsoft.com/office/officeart/2005/8/quickstyle/simple1#1" qsCatId="simple" csTypeId="urn:microsoft.com/office/officeart/2005/8/colors/accent0_3" csCatId="mainScheme" phldr="1"/>
      <dgm:spPr/>
    </dgm:pt>
    <dgm:pt modelId="{5230EDC1-492F-4956-9706-8EF56AAF3DA2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marR="0" indent="0" algn="just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>
              <a:tab pos="5386388" algn="l"/>
            </a:tabLst>
            <a:defRPr/>
          </a:pPr>
          <a:r>
            <a:rPr lang="ru-RU" sz="1400" b="1" kern="1200" dirty="0" smtClean="0">
              <a:latin typeface="Arial" pitchFamily="34" charset="0"/>
              <a:ea typeface="MS PGothic" pitchFamily="34" charset="-128"/>
              <a:cs typeface="Arial" pitchFamily="34" charset="0"/>
              <a:sym typeface="Arial" pitchFamily="34" charset="0"/>
            </a:rPr>
            <a:t>Результат проведенной работы по учету и распределению поступлений между бюджетами бюджетной системы - отсутствие отклонений фактически сложившихся нормативов распределения от законодательно установленных</a:t>
          </a:r>
          <a:endParaRPr lang="ru-RU" sz="1400" b="1" kern="1200" dirty="0">
            <a:latin typeface="Arial" pitchFamily="34" charset="0"/>
            <a:ea typeface="MS PGothic" pitchFamily="34" charset="-128"/>
            <a:cs typeface="Arial" pitchFamily="34" charset="0"/>
            <a:sym typeface="Arial" pitchFamily="34" charset="0"/>
          </a:endParaRPr>
        </a:p>
      </dgm:t>
    </dgm:pt>
    <dgm:pt modelId="{67A71B71-5B18-4AE0-81CC-5425B9A585DA}" type="parTrans" cxnId="{F37632AD-5339-4E83-B360-C79AB7794805}">
      <dgm:prSet/>
      <dgm:spPr/>
      <dgm:t>
        <a:bodyPr/>
        <a:lstStyle/>
        <a:p>
          <a:endParaRPr lang="ru-RU"/>
        </a:p>
      </dgm:t>
    </dgm:pt>
    <dgm:pt modelId="{586AF40D-DE3F-4C9F-A585-2C9EE4848F71}" type="sibTrans" cxnId="{F37632AD-5339-4E83-B360-C79AB7794805}">
      <dgm:prSet/>
      <dgm:spPr/>
      <dgm:t>
        <a:bodyPr/>
        <a:lstStyle/>
        <a:p>
          <a:endParaRPr lang="ru-RU" dirty="0"/>
        </a:p>
      </dgm:t>
    </dgm:pt>
    <dgm:pt modelId="{289DF41D-B3FB-48B9-A1A9-BB08F06F25F8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268288" algn="just" defTabSz="881063">
            <a:tabLst>
              <a:tab pos="6007100" algn="l"/>
            </a:tabLst>
          </a:pPr>
          <a:r>
            <a:rPr lang="ru-RU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Операции по учёту поступлений осуществляются на 1153 лицевых счетах администраторов доходов бюджетов</a:t>
          </a:r>
          <a:endParaRPr lang="ru-RU" sz="1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995569-B499-4D04-8329-6EEE48E0F954}" type="parTrans" cxnId="{F15B9527-0BBC-4E8A-A885-FCA5B6B75F57}">
      <dgm:prSet/>
      <dgm:spPr/>
      <dgm:t>
        <a:bodyPr/>
        <a:lstStyle/>
        <a:p>
          <a:endParaRPr lang="ru-RU"/>
        </a:p>
      </dgm:t>
    </dgm:pt>
    <dgm:pt modelId="{5FAC0BA0-7848-45D3-9C32-798043F75C10}" type="sibTrans" cxnId="{F15B9527-0BBC-4E8A-A885-FCA5B6B75F57}">
      <dgm:prSet/>
      <dgm:spPr/>
      <dgm:t>
        <a:bodyPr/>
        <a:lstStyle/>
        <a:p>
          <a:endParaRPr lang="ru-RU"/>
        </a:p>
      </dgm:t>
    </dgm:pt>
    <dgm:pt modelId="{B525829C-FD5D-415C-873E-D0EB37019121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marR="0" indent="0" algn="just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>
              <a:tab pos="5386388" algn="l"/>
            </a:tabLst>
            <a:defRPr/>
          </a:pPr>
          <a:endParaRPr lang="ru-RU" sz="1600" b="1" kern="1200" dirty="0" smtClean="0">
            <a:latin typeface="Arial" pitchFamily="34" charset="0"/>
            <a:ea typeface="MS PGothic" pitchFamily="34" charset="-128"/>
            <a:cs typeface="Arial" pitchFamily="34" charset="0"/>
            <a:sym typeface="Arial" pitchFamily="34" charset="0"/>
          </a:endParaRPr>
        </a:p>
        <a:p>
          <a:pPr marL="0" marR="0" indent="0" algn="just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>
              <a:tab pos="5386388" algn="l"/>
            </a:tabLst>
            <a:defRPr/>
          </a:pPr>
          <a:r>
            <a:rPr lang="ru-RU" sz="1400" b="1" kern="1200" dirty="0" smtClean="0">
              <a:latin typeface="Arial" pitchFamily="34" charset="0"/>
              <a:ea typeface="MS PGothic" pitchFamily="34" charset="-128"/>
              <a:cs typeface="Arial" pitchFamily="34" charset="0"/>
              <a:sym typeface="Arial" pitchFamily="34" charset="0"/>
            </a:rPr>
            <a:t>На счете 40101 за 2018 год распределено поступлений в сумме 242,7 млрд. рублей, что больше на 12,4 млрд. рублей по сравнению с 2017 годом</a:t>
          </a:r>
        </a:p>
        <a:p>
          <a:pPr marL="0" marR="0" indent="0" algn="just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>
              <a:tab pos="5386388" algn="l"/>
            </a:tabLst>
            <a:defRPr/>
          </a:pPr>
          <a:endParaRPr lang="ru-RU" sz="2000" b="1" kern="1200" dirty="0" smtClean="0">
            <a:latin typeface="Arial" pitchFamily="34" charset="0"/>
            <a:ea typeface="MS PGothic" pitchFamily="34" charset="-128"/>
            <a:cs typeface="Arial" pitchFamily="34" charset="0"/>
            <a:sym typeface="Arial" pitchFamily="34" charset="0"/>
          </a:endParaRPr>
        </a:p>
      </dgm:t>
    </dgm:pt>
    <dgm:pt modelId="{4A17ADBE-82D9-431E-8265-D3FBC8133E03}" type="sibTrans" cxnId="{27226C72-B465-45E4-8A69-F4D4FD1D3383}">
      <dgm:prSet/>
      <dgm:spPr/>
      <dgm:t>
        <a:bodyPr/>
        <a:lstStyle/>
        <a:p>
          <a:endParaRPr lang="ru-RU"/>
        </a:p>
      </dgm:t>
    </dgm:pt>
    <dgm:pt modelId="{4235BCC2-D729-44FF-BCE6-061529CD0658}" type="parTrans" cxnId="{27226C72-B465-45E4-8A69-F4D4FD1D3383}">
      <dgm:prSet/>
      <dgm:spPr/>
      <dgm:t>
        <a:bodyPr/>
        <a:lstStyle/>
        <a:p>
          <a:endParaRPr lang="ru-RU"/>
        </a:p>
      </dgm:t>
    </dgm:pt>
    <dgm:pt modelId="{E9B2B981-E5B4-4D65-ACC9-962127513C76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>
              <a:tab pos="176213" algn="l"/>
              <a:tab pos="268288" algn="l"/>
            </a:tabLst>
            <a:defRPr/>
          </a:pPr>
          <a:r>
            <a:rPr lang="ru-RU" sz="1600" dirty="0" smtClean="0">
              <a:latin typeface="Arial" pitchFamily="34" charset="0"/>
              <a:cs typeface="Arial" pitchFamily="34" charset="0"/>
            </a:rPr>
            <a:t>		</a:t>
          </a:r>
          <a:endParaRPr lang="ru-RU" sz="1800" dirty="0" smtClean="0">
            <a:latin typeface="Times New Roman" pitchFamily="18" charset="0"/>
            <a:cs typeface="Times New Roman" pitchFamily="18" charset="0"/>
          </a:endParaRPr>
        </a:p>
      </dgm:t>
    </dgm:pt>
    <dgm:pt modelId="{FABFF6C9-8C97-4D13-BC52-12DD84D795D0}" type="sibTrans" cxnId="{C66C624C-1F23-4EBF-A9BA-04C2862F629F}">
      <dgm:prSet/>
      <dgm:spPr/>
      <dgm:t>
        <a:bodyPr/>
        <a:lstStyle/>
        <a:p>
          <a:endParaRPr lang="ru-RU"/>
        </a:p>
      </dgm:t>
    </dgm:pt>
    <dgm:pt modelId="{E8C06301-9562-45A1-B0A7-F1303842F8A2}" type="parTrans" cxnId="{C66C624C-1F23-4EBF-A9BA-04C2862F629F}">
      <dgm:prSet/>
      <dgm:spPr/>
      <dgm:t>
        <a:bodyPr/>
        <a:lstStyle/>
        <a:p>
          <a:endParaRPr lang="ru-RU"/>
        </a:p>
      </dgm:t>
    </dgm:pt>
    <dgm:pt modelId="{FCC5D621-6B88-4E31-8157-612A54AF0950}" type="pres">
      <dgm:prSet presAssocID="{B73A4EB9-340E-46D6-B82D-D23BCCDB6D01}" presName="Name0" presStyleCnt="0">
        <dgm:presLayoutVars>
          <dgm:chMax val="7"/>
          <dgm:chPref val="7"/>
          <dgm:dir/>
        </dgm:presLayoutVars>
      </dgm:prSet>
      <dgm:spPr/>
    </dgm:pt>
    <dgm:pt modelId="{CF64B7B4-DF83-43EE-881C-FE13692C69C6}" type="pres">
      <dgm:prSet presAssocID="{B73A4EB9-340E-46D6-B82D-D23BCCDB6D01}" presName="Name1" presStyleCnt="0"/>
      <dgm:spPr/>
    </dgm:pt>
    <dgm:pt modelId="{2BA90514-18A5-47C9-84CC-72D5C7F066F7}" type="pres">
      <dgm:prSet presAssocID="{B73A4EB9-340E-46D6-B82D-D23BCCDB6D01}" presName="cycle" presStyleCnt="0"/>
      <dgm:spPr/>
    </dgm:pt>
    <dgm:pt modelId="{49F39AD9-981F-4BDD-A53C-DCE03BBFBD47}" type="pres">
      <dgm:prSet presAssocID="{B73A4EB9-340E-46D6-B82D-D23BCCDB6D01}" presName="srcNode" presStyleLbl="node1" presStyleIdx="0" presStyleCnt="4"/>
      <dgm:spPr/>
    </dgm:pt>
    <dgm:pt modelId="{744175CD-15D3-47E3-A2F0-0FD7690A422C}" type="pres">
      <dgm:prSet presAssocID="{B73A4EB9-340E-46D6-B82D-D23BCCDB6D01}" presName="conn" presStyleLbl="parChTrans1D2" presStyleIdx="0" presStyleCnt="1"/>
      <dgm:spPr/>
      <dgm:t>
        <a:bodyPr/>
        <a:lstStyle/>
        <a:p>
          <a:endParaRPr lang="ru-RU"/>
        </a:p>
      </dgm:t>
    </dgm:pt>
    <dgm:pt modelId="{6E2994EC-6DE3-4790-8F73-671B17B36781}" type="pres">
      <dgm:prSet presAssocID="{B73A4EB9-340E-46D6-B82D-D23BCCDB6D01}" presName="extraNode" presStyleLbl="node1" presStyleIdx="0" presStyleCnt="4"/>
      <dgm:spPr/>
    </dgm:pt>
    <dgm:pt modelId="{78D5F22A-450C-4839-BFE8-B40FF0CC8F11}" type="pres">
      <dgm:prSet presAssocID="{B73A4EB9-340E-46D6-B82D-D23BCCDB6D01}" presName="dstNode" presStyleLbl="node1" presStyleIdx="0" presStyleCnt="4"/>
      <dgm:spPr/>
    </dgm:pt>
    <dgm:pt modelId="{6B573775-FFC7-476F-A4EE-4C4D2F8F9152}" type="pres">
      <dgm:prSet presAssocID="{5230EDC1-492F-4956-9706-8EF56AAF3DA2}" presName="text_1" presStyleLbl="node1" presStyleIdx="0" presStyleCnt="4" custScaleX="97404" custScaleY="96298" custLinFactNeighborX="2562" custLinFactNeighborY="-261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CF073C-B71E-45CC-BE23-1B4F4A5AE8BE}" type="pres">
      <dgm:prSet presAssocID="{5230EDC1-492F-4956-9706-8EF56AAF3DA2}" presName="accent_1" presStyleCnt="0"/>
      <dgm:spPr/>
    </dgm:pt>
    <dgm:pt modelId="{C550C97E-B3E4-4BC5-88D4-DFA765F4D610}" type="pres">
      <dgm:prSet presAssocID="{5230EDC1-492F-4956-9706-8EF56AAF3DA2}" presName="accentRepeatNode" presStyleLbl="solidFgAcc1" presStyleIdx="0" presStyleCnt="4" custLinFactNeighborY="-9722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7FF59EDA-620E-4C3B-825E-6C166ACC4A8F}" type="pres">
      <dgm:prSet presAssocID="{B525829C-FD5D-415C-873E-D0EB37019121}" presName="text_2" presStyleLbl="node1" presStyleIdx="1" presStyleCnt="4" custScaleX="104696" custScaleY="140399" custLinFactNeighborX="-389" custLinFactNeighborY="46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361249-9904-4938-96C2-61191616BECC}" type="pres">
      <dgm:prSet presAssocID="{B525829C-FD5D-415C-873E-D0EB37019121}" presName="accent_2" presStyleCnt="0"/>
      <dgm:spPr/>
    </dgm:pt>
    <dgm:pt modelId="{FBCC970A-848F-41C9-A1E4-29161B879A2F}" type="pres">
      <dgm:prSet presAssocID="{B525829C-FD5D-415C-873E-D0EB37019121}" presName="accentRepeatNode" presStyleLbl="solidFgAcc1" presStyleIdx="1" presStyleCnt="4" custLinFactNeighborX="-41463" custLinFactNeighborY="-3298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6F3D667-A364-4F81-834A-3A34101EE28A}" type="pres">
      <dgm:prSet presAssocID="{289DF41D-B3FB-48B9-A1A9-BB08F06F25F8}" presName="text_3" presStyleLbl="node1" presStyleIdx="2" presStyleCnt="4" custScaleX="100034" custScaleY="129204" custLinFactNeighborX="2197" custLinFactNeighborY="-13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C20D18-701C-4F61-8D85-CBB48395F1D4}" type="pres">
      <dgm:prSet presAssocID="{289DF41D-B3FB-48B9-A1A9-BB08F06F25F8}" presName="accent_3" presStyleCnt="0"/>
      <dgm:spPr/>
    </dgm:pt>
    <dgm:pt modelId="{5C8CA205-540D-437F-A2AE-A226B0D07FE9}" type="pres">
      <dgm:prSet presAssocID="{289DF41D-B3FB-48B9-A1A9-BB08F06F25F8}" presName="accentRepeatNode" presStyleLbl="solidFgAcc1" presStyleIdx="2" presStyleCnt="4" custLinFactNeighborX="-34804" custLinFactNeighborY="10517"/>
      <dgm:spPr>
        <a:prstGeom prst="lightningBol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5CD9002-A593-43FE-A5B8-C9C4E458DC5D}" type="pres">
      <dgm:prSet presAssocID="{E9B2B981-E5B4-4D65-ACC9-962127513C76}" presName="text_4" presStyleLbl="node1" presStyleIdx="3" presStyleCnt="4" custScaleX="100984" custScaleY="133050" custLinFactNeighborX="1665" custLinFactNeighborY="296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8963E8-49E6-45FF-81ED-33CBA943A66C}" type="pres">
      <dgm:prSet presAssocID="{E9B2B981-E5B4-4D65-ACC9-962127513C76}" presName="accent_4" presStyleCnt="0"/>
      <dgm:spPr/>
    </dgm:pt>
    <dgm:pt modelId="{56F8D48C-389E-47B0-B1D2-6E134DBDD380}" type="pres">
      <dgm:prSet presAssocID="{E9B2B981-E5B4-4D65-ACC9-962127513C76}" presName="accentRepeatNode" presStyleLbl="solidFgAcc1" presStyleIdx="3" presStyleCnt="4" custScaleX="93765" custLinFactNeighborX="-3473" custLinFactNeighborY="2184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FDC27C50-761E-4DD2-9925-DF0A20F0B164}" type="presOf" srcId="{E9B2B981-E5B4-4D65-ACC9-962127513C76}" destId="{05CD9002-A593-43FE-A5B8-C9C4E458DC5D}" srcOrd="0" destOrd="0" presId="urn:microsoft.com/office/officeart/2008/layout/VerticalCurvedList"/>
    <dgm:cxn modelId="{9E3D6011-2969-4947-BBC2-6A18C016AA89}" type="presOf" srcId="{289DF41D-B3FB-48B9-A1A9-BB08F06F25F8}" destId="{06F3D667-A364-4F81-834A-3A34101EE28A}" srcOrd="0" destOrd="0" presId="urn:microsoft.com/office/officeart/2008/layout/VerticalCurvedList"/>
    <dgm:cxn modelId="{1F77E1BD-0ABA-4FC7-B358-1D5BC4D38611}" type="presOf" srcId="{5230EDC1-492F-4956-9706-8EF56AAF3DA2}" destId="{6B573775-FFC7-476F-A4EE-4C4D2F8F9152}" srcOrd="0" destOrd="0" presId="urn:microsoft.com/office/officeart/2008/layout/VerticalCurvedList"/>
    <dgm:cxn modelId="{979134E3-D042-440C-979E-52ACDBBEA411}" type="presOf" srcId="{B73A4EB9-340E-46D6-B82D-D23BCCDB6D01}" destId="{FCC5D621-6B88-4E31-8157-612A54AF0950}" srcOrd="0" destOrd="0" presId="urn:microsoft.com/office/officeart/2008/layout/VerticalCurvedList"/>
    <dgm:cxn modelId="{C66C624C-1F23-4EBF-A9BA-04C2862F629F}" srcId="{B73A4EB9-340E-46D6-B82D-D23BCCDB6D01}" destId="{E9B2B981-E5B4-4D65-ACC9-962127513C76}" srcOrd="3" destOrd="0" parTransId="{E8C06301-9562-45A1-B0A7-F1303842F8A2}" sibTransId="{FABFF6C9-8C97-4D13-BC52-12DD84D795D0}"/>
    <dgm:cxn modelId="{F37632AD-5339-4E83-B360-C79AB7794805}" srcId="{B73A4EB9-340E-46D6-B82D-D23BCCDB6D01}" destId="{5230EDC1-492F-4956-9706-8EF56AAF3DA2}" srcOrd="0" destOrd="0" parTransId="{67A71B71-5B18-4AE0-81CC-5425B9A585DA}" sibTransId="{586AF40D-DE3F-4C9F-A585-2C9EE4848F71}"/>
    <dgm:cxn modelId="{27226C72-B465-45E4-8A69-F4D4FD1D3383}" srcId="{B73A4EB9-340E-46D6-B82D-D23BCCDB6D01}" destId="{B525829C-FD5D-415C-873E-D0EB37019121}" srcOrd="1" destOrd="0" parTransId="{4235BCC2-D729-44FF-BCE6-061529CD0658}" sibTransId="{4A17ADBE-82D9-431E-8265-D3FBC8133E03}"/>
    <dgm:cxn modelId="{F15B9527-0BBC-4E8A-A885-FCA5B6B75F57}" srcId="{B73A4EB9-340E-46D6-B82D-D23BCCDB6D01}" destId="{289DF41D-B3FB-48B9-A1A9-BB08F06F25F8}" srcOrd="2" destOrd="0" parTransId="{52995569-B499-4D04-8329-6EEE48E0F954}" sibTransId="{5FAC0BA0-7848-45D3-9C32-798043F75C10}"/>
    <dgm:cxn modelId="{8F07C8D7-9347-4213-80AE-404676E11D5A}" type="presOf" srcId="{B525829C-FD5D-415C-873E-D0EB37019121}" destId="{7FF59EDA-620E-4C3B-825E-6C166ACC4A8F}" srcOrd="0" destOrd="0" presId="urn:microsoft.com/office/officeart/2008/layout/VerticalCurvedList"/>
    <dgm:cxn modelId="{674215D1-7546-4400-BB25-5A5C363A2792}" type="presOf" srcId="{586AF40D-DE3F-4C9F-A585-2C9EE4848F71}" destId="{744175CD-15D3-47E3-A2F0-0FD7690A422C}" srcOrd="0" destOrd="0" presId="urn:microsoft.com/office/officeart/2008/layout/VerticalCurvedList"/>
    <dgm:cxn modelId="{2DE250CB-55EA-4048-822C-6183E6ECC718}" type="presParOf" srcId="{FCC5D621-6B88-4E31-8157-612A54AF0950}" destId="{CF64B7B4-DF83-43EE-881C-FE13692C69C6}" srcOrd="0" destOrd="0" presId="urn:microsoft.com/office/officeart/2008/layout/VerticalCurvedList"/>
    <dgm:cxn modelId="{2AB591AE-B14C-472A-B4FC-3C0A00781A3C}" type="presParOf" srcId="{CF64B7B4-DF83-43EE-881C-FE13692C69C6}" destId="{2BA90514-18A5-47C9-84CC-72D5C7F066F7}" srcOrd="0" destOrd="0" presId="urn:microsoft.com/office/officeart/2008/layout/VerticalCurvedList"/>
    <dgm:cxn modelId="{F6BE2E1F-A099-4030-BE7E-6A8DE1AEED32}" type="presParOf" srcId="{2BA90514-18A5-47C9-84CC-72D5C7F066F7}" destId="{49F39AD9-981F-4BDD-A53C-DCE03BBFBD47}" srcOrd="0" destOrd="0" presId="urn:microsoft.com/office/officeart/2008/layout/VerticalCurvedList"/>
    <dgm:cxn modelId="{61017A4F-983C-4524-9D0E-A0695B52B2A4}" type="presParOf" srcId="{2BA90514-18A5-47C9-84CC-72D5C7F066F7}" destId="{744175CD-15D3-47E3-A2F0-0FD7690A422C}" srcOrd="1" destOrd="0" presId="urn:microsoft.com/office/officeart/2008/layout/VerticalCurvedList"/>
    <dgm:cxn modelId="{21C54CA2-1607-40A5-9EF0-94DF66CFF595}" type="presParOf" srcId="{2BA90514-18A5-47C9-84CC-72D5C7F066F7}" destId="{6E2994EC-6DE3-4790-8F73-671B17B36781}" srcOrd="2" destOrd="0" presId="urn:microsoft.com/office/officeart/2008/layout/VerticalCurvedList"/>
    <dgm:cxn modelId="{271F7376-8E91-4AB3-80A8-5CE9BE45A4C4}" type="presParOf" srcId="{2BA90514-18A5-47C9-84CC-72D5C7F066F7}" destId="{78D5F22A-450C-4839-BFE8-B40FF0CC8F11}" srcOrd="3" destOrd="0" presId="urn:microsoft.com/office/officeart/2008/layout/VerticalCurvedList"/>
    <dgm:cxn modelId="{91AAAD44-A8F9-4BC9-A009-928F6CF56F1F}" type="presParOf" srcId="{CF64B7B4-DF83-43EE-881C-FE13692C69C6}" destId="{6B573775-FFC7-476F-A4EE-4C4D2F8F9152}" srcOrd="1" destOrd="0" presId="urn:microsoft.com/office/officeart/2008/layout/VerticalCurvedList"/>
    <dgm:cxn modelId="{13EF889A-08A9-4CCB-890B-340E9A7502EF}" type="presParOf" srcId="{CF64B7B4-DF83-43EE-881C-FE13692C69C6}" destId="{67CF073C-B71E-45CC-BE23-1B4F4A5AE8BE}" srcOrd="2" destOrd="0" presId="urn:microsoft.com/office/officeart/2008/layout/VerticalCurvedList"/>
    <dgm:cxn modelId="{CCAB5A31-D2B0-4EA5-8034-35932B9F15A1}" type="presParOf" srcId="{67CF073C-B71E-45CC-BE23-1B4F4A5AE8BE}" destId="{C550C97E-B3E4-4BC5-88D4-DFA765F4D610}" srcOrd="0" destOrd="0" presId="urn:microsoft.com/office/officeart/2008/layout/VerticalCurvedList"/>
    <dgm:cxn modelId="{0C4AA429-ECE1-470F-9BEF-1B4CE062E741}" type="presParOf" srcId="{CF64B7B4-DF83-43EE-881C-FE13692C69C6}" destId="{7FF59EDA-620E-4C3B-825E-6C166ACC4A8F}" srcOrd="3" destOrd="0" presId="urn:microsoft.com/office/officeart/2008/layout/VerticalCurvedList"/>
    <dgm:cxn modelId="{E9232E7F-2192-4A91-BAA0-37E211581AC2}" type="presParOf" srcId="{CF64B7B4-DF83-43EE-881C-FE13692C69C6}" destId="{6B361249-9904-4938-96C2-61191616BECC}" srcOrd="4" destOrd="0" presId="urn:microsoft.com/office/officeart/2008/layout/VerticalCurvedList"/>
    <dgm:cxn modelId="{707B2156-B26D-4515-A453-BBCCDAC70EE2}" type="presParOf" srcId="{6B361249-9904-4938-96C2-61191616BECC}" destId="{FBCC970A-848F-41C9-A1E4-29161B879A2F}" srcOrd="0" destOrd="0" presId="urn:microsoft.com/office/officeart/2008/layout/VerticalCurvedList"/>
    <dgm:cxn modelId="{1A04FB3B-89AD-416D-8306-DCF45D83DFBF}" type="presParOf" srcId="{CF64B7B4-DF83-43EE-881C-FE13692C69C6}" destId="{06F3D667-A364-4F81-834A-3A34101EE28A}" srcOrd="5" destOrd="0" presId="urn:microsoft.com/office/officeart/2008/layout/VerticalCurvedList"/>
    <dgm:cxn modelId="{8A22E7AB-DF9D-42AF-9A35-1D7DCC7467BC}" type="presParOf" srcId="{CF64B7B4-DF83-43EE-881C-FE13692C69C6}" destId="{1BC20D18-701C-4F61-8D85-CBB48395F1D4}" srcOrd="6" destOrd="0" presId="urn:microsoft.com/office/officeart/2008/layout/VerticalCurvedList"/>
    <dgm:cxn modelId="{76579FCD-0EED-4317-A2B9-CE9BDDF4DE9B}" type="presParOf" srcId="{1BC20D18-701C-4F61-8D85-CBB48395F1D4}" destId="{5C8CA205-540D-437F-A2AE-A226B0D07FE9}" srcOrd="0" destOrd="0" presId="urn:microsoft.com/office/officeart/2008/layout/VerticalCurvedList"/>
    <dgm:cxn modelId="{1BE37B22-308C-4051-B7DC-6A9C7226E619}" type="presParOf" srcId="{CF64B7B4-DF83-43EE-881C-FE13692C69C6}" destId="{05CD9002-A593-43FE-A5B8-C9C4E458DC5D}" srcOrd="7" destOrd="0" presId="urn:microsoft.com/office/officeart/2008/layout/VerticalCurvedList"/>
    <dgm:cxn modelId="{3C4D6E86-3748-441B-A9DF-CF99EFDF035D}" type="presParOf" srcId="{CF64B7B4-DF83-43EE-881C-FE13692C69C6}" destId="{598963E8-49E6-45FF-81ED-33CBA943A66C}" srcOrd="8" destOrd="0" presId="urn:microsoft.com/office/officeart/2008/layout/VerticalCurvedList"/>
    <dgm:cxn modelId="{3B0928FE-519F-4686-96AC-23D4E5161EFC}" type="presParOf" srcId="{598963E8-49E6-45FF-81ED-33CBA943A66C}" destId="{56F8D48C-389E-47B0-B1D2-6E134DBDD38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209F8B-B029-4FBF-8B51-3CFD5BFAEA06}" type="doc">
      <dgm:prSet loTypeId="urn:microsoft.com/office/officeart/2005/8/layout/vList6" loCatId="process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8A1DDD6F-978A-40C1-9892-954F52A8E82A}">
      <dgm:prSet phldrT="[Текст]"/>
      <dgm:spPr/>
      <dgm:t>
        <a:bodyPr/>
        <a:lstStyle/>
        <a:p>
          <a:r>
            <a:rPr lang="ru-RU" dirty="0"/>
            <a:t>2018</a:t>
          </a:r>
        </a:p>
      </dgm:t>
    </dgm:pt>
    <dgm:pt modelId="{531FC77F-5A10-4C00-9271-79656358CB71}" type="parTrans" cxnId="{1B85391B-E089-413F-ACA5-A9744E91B9E2}">
      <dgm:prSet/>
      <dgm:spPr/>
      <dgm:t>
        <a:bodyPr/>
        <a:lstStyle/>
        <a:p>
          <a:endParaRPr lang="ru-RU"/>
        </a:p>
      </dgm:t>
    </dgm:pt>
    <dgm:pt modelId="{F5A0FDE3-B051-4419-AA70-BA88115C21DB}" type="sibTrans" cxnId="{1B85391B-E089-413F-ACA5-A9744E91B9E2}">
      <dgm:prSet/>
      <dgm:spPr/>
      <dgm:t>
        <a:bodyPr/>
        <a:lstStyle/>
        <a:p>
          <a:endParaRPr lang="ru-RU"/>
        </a:p>
      </dgm:t>
    </dgm:pt>
    <dgm:pt modelId="{5CD68C78-BDD3-4B31-91E8-D97189892014}">
      <dgm:prSet phldrT="[Текст]"/>
      <dgm:spPr/>
      <dgm:t>
        <a:bodyPr anchor="ctr" anchorCtr="0"/>
        <a:lstStyle/>
        <a:p>
          <a:pPr algn="l" rtl="0" eaLnBrk="0" fontAlgn="base" hangingPunct="0">
            <a:spcBef>
              <a:spcPct val="0"/>
            </a:spcBef>
            <a:spcAft>
              <a:spcPct val="0"/>
            </a:spcAft>
          </a:pPr>
          <a:r>
            <a:rPr lang="ru-RU" kern="1200" dirty="0">
              <a:latin typeface="Times New Roman" pitchFamily="18" charset="0"/>
              <a:ea typeface="+mn-ea"/>
              <a:cs typeface="Times New Roman" panose="02020603050405020304" pitchFamily="18" charset="0"/>
            </a:rPr>
            <a:t>Автоматизированная система Федерального казначейства</a:t>
          </a:r>
        </a:p>
      </dgm:t>
    </dgm:pt>
    <dgm:pt modelId="{677EBC1F-E95A-47EF-9118-93613F38F59B}" type="parTrans" cxnId="{12E94E63-C573-4CCD-AF1B-538830D93705}">
      <dgm:prSet/>
      <dgm:spPr/>
      <dgm:t>
        <a:bodyPr/>
        <a:lstStyle/>
        <a:p>
          <a:endParaRPr lang="ru-RU"/>
        </a:p>
      </dgm:t>
    </dgm:pt>
    <dgm:pt modelId="{C5C66F44-AD92-4D7C-AAF6-2033A229FAEE}" type="sibTrans" cxnId="{12E94E63-C573-4CCD-AF1B-538830D93705}">
      <dgm:prSet/>
      <dgm:spPr/>
      <dgm:t>
        <a:bodyPr/>
        <a:lstStyle/>
        <a:p>
          <a:endParaRPr lang="ru-RU"/>
        </a:p>
      </dgm:t>
    </dgm:pt>
    <dgm:pt modelId="{5BA8F162-51EC-4591-8123-533863D44F59}">
      <dgm:prSet phldrT="[Текст]"/>
      <dgm:spPr/>
      <dgm:t>
        <a:bodyPr/>
        <a:lstStyle/>
        <a:p>
          <a:r>
            <a:rPr lang="ru-RU" dirty="0"/>
            <a:t>20ХХ</a:t>
          </a:r>
        </a:p>
      </dgm:t>
    </dgm:pt>
    <dgm:pt modelId="{519D0E9A-C85C-48CC-ACAC-8181D35AC111}" type="parTrans" cxnId="{B9F57DCA-B595-4315-83E9-16FBE8FFC5DD}">
      <dgm:prSet/>
      <dgm:spPr/>
      <dgm:t>
        <a:bodyPr/>
        <a:lstStyle/>
        <a:p>
          <a:endParaRPr lang="ru-RU"/>
        </a:p>
      </dgm:t>
    </dgm:pt>
    <dgm:pt modelId="{667555FC-D85C-483E-874E-EBF55733FAD9}" type="sibTrans" cxnId="{B9F57DCA-B595-4315-83E9-16FBE8FFC5DD}">
      <dgm:prSet/>
      <dgm:spPr/>
      <dgm:t>
        <a:bodyPr/>
        <a:lstStyle/>
        <a:p>
          <a:endParaRPr lang="ru-RU"/>
        </a:p>
      </dgm:t>
    </dgm:pt>
    <dgm:pt modelId="{27251753-AFEC-4D50-BA24-EC4125E89EA2}">
      <dgm:prSet phldrT="[Текст]"/>
      <dgm:spPr/>
      <dgm:t>
        <a:bodyPr/>
        <a:lstStyle/>
        <a:p>
          <a:r>
            <a:rPr lang="ru-RU" dirty="0"/>
            <a:t>2019</a:t>
          </a:r>
        </a:p>
      </dgm:t>
    </dgm:pt>
    <dgm:pt modelId="{7A02A32F-A69D-4C36-93AC-CD83D4AE42A6}" type="parTrans" cxnId="{A989B213-9253-4B70-813E-FA4945CE2636}">
      <dgm:prSet/>
      <dgm:spPr/>
      <dgm:t>
        <a:bodyPr/>
        <a:lstStyle/>
        <a:p>
          <a:endParaRPr lang="ru-RU"/>
        </a:p>
      </dgm:t>
    </dgm:pt>
    <dgm:pt modelId="{19C0A34E-D630-4F57-A8C0-1E5DD50F0CC6}" type="sibTrans" cxnId="{A989B213-9253-4B70-813E-FA4945CE2636}">
      <dgm:prSet/>
      <dgm:spPr/>
      <dgm:t>
        <a:bodyPr/>
        <a:lstStyle/>
        <a:p>
          <a:endParaRPr lang="ru-RU"/>
        </a:p>
      </dgm:t>
    </dgm:pt>
    <dgm:pt modelId="{3D8A6CCE-F358-4F4D-948C-1055F01EBC2E}">
      <dgm:prSet/>
      <dgm:spPr/>
      <dgm:t>
        <a:bodyPr anchor="ctr" anchorCtr="0"/>
        <a:lstStyle/>
        <a:p>
          <a:pPr algn="l" rtl="0" eaLnBrk="0" fontAlgn="base" hangingPunct="0">
            <a:spcBef>
              <a:spcPct val="0"/>
            </a:spcBef>
            <a:spcAft>
              <a:spcPct val="0"/>
            </a:spcAft>
          </a:pPr>
          <a:r>
            <a:rPr lang="ru-RU" b="1" kern="1200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anose="02020603050405020304" pitchFamily="18" charset="0"/>
            </a:rPr>
            <a:t>ПУиО ГИИС «Электронный бюджет»</a:t>
          </a:r>
        </a:p>
      </dgm:t>
    </dgm:pt>
    <dgm:pt modelId="{F00B510C-0165-4926-9DE0-16236191426E}" type="parTrans" cxnId="{55722194-116F-4D1D-B606-010CF4E5E57C}">
      <dgm:prSet/>
      <dgm:spPr/>
      <dgm:t>
        <a:bodyPr/>
        <a:lstStyle/>
        <a:p>
          <a:endParaRPr lang="ru-RU"/>
        </a:p>
      </dgm:t>
    </dgm:pt>
    <dgm:pt modelId="{20E32CE6-0A83-4B98-BCCC-02508978E27A}" type="sibTrans" cxnId="{55722194-116F-4D1D-B606-010CF4E5E57C}">
      <dgm:prSet/>
      <dgm:spPr/>
      <dgm:t>
        <a:bodyPr/>
        <a:lstStyle/>
        <a:p>
          <a:endParaRPr lang="ru-RU"/>
        </a:p>
      </dgm:t>
    </dgm:pt>
    <dgm:pt modelId="{CB76BD69-7570-4393-8209-96B039EFBA15}">
      <dgm:prSet phldrT="[Текст]"/>
      <dgm:spPr/>
      <dgm:t>
        <a:bodyPr anchor="ctr" anchorCtr="0"/>
        <a:lstStyle/>
        <a:p>
          <a:pPr algn="l">
            <a:spcBef>
              <a:spcPct val="0"/>
            </a:spcBef>
            <a:spcAft>
              <a:spcPct val="15000"/>
            </a:spcAft>
          </a:pPr>
          <a:r>
            <a:rPr lang="ru-RU" kern="1200" dirty="0">
              <a:latin typeface="Times New Roman" pitchFamily="18" charset="0"/>
              <a:ea typeface="+mn-ea"/>
              <a:cs typeface="Times New Roman" panose="02020603050405020304" pitchFamily="18" charset="0"/>
            </a:rPr>
            <a:t>Автоматизированная система Федерального казначейства</a:t>
          </a:r>
          <a:endParaRPr lang="ru-RU" kern="1200" dirty="0"/>
        </a:p>
      </dgm:t>
    </dgm:pt>
    <dgm:pt modelId="{F4C987F8-E17B-4509-B710-314867DF0F7D}" type="parTrans" cxnId="{239E157A-A930-4EB0-8AD7-DB530789BA07}">
      <dgm:prSet/>
      <dgm:spPr/>
      <dgm:t>
        <a:bodyPr/>
        <a:lstStyle/>
        <a:p>
          <a:endParaRPr lang="ru-RU"/>
        </a:p>
      </dgm:t>
    </dgm:pt>
    <dgm:pt modelId="{CB27EB09-E370-40B6-9580-22D59E23F7CC}" type="sibTrans" cxnId="{239E157A-A930-4EB0-8AD7-DB530789BA07}">
      <dgm:prSet/>
      <dgm:spPr/>
      <dgm:t>
        <a:bodyPr/>
        <a:lstStyle/>
        <a:p>
          <a:endParaRPr lang="ru-RU"/>
        </a:p>
      </dgm:t>
    </dgm:pt>
    <dgm:pt modelId="{004B9565-666C-42F4-B946-B4A4A47A0A98}">
      <dgm:prSet/>
      <dgm:spPr/>
      <dgm:t>
        <a:bodyPr anchor="ctr" anchorCtr="0"/>
        <a:lstStyle/>
        <a:p>
          <a:pPr algn="l">
            <a:spcBef>
              <a:spcPct val="0"/>
            </a:spcBef>
            <a:spcAft>
              <a:spcPct val="15000"/>
            </a:spcAft>
          </a:pPr>
          <a:r>
            <a:rPr lang="ru-RU" b="0" kern="1200" dirty="0">
              <a:solidFill>
                <a:schemeClr val="tx1"/>
              </a:solidFill>
              <a:latin typeface="Times New Roman" pitchFamily="18" charset="0"/>
              <a:ea typeface="+mn-ea"/>
              <a:cs typeface="Times New Roman" panose="02020603050405020304" pitchFamily="18" charset="0"/>
            </a:rPr>
            <a:t>ПУиО ГИИС «Электронный бюджет»</a:t>
          </a:r>
          <a:endParaRPr lang="ru-RU" b="0" kern="1200" dirty="0">
            <a:solidFill>
              <a:schemeClr val="tx1"/>
            </a:solidFill>
          </a:endParaRPr>
        </a:p>
      </dgm:t>
    </dgm:pt>
    <dgm:pt modelId="{3E72863B-DE45-4BE8-82A5-2231A8167B4E}" type="parTrans" cxnId="{382FEE93-5362-4A6A-8A49-62DF023F827E}">
      <dgm:prSet/>
      <dgm:spPr/>
      <dgm:t>
        <a:bodyPr/>
        <a:lstStyle/>
        <a:p>
          <a:endParaRPr lang="ru-RU"/>
        </a:p>
      </dgm:t>
    </dgm:pt>
    <dgm:pt modelId="{9410AED6-338A-4685-B5E1-89488FF929E0}" type="sibTrans" cxnId="{382FEE93-5362-4A6A-8A49-62DF023F827E}">
      <dgm:prSet/>
      <dgm:spPr/>
      <dgm:t>
        <a:bodyPr/>
        <a:lstStyle/>
        <a:p>
          <a:endParaRPr lang="ru-RU"/>
        </a:p>
      </dgm:t>
    </dgm:pt>
    <dgm:pt modelId="{4C8B7A92-CEF8-48A1-ADC4-8F75B4B76689}">
      <dgm:prSet phldrT="[Текст]"/>
      <dgm:spPr/>
      <dgm:t>
        <a:bodyPr anchor="ctr" anchorCtr="0"/>
        <a:lstStyle/>
        <a:p>
          <a:pPr algn="l" rtl="0" eaLnBrk="0" fontAlgn="base" hangingPunct="0">
            <a:spcBef>
              <a:spcPct val="0"/>
            </a:spcBef>
            <a:spcAft>
              <a:spcPct val="0"/>
            </a:spcAft>
          </a:pPr>
          <a:endParaRPr lang="ru-RU" kern="1200" dirty="0">
            <a:solidFill>
              <a:prstClr val="black"/>
            </a:solidFill>
            <a:latin typeface="Times New Roman" pitchFamily="18" charset="0"/>
            <a:ea typeface="+mn-ea"/>
            <a:cs typeface="Times New Roman" panose="02020603050405020304" pitchFamily="18" charset="0"/>
          </a:endParaRPr>
        </a:p>
      </dgm:t>
    </dgm:pt>
    <dgm:pt modelId="{9C7B8202-9B38-4047-AD0B-32BEBF36C64D}" type="parTrans" cxnId="{3636F887-CDF5-4B5D-B384-E7E54EA08EFE}">
      <dgm:prSet/>
      <dgm:spPr/>
      <dgm:t>
        <a:bodyPr/>
        <a:lstStyle/>
        <a:p>
          <a:endParaRPr lang="ru-RU"/>
        </a:p>
      </dgm:t>
    </dgm:pt>
    <dgm:pt modelId="{F3424840-D57E-449F-B700-D19AD4E484EA}" type="sibTrans" cxnId="{3636F887-CDF5-4B5D-B384-E7E54EA08EFE}">
      <dgm:prSet/>
      <dgm:spPr/>
      <dgm:t>
        <a:bodyPr/>
        <a:lstStyle/>
        <a:p>
          <a:endParaRPr lang="ru-RU"/>
        </a:p>
      </dgm:t>
    </dgm:pt>
    <dgm:pt modelId="{0B8FD383-B7E2-42E5-9F6F-9D72E8294A9A}" type="pres">
      <dgm:prSet presAssocID="{D5209F8B-B029-4FBF-8B51-3CFD5BFAEA0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C1B5C19-FA79-4586-8985-6462B392F8B2}" type="pres">
      <dgm:prSet presAssocID="{8A1DDD6F-978A-40C1-9892-954F52A8E82A}" presName="linNode" presStyleCnt="0"/>
      <dgm:spPr/>
    </dgm:pt>
    <dgm:pt modelId="{7431E4CB-0EA6-4928-8F52-7FC0A19860C4}" type="pres">
      <dgm:prSet presAssocID="{8A1DDD6F-978A-40C1-9892-954F52A8E82A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5C9C23-AEF6-443B-B1C6-9E937D61675A}" type="pres">
      <dgm:prSet presAssocID="{8A1DDD6F-978A-40C1-9892-954F52A8E82A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4A785A-FB28-4FB0-9C80-34939BB986F3}" type="pres">
      <dgm:prSet presAssocID="{F5A0FDE3-B051-4419-AA70-BA88115C21DB}" presName="spacing" presStyleCnt="0"/>
      <dgm:spPr/>
    </dgm:pt>
    <dgm:pt modelId="{CB58F842-D4EC-4FDF-9201-D45A8696283B}" type="pres">
      <dgm:prSet presAssocID="{27251753-AFEC-4D50-BA24-EC4125E89EA2}" presName="linNode" presStyleCnt="0"/>
      <dgm:spPr/>
    </dgm:pt>
    <dgm:pt modelId="{751C5AB7-FF82-4EC5-9F28-3972247E5DA1}" type="pres">
      <dgm:prSet presAssocID="{27251753-AFEC-4D50-BA24-EC4125E89EA2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B4CB84-13CD-4321-B0D5-C9D96D9CDF17}" type="pres">
      <dgm:prSet presAssocID="{27251753-AFEC-4D50-BA24-EC4125E89EA2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0917B5-B195-4296-97CA-C1B309FD6A2F}" type="pres">
      <dgm:prSet presAssocID="{19C0A34E-D630-4F57-A8C0-1E5DD50F0CC6}" presName="spacing" presStyleCnt="0"/>
      <dgm:spPr/>
    </dgm:pt>
    <dgm:pt modelId="{A10065A7-341D-4F4C-9EF8-6510576BE29D}" type="pres">
      <dgm:prSet presAssocID="{5BA8F162-51EC-4591-8123-533863D44F59}" presName="linNode" presStyleCnt="0"/>
      <dgm:spPr/>
    </dgm:pt>
    <dgm:pt modelId="{6AA391C8-A762-49B2-88B2-502138B028A8}" type="pres">
      <dgm:prSet presAssocID="{5BA8F162-51EC-4591-8123-533863D44F59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863836-ECCC-40FA-AD91-319DAA2CB416}" type="pres">
      <dgm:prSet presAssocID="{5BA8F162-51EC-4591-8123-533863D44F59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2E94E63-C573-4CCD-AF1B-538830D93705}" srcId="{27251753-AFEC-4D50-BA24-EC4125E89EA2}" destId="{5CD68C78-BDD3-4B31-91E8-D97189892014}" srcOrd="0" destOrd="0" parTransId="{677EBC1F-E95A-47EF-9118-93613F38F59B}" sibTransId="{C5C66F44-AD92-4D7C-AAF6-2033A229FAEE}"/>
    <dgm:cxn modelId="{239E157A-A930-4EB0-8AD7-DB530789BA07}" srcId="{8A1DDD6F-978A-40C1-9892-954F52A8E82A}" destId="{CB76BD69-7570-4393-8209-96B039EFBA15}" srcOrd="0" destOrd="0" parTransId="{F4C987F8-E17B-4509-B710-314867DF0F7D}" sibTransId="{CB27EB09-E370-40B6-9580-22D59E23F7CC}"/>
    <dgm:cxn modelId="{C9A4B9D0-103A-4F4A-959F-B2251A209ACD}" type="presOf" srcId="{004B9565-666C-42F4-B946-B4A4A47A0A98}" destId="{D4863836-ECCC-40FA-AD91-319DAA2CB416}" srcOrd="0" destOrd="0" presId="urn:microsoft.com/office/officeart/2005/8/layout/vList6"/>
    <dgm:cxn modelId="{95688EF9-3497-4E6B-A90D-3027B5088CDF}" type="presOf" srcId="{5BA8F162-51EC-4591-8123-533863D44F59}" destId="{6AA391C8-A762-49B2-88B2-502138B028A8}" srcOrd="0" destOrd="0" presId="urn:microsoft.com/office/officeart/2005/8/layout/vList6"/>
    <dgm:cxn modelId="{B9F57DCA-B595-4315-83E9-16FBE8FFC5DD}" srcId="{D5209F8B-B029-4FBF-8B51-3CFD5BFAEA06}" destId="{5BA8F162-51EC-4591-8123-533863D44F59}" srcOrd="2" destOrd="0" parTransId="{519D0E9A-C85C-48CC-ACAC-8181D35AC111}" sibTransId="{667555FC-D85C-483E-874E-EBF55733FAD9}"/>
    <dgm:cxn modelId="{382FEE93-5362-4A6A-8A49-62DF023F827E}" srcId="{5BA8F162-51EC-4591-8123-533863D44F59}" destId="{004B9565-666C-42F4-B946-B4A4A47A0A98}" srcOrd="0" destOrd="0" parTransId="{3E72863B-DE45-4BE8-82A5-2231A8167B4E}" sibTransId="{9410AED6-338A-4685-B5E1-89488FF929E0}"/>
    <dgm:cxn modelId="{1B85391B-E089-413F-ACA5-A9744E91B9E2}" srcId="{D5209F8B-B029-4FBF-8B51-3CFD5BFAEA06}" destId="{8A1DDD6F-978A-40C1-9892-954F52A8E82A}" srcOrd="0" destOrd="0" parTransId="{531FC77F-5A10-4C00-9271-79656358CB71}" sibTransId="{F5A0FDE3-B051-4419-AA70-BA88115C21DB}"/>
    <dgm:cxn modelId="{A989B213-9253-4B70-813E-FA4945CE2636}" srcId="{D5209F8B-B029-4FBF-8B51-3CFD5BFAEA06}" destId="{27251753-AFEC-4D50-BA24-EC4125E89EA2}" srcOrd="1" destOrd="0" parTransId="{7A02A32F-A69D-4C36-93AC-CD83D4AE42A6}" sibTransId="{19C0A34E-D630-4F57-A8C0-1E5DD50F0CC6}"/>
    <dgm:cxn modelId="{3BAF759D-DF44-4BA5-949C-75A32C178FB0}" type="presOf" srcId="{D5209F8B-B029-4FBF-8B51-3CFD5BFAEA06}" destId="{0B8FD383-B7E2-42E5-9F6F-9D72E8294A9A}" srcOrd="0" destOrd="0" presId="urn:microsoft.com/office/officeart/2005/8/layout/vList6"/>
    <dgm:cxn modelId="{940D7461-830E-449F-9719-11CB19820463}" type="presOf" srcId="{5CD68C78-BDD3-4B31-91E8-D97189892014}" destId="{45B4CB84-13CD-4321-B0D5-C9D96D9CDF17}" srcOrd="0" destOrd="0" presId="urn:microsoft.com/office/officeart/2005/8/layout/vList6"/>
    <dgm:cxn modelId="{71544886-8D38-4798-BCB2-CDF4A22D6D3A}" type="presOf" srcId="{4C8B7A92-CEF8-48A1-ADC4-8F75B4B76689}" destId="{45B4CB84-13CD-4321-B0D5-C9D96D9CDF17}" srcOrd="0" destOrd="1" presId="urn:microsoft.com/office/officeart/2005/8/layout/vList6"/>
    <dgm:cxn modelId="{3636F887-CDF5-4B5D-B384-E7E54EA08EFE}" srcId="{27251753-AFEC-4D50-BA24-EC4125E89EA2}" destId="{4C8B7A92-CEF8-48A1-ADC4-8F75B4B76689}" srcOrd="1" destOrd="0" parTransId="{9C7B8202-9B38-4047-AD0B-32BEBF36C64D}" sibTransId="{F3424840-D57E-449F-B700-D19AD4E484EA}"/>
    <dgm:cxn modelId="{9C1DA092-11C3-42BC-BE3F-0CE5B4AC2499}" type="presOf" srcId="{CB76BD69-7570-4393-8209-96B039EFBA15}" destId="{295C9C23-AEF6-443B-B1C6-9E937D61675A}" srcOrd="0" destOrd="0" presId="urn:microsoft.com/office/officeart/2005/8/layout/vList6"/>
    <dgm:cxn modelId="{E727F30E-F050-4C45-AA1D-F709969FD921}" type="presOf" srcId="{27251753-AFEC-4D50-BA24-EC4125E89EA2}" destId="{751C5AB7-FF82-4EC5-9F28-3972247E5DA1}" srcOrd="0" destOrd="0" presId="urn:microsoft.com/office/officeart/2005/8/layout/vList6"/>
    <dgm:cxn modelId="{55722194-116F-4D1D-B606-010CF4E5E57C}" srcId="{27251753-AFEC-4D50-BA24-EC4125E89EA2}" destId="{3D8A6CCE-F358-4F4D-948C-1055F01EBC2E}" srcOrd="2" destOrd="0" parTransId="{F00B510C-0165-4926-9DE0-16236191426E}" sibTransId="{20E32CE6-0A83-4B98-BCCC-02508978E27A}"/>
    <dgm:cxn modelId="{A6909FF1-B1D2-4477-A1E6-102D463256A6}" type="presOf" srcId="{3D8A6CCE-F358-4F4D-948C-1055F01EBC2E}" destId="{45B4CB84-13CD-4321-B0D5-C9D96D9CDF17}" srcOrd="0" destOrd="2" presId="urn:microsoft.com/office/officeart/2005/8/layout/vList6"/>
    <dgm:cxn modelId="{97A73F64-7521-4F48-BE5E-CD8D7D80C38F}" type="presOf" srcId="{8A1DDD6F-978A-40C1-9892-954F52A8E82A}" destId="{7431E4CB-0EA6-4928-8F52-7FC0A19860C4}" srcOrd="0" destOrd="0" presId="urn:microsoft.com/office/officeart/2005/8/layout/vList6"/>
    <dgm:cxn modelId="{6A155CD8-DE55-4DF7-9D53-CF040B3AADB1}" type="presParOf" srcId="{0B8FD383-B7E2-42E5-9F6F-9D72E8294A9A}" destId="{6C1B5C19-FA79-4586-8985-6462B392F8B2}" srcOrd="0" destOrd="0" presId="urn:microsoft.com/office/officeart/2005/8/layout/vList6"/>
    <dgm:cxn modelId="{95C3C02C-2EEC-46D3-8BAB-76F26F4DCFF0}" type="presParOf" srcId="{6C1B5C19-FA79-4586-8985-6462B392F8B2}" destId="{7431E4CB-0EA6-4928-8F52-7FC0A19860C4}" srcOrd="0" destOrd="0" presId="urn:microsoft.com/office/officeart/2005/8/layout/vList6"/>
    <dgm:cxn modelId="{FF6C5F15-AB0E-4240-96B4-300C589D4383}" type="presParOf" srcId="{6C1B5C19-FA79-4586-8985-6462B392F8B2}" destId="{295C9C23-AEF6-443B-B1C6-9E937D61675A}" srcOrd="1" destOrd="0" presId="urn:microsoft.com/office/officeart/2005/8/layout/vList6"/>
    <dgm:cxn modelId="{10B8CA03-DF51-4E43-AECF-9A9C2DD3103E}" type="presParOf" srcId="{0B8FD383-B7E2-42E5-9F6F-9D72E8294A9A}" destId="{8F4A785A-FB28-4FB0-9C80-34939BB986F3}" srcOrd="1" destOrd="0" presId="urn:microsoft.com/office/officeart/2005/8/layout/vList6"/>
    <dgm:cxn modelId="{715CCE49-C062-4C9C-BB0A-F8E182138B72}" type="presParOf" srcId="{0B8FD383-B7E2-42E5-9F6F-9D72E8294A9A}" destId="{CB58F842-D4EC-4FDF-9201-D45A8696283B}" srcOrd="2" destOrd="0" presId="urn:microsoft.com/office/officeart/2005/8/layout/vList6"/>
    <dgm:cxn modelId="{AADDA581-73ED-4218-83A0-5E0FE9AD1DCC}" type="presParOf" srcId="{CB58F842-D4EC-4FDF-9201-D45A8696283B}" destId="{751C5AB7-FF82-4EC5-9F28-3972247E5DA1}" srcOrd="0" destOrd="0" presId="urn:microsoft.com/office/officeart/2005/8/layout/vList6"/>
    <dgm:cxn modelId="{705EF30D-9A03-4F5B-A964-4ABF390CAE48}" type="presParOf" srcId="{CB58F842-D4EC-4FDF-9201-D45A8696283B}" destId="{45B4CB84-13CD-4321-B0D5-C9D96D9CDF17}" srcOrd="1" destOrd="0" presId="urn:microsoft.com/office/officeart/2005/8/layout/vList6"/>
    <dgm:cxn modelId="{5ACA3285-D705-427E-82D1-BE01AD3072D1}" type="presParOf" srcId="{0B8FD383-B7E2-42E5-9F6F-9D72E8294A9A}" destId="{FC0917B5-B195-4296-97CA-C1B309FD6A2F}" srcOrd="3" destOrd="0" presId="urn:microsoft.com/office/officeart/2005/8/layout/vList6"/>
    <dgm:cxn modelId="{0B55B584-FAD9-42ED-B7A6-1365C5EFA8BC}" type="presParOf" srcId="{0B8FD383-B7E2-42E5-9F6F-9D72E8294A9A}" destId="{A10065A7-341D-4F4C-9EF8-6510576BE29D}" srcOrd="4" destOrd="0" presId="urn:microsoft.com/office/officeart/2005/8/layout/vList6"/>
    <dgm:cxn modelId="{1B272052-7B8A-43AD-8DA1-1950E1488243}" type="presParOf" srcId="{A10065A7-341D-4F4C-9EF8-6510576BE29D}" destId="{6AA391C8-A762-49B2-88B2-502138B028A8}" srcOrd="0" destOrd="0" presId="urn:microsoft.com/office/officeart/2005/8/layout/vList6"/>
    <dgm:cxn modelId="{A6E94D76-D157-4171-9824-1CC1839CCA8A}" type="presParOf" srcId="{A10065A7-341D-4F4C-9EF8-6510576BE29D}" destId="{D4863836-ECCC-40FA-AD91-319DAA2CB41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209F8B-B029-4FBF-8B51-3CFD5BFAEA06}" type="doc">
      <dgm:prSet loTypeId="urn:microsoft.com/office/officeart/2005/8/layout/vList6" loCatId="process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27251753-AFEC-4D50-BA24-EC4125E89EA2}">
      <dgm:prSet phldrT="[Текст]"/>
      <dgm:spPr/>
      <dgm:t>
        <a:bodyPr/>
        <a:lstStyle/>
        <a:p>
          <a:r>
            <a:rPr lang="ru-RU" dirty="0"/>
            <a:t>2019</a:t>
          </a:r>
        </a:p>
      </dgm:t>
    </dgm:pt>
    <dgm:pt modelId="{7A02A32F-A69D-4C36-93AC-CD83D4AE42A6}" type="parTrans" cxnId="{A989B213-9253-4B70-813E-FA4945CE2636}">
      <dgm:prSet/>
      <dgm:spPr/>
      <dgm:t>
        <a:bodyPr/>
        <a:lstStyle/>
        <a:p>
          <a:endParaRPr lang="ru-RU"/>
        </a:p>
      </dgm:t>
    </dgm:pt>
    <dgm:pt modelId="{19C0A34E-D630-4F57-A8C0-1E5DD50F0CC6}" type="sibTrans" cxnId="{A989B213-9253-4B70-813E-FA4945CE2636}">
      <dgm:prSet/>
      <dgm:spPr/>
      <dgm:t>
        <a:bodyPr/>
        <a:lstStyle/>
        <a:p>
          <a:endParaRPr lang="ru-RU"/>
        </a:p>
      </dgm:t>
    </dgm:pt>
    <dgm:pt modelId="{868574C4-169E-4499-AC6B-DC59AB95444F}">
      <dgm:prSet phldrT="[Текст]" custT="1"/>
      <dgm:spPr/>
      <dgm:t>
        <a:bodyPr anchor="ctr" anchorCtr="0"/>
        <a:lstStyle/>
        <a:p>
          <a:pPr algn="l" rtl="0" eaLnBrk="0" fontAlgn="base" hangingPunct="0">
            <a:spcBef>
              <a:spcPct val="0"/>
            </a:spcBef>
            <a:spcAft>
              <a:spcPct val="0"/>
            </a:spcAft>
          </a:pPr>
          <a:r>
            <a:rPr lang="ru-RU" sz="1800" b="1" kern="1200" dirty="0">
              <a:solidFill>
                <a:schemeClr val="tx1"/>
              </a:solidFill>
              <a:latin typeface="Times New Roman" pitchFamily="18" charset="0"/>
              <a:ea typeface="+mn-ea"/>
              <a:cs typeface="Times New Roman" panose="02020603050405020304" pitchFamily="18" charset="0"/>
            </a:rPr>
            <a:t>ПУиО ГИИС «Электронный бюджет»</a:t>
          </a:r>
          <a:endParaRPr lang="ru-RU" sz="2300" kern="1200" dirty="0">
            <a:solidFill>
              <a:prstClr val="black"/>
            </a:solidFill>
            <a:latin typeface="Times New Roman" pitchFamily="18" charset="0"/>
            <a:ea typeface="+mn-ea"/>
            <a:cs typeface="Times New Roman" panose="02020603050405020304" pitchFamily="18" charset="0"/>
          </a:endParaRPr>
        </a:p>
      </dgm:t>
    </dgm:pt>
    <dgm:pt modelId="{32348DE4-C795-4D46-B757-11523FCC1D15}" type="parTrans" cxnId="{D1464C76-C667-48A3-ACD6-7EC372E35DB4}">
      <dgm:prSet/>
      <dgm:spPr/>
      <dgm:t>
        <a:bodyPr/>
        <a:lstStyle/>
        <a:p>
          <a:endParaRPr lang="ru-RU"/>
        </a:p>
      </dgm:t>
    </dgm:pt>
    <dgm:pt modelId="{8491D115-00CD-4EE6-90E2-FDD66FEB99E3}" type="sibTrans" cxnId="{D1464C76-C667-48A3-ACD6-7EC372E35DB4}">
      <dgm:prSet/>
      <dgm:spPr/>
      <dgm:t>
        <a:bodyPr/>
        <a:lstStyle/>
        <a:p>
          <a:endParaRPr lang="ru-RU"/>
        </a:p>
      </dgm:t>
    </dgm:pt>
    <dgm:pt modelId="{0B8FD383-B7E2-42E5-9F6F-9D72E8294A9A}" type="pres">
      <dgm:prSet presAssocID="{D5209F8B-B029-4FBF-8B51-3CFD5BFAEA0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B58F842-D4EC-4FDF-9201-D45A8696283B}" type="pres">
      <dgm:prSet presAssocID="{27251753-AFEC-4D50-BA24-EC4125E89EA2}" presName="linNode" presStyleCnt="0"/>
      <dgm:spPr/>
    </dgm:pt>
    <dgm:pt modelId="{751C5AB7-FF82-4EC5-9F28-3972247E5DA1}" type="pres">
      <dgm:prSet presAssocID="{27251753-AFEC-4D50-BA24-EC4125E89EA2}" presName="parentShp" presStyleLbl="node1" presStyleIdx="0" presStyleCnt="1" custScaleY="467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B4CB84-13CD-4321-B0D5-C9D96D9CDF17}" type="pres">
      <dgm:prSet presAssocID="{27251753-AFEC-4D50-BA24-EC4125E89EA2}" presName="childShp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1464C76-C667-48A3-ACD6-7EC372E35DB4}" srcId="{27251753-AFEC-4D50-BA24-EC4125E89EA2}" destId="{868574C4-169E-4499-AC6B-DC59AB95444F}" srcOrd="0" destOrd="0" parTransId="{32348DE4-C795-4D46-B757-11523FCC1D15}" sibTransId="{8491D115-00CD-4EE6-90E2-FDD66FEB99E3}"/>
    <dgm:cxn modelId="{E468E015-6564-4BB0-86D9-82B0C2832C0F}" type="presOf" srcId="{27251753-AFEC-4D50-BA24-EC4125E89EA2}" destId="{751C5AB7-FF82-4EC5-9F28-3972247E5DA1}" srcOrd="0" destOrd="0" presId="urn:microsoft.com/office/officeart/2005/8/layout/vList6"/>
    <dgm:cxn modelId="{C38E9DB8-C3F9-450B-AB01-791D822D19AC}" type="presOf" srcId="{D5209F8B-B029-4FBF-8B51-3CFD5BFAEA06}" destId="{0B8FD383-B7E2-42E5-9F6F-9D72E8294A9A}" srcOrd="0" destOrd="0" presId="urn:microsoft.com/office/officeart/2005/8/layout/vList6"/>
    <dgm:cxn modelId="{A989B213-9253-4B70-813E-FA4945CE2636}" srcId="{D5209F8B-B029-4FBF-8B51-3CFD5BFAEA06}" destId="{27251753-AFEC-4D50-BA24-EC4125E89EA2}" srcOrd="0" destOrd="0" parTransId="{7A02A32F-A69D-4C36-93AC-CD83D4AE42A6}" sibTransId="{19C0A34E-D630-4F57-A8C0-1E5DD50F0CC6}"/>
    <dgm:cxn modelId="{9D17BF74-5623-48C6-9E73-5457C758C843}" type="presOf" srcId="{868574C4-169E-4499-AC6B-DC59AB95444F}" destId="{45B4CB84-13CD-4321-B0D5-C9D96D9CDF17}" srcOrd="0" destOrd="0" presId="urn:microsoft.com/office/officeart/2005/8/layout/vList6"/>
    <dgm:cxn modelId="{881BDA94-ABA2-48E1-A384-CFFFA2814C89}" type="presParOf" srcId="{0B8FD383-B7E2-42E5-9F6F-9D72E8294A9A}" destId="{CB58F842-D4EC-4FDF-9201-D45A8696283B}" srcOrd="0" destOrd="0" presId="urn:microsoft.com/office/officeart/2005/8/layout/vList6"/>
    <dgm:cxn modelId="{18DCC9F6-B184-45B6-AB37-3A274DF9F26F}" type="presParOf" srcId="{CB58F842-D4EC-4FDF-9201-D45A8696283B}" destId="{751C5AB7-FF82-4EC5-9F28-3972247E5DA1}" srcOrd="0" destOrd="0" presId="urn:microsoft.com/office/officeart/2005/8/layout/vList6"/>
    <dgm:cxn modelId="{5E5E4C83-48C5-4109-BE33-61D8E8E14F2C}" type="presParOf" srcId="{CB58F842-D4EC-4FDF-9201-D45A8696283B}" destId="{45B4CB84-13CD-4321-B0D5-C9D96D9CDF1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5209F8B-B029-4FBF-8B51-3CFD5BFAEA06}" type="doc">
      <dgm:prSet loTypeId="urn:microsoft.com/office/officeart/2005/8/layout/vList6" loCatId="process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27251753-AFEC-4D50-BA24-EC4125E89EA2}">
      <dgm:prSet phldrT="[Текст]"/>
      <dgm:spPr/>
      <dgm:t>
        <a:bodyPr/>
        <a:lstStyle/>
        <a:p>
          <a:r>
            <a:rPr lang="ru-RU" dirty="0" smtClean="0"/>
            <a:t>2020-20ХХ</a:t>
          </a:r>
          <a:endParaRPr lang="ru-RU" dirty="0"/>
        </a:p>
      </dgm:t>
    </dgm:pt>
    <dgm:pt modelId="{7A02A32F-A69D-4C36-93AC-CD83D4AE42A6}" type="parTrans" cxnId="{A989B213-9253-4B70-813E-FA4945CE2636}">
      <dgm:prSet/>
      <dgm:spPr/>
      <dgm:t>
        <a:bodyPr/>
        <a:lstStyle/>
        <a:p>
          <a:endParaRPr lang="ru-RU"/>
        </a:p>
      </dgm:t>
    </dgm:pt>
    <dgm:pt modelId="{19C0A34E-D630-4F57-A8C0-1E5DD50F0CC6}" type="sibTrans" cxnId="{A989B213-9253-4B70-813E-FA4945CE2636}">
      <dgm:prSet/>
      <dgm:spPr/>
      <dgm:t>
        <a:bodyPr/>
        <a:lstStyle/>
        <a:p>
          <a:endParaRPr lang="ru-RU"/>
        </a:p>
      </dgm:t>
    </dgm:pt>
    <dgm:pt modelId="{868574C4-169E-4499-AC6B-DC59AB95444F}">
      <dgm:prSet phldrT="[Текст]" custT="1"/>
      <dgm:spPr/>
      <dgm:t>
        <a:bodyPr anchor="ctr" anchorCtr="0"/>
        <a:lstStyle/>
        <a:p>
          <a:pPr algn="l" rtl="0" eaLnBrk="0" fontAlgn="base" hangingPunct="0">
            <a:spcBef>
              <a:spcPct val="0"/>
            </a:spcBef>
            <a:spcAft>
              <a:spcPct val="0"/>
            </a:spcAft>
          </a:pPr>
          <a:r>
            <a:rPr lang="ru-RU" sz="1800" b="1" kern="1200" dirty="0">
              <a:solidFill>
                <a:schemeClr val="tx1"/>
              </a:solidFill>
              <a:latin typeface="Times New Roman" pitchFamily="18" charset="0"/>
              <a:ea typeface="+mn-ea"/>
              <a:cs typeface="Times New Roman" panose="02020603050405020304" pitchFamily="18" charset="0"/>
            </a:rPr>
            <a:t>ПУиО ГИИС «Электронный бюджет»</a:t>
          </a:r>
          <a:endParaRPr lang="ru-RU" sz="2300" kern="1200" dirty="0">
            <a:solidFill>
              <a:prstClr val="black"/>
            </a:solidFill>
            <a:latin typeface="Times New Roman" pitchFamily="18" charset="0"/>
            <a:ea typeface="+mn-ea"/>
            <a:cs typeface="Times New Roman" panose="02020603050405020304" pitchFamily="18" charset="0"/>
          </a:endParaRPr>
        </a:p>
      </dgm:t>
    </dgm:pt>
    <dgm:pt modelId="{32348DE4-C795-4D46-B757-11523FCC1D15}" type="parTrans" cxnId="{D1464C76-C667-48A3-ACD6-7EC372E35DB4}">
      <dgm:prSet/>
      <dgm:spPr/>
      <dgm:t>
        <a:bodyPr/>
        <a:lstStyle/>
        <a:p>
          <a:endParaRPr lang="ru-RU"/>
        </a:p>
      </dgm:t>
    </dgm:pt>
    <dgm:pt modelId="{8491D115-00CD-4EE6-90E2-FDD66FEB99E3}" type="sibTrans" cxnId="{D1464C76-C667-48A3-ACD6-7EC372E35DB4}">
      <dgm:prSet/>
      <dgm:spPr/>
      <dgm:t>
        <a:bodyPr/>
        <a:lstStyle/>
        <a:p>
          <a:endParaRPr lang="ru-RU"/>
        </a:p>
      </dgm:t>
    </dgm:pt>
    <dgm:pt modelId="{0B8FD383-B7E2-42E5-9F6F-9D72E8294A9A}" type="pres">
      <dgm:prSet presAssocID="{D5209F8B-B029-4FBF-8B51-3CFD5BFAEA0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B58F842-D4EC-4FDF-9201-D45A8696283B}" type="pres">
      <dgm:prSet presAssocID="{27251753-AFEC-4D50-BA24-EC4125E89EA2}" presName="linNode" presStyleCnt="0"/>
      <dgm:spPr/>
    </dgm:pt>
    <dgm:pt modelId="{751C5AB7-FF82-4EC5-9F28-3972247E5DA1}" type="pres">
      <dgm:prSet presAssocID="{27251753-AFEC-4D50-BA24-EC4125E89EA2}" presName="parentShp" presStyleLbl="node1" presStyleIdx="0" presStyleCnt="1" custScaleY="703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B4CB84-13CD-4321-B0D5-C9D96D9CDF17}" type="pres">
      <dgm:prSet presAssocID="{27251753-AFEC-4D50-BA24-EC4125E89EA2}" presName="childShp" presStyleLbl="bgAccFollowNode1" presStyleIdx="0" presStyleCnt="1" custScaleX="989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A702B5-DC30-4081-A291-3D746481F529}" type="presOf" srcId="{D5209F8B-B029-4FBF-8B51-3CFD5BFAEA06}" destId="{0B8FD383-B7E2-42E5-9F6F-9D72E8294A9A}" srcOrd="0" destOrd="0" presId="urn:microsoft.com/office/officeart/2005/8/layout/vList6"/>
    <dgm:cxn modelId="{D1464C76-C667-48A3-ACD6-7EC372E35DB4}" srcId="{27251753-AFEC-4D50-BA24-EC4125E89EA2}" destId="{868574C4-169E-4499-AC6B-DC59AB95444F}" srcOrd="0" destOrd="0" parTransId="{32348DE4-C795-4D46-B757-11523FCC1D15}" sibTransId="{8491D115-00CD-4EE6-90E2-FDD66FEB99E3}"/>
    <dgm:cxn modelId="{FE36235F-2D7A-4068-8F57-91F2B986767C}" type="presOf" srcId="{868574C4-169E-4499-AC6B-DC59AB95444F}" destId="{45B4CB84-13CD-4321-B0D5-C9D96D9CDF17}" srcOrd="0" destOrd="0" presId="urn:microsoft.com/office/officeart/2005/8/layout/vList6"/>
    <dgm:cxn modelId="{A989B213-9253-4B70-813E-FA4945CE2636}" srcId="{D5209F8B-B029-4FBF-8B51-3CFD5BFAEA06}" destId="{27251753-AFEC-4D50-BA24-EC4125E89EA2}" srcOrd="0" destOrd="0" parTransId="{7A02A32F-A69D-4C36-93AC-CD83D4AE42A6}" sibTransId="{19C0A34E-D630-4F57-A8C0-1E5DD50F0CC6}"/>
    <dgm:cxn modelId="{A04DDBCA-7059-4485-9977-A5BD0495CA96}" type="presOf" srcId="{27251753-AFEC-4D50-BA24-EC4125E89EA2}" destId="{751C5AB7-FF82-4EC5-9F28-3972247E5DA1}" srcOrd="0" destOrd="0" presId="urn:microsoft.com/office/officeart/2005/8/layout/vList6"/>
    <dgm:cxn modelId="{608F5144-6157-40EE-A436-80C1447EC0A8}" type="presParOf" srcId="{0B8FD383-B7E2-42E5-9F6F-9D72E8294A9A}" destId="{CB58F842-D4EC-4FDF-9201-D45A8696283B}" srcOrd="0" destOrd="0" presId="urn:microsoft.com/office/officeart/2005/8/layout/vList6"/>
    <dgm:cxn modelId="{464511E9-10FC-44EA-B4FC-6F73B157A222}" type="presParOf" srcId="{CB58F842-D4EC-4FDF-9201-D45A8696283B}" destId="{751C5AB7-FF82-4EC5-9F28-3972247E5DA1}" srcOrd="0" destOrd="0" presId="urn:microsoft.com/office/officeart/2005/8/layout/vList6"/>
    <dgm:cxn modelId="{24C93544-ADAD-48D9-BD9A-B7748D8D0F32}" type="presParOf" srcId="{CB58F842-D4EC-4FDF-9201-D45A8696283B}" destId="{45B4CB84-13CD-4321-B0D5-C9D96D9CDF1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1DCC013-2152-4C09-B18C-BCB99C5D8683}" type="doc">
      <dgm:prSet loTypeId="urn:microsoft.com/office/officeart/2008/layout/VerticalCurvedList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F1920DD-36D0-4BC9-B163-E3A81A15B41B}">
      <dgm:prSet phldrT="[Текст]"/>
      <dgm:spPr/>
      <dgm:t>
        <a:bodyPr/>
        <a:lstStyle/>
        <a:p>
          <a:r>
            <a:rPr lang="ru-RU" dirty="0" smtClean="0"/>
            <a:t>созданы рабочие группы и проводятся совещания</a:t>
          </a:r>
          <a:endParaRPr lang="ru-RU" dirty="0"/>
        </a:p>
      </dgm:t>
    </dgm:pt>
    <dgm:pt modelId="{6A58535B-6EDE-4800-9181-5F60FF679F48}" type="parTrans" cxnId="{9E402298-B291-41F8-BFB2-FC137C6F9A96}">
      <dgm:prSet/>
      <dgm:spPr/>
      <dgm:t>
        <a:bodyPr/>
        <a:lstStyle/>
        <a:p>
          <a:endParaRPr lang="ru-RU"/>
        </a:p>
      </dgm:t>
    </dgm:pt>
    <dgm:pt modelId="{D6DE751D-B039-401E-8E35-65BD554D52D7}" type="sibTrans" cxnId="{9E402298-B291-41F8-BFB2-FC137C6F9A96}">
      <dgm:prSet/>
      <dgm:spPr/>
      <dgm:t>
        <a:bodyPr/>
        <a:lstStyle/>
        <a:p>
          <a:endParaRPr lang="ru-RU"/>
        </a:p>
      </dgm:t>
    </dgm:pt>
    <dgm:pt modelId="{439974D5-CA86-4EB3-9779-DC328A78E9A0}">
      <dgm:prSet/>
      <dgm:spPr/>
      <dgm:t>
        <a:bodyPr/>
        <a:lstStyle/>
        <a:p>
          <a:r>
            <a:rPr lang="ru-RU" dirty="0" smtClean="0"/>
            <a:t>проведен анализ баз данных и программного обеспечения, анализ организации и ведения бюджетного учета</a:t>
          </a:r>
          <a:endParaRPr lang="ru-RU" dirty="0"/>
        </a:p>
      </dgm:t>
    </dgm:pt>
    <dgm:pt modelId="{0B2DAA14-6206-45E7-855F-8501FE0E6432}" type="parTrans" cxnId="{056780E2-A9B5-43F6-86FC-F3B58E7B6942}">
      <dgm:prSet/>
      <dgm:spPr/>
      <dgm:t>
        <a:bodyPr/>
        <a:lstStyle/>
        <a:p>
          <a:endParaRPr lang="ru-RU"/>
        </a:p>
      </dgm:t>
    </dgm:pt>
    <dgm:pt modelId="{CA455963-C45A-42DB-832A-877933007760}" type="sibTrans" cxnId="{056780E2-A9B5-43F6-86FC-F3B58E7B6942}">
      <dgm:prSet/>
      <dgm:spPr/>
      <dgm:t>
        <a:bodyPr/>
        <a:lstStyle/>
        <a:p>
          <a:endParaRPr lang="ru-RU"/>
        </a:p>
      </dgm:t>
    </dgm:pt>
    <dgm:pt modelId="{D3ABA1DA-18A2-4553-8194-0C9B301E6A8E}">
      <dgm:prSet/>
      <dgm:spPr/>
      <dgm:t>
        <a:bodyPr/>
        <a:lstStyle/>
        <a:p>
          <a:r>
            <a:rPr lang="ru-RU" smtClean="0"/>
            <a:t>заключены Соглашения о передаче Управлению полномочий по начислению выплат по оплате труда, ведению бюджетного учета и формированию отчетности</a:t>
          </a:r>
          <a:endParaRPr lang="ru-RU"/>
        </a:p>
      </dgm:t>
    </dgm:pt>
    <dgm:pt modelId="{C649CE0A-F344-4D26-A9E4-3188EE6104C1}" type="parTrans" cxnId="{4B6171A9-A0F4-4D1F-AB21-599305A3A734}">
      <dgm:prSet/>
      <dgm:spPr/>
      <dgm:t>
        <a:bodyPr/>
        <a:lstStyle/>
        <a:p>
          <a:endParaRPr lang="ru-RU"/>
        </a:p>
      </dgm:t>
    </dgm:pt>
    <dgm:pt modelId="{5E79A2C6-78BF-4EAE-A329-74A15F69CB50}" type="sibTrans" cxnId="{4B6171A9-A0F4-4D1F-AB21-599305A3A734}">
      <dgm:prSet/>
      <dgm:spPr/>
      <dgm:t>
        <a:bodyPr/>
        <a:lstStyle/>
        <a:p>
          <a:endParaRPr lang="ru-RU"/>
        </a:p>
      </dgm:t>
    </dgm:pt>
    <dgm:pt modelId="{874A5891-5BEA-480D-9CB7-42BD79363275}">
      <dgm:prSet/>
      <dgm:spPr/>
      <dgm:t>
        <a:bodyPr/>
        <a:lstStyle/>
        <a:p>
          <a:r>
            <a:rPr lang="ru-RU" dirty="0" smtClean="0"/>
            <a:t>оформлены доверенности на представление интересов Учреждений в ФСС, ПФ, ФНС, </a:t>
          </a:r>
          <a:r>
            <a:rPr lang="ru-RU" dirty="0" err="1" smtClean="0"/>
            <a:t>Госстатистике</a:t>
          </a:r>
          <a:r>
            <a:rPr lang="ru-RU" dirty="0" smtClean="0"/>
            <a:t>, карточки образцов подписей</a:t>
          </a:r>
          <a:endParaRPr lang="ru-RU" dirty="0"/>
        </a:p>
      </dgm:t>
    </dgm:pt>
    <dgm:pt modelId="{9A5900DC-9EA7-423F-865D-8BA6E27938E7}" type="parTrans" cxnId="{FAC04974-D16C-4095-A0F0-8B255283E4C9}">
      <dgm:prSet/>
      <dgm:spPr/>
      <dgm:t>
        <a:bodyPr/>
        <a:lstStyle/>
        <a:p>
          <a:endParaRPr lang="ru-RU"/>
        </a:p>
      </dgm:t>
    </dgm:pt>
    <dgm:pt modelId="{BA7449A1-9361-4762-82A4-F5C00F0DFE16}" type="sibTrans" cxnId="{FAC04974-D16C-4095-A0F0-8B255283E4C9}">
      <dgm:prSet/>
      <dgm:spPr/>
      <dgm:t>
        <a:bodyPr/>
        <a:lstStyle/>
        <a:p>
          <a:endParaRPr lang="ru-RU"/>
        </a:p>
      </dgm:t>
    </dgm:pt>
    <dgm:pt modelId="{B987055A-1822-4CA5-BACA-217A0AD35E71}">
      <dgm:prSet/>
      <dgm:spPr/>
      <dgm:t>
        <a:bodyPr/>
        <a:lstStyle/>
        <a:p>
          <a:r>
            <a:rPr lang="ru-RU" smtClean="0"/>
            <a:t>осуществлено подключение сотрудников Управления к ППО 1-С в ГИИС «Электронный бюджет», ППО Парус, СБИС, Зарплатным проектам</a:t>
          </a:r>
          <a:endParaRPr lang="ru-RU"/>
        </a:p>
      </dgm:t>
    </dgm:pt>
    <dgm:pt modelId="{37606D9E-60FE-4C94-A519-DD9C56ACC4A0}" type="parTrans" cxnId="{52037C81-8B92-4A9A-B0D6-AC5877DA6DE0}">
      <dgm:prSet/>
      <dgm:spPr/>
      <dgm:t>
        <a:bodyPr/>
        <a:lstStyle/>
        <a:p>
          <a:endParaRPr lang="ru-RU"/>
        </a:p>
      </dgm:t>
    </dgm:pt>
    <dgm:pt modelId="{06AFCB52-EFFE-46A9-B218-13CB639180CF}" type="sibTrans" cxnId="{52037C81-8B92-4A9A-B0D6-AC5877DA6DE0}">
      <dgm:prSet/>
      <dgm:spPr/>
      <dgm:t>
        <a:bodyPr/>
        <a:lstStyle/>
        <a:p>
          <a:endParaRPr lang="ru-RU"/>
        </a:p>
      </dgm:t>
    </dgm:pt>
    <dgm:pt modelId="{15013A93-07D5-41DB-9347-B4A759935CCA}" type="pres">
      <dgm:prSet presAssocID="{21DCC013-2152-4C09-B18C-BCB99C5D868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C8954BD1-374D-45B0-AAD5-7E80FAFDF996}" type="pres">
      <dgm:prSet presAssocID="{21DCC013-2152-4C09-B18C-BCB99C5D8683}" presName="Name1" presStyleCnt="0"/>
      <dgm:spPr/>
    </dgm:pt>
    <dgm:pt modelId="{7A39417F-216D-4B82-AE9E-6CCF9B0AA57A}" type="pres">
      <dgm:prSet presAssocID="{21DCC013-2152-4C09-B18C-BCB99C5D8683}" presName="cycle" presStyleCnt="0"/>
      <dgm:spPr/>
    </dgm:pt>
    <dgm:pt modelId="{4F3A9A99-DC5A-4232-9B42-85197D9A4787}" type="pres">
      <dgm:prSet presAssocID="{21DCC013-2152-4C09-B18C-BCB99C5D8683}" presName="srcNode" presStyleLbl="node1" presStyleIdx="0" presStyleCnt="5"/>
      <dgm:spPr/>
    </dgm:pt>
    <dgm:pt modelId="{C98994F4-8DFC-45A1-A255-715A66279B6E}" type="pres">
      <dgm:prSet presAssocID="{21DCC013-2152-4C09-B18C-BCB99C5D8683}" presName="conn" presStyleLbl="parChTrans1D2" presStyleIdx="0" presStyleCnt="1"/>
      <dgm:spPr/>
      <dgm:t>
        <a:bodyPr/>
        <a:lstStyle/>
        <a:p>
          <a:endParaRPr lang="ru-RU"/>
        </a:p>
      </dgm:t>
    </dgm:pt>
    <dgm:pt modelId="{63166F4E-3D29-428D-98BC-F4C5C7C8B003}" type="pres">
      <dgm:prSet presAssocID="{21DCC013-2152-4C09-B18C-BCB99C5D8683}" presName="extraNode" presStyleLbl="node1" presStyleIdx="0" presStyleCnt="5"/>
      <dgm:spPr/>
    </dgm:pt>
    <dgm:pt modelId="{C63D163F-7CFE-4559-8555-E611056EC5C0}" type="pres">
      <dgm:prSet presAssocID="{21DCC013-2152-4C09-B18C-BCB99C5D8683}" presName="dstNode" presStyleLbl="node1" presStyleIdx="0" presStyleCnt="5"/>
      <dgm:spPr/>
    </dgm:pt>
    <dgm:pt modelId="{CD037902-224E-4C04-BF7B-F2AA8A696C5D}" type="pres">
      <dgm:prSet presAssocID="{7F1920DD-36D0-4BC9-B163-E3A81A15B41B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4DDA13-394D-4482-A2F6-8021CD3E9467}" type="pres">
      <dgm:prSet presAssocID="{7F1920DD-36D0-4BC9-B163-E3A81A15B41B}" presName="accent_1" presStyleCnt="0"/>
      <dgm:spPr/>
    </dgm:pt>
    <dgm:pt modelId="{3C5ADAC8-B9CB-4DCA-AB26-B9ADFB56A20A}" type="pres">
      <dgm:prSet presAssocID="{7F1920DD-36D0-4BC9-B163-E3A81A15B41B}" presName="accentRepeatNode" presStyleLbl="solidFgAcc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9447310-FE24-4DD8-8747-20F9E6B99B45}" type="pres">
      <dgm:prSet presAssocID="{439974D5-CA86-4EB3-9779-DC328A78E9A0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DDC0A3-905D-4134-A006-F8D41D4D9493}" type="pres">
      <dgm:prSet presAssocID="{439974D5-CA86-4EB3-9779-DC328A78E9A0}" presName="accent_2" presStyleCnt="0"/>
      <dgm:spPr/>
    </dgm:pt>
    <dgm:pt modelId="{8858081D-EC68-447B-B793-98E411010079}" type="pres">
      <dgm:prSet presAssocID="{439974D5-CA86-4EB3-9779-DC328A78E9A0}" presName="accentRepeatNode" presStyleLbl="solidFgAcc1" presStyleIdx="1" presStyleCnt="5" custLinFactNeighborX="154" custLinFactNeighborY="-315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CFFBA2DC-A9FF-4DC2-8135-F7FF4716CD49}" type="pres">
      <dgm:prSet presAssocID="{D3ABA1DA-18A2-4553-8194-0C9B301E6A8E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5BDF67-4F01-4F2C-A0B3-5C7509D8EC9E}" type="pres">
      <dgm:prSet presAssocID="{D3ABA1DA-18A2-4553-8194-0C9B301E6A8E}" presName="accent_3" presStyleCnt="0"/>
      <dgm:spPr/>
    </dgm:pt>
    <dgm:pt modelId="{936CA9FA-FA93-4191-A506-DDCC5BBC9BD0}" type="pres">
      <dgm:prSet presAssocID="{D3ABA1DA-18A2-4553-8194-0C9B301E6A8E}" presName="accentRepeatNode" presStyleLbl="solidFgAcc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B049E36A-71E5-4FEC-92D9-08AC17D61B56}" type="pres">
      <dgm:prSet presAssocID="{874A5891-5BEA-480D-9CB7-42BD79363275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3656EF-25C9-4911-B676-D8728F7C90EF}" type="pres">
      <dgm:prSet presAssocID="{874A5891-5BEA-480D-9CB7-42BD79363275}" presName="accent_4" presStyleCnt="0"/>
      <dgm:spPr/>
    </dgm:pt>
    <dgm:pt modelId="{2DC4BAC8-97E4-497F-B1FF-15E68D0A4C58}" type="pres">
      <dgm:prSet presAssocID="{874A5891-5BEA-480D-9CB7-42BD79363275}" presName="accentRepeatNode" presStyleLbl="solidFgAcc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24849DBA-DEA8-4FEA-B8D3-E17B25C87D41}" type="pres">
      <dgm:prSet presAssocID="{B987055A-1822-4CA5-BACA-217A0AD35E71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1D2C37-83FC-454C-B4EF-0103F8B7C8EB}" type="pres">
      <dgm:prSet presAssocID="{B987055A-1822-4CA5-BACA-217A0AD35E71}" presName="accent_5" presStyleCnt="0"/>
      <dgm:spPr/>
    </dgm:pt>
    <dgm:pt modelId="{13F79CAA-32CF-4035-962D-809B0DFFC955}" type="pres">
      <dgm:prSet presAssocID="{B987055A-1822-4CA5-BACA-217A0AD35E71}" presName="accentRepeatNode" presStyleLbl="solidFgAcc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1F87CEFE-123C-4D12-BE96-C7AB7D22C715}" type="presOf" srcId="{D6DE751D-B039-401E-8E35-65BD554D52D7}" destId="{C98994F4-8DFC-45A1-A255-715A66279B6E}" srcOrd="0" destOrd="0" presId="urn:microsoft.com/office/officeart/2008/layout/VerticalCurvedList"/>
    <dgm:cxn modelId="{52037C81-8B92-4A9A-B0D6-AC5877DA6DE0}" srcId="{21DCC013-2152-4C09-B18C-BCB99C5D8683}" destId="{B987055A-1822-4CA5-BACA-217A0AD35E71}" srcOrd="4" destOrd="0" parTransId="{37606D9E-60FE-4C94-A519-DD9C56ACC4A0}" sibTransId="{06AFCB52-EFFE-46A9-B218-13CB639180CF}"/>
    <dgm:cxn modelId="{422FF013-F055-4413-8D31-F57C316F02D3}" type="presOf" srcId="{21DCC013-2152-4C09-B18C-BCB99C5D8683}" destId="{15013A93-07D5-41DB-9347-B4A759935CCA}" srcOrd="0" destOrd="0" presId="urn:microsoft.com/office/officeart/2008/layout/VerticalCurvedList"/>
    <dgm:cxn modelId="{B02F7EF1-2778-4607-9771-109E838E8045}" type="presOf" srcId="{439974D5-CA86-4EB3-9779-DC328A78E9A0}" destId="{E9447310-FE24-4DD8-8747-20F9E6B99B45}" srcOrd="0" destOrd="0" presId="urn:microsoft.com/office/officeart/2008/layout/VerticalCurvedList"/>
    <dgm:cxn modelId="{9E402298-B291-41F8-BFB2-FC137C6F9A96}" srcId="{21DCC013-2152-4C09-B18C-BCB99C5D8683}" destId="{7F1920DD-36D0-4BC9-B163-E3A81A15B41B}" srcOrd="0" destOrd="0" parTransId="{6A58535B-6EDE-4800-9181-5F60FF679F48}" sibTransId="{D6DE751D-B039-401E-8E35-65BD554D52D7}"/>
    <dgm:cxn modelId="{A23FD6A3-E356-4E9A-9769-6B597D6702B3}" type="presOf" srcId="{7F1920DD-36D0-4BC9-B163-E3A81A15B41B}" destId="{CD037902-224E-4C04-BF7B-F2AA8A696C5D}" srcOrd="0" destOrd="0" presId="urn:microsoft.com/office/officeart/2008/layout/VerticalCurvedList"/>
    <dgm:cxn modelId="{8713DB86-EE31-4B3B-9A9A-725D258C14F8}" type="presOf" srcId="{B987055A-1822-4CA5-BACA-217A0AD35E71}" destId="{24849DBA-DEA8-4FEA-B8D3-E17B25C87D41}" srcOrd="0" destOrd="0" presId="urn:microsoft.com/office/officeart/2008/layout/VerticalCurvedList"/>
    <dgm:cxn modelId="{AF1C06A4-FA07-4EA5-9EB8-358A83B2D789}" type="presOf" srcId="{D3ABA1DA-18A2-4553-8194-0C9B301E6A8E}" destId="{CFFBA2DC-A9FF-4DC2-8135-F7FF4716CD49}" srcOrd="0" destOrd="0" presId="urn:microsoft.com/office/officeart/2008/layout/VerticalCurvedList"/>
    <dgm:cxn modelId="{6E06D717-325A-497D-A374-901E923D317D}" type="presOf" srcId="{874A5891-5BEA-480D-9CB7-42BD79363275}" destId="{B049E36A-71E5-4FEC-92D9-08AC17D61B56}" srcOrd="0" destOrd="0" presId="urn:microsoft.com/office/officeart/2008/layout/VerticalCurvedList"/>
    <dgm:cxn modelId="{FAC04974-D16C-4095-A0F0-8B255283E4C9}" srcId="{21DCC013-2152-4C09-B18C-BCB99C5D8683}" destId="{874A5891-5BEA-480D-9CB7-42BD79363275}" srcOrd="3" destOrd="0" parTransId="{9A5900DC-9EA7-423F-865D-8BA6E27938E7}" sibTransId="{BA7449A1-9361-4762-82A4-F5C00F0DFE16}"/>
    <dgm:cxn modelId="{4B6171A9-A0F4-4D1F-AB21-599305A3A734}" srcId="{21DCC013-2152-4C09-B18C-BCB99C5D8683}" destId="{D3ABA1DA-18A2-4553-8194-0C9B301E6A8E}" srcOrd="2" destOrd="0" parTransId="{C649CE0A-F344-4D26-A9E4-3188EE6104C1}" sibTransId="{5E79A2C6-78BF-4EAE-A329-74A15F69CB50}"/>
    <dgm:cxn modelId="{056780E2-A9B5-43F6-86FC-F3B58E7B6942}" srcId="{21DCC013-2152-4C09-B18C-BCB99C5D8683}" destId="{439974D5-CA86-4EB3-9779-DC328A78E9A0}" srcOrd="1" destOrd="0" parTransId="{0B2DAA14-6206-45E7-855F-8501FE0E6432}" sibTransId="{CA455963-C45A-42DB-832A-877933007760}"/>
    <dgm:cxn modelId="{7A2D5EA7-4F00-4AEE-AFBE-7F720C1243F0}" type="presParOf" srcId="{15013A93-07D5-41DB-9347-B4A759935CCA}" destId="{C8954BD1-374D-45B0-AAD5-7E80FAFDF996}" srcOrd="0" destOrd="0" presId="urn:microsoft.com/office/officeart/2008/layout/VerticalCurvedList"/>
    <dgm:cxn modelId="{72198BE1-AD69-420C-A486-58D589613C44}" type="presParOf" srcId="{C8954BD1-374D-45B0-AAD5-7E80FAFDF996}" destId="{7A39417F-216D-4B82-AE9E-6CCF9B0AA57A}" srcOrd="0" destOrd="0" presId="urn:microsoft.com/office/officeart/2008/layout/VerticalCurvedList"/>
    <dgm:cxn modelId="{DF1EC330-8DFF-417E-85AD-973D88A13216}" type="presParOf" srcId="{7A39417F-216D-4B82-AE9E-6CCF9B0AA57A}" destId="{4F3A9A99-DC5A-4232-9B42-85197D9A4787}" srcOrd="0" destOrd="0" presId="urn:microsoft.com/office/officeart/2008/layout/VerticalCurvedList"/>
    <dgm:cxn modelId="{468C6BAE-68CA-4ACF-A29D-3AC74D99F3D6}" type="presParOf" srcId="{7A39417F-216D-4B82-AE9E-6CCF9B0AA57A}" destId="{C98994F4-8DFC-45A1-A255-715A66279B6E}" srcOrd="1" destOrd="0" presId="urn:microsoft.com/office/officeart/2008/layout/VerticalCurvedList"/>
    <dgm:cxn modelId="{294D3E49-DB94-4A95-B468-86518EDDAADE}" type="presParOf" srcId="{7A39417F-216D-4B82-AE9E-6CCF9B0AA57A}" destId="{63166F4E-3D29-428D-98BC-F4C5C7C8B003}" srcOrd="2" destOrd="0" presId="urn:microsoft.com/office/officeart/2008/layout/VerticalCurvedList"/>
    <dgm:cxn modelId="{26AF9514-BAA8-43B1-B878-A9BFBECBE484}" type="presParOf" srcId="{7A39417F-216D-4B82-AE9E-6CCF9B0AA57A}" destId="{C63D163F-7CFE-4559-8555-E611056EC5C0}" srcOrd="3" destOrd="0" presId="urn:microsoft.com/office/officeart/2008/layout/VerticalCurvedList"/>
    <dgm:cxn modelId="{F0733EF6-268B-432E-9D0B-FEE2952B765A}" type="presParOf" srcId="{C8954BD1-374D-45B0-AAD5-7E80FAFDF996}" destId="{CD037902-224E-4C04-BF7B-F2AA8A696C5D}" srcOrd="1" destOrd="0" presId="urn:microsoft.com/office/officeart/2008/layout/VerticalCurvedList"/>
    <dgm:cxn modelId="{90AA5D0A-CDCB-49CE-9118-B912D2CB6D75}" type="presParOf" srcId="{C8954BD1-374D-45B0-AAD5-7E80FAFDF996}" destId="{394DDA13-394D-4482-A2F6-8021CD3E9467}" srcOrd="2" destOrd="0" presId="urn:microsoft.com/office/officeart/2008/layout/VerticalCurvedList"/>
    <dgm:cxn modelId="{91D09C0C-D57F-41A1-87A0-B24284CE3DA9}" type="presParOf" srcId="{394DDA13-394D-4482-A2F6-8021CD3E9467}" destId="{3C5ADAC8-B9CB-4DCA-AB26-B9ADFB56A20A}" srcOrd="0" destOrd="0" presId="urn:microsoft.com/office/officeart/2008/layout/VerticalCurvedList"/>
    <dgm:cxn modelId="{3D71E55F-54A4-4FC9-A149-AAFC066FF192}" type="presParOf" srcId="{C8954BD1-374D-45B0-AAD5-7E80FAFDF996}" destId="{E9447310-FE24-4DD8-8747-20F9E6B99B45}" srcOrd="3" destOrd="0" presId="urn:microsoft.com/office/officeart/2008/layout/VerticalCurvedList"/>
    <dgm:cxn modelId="{D5B66F4D-F7E4-4612-A5FC-E4E58EB6C70D}" type="presParOf" srcId="{C8954BD1-374D-45B0-AAD5-7E80FAFDF996}" destId="{27DDC0A3-905D-4134-A006-F8D41D4D9493}" srcOrd="4" destOrd="0" presId="urn:microsoft.com/office/officeart/2008/layout/VerticalCurvedList"/>
    <dgm:cxn modelId="{D3CD0A9F-2958-4F89-AE38-2110EB054D0D}" type="presParOf" srcId="{27DDC0A3-905D-4134-A006-F8D41D4D9493}" destId="{8858081D-EC68-447B-B793-98E411010079}" srcOrd="0" destOrd="0" presId="urn:microsoft.com/office/officeart/2008/layout/VerticalCurvedList"/>
    <dgm:cxn modelId="{B35F5710-F26D-4233-A94F-456BA3BB93BB}" type="presParOf" srcId="{C8954BD1-374D-45B0-AAD5-7E80FAFDF996}" destId="{CFFBA2DC-A9FF-4DC2-8135-F7FF4716CD49}" srcOrd="5" destOrd="0" presId="urn:microsoft.com/office/officeart/2008/layout/VerticalCurvedList"/>
    <dgm:cxn modelId="{6F11A918-51C8-45BC-84BF-E2E56062F55D}" type="presParOf" srcId="{C8954BD1-374D-45B0-AAD5-7E80FAFDF996}" destId="{805BDF67-4F01-4F2C-A0B3-5C7509D8EC9E}" srcOrd="6" destOrd="0" presId="urn:microsoft.com/office/officeart/2008/layout/VerticalCurvedList"/>
    <dgm:cxn modelId="{A444FF2D-DDE5-449F-A215-BE0B64581874}" type="presParOf" srcId="{805BDF67-4F01-4F2C-A0B3-5C7509D8EC9E}" destId="{936CA9FA-FA93-4191-A506-DDCC5BBC9BD0}" srcOrd="0" destOrd="0" presId="urn:microsoft.com/office/officeart/2008/layout/VerticalCurvedList"/>
    <dgm:cxn modelId="{C1ECE33D-737B-4AE2-BF9E-5C9ED852BE3F}" type="presParOf" srcId="{C8954BD1-374D-45B0-AAD5-7E80FAFDF996}" destId="{B049E36A-71E5-4FEC-92D9-08AC17D61B56}" srcOrd="7" destOrd="0" presId="urn:microsoft.com/office/officeart/2008/layout/VerticalCurvedList"/>
    <dgm:cxn modelId="{62C9E897-1FB9-4794-AFEC-D7963006D18B}" type="presParOf" srcId="{C8954BD1-374D-45B0-AAD5-7E80FAFDF996}" destId="{883656EF-25C9-4911-B676-D8728F7C90EF}" srcOrd="8" destOrd="0" presId="urn:microsoft.com/office/officeart/2008/layout/VerticalCurvedList"/>
    <dgm:cxn modelId="{1FCED41F-E90A-43EE-9769-17C926CA7614}" type="presParOf" srcId="{883656EF-25C9-4911-B676-D8728F7C90EF}" destId="{2DC4BAC8-97E4-497F-B1FF-15E68D0A4C58}" srcOrd="0" destOrd="0" presId="urn:microsoft.com/office/officeart/2008/layout/VerticalCurvedList"/>
    <dgm:cxn modelId="{5D22994E-6D86-4F3F-8875-03B4D8D4AB24}" type="presParOf" srcId="{C8954BD1-374D-45B0-AAD5-7E80FAFDF996}" destId="{24849DBA-DEA8-4FEA-B8D3-E17B25C87D41}" srcOrd="9" destOrd="0" presId="urn:microsoft.com/office/officeart/2008/layout/VerticalCurvedList"/>
    <dgm:cxn modelId="{7ECF433C-4C11-46FB-9595-2966BCA9598F}" type="presParOf" srcId="{C8954BD1-374D-45B0-AAD5-7E80FAFDF996}" destId="{451D2C37-83FC-454C-B4EF-0103F8B7C8EB}" srcOrd="10" destOrd="0" presId="urn:microsoft.com/office/officeart/2008/layout/VerticalCurvedList"/>
    <dgm:cxn modelId="{EDF26F93-B4B5-48D5-BF83-A25AB340C6AE}" type="presParOf" srcId="{451D2C37-83FC-454C-B4EF-0103F8B7C8EB}" destId="{13F79CAA-32CF-4035-962D-809B0DFFC95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D5AC92F-6471-405B-AC3B-DB36D70D6238}" type="doc">
      <dgm:prSet loTypeId="urn:microsoft.com/office/officeart/2005/8/layout/hierarchy3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8F90D45-EAEB-476D-B298-0B642B095707}">
      <dgm:prSet phldrT="[Текст]" custT="1"/>
      <dgm:spPr/>
      <dgm:t>
        <a:bodyPr/>
        <a:lstStyle/>
        <a:p>
          <a:pPr algn="ctr"/>
          <a:r>
            <a:rPr lang="ru-RU" sz="1800" dirty="0" smtClean="0">
              <a:solidFill>
                <a:schemeClr val="tx1"/>
              </a:solidFill>
            </a:rPr>
            <a:t>МОНИТОРИНГ</a:t>
          </a:r>
        </a:p>
        <a:p>
          <a:pPr algn="ctr"/>
          <a:r>
            <a:rPr lang="ru-RU" sz="1800" dirty="0" smtClean="0">
              <a:solidFill>
                <a:schemeClr val="tx1"/>
              </a:solidFill>
            </a:rPr>
            <a:t>147 субъектов отчетности</a:t>
          </a:r>
          <a:endParaRPr lang="ru-RU" sz="1800" dirty="0">
            <a:solidFill>
              <a:schemeClr val="tx1"/>
            </a:solidFill>
          </a:endParaRPr>
        </a:p>
      </dgm:t>
    </dgm:pt>
    <dgm:pt modelId="{5B7BE970-1807-4B8F-93F8-C2C4EDD95FF1}" type="parTrans" cxnId="{0E58CBDC-8AAF-4186-801B-1AFA769C9FE5}">
      <dgm:prSet/>
      <dgm:spPr/>
      <dgm:t>
        <a:bodyPr/>
        <a:lstStyle/>
        <a:p>
          <a:pPr algn="ctr"/>
          <a:endParaRPr lang="ru-RU"/>
        </a:p>
      </dgm:t>
    </dgm:pt>
    <dgm:pt modelId="{EBCEFDED-CEE1-4E88-8BE9-C053BB52BB22}" type="sibTrans" cxnId="{0E58CBDC-8AAF-4186-801B-1AFA769C9FE5}">
      <dgm:prSet/>
      <dgm:spPr/>
      <dgm:t>
        <a:bodyPr/>
        <a:lstStyle/>
        <a:p>
          <a:pPr algn="ctr"/>
          <a:endParaRPr lang="ru-RU"/>
        </a:p>
      </dgm:t>
    </dgm:pt>
    <dgm:pt modelId="{B6CAE3CA-70B7-48BA-8340-3776F991B023}">
      <dgm:prSet phldrT="[Текст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 algn="ctr"/>
          <a:r>
            <a:rPr lang="ru-RU" sz="1600" dirty="0" smtClean="0"/>
            <a:t>Представлено 167 комплектов отчетности</a:t>
          </a:r>
          <a:endParaRPr lang="ru-RU" sz="1600" dirty="0"/>
        </a:p>
      </dgm:t>
    </dgm:pt>
    <dgm:pt modelId="{B1A398DB-68DA-49EE-BE2C-0494542E704B}" type="parTrans" cxnId="{E20FB2A0-2104-4613-BF01-8930C525AEF2}">
      <dgm:prSet/>
      <dgm:spPr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pPr algn="ctr"/>
          <a:endParaRPr lang="ru-RU"/>
        </a:p>
      </dgm:t>
    </dgm:pt>
    <dgm:pt modelId="{DCEA5175-86B6-4A0C-BFC2-AF46BBC81CE1}" type="sibTrans" cxnId="{E20FB2A0-2104-4613-BF01-8930C525AEF2}">
      <dgm:prSet/>
      <dgm:spPr/>
      <dgm:t>
        <a:bodyPr/>
        <a:lstStyle/>
        <a:p>
          <a:pPr algn="ctr"/>
          <a:endParaRPr lang="ru-RU"/>
        </a:p>
      </dgm:t>
    </dgm:pt>
    <dgm:pt modelId="{0C4F5057-86B5-446A-8F7F-95A0BB266AE4}">
      <dgm:prSet phldrT="[Текст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 algn="ctr"/>
          <a:r>
            <a:rPr lang="ru-RU" sz="1600" dirty="0" smtClean="0"/>
            <a:t>Проверено </a:t>
          </a:r>
        </a:p>
        <a:p>
          <a:pPr algn="ctr"/>
          <a:r>
            <a:rPr lang="ru-RU" sz="1600" dirty="0" smtClean="0"/>
            <a:t>17 400 отчетных форм</a:t>
          </a:r>
          <a:endParaRPr lang="ru-RU" sz="1600" dirty="0"/>
        </a:p>
      </dgm:t>
    </dgm:pt>
    <dgm:pt modelId="{AFF47887-746F-4712-A8A7-5D5EF56CA31C}" type="parTrans" cxnId="{37EA9073-2FAB-44BB-8BD8-0EFE0393E8ED}">
      <dgm:prSet/>
      <dgm:spPr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pPr algn="ctr"/>
          <a:endParaRPr lang="ru-RU"/>
        </a:p>
      </dgm:t>
    </dgm:pt>
    <dgm:pt modelId="{FC89C347-40B6-491A-B373-B861C49FF6CD}" type="sibTrans" cxnId="{37EA9073-2FAB-44BB-8BD8-0EFE0393E8ED}">
      <dgm:prSet/>
      <dgm:spPr/>
      <dgm:t>
        <a:bodyPr/>
        <a:lstStyle/>
        <a:p>
          <a:pPr algn="ctr"/>
          <a:endParaRPr lang="ru-RU"/>
        </a:p>
      </dgm:t>
    </dgm:pt>
    <dgm:pt modelId="{390E4E87-A4D1-4224-9207-0E1EF2B0048C}">
      <dgm:prSet phldrT="[Текст]" custT="1"/>
      <dgm:spPr/>
      <dgm:t>
        <a:bodyPr/>
        <a:lstStyle/>
        <a:p>
          <a:pPr algn="ctr"/>
          <a:r>
            <a:rPr lang="ru-RU" sz="1800" dirty="0" smtClean="0">
              <a:solidFill>
                <a:schemeClr val="tx1"/>
              </a:solidFill>
            </a:rPr>
            <a:t>УГЛУБЛЕННЫЙ АНАЛИЗ </a:t>
          </a:r>
        </a:p>
      </dgm:t>
    </dgm:pt>
    <dgm:pt modelId="{B8F4F485-040E-4D2B-9D2A-D9437F63E6BF}" type="parTrans" cxnId="{FF6B9416-29AD-4A05-AF28-FE585A223507}">
      <dgm:prSet/>
      <dgm:spPr/>
      <dgm:t>
        <a:bodyPr/>
        <a:lstStyle/>
        <a:p>
          <a:pPr algn="ctr"/>
          <a:endParaRPr lang="ru-RU"/>
        </a:p>
      </dgm:t>
    </dgm:pt>
    <dgm:pt modelId="{BCEC95DE-00DE-40F3-9D18-B073C5B63E45}" type="sibTrans" cxnId="{FF6B9416-29AD-4A05-AF28-FE585A223507}">
      <dgm:prSet/>
      <dgm:spPr/>
      <dgm:t>
        <a:bodyPr/>
        <a:lstStyle/>
        <a:p>
          <a:pPr algn="ctr"/>
          <a:endParaRPr lang="ru-RU"/>
        </a:p>
      </dgm:t>
    </dgm:pt>
    <dgm:pt modelId="{ECB80687-6CA9-4288-AD9E-07D391C71B21}">
      <dgm:prSet phldrT="[Текст]" custT="1"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pPr algn="ctr"/>
          <a:r>
            <a:rPr lang="ru-RU" sz="1800" dirty="0" smtClean="0"/>
            <a:t>18 учреждений</a:t>
          </a:r>
          <a:endParaRPr lang="ru-RU" sz="1800" dirty="0"/>
        </a:p>
      </dgm:t>
    </dgm:pt>
    <dgm:pt modelId="{2A22BE68-9815-4625-B0B7-8E7C968409D3}" type="parTrans" cxnId="{6DA31564-EC00-45F4-8DFA-B81362E35C0E}">
      <dgm:prSet/>
      <dgm:spPr/>
      <dgm:t>
        <a:bodyPr/>
        <a:lstStyle/>
        <a:p>
          <a:pPr algn="ctr"/>
          <a:endParaRPr lang="ru-RU"/>
        </a:p>
      </dgm:t>
    </dgm:pt>
    <dgm:pt modelId="{D4F671CD-769C-412D-BE31-DCEC7F404A81}" type="sibTrans" cxnId="{6DA31564-EC00-45F4-8DFA-B81362E35C0E}">
      <dgm:prSet/>
      <dgm:spPr/>
      <dgm:t>
        <a:bodyPr/>
        <a:lstStyle/>
        <a:p>
          <a:pPr algn="ctr"/>
          <a:endParaRPr lang="ru-RU"/>
        </a:p>
      </dgm:t>
    </dgm:pt>
    <dgm:pt modelId="{40000755-1908-4F3F-9799-17773C197354}">
      <dgm:prSet phldrT="[Текст]"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 algn="ctr"/>
          <a:r>
            <a:rPr lang="ru-RU" dirty="0" smtClean="0"/>
            <a:t>Выявлено 47 замечаний по отдельным формам отчетности, а так же обнаружены недостатки ведения бюджетного (бухгалтерского) учета у 6 субъектов отчетности</a:t>
          </a:r>
          <a:endParaRPr lang="ru-RU" dirty="0"/>
        </a:p>
      </dgm:t>
    </dgm:pt>
    <dgm:pt modelId="{32BDB772-9D72-49F4-9FEA-768EF2EC1B45}" type="sibTrans" cxnId="{4445A04C-3C81-4CC7-AB69-30725D3505A4}">
      <dgm:prSet/>
      <dgm:spPr/>
      <dgm:t>
        <a:bodyPr/>
        <a:lstStyle/>
        <a:p>
          <a:pPr algn="ctr"/>
          <a:endParaRPr lang="ru-RU"/>
        </a:p>
      </dgm:t>
    </dgm:pt>
    <dgm:pt modelId="{88D6C64A-BABD-43E4-BAE9-E378D8538B60}" type="parTrans" cxnId="{4445A04C-3C81-4CC7-AB69-30725D3505A4}">
      <dgm:prSet/>
      <dgm:spPr/>
      <dgm:t>
        <a:bodyPr/>
        <a:lstStyle/>
        <a:p>
          <a:pPr algn="ctr"/>
          <a:endParaRPr lang="ru-RU"/>
        </a:p>
      </dgm:t>
    </dgm:pt>
    <dgm:pt modelId="{4E12E80B-ACE1-497E-B83C-49CA7C9FF498}">
      <dgm:prSet phldrT="[Текст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1500" dirty="0" smtClean="0">
              <a:solidFill>
                <a:schemeClr val="tx1"/>
              </a:solidFill>
            </a:rPr>
            <a:t>Выявлено 296 замечаний по отдельным формам отчетности</a:t>
          </a:r>
          <a:endParaRPr lang="ru-RU" sz="1500" dirty="0">
            <a:solidFill>
              <a:schemeClr val="tx1"/>
            </a:solidFill>
          </a:endParaRPr>
        </a:p>
      </dgm:t>
    </dgm:pt>
    <dgm:pt modelId="{6119E570-3A62-4810-9278-129B8118EA95}" type="parTrans" cxnId="{37CC729D-D0C9-4F6A-B2A3-E50D8260211F}">
      <dgm:prSet/>
      <dgm:spPr/>
      <dgm:t>
        <a:bodyPr/>
        <a:lstStyle/>
        <a:p>
          <a:endParaRPr lang="ru-RU"/>
        </a:p>
      </dgm:t>
    </dgm:pt>
    <dgm:pt modelId="{202AE151-18FA-4569-83DF-28412F4F35B2}" type="sibTrans" cxnId="{37CC729D-D0C9-4F6A-B2A3-E50D8260211F}">
      <dgm:prSet/>
      <dgm:spPr/>
      <dgm:t>
        <a:bodyPr/>
        <a:lstStyle/>
        <a:p>
          <a:endParaRPr lang="ru-RU"/>
        </a:p>
      </dgm:t>
    </dgm:pt>
    <dgm:pt modelId="{3E48F610-B84B-48F9-A823-DFB863FF6FF8}" type="pres">
      <dgm:prSet presAssocID="{2D5AC92F-6471-405B-AC3B-DB36D70D623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52DC57C-DF4B-4370-A32B-136349E92295}" type="pres">
      <dgm:prSet presAssocID="{48F90D45-EAEB-476D-B298-0B642B095707}" presName="root" presStyleCnt="0"/>
      <dgm:spPr/>
    </dgm:pt>
    <dgm:pt modelId="{C9D16938-4A04-4134-9879-2FD6F27D9B6C}" type="pres">
      <dgm:prSet presAssocID="{48F90D45-EAEB-476D-B298-0B642B095707}" presName="rootComposite" presStyleCnt="0"/>
      <dgm:spPr/>
    </dgm:pt>
    <dgm:pt modelId="{DB541907-4229-44E3-B572-7CE5FA6F0B35}" type="pres">
      <dgm:prSet presAssocID="{48F90D45-EAEB-476D-B298-0B642B095707}" presName="rootText" presStyleLbl="node1" presStyleIdx="0" presStyleCnt="3" custScaleX="103439" custScaleY="89197"/>
      <dgm:spPr/>
      <dgm:t>
        <a:bodyPr/>
        <a:lstStyle/>
        <a:p>
          <a:endParaRPr lang="ru-RU"/>
        </a:p>
      </dgm:t>
    </dgm:pt>
    <dgm:pt modelId="{C10B7112-896A-4241-98D3-CEFC2BA9EC7D}" type="pres">
      <dgm:prSet presAssocID="{48F90D45-EAEB-476D-B298-0B642B095707}" presName="rootConnector" presStyleLbl="node1" presStyleIdx="0" presStyleCnt="3"/>
      <dgm:spPr/>
      <dgm:t>
        <a:bodyPr/>
        <a:lstStyle/>
        <a:p>
          <a:endParaRPr lang="ru-RU"/>
        </a:p>
      </dgm:t>
    </dgm:pt>
    <dgm:pt modelId="{F5ADFF63-7E41-4B83-BCC2-207D6B25581C}" type="pres">
      <dgm:prSet presAssocID="{48F90D45-EAEB-476D-B298-0B642B095707}" presName="childShape" presStyleCnt="0"/>
      <dgm:spPr/>
    </dgm:pt>
    <dgm:pt modelId="{1669B5A0-181A-4AC2-981A-2735C6D18EA9}" type="pres">
      <dgm:prSet presAssocID="{B1A398DB-68DA-49EE-BE2C-0494542E704B}" presName="Name13" presStyleLbl="parChTrans1D2" presStyleIdx="0" presStyleCnt="4"/>
      <dgm:spPr/>
      <dgm:t>
        <a:bodyPr/>
        <a:lstStyle/>
        <a:p>
          <a:endParaRPr lang="ru-RU"/>
        </a:p>
      </dgm:t>
    </dgm:pt>
    <dgm:pt modelId="{10F0887F-344C-4E20-BEA2-36031CEF9169}" type="pres">
      <dgm:prSet presAssocID="{B6CAE3CA-70B7-48BA-8340-3776F991B023}" presName="childText" presStyleLbl="bgAcc1" presStyleIdx="0" presStyleCnt="4" custScaleX="117953" custScaleY="602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E96BCC-9F3A-4F59-B187-26762F614AB8}" type="pres">
      <dgm:prSet presAssocID="{AFF47887-746F-4712-A8A7-5D5EF56CA31C}" presName="Name13" presStyleLbl="parChTrans1D2" presStyleIdx="1" presStyleCnt="4"/>
      <dgm:spPr/>
      <dgm:t>
        <a:bodyPr/>
        <a:lstStyle/>
        <a:p>
          <a:endParaRPr lang="ru-RU"/>
        </a:p>
      </dgm:t>
    </dgm:pt>
    <dgm:pt modelId="{6ADAD027-8555-43CE-845A-EE912B1E2E53}" type="pres">
      <dgm:prSet presAssocID="{0C4F5057-86B5-446A-8F7F-95A0BB266AE4}" presName="childText" presStyleLbl="bgAcc1" presStyleIdx="1" presStyleCnt="4" custScaleX="123472" custScaleY="68901" custLinFactNeighborX="-4" custLinFactNeighborY="-88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DEC170-51C2-412B-8EC8-778716ED8345}" type="pres">
      <dgm:prSet presAssocID="{390E4E87-A4D1-4224-9207-0E1EF2B0048C}" presName="root" presStyleCnt="0"/>
      <dgm:spPr/>
    </dgm:pt>
    <dgm:pt modelId="{ED6A053B-DF75-4AE1-B82A-44C2F901FFF3}" type="pres">
      <dgm:prSet presAssocID="{390E4E87-A4D1-4224-9207-0E1EF2B0048C}" presName="rootComposite" presStyleCnt="0"/>
      <dgm:spPr/>
    </dgm:pt>
    <dgm:pt modelId="{FDEAB012-86E2-401F-9DE1-C881EA58EB42}" type="pres">
      <dgm:prSet presAssocID="{390E4E87-A4D1-4224-9207-0E1EF2B0048C}" presName="rootText" presStyleLbl="node1" presStyleIdx="1" presStyleCnt="3"/>
      <dgm:spPr/>
      <dgm:t>
        <a:bodyPr/>
        <a:lstStyle/>
        <a:p>
          <a:endParaRPr lang="ru-RU"/>
        </a:p>
      </dgm:t>
    </dgm:pt>
    <dgm:pt modelId="{3A711F1D-7976-440E-AC6E-0DB52797DFDE}" type="pres">
      <dgm:prSet presAssocID="{390E4E87-A4D1-4224-9207-0E1EF2B0048C}" presName="rootConnector" presStyleLbl="node1" presStyleIdx="1" presStyleCnt="3"/>
      <dgm:spPr/>
      <dgm:t>
        <a:bodyPr/>
        <a:lstStyle/>
        <a:p>
          <a:endParaRPr lang="ru-RU"/>
        </a:p>
      </dgm:t>
    </dgm:pt>
    <dgm:pt modelId="{D949893B-DDC3-42A9-85A7-78D85BE055F4}" type="pres">
      <dgm:prSet presAssocID="{390E4E87-A4D1-4224-9207-0E1EF2B0048C}" presName="childShape" presStyleCnt="0"/>
      <dgm:spPr/>
    </dgm:pt>
    <dgm:pt modelId="{B27D74F6-ECB5-4CBE-831F-C2D0E3C34315}" type="pres">
      <dgm:prSet presAssocID="{2A22BE68-9815-4625-B0B7-8E7C968409D3}" presName="Name13" presStyleLbl="parChTrans1D2" presStyleIdx="2" presStyleCnt="4"/>
      <dgm:spPr/>
      <dgm:t>
        <a:bodyPr/>
        <a:lstStyle/>
        <a:p>
          <a:endParaRPr lang="ru-RU"/>
        </a:p>
      </dgm:t>
    </dgm:pt>
    <dgm:pt modelId="{A07A5FE0-9B01-46CD-9308-F50761BC561E}" type="pres">
      <dgm:prSet presAssocID="{ECB80687-6CA9-4288-AD9E-07D391C71B21}" presName="childText" presStyleLbl="bgAcc1" presStyleIdx="2" presStyleCnt="4" custScaleX="154368" custScaleY="560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9B0418-21F9-48C2-B120-80C66BC37756}" type="pres">
      <dgm:prSet presAssocID="{88D6C64A-BABD-43E4-BAE9-E378D8538B60}" presName="Name13" presStyleLbl="parChTrans1D2" presStyleIdx="3" presStyleCnt="4"/>
      <dgm:spPr/>
      <dgm:t>
        <a:bodyPr/>
        <a:lstStyle/>
        <a:p>
          <a:endParaRPr lang="ru-RU"/>
        </a:p>
      </dgm:t>
    </dgm:pt>
    <dgm:pt modelId="{40F027F5-AA47-4E7B-9D58-94FCF4F527B0}" type="pres">
      <dgm:prSet presAssocID="{40000755-1908-4F3F-9799-17773C197354}" presName="childText" presStyleLbl="bgAcc1" presStyleIdx="3" presStyleCnt="4" custScaleX="153621" custScaleY="1460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7A289D-88BD-4B51-B2FB-C621EF7DB127}" type="pres">
      <dgm:prSet presAssocID="{4E12E80B-ACE1-497E-B83C-49CA7C9FF498}" presName="root" presStyleCnt="0"/>
      <dgm:spPr/>
    </dgm:pt>
    <dgm:pt modelId="{CF91D030-4A4F-43CB-919D-4236242E9836}" type="pres">
      <dgm:prSet presAssocID="{4E12E80B-ACE1-497E-B83C-49CA7C9FF498}" presName="rootComposite" presStyleCnt="0"/>
      <dgm:spPr/>
    </dgm:pt>
    <dgm:pt modelId="{602167D1-0FEB-409A-9244-A7AFAABBEE1E}" type="pres">
      <dgm:prSet presAssocID="{4E12E80B-ACE1-497E-B83C-49CA7C9FF498}" presName="rootText" presStyleLbl="node1" presStyleIdx="2" presStyleCnt="3" custAng="0" custFlipVert="0" custScaleX="95814" custScaleY="78677" custLinFactX="-100000" custLinFactY="100000" custLinFactNeighborX="-131944" custLinFactNeighborY="182695"/>
      <dgm:spPr/>
      <dgm:t>
        <a:bodyPr/>
        <a:lstStyle/>
        <a:p>
          <a:endParaRPr lang="ru-RU"/>
        </a:p>
      </dgm:t>
    </dgm:pt>
    <dgm:pt modelId="{6409CAB1-DAFD-4AB0-BB7F-4A47D95981C6}" type="pres">
      <dgm:prSet presAssocID="{4E12E80B-ACE1-497E-B83C-49CA7C9FF498}" presName="rootConnector" presStyleLbl="node1" presStyleIdx="2" presStyleCnt="3"/>
      <dgm:spPr/>
      <dgm:t>
        <a:bodyPr/>
        <a:lstStyle/>
        <a:p>
          <a:endParaRPr lang="ru-RU"/>
        </a:p>
      </dgm:t>
    </dgm:pt>
    <dgm:pt modelId="{AF770213-60EA-4318-89C5-339EAEBD23C1}" type="pres">
      <dgm:prSet presAssocID="{4E12E80B-ACE1-497E-B83C-49CA7C9FF498}" presName="childShape" presStyleCnt="0"/>
      <dgm:spPr/>
    </dgm:pt>
  </dgm:ptLst>
  <dgm:cxnLst>
    <dgm:cxn modelId="{069E098D-C7FA-4F53-B0D5-A619807F03BC}" type="presOf" srcId="{48F90D45-EAEB-476D-B298-0B642B095707}" destId="{DB541907-4229-44E3-B572-7CE5FA6F0B35}" srcOrd="0" destOrd="0" presId="urn:microsoft.com/office/officeart/2005/8/layout/hierarchy3"/>
    <dgm:cxn modelId="{8F4C4A0F-7116-4D6F-9096-E82BD90E0CBB}" type="presOf" srcId="{2A22BE68-9815-4625-B0B7-8E7C968409D3}" destId="{B27D74F6-ECB5-4CBE-831F-C2D0E3C34315}" srcOrd="0" destOrd="0" presId="urn:microsoft.com/office/officeart/2005/8/layout/hierarchy3"/>
    <dgm:cxn modelId="{6DA31564-EC00-45F4-8DFA-B81362E35C0E}" srcId="{390E4E87-A4D1-4224-9207-0E1EF2B0048C}" destId="{ECB80687-6CA9-4288-AD9E-07D391C71B21}" srcOrd="0" destOrd="0" parTransId="{2A22BE68-9815-4625-B0B7-8E7C968409D3}" sibTransId="{D4F671CD-769C-412D-BE31-DCEC7F404A81}"/>
    <dgm:cxn modelId="{87D2B870-B95A-4C5C-A428-EDD8A265614E}" type="presOf" srcId="{4E12E80B-ACE1-497E-B83C-49CA7C9FF498}" destId="{602167D1-0FEB-409A-9244-A7AFAABBEE1E}" srcOrd="0" destOrd="0" presId="urn:microsoft.com/office/officeart/2005/8/layout/hierarchy3"/>
    <dgm:cxn modelId="{0E58CBDC-8AAF-4186-801B-1AFA769C9FE5}" srcId="{2D5AC92F-6471-405B-AC3B-DB36D70D6238}" destId="{48F90D45-EAEB-476D-B298-0B642B095707}" srcOrd="0" destOrd="0" parTransId="{5B7BE970-1807-4B8F-93F8-C2C4EDD95FF1}" sibTransId="{EBCEFDED-CEE1-4E88-8BE9-C053BB52BB22}"/>
    <dgm:cxn modelId="{8C19FAAA-FDF5-433D-AEC6-C16D2599D571}" type="presOf" srcId="{390E4E87-A4D1-4224-9207-0E1EF2B0048C}" destId="{FDEAB012-86E2-401F-9DE1-C881EA58EB42}" srcOrd="0" destOrd="0" presId="urn:microsoft.com/office/officeart/2005/8/layout/hierarchy3"/>
    <dgm:cxn modelId="{E20FB2A0-2104-4613-BF01-8930C525AEF2}" srcId="{48F90D45-EAEB-476D-B298-0B642B095707}" destId="{B6CAE3CA-70B7-48BA-8340-3776F991B023}" srcOrd="0" destOrd="0" parTransId="{B1A398DB-68DA-49EE-BE2C-0494542E704B}" sibTransId="{DCEA5175-86B6-4A0C-BFC2-AF46BBC81CE1}"/>
    <dgm:cxn modelId="{E01CBF69-2BE8-445E-B6D1-5E1490721913}" type="presOf" srcId="{B6CAE3CA-70B7-48BA-8340-3776F991B023}" destId="{10F0887F-344C-4E20-BEA2-36031CEF9169}" srcOrd="0" destOrd="0" presId="urn:microsoft.com/office/officeart/2005/8/layout/hierarchy3"/>
    <dgm:cxn modelId="{4445A04C-3C81-4CC7-AB69-30725D3505A4}" srcId="{390E4E87-A4D1-4224-9207-0E1EF2B0048C}" destId="{40000755-1908-4F3F-9799-17773C197354}" srcOrd="1" destOrd="0" parTransId="{88D6C64A-BABD-43E4-BAE9-E378D8538B60}" sibTransId="{32BDB772-9D72-49F4-9FEA-768EF2EC1B45}"/>
    <dgm:cxn modelId="{F81D1A4D-5AEC-4403-A0EF-553168B6238D}" type="presOf" srcId="{ECB80687-6CA9-4288-AD9E-07D391C71B21}" destId="{A07A5FE0-9B01-46CD-9308-F50761BC561E}" srcOrd="0" destOrd="0" presId="urn:microsoft.com/office/officeart/2005/8/layout/hierarchy3"/>
    <dgm:cxn modelId="{37EA9073-2FAB-44BB-8BD8-0EFE0393E8ED}" srcId="{48F90D45-EAEB-476D-B298-0B642B095707}" destId="{0C4F5057-86B5-446A-8F7F-95A0BB266AE4}" srcOrd="1" destOrd="0" parTransId="{AFF47887-746F-4712-A8A7-5D5EF56CA31C}" sibTransId="{FC89C347-40B6-491A-B373-B861C49FF6CD}"/>
    <dgm:cxn modelId="{F54C5BE3-E2FC-4A85-9B97-AE6F2C1DB349}" type="presOf" srcId="{AFF47887-746F-4712-A8A7-5D5EF56CA31C}" destId="{1AE96BCC-9F3A-4F59-B187-26762F614AB8}" srcOrd="0" destOrd="0" presId="urn:microsoft.com/office/officeart/2005/8/layout/hierarchy3"/>
    <dgm:cxn modelId="{CC8A2081-1CEE-45A9-92D7-1D61909F0773}" type="presOf" srcId="{48F90D45-EAEB-476D-B298-0B642B095707}" destId="{C10B7112-896A-4241-98D3-CEFC2BA9EC7D}" srcOrd="1" destOrd="0" presId="urn:microsoft.com/office/officeart/2005/8/layout/hierarchy3"/>
    <dgm:cxn modelId="{CC514890-52BC-469B-B19A-452D4ED1ADDC}" type="presOf" srcId="{40000755-1908-4F3F-9799-17773C197354}" destId="{40F027F5-AA47-4E7B-9D58-94FCF4F527B0}" srcOrd="0" destOrd="0" presId="urn:microsoft.com/office/officeart/2005/8/layout/hierarchy3"/>
    <dgm:cxn modelId="{FF6B9416-29AD-4A05-AF28-FE585A223507}" srcId="{2D5AC92F-6471-405B-AC3B-DB36D70D6238}" destId="{390E4E87-A4D1-4224-9207-0E1EF2B0048C}" srcOrd="1" destOrd="0" parTransId="{B8F4F485-040E-4D2B-9D2A-D9437F63E6BF}" sibTransId="{BCEC95DE-00DE-40F3-9D18-B073C5B63E45}"/>
    <dgm:cxn modelId="{37CC729D-D0C9-4F6A-B2A3-E50D8260211F}" srcId="{2D5AC92F-6471-405B-AC3B-DB36D70D6238}" destId="{4E12E80B-ACE1-497E-B83C-49CA7C9FF498}" srcOrd="2" destOrd="0" parTransId="{6119E570-3A62-4810-9278-129B8118EA95}" sibTransId="{202AE151-18FA-4569-83DF-28412F4F35B2}"/>
    <dgm:cxn modelId="{53DED880-0C26-4199-B34D-75044A3DA0E0}" type="presOf" srcId="{88D6C64A-BABD-43E4-BAE9-E378D8538B60}" destId="{7D9B0418-21F9-48C2-B120-80C66BC37756}" srcOrd="0" destOrd="0" presId="urn:microsoft.com/office/officeart/2005/8/layout/hierarchy3"/>
    <dgm:cxn modelId="{69F83FF6-2413-41E5-A1C3-D426A57A15F4}" type="presOf" srcId="{2D5AC92F-6471-405B-AC3B-DB36D70D6238}" destId="{3E48F610-B84B-48F9-A823-DFB863FF6FF8}" srcOrd="0" destOrd="0" presId="urn:microsoft.com/office/officeart/2005/8/layout/hierarchy3"/>
    <dgm:cxn modelId="{9EBAB3B7-1E70-4C14-A8B6-AF43DCD21515}" type="presOf" srcId="{4E12E80B-ACE1-497E-B83C-49CA7C9FF498}" destId="{6409CAB1-DAFD-4AB0-BB7F-4A47D95981C6}" srcOrd="1" destOrd="0" presId="urn:microsoft.com/office/officeart/2005/8/layout/hierarchy3"/>
    <dgm:cxn modelId="{2676159B-604F-4BD6-9B60-AF335C34AADD}" type="presOf" srcId="{0C4F5057-86B5-446A-8F7F-95A0BB266AE4}" destId="{6ADAD027-8555-43CE-845A-EE912B1E2E53}" srcOrd="0" destOrd="0" presId="urn:microsoft.com/office/officeart/2005/8/layout/hierarchy3"/>
    <dgm:cxn modelId="{559B9889-BB21-4BF3-A237-9866E4184673}" type="presOf" srcId="{390E4E87-A4D1-4224-9207-0E1EF2B0048C}" destId="{3A711F1D-7976-440E-AC6E-0DB52797DFDE}" srcOrd="1" destOrd="0" presId="urn:microsoft.com/office/officeart/2005/8/layout/hierarchy3"/>
    <dgm:cxn modelId="{3F887B5B-157C-4E13-B4B5-FBF7DF15EF9D}" type="presOf" srcId="{B1A398DB-68DA-49EE-BE2C-0494542E704B}" destId="{1669B5A0-181A-4AC2-981A-2735C6D18EA9}" srcOrd="0" destOrd="0" presId="urn:microsoft.com/office/officeart/2005/8/layout/hierarchy3"/>
    <dgm:cxn modelId="{3186A399-D6C3-438D-A340-5EA6F0A085AA}" type="presParOf" srcId="{3E48F610-B84B-48F9-A823-DFB863FF6FF8}" destId="{452DC57C-DF4B-4370-A32B-136349E92295}" srcOrd="0" destOrd="0" presId="urn:microsoft.com/office/officeart/2005/8/layout/hierarchy3"/>
    <dgm:cxn modelId="{016C7DC0-054A-4E20-91B8-4434E68DD34E}" type="presParOf" srcId="{452DC57C-DF4B-4370-A32B-136349E92295}" destId="{C9D16938-4A04-4134-9879-2FD6F27D9B6C}" srcOrd="0" destOrd="0" presId="urn:microsoft.com/office/officeart/2005/8/layout/hierarchy3"/>
    <dgm:cxn modelId="{A63E87E0-7F92-4ED3-BEC6-DA3808AB6D4C}" type="presParOf" srcId="{C9D16938-4A04-4134-9879-2FD6F27D9B6C}" destId="{DB541907-4229-44E3-B572-7CE5FA6F0B35}" srcOrd="0" destOrd="0" presId="urn:microsoft.com/office/officeart/2005/8/layout/hierarchy3"/>
    <dgm:cxn modelId="{49C9BB2C-0AD8-41DF-A01C-B245015CD641}" type="presParOf" srcId="{C9D16938-4A04-4134-9879-2FD6F27D9B6C}" destId="{C10B7112-896A-4241-98D3-CEFC2BA9EC7D}" srcOrd="1" destOrd="0" presId="urn:microsoft.com/office/officeart/2005/8/layout/hierarchy3"/>
    <dgm:cxn modelId="{54F3102C-77F2-4DA0-A913-ED8C743DFC5C}" type="presParOf" srcId="{452DC57C-DF4B-4370-A32B-136349E92295}" destId="{F5ADFF63-7E41-4B83-BCC2-207D6B25581C}" srcOrd="1" destOrd="0" presId="urn:microsoft.com/office/officeart/2005/8/layout/hierarchy3"/>
    <dgm:cxn modelId="{5B1F1F1A-1275-4EB0-BEA1-E050865FFD5C}" type="presParOf" srcId="{F5ADFF63-7E41-4B83-BCC2-207D6B25581C}" destId="{1669B5A0-181A-4AC2-981A-2735C6D18EA9}" srcOrd="0" destOrd="0" presId="urn:microsoft.com/office/officeart/2005/8/layout/hierarchy3"/>
    <dgm:cxn modelId="{D2BAFA66-D21B-4BFD-9591-B775FA9BBB4F}" type="presParOf" srcId="{F5ADFF63-7E41-4B83-BCC2-207D6B25581C}" destId="{10F0887F-344C-4E20-BEA2-36031CEF9169}" srcOrd="1" destOrd="0" presId="urn:microsoft.com/office/officeart/2005/8/layout/hierarchy3"/>
    <dgm:cxn modelId="{BFAF30E0-F177-4E4D-BE7B-CAEE295F4C56}" type="presParOf" srcId="{F5ADFF63-7E41-4B83-BCC2-207D6B25581C}" destId="{1AE96BCC-9F3A-4F59-B187-26762F614AB8}" srcOrd="2" destOrd="0" presId="urn:microsoft.com/office/officeart/2005/8/layout/hierarchy3"/>
    <dgm:cxn modelId="{226B80E7-6DA7-40DE-86DE-A35D88AA854B}" type="presParOf" srcId="{F5ADFF63-7E41-4B83-BCC2-207D6B25581C}" destId="{6ADAD027-8555-43CE-845A-EE912B1E2E53}" srcOrd="3" destOrd="0" presId="urn:microsoft.com/office/officeart/2005/8/layout/hierarchy3"/>
    <dgm:cxn modelId="{D7CC2DB3-3A86-4229-929E-D844759A5673}" type="presParOf" srcId="{3E48F610-B84B-48F9-A823-DFB863FF6FF8}" destId="{32DEC170-51C2-412B-8EC8-778716ED8345}" srcOrd="1" destOrd="0" presId="urn:microsoft.com/office/officeart/2005/8/layout/hierarchy3"/>
    <dgm:cxn modelId="{1F84D462-60A5-4607-889D-55CAD305971A}" type="presParOf" srcId="{32DEC170-51C2-412B-8EC8-778716ED8345}" destId="{ED6A053B-DF75-4AE1-B82A-44C2F901FFF3}" srcOrd="0" destOrd="0" presId="urn:microsoft.com/office/officeart/2005/8/layout/hierarchy3"/>
    <dgm:cxn modelId="{EF9D77D6-0793-4B84-B3F0-996FF0F607AE}" type="presParOf" srcId="{ED6A053B-DF75-4AE1-B82A-44C2F901FFF3}" destId="{FDEAB012-86E2-401F-9DE1-C881EA58EB42}" srcOrd="0" destOrd="0" presId="urn:microsoft.com/office/officeart/2005/8/layout/hierarchy3"/>
    <dgm:cxn modelId="{2437E946-E70A-4D16-9378-3DB55A79E186}" type="presParOf" srcId="{ED6A053B-DF75-4AE1-B82A-44C2F901FFF3}" destId="{3A711F1D-7976-440E-AC6E-0DB52797DFDE}" srcOrd="1" destOrd="0" presId="urn:microsoft.com/office/officeart/2005/8/layout/hierarchy3"/>
    <dgm:cxn modelId="{E723FD52-1BDA-4577-B686-3111F8B36329}" type="presParOf" srcId="{32DEC170-51C2-412B-8EC8-778716ED8345}" destId="{D949893B-DDC3-42A9-85A7-78D85BE055F4}" srcOrd="1" destOrd="0" presId="urn:microsoft.com/office/officeart/2005/8/layout/hierarchy3"/>
    <dgm:cxn modelId="{4AB5102C-2CAF-4F73-86D3-C29580E6BE72}" type="presParOf" srcId="{D949893B-DDC3-42A9-85A7-78D85BE055F4}" destId="{B27D74F6-ECB5-4CBE-831F-C2D0E3C34315}" srcOrd="0" destOrd="0" presId="urn:microsoft.com/office/officeart/2005/8/layout/hierarchy3"/>
    <dgm:cxn modelId="{D22E17E8-69CD-4E0C-B2D9-B3C1C0A56AF3}" type="presParOf" srcId="{D949893B-DDC3-42A9-85A7-78D85BE055F4}" destId="{A07A5FE0-9B01-46CD-9308-F50761BC561E}" srcOrd="1" destOrd="0" presId="urn:microsoft.com/office/officeart/2005/8/layout/hierarchy3"/>
    <dgm:cxn modelId="{F0BA7A59-6150-4087-B72D-6C11A8CED4F0}" type="presParOf" srcId="{D949893B-DDC3-42A9-85A7-78D85BE055F4}" destId="{7D9B0418-21F9-48C2-B120-80C66BC37756}" srcOrd="2" destOrd="0" presId="urn:microsoft.com/office/officeart/2005/8/layout/hierarchy3"/>
    <dgm:cxn modelId="{06C4ED43-E7D9-4631-9205-72DC6B2983B5}" type="presParOf" srcId="{D949893B-DDC3-42A9-85A7-78D85BE055F4}" destId="{40F027F5-AA47-4E7B-9D58-94FCF4F527B0}" srcOrd="3" destOrd="0" presId="urn:microsoft.com/office/officeart/2005/8/layout/hierarchy3"/>
    <dgm:cxn modelId="{0870BEFC-B8CB-47DF-BCBF-9FE7AB2863B4}" type="presParOf" srcId="{3E48F610-B84B-48F9-A823-DFB863FF6FF8}" destId="{707A289D-88BD-4B51-B2FB-C621EF7DB127}" srcOrd="2" destOrd="0" presId="urn:microsoft.com/office/officeart/2005/8/layout/hierarchy3"/>
    <dgm:cxn modelId="{3A3118FA-6503-4CF5-8993-FEB429C8AB59}" type="presParOf" srcId="{707A289D-88BD-4B51-B2FB-C621EF7DB127}" destId="{CF91D030-4A4F-43CB-919D-4236242E9836}" srcOrd="0" destOrd="0" presId="urn:microsoft.com/office/officeart/2005/8/layout/hierarchy3"/>
    <dgm:cxn modelId="{33CB703C-CDA1-455C-BC81-BEF4B5B67560}" type="presParOf" srcId="{CF91D030-4A4F-43CB-919D-4236242E9836}" destId="{602167D1-0FEB-409A-9244-A7AFAABBEE1E}" srcOrd="0" destOrd="0" presId="urn:microsoft.com/office/officeart/2005/8/layout/hierarchy3"/>
    <dgm:cxn modelId="{E5778B7B-8D07-48F0-86B6-6E314CE0D245}" type="presParOf" srcId="{CF91D030-4A4F-43CB-919D-4236242E9836}" destId="{6409CAB1-DAFD-4AB0-BB7F-4A47D95981C6}" srcOrd="1" destOrd="0" presId="urn:microsoft.com/office/officeart/2005/8/layout/hierarchy3"/>
    <dgm:cxn modelId="{24F5C77A-5D42-4FBD-B7A5-023E10CEC77C}" type="presParOf" srcId="{707A289D-88BD-4B51-B2FB-C621EF7DB127}" destId="{AF770213-60EA-4318-89C5-339EAEBD23C1}" srcOrd="1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513A412-C3B3-4BEC-AEA5-AF935F0F3B5E}" type="doc">
      <dgm:prSet loTypeId="urn:microsoft.com/office/officeart/2005/8/layout/hProcess9" loCatId="process" qsTypeId="urn:microsoft.com/office/officeart/2005/8/quickstyle/3d4" qsCatId="3D" csTypeId="urn:microsoft.com/office/officeart/2005/8/colors/colorful4" csCatId="colorful" phldr="1"/>
      <dgm:spPr/>
    </dgm:pt>
    <dgm:pt modelId="{B2B77F9C-F4C5-4723-929F-D08E76362ECC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</a:rPr>
            <a:t>Учреждения, подведомственные </a:t>
          </a:r>
          <a:r>
            <a:rPr lang="ru-RU" sz="1200" dirty="0" err="1" smtClean="0">
              <a:solidFill>
                <a:schemeClr val="tx1"/>
              </a:solidFill>
            </a:rPr>
            <a:t>Минобрнауки</a:t>
          </a:r>
          <a:r>
            <a:rPr lang="ru-RU" sz="1200" dirty="0" smtClean="0">
              <a:solidFill>
                <a:schemeClr val="tx1"/>
              </a:solidFill>
            </a:rPr>
            <a:t> России</a:t>
          </a:r>
          <a:endParaRPr lang="ru-RU" sz="1200" dirty="0">
            <a:solidFill>
              <a:schemeClr val="tx1"/>
            </a:solidFill>
          </a:endParaRPr>
        </a:p>
      </dgm:t>
    </dgm:pt>
    <dgm:pt modelId="{EDBD3A80-2AAC-4738-91FE-5C93AB99C171}" type="parTrans" cxnId="{A7D1EC11-74F3-44BB-9BD3-58C45B5F686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5A6857A-EA4D-4397-8E81-3F78D093DA51}" type="sibTrans" cxnId="{A7D1EC11-74F3-44BB-9BD3-58C45B5F686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4295DAE-84D3-4FB8-84F3-B93CA141602E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8 учреждений</a:t>
          </a:r>
          <a:endParaRPr lang="ru-RU" sz="1600" dirty="0">
            <a:solidFill>
              <a:schemeClr val="tx1"/>
            </a:solidFill>
          </a:endParaRPr>
        </a:p>
      </dgm:t>
    </dgm:pt>
    <dgm:pt modelId="{6F63A33C-2165-4A0C-84AE-D0598AE4DDEE}" type="parTrans" cxnId="{15D48881-E282-4C84-9927-98914E5C00A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C6898EC-66D6-4C13-A634-4EC66A8CF0B2}" type="sibTrans" cxnId="{15D48881-E282-4C84-9927-98914E5C00A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1CBFD1E-5926-41AA-8885-624718814C27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Проверено 13 комплектов отчетности</a:t>
          </a:r>
          <a:endParaRPr lang="ru-RU" dirty="0">
            <a:solidFill>
              <a:schemeClr val="tx1"/>
            </a:solidFill>
          </a:endParaRPr>
        </a:p>
      </dgm:t>
    </dgm:pt>
    <dgm:pt modelId="{0CA9CDF3-69EF-48BA-A605-02FF7B2988C3}" type="parTrans" cxnId="{FC88809F-D8B3-4AC1-9607-39FDCAFA01A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B2DB933-AC24-4182-9EE4-A88802D325AC}" type="sibTrans" cxnId="{FC88809F-D8B3-4AC1-9607-39FDCAFA01A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E3B6005-A497-4061-82E6-1A2184148C75}" type="pres">
      <dgm:prSet presAssocID="{6513A412-C3B3-4BEC-AEA5-AF935F0F3B5E}" presName="CompostProcess" presStyleCnt="0">
        <dgm:presLayoutVars>
          <dgm:dir/>
          <dgm:resizeHandles val="exact"/>
        </dgm:presLayoutVars>
      </dgm:prSet>
      <dgm:spPr/>
    </dgm:pt>
    <dgm:pt modelId="{CE560D01-6197-40E6-95FA-A4A0E17CF7AE}" type="pres">
      <dgm:prSet presAssocID="{6513A412-C3B3-4BEC-AEA5-AF935F0F3B5E}" presName="arrow" presStyleLbl="bgShp" presStyleIdx="0" presStyleCnt="1"/>
      <dgm:spPr/>
    </dgm:pt>
    <dgm:pt modelId="{666943EE-86C8-49BA-9890-16ED2C1F2F0D}" type="pres">
      <dgm:prSet presAssocID="{6513A412-C3B3-4BEC-AEA5-AF935F0F3B5E}" presName="linearProcess" presStyleCnt="0"/>
      <dgm:spPr/>
    </dgm:pt>
    <dgm:pt modelId="{1D39CAE0-A6DB-4730-A7AD-C8AC214EADB1}" type="pres">
      <dgm:prSet presAssocID="{B2B77F9C-F4C5-4723-929F-D08E76362ECC}" presName="textNode" presStyleLbl="node1" presStyleIdx="0" presStyleCnt="3" custScaleX="1099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7EEE66-F654-4FD0-B4DE-BFF94A05AB02}" type="pres">
      <dgm:prSet presAssocID="{45A6857A-EA4D-4397-8E81-3F78D093DA51}" presName="sibTrans" presStyleCnt="0"/>
      <dgm:spPr/>
    </dgm:pt>
    <dgm:pt modelId="{89F46B79-2AAC-4755-BC32-0E188E0120C7}" type="pres">
      <dgm:prSet presAssocID="{74295DAE-84D3-4FB8-84F3-B93CA141602E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4FDF7A-2F61-40A4-B210-A88BB2DFD038}" type="pres">
      <dgm:prSet presAssocID="{2C6898EC-66D6-4C13-A634-4EC66A8CF0B2}" presName="sibTrans" presStyleCnt="0"/>
      <dgm:spPr/>
    </dgm:pt>
    <dgm:pt modelId="{7A957DAE-0B21-463E-A1E0-CC13387CF7C7}" type="pres">
      <dgm:prSet presAssocID="{71CBFD1E-5926-41AA-8885-624718814C27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C0DD89-11B1-4D15-BF7F-7F4BD52A659B}" type="presOf" srcId="{71CBFD1E-5926-41AA-8885-624718814C27}" destId="{7A957DAE-0B21-463E-A1E0-CC13387CF7C7}" srcOrd="0" destOrd="0" presId="urn:microsoft.com/office/officeart/2005/8/layout/hProcess9"/>
    <dgm:cxn modelId="{A7D1EC11-74F3-44BB-9BD3-58C45B5F6866}" srcId="{6513A412-C3B3-4BEC-AEA5-AF935F0F3B5E}" destId="{B2B77F9C-F4C5-4723-929F-D08E76362ECC}" srcOrd="0" destOrd="0" parTransId="{EDBD3A80-2AAC-4738-91FE-5C93AB99C171}" sibTransId="{45A6857A-EA4D-4397-8E81-3F78D093DA51}"/>
    <dgm:cxn modelId="{15D48881-E282-4C84-9927-98914E5C00AC}" srcId="{6513A412-C3B3-4BEC-AEA5-AF935F0F3B5E}" destId="{74295DAE-84D3-4FB8-84F3-B93CA141602E}" srcOrd="1" destOrd="0" parTransId="{6F63A33C-2165-4A0C-84AE-D0598AE4DDEE}" sibTransId="{2C6898EC-66D6-4C13-A634-4EC66A8CF0B2}"/>
    <dgm:cxn modelId="{FC88809F-D8B3-4AC1-9607-39FDCAFA01A2}" srcId="{6513A412-C3B3-4BEC-AEA5-AF935F0F3B5E}" destId="{71CBFD1E-5926-41AA-8885-624718814C27}" srcOrd="2" destOrd="0" parTransId="{0CA9CDF3-69EF-48BA-A605-02FF7B2988C3}" sibTransId="{9B2DB933-AC24-4182-9EE4-A88802D325AC}"/>
    <dgm:cxn modelId="{D651F034-EBF5-48ED-B186-40C2E0E595AE}" type="presOf" srcId="{74295DAE-84D3-4FB8-84F3-B93CA141602E}" destId="{89F46B79-2AAC-4755-BC32-0E188E0120C7}" srcOrd="0" destOrd="0" presId="urn:microsoft.com/office/officeart/2005/8/layout/hProcess9"/>
    <dgm:cxn modelId="{72644EBC-E965-484D-8F26-A1A291FC3503}" type="presOf" srcId="{6513A412-C3B3-4BEC-AEA5-AF935F0F3B5E}" destId="{CE3B6005-A497-4061-82E6-1A2184148C75}" srcOrd="0" destOrd="0" presId="urn:microsoft.com/office/officeart/2005/8/layout/hProcess9"/>
    <dgm:cxn modelId="{BE8D06D5-FC1D-43AB-9867-2004E313B94B}" type="presOf" srcId="{B2B77F9C-F4C5-4723-929F-D08E76362ECC}" destId="{1D39CAE0-A6DB-4730-A7AD-C8AC214EADB1}" srcOrd="0" destOrd="0" presId="urn:microsoft.com/office/officeart/2005/8/layout/hProcess9"/>
    <dgm:cxn modelId="{97520A2E-1C2D-44CC-BF5D-0A9ED57B4E2A}" type="presParOf" srcId="{CE3B6005-A497-4061-82E6-1A2184148C75}" destId="{CE560D01-6197-40E6-95FA-A4A0E17CF7AE}" srcOrd="0" destOrd="0" presId="urn:microsoft.com/office/officeart/2005/8/layout/hProcess9"/>
    <dgm:cxn modelId="{A770C1AE-1A18-46F5-BC67-D94C62435BBE}" type="presParOf" srcId="{CE3B6005-A497-4061-82E6-1A2184148C75}" destId="{666943EE-86C8-49BA-9890-16ED2C1F2F0D}" srcOrd="1" destOrd="0" presId="urn:microsoft.com/office/officeart/2005/8/layout/hProcess9"/>
    <dgm:cxn modelId="{F5B1EA5A-387C-4F1E-BFB8-B175B31355F2}" type="presParOf" srcId="{666943EE-86C8-49BA-9890-16ED2C1F2F0D}" destId="{1D39CAE0-A6DB-4730-A7AD-C8AC214EADB1}" srcOrd="0" destOrd="0" presId="urn:microsoft.com/office/officeart/2005/8/layout/hProcess9"/>
    <dgm:cxn modelId="{8FE996A2-99F7-4AD0-8DD1-F3E09D1F8EB8}" type="presParOf" srcId="{666943EE-86C8-49BA-9890-16ED2C1F2F0D}" destId="{CD7EEE66-F654-4FD0-B4DE-BFF94A05AB02}" srcOrd="1" destOrd="0" presId="urn:microsoft.com/office/officeart/2005/8/layout/hProcess9"/>
    <dgm:cxn modelId="{E4085081-AD2D-4D86-8FB1-E9F1975329A2}" type="presParOf" srcId="{666943EE-86C8-49BA-9890-16ED2C1F2F0D}" destId="{89F46B79-2AAC-4755-BC32-0E188E0120C7}" srcOrd="2" destOrd="0" presId="urn:microsoft.com/office/officeart/2005/8/layout/hProcess9"/>
    <dgm:cxn modelId="{3CF92BBE-69F0-4B0A-A14F-C6CB69E52DF5}" type="presParOf" srcId="{666943EE-86C8-49BA-9890-16ED2C1F2F0D}" destId="{664FDF7A-2F61-40A4-B210-A88BB2DFD038}" srcOrd="3" destOrd="0" presId="urn:microsoft.com/office/officeart/2005/8/layout/hProcess9"/>
    <dgm:cxn modelId="{15A203A8-622A-4DD0-BD8B-B62A97403FE4}" type="presParOf" srcId="{666943EE-86C8-49BA-9890-16ED2C1F2F0D}" destId="{7A957DAE-0B21-463E-A1E0-CC13387CF7C7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513A412-C3B3-4BEC-AEA5-AF935F0F3B5E}" type="doc">
      <dgm:prSet loTypeId="urn:microsoft.com/office/officeart/2005/8/layout/hProcess9" loCatId="process" qsTypeId="urn:microsoft.com/office/officeart/2005/8/quickstyle/3d4" qsCatId="3D" csTypeId="urn:microsoft.com/office/officeart/2005/8/colors/colorful4" csCatId="colorful" phldr="1"/>
      <dgm:spPr/>
    </dgm:pt>
    <dgm:pt modelId="{B2B77F9C-F4C5-4723-929F-D08E76362ECC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</a:rPr>
            <a:t>Учреждения, подведомственные </a:t>
          </a:r>
          <a:r>
            <a:rPr lang="ru-RU" sz="1200" dirty="0" err="1" smtClean="0">
              <a:solidFill>
                <a:schemeClr val="tx1"/>
              </a:solidFill>
            </a:rPr>
            <a:t>Минобрнауки</a:t>
          </a:r>
          <a:r>
            <a:rPr lang="ru-RU" sz="1200" dirty="0" smtClean="0">
              <a:solidFill>
                <a:schemeClr val="tx1"/>
              </a:solidFill>
            </a:rPr>
            <a:t> России</a:t>
          </a:r>
          <a:endParaRPr lang="ru-RU" sz="1200" dirty="0">
            <a:solidFill>
              <a:schemeClr val="tx1"/>
            </a:solidFill>
          </a:endParaRPr>
        </a:p>
      </dgm:t>
    </dgm:pt>
    <dgm:pt modelId="{EDBD3A80-2AAC-4738-91FE-5C93AB99C171}" type="parTrans" cxnId="{A7D1EC11-74F3-44BB-9BD3-58C45B5F686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5A6857A-EA4D-4397-8E81-3F78D093DA51}" type="sibTrans" cxnId="{A7D1EC11-74F3-44BB-9BD3-58C45B5F686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4295DAE-84D3-4FB8-84F3-B93CA141602E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9 учреждений</a:t>
          </a:r>
          <a:endParaRPr lang="ru-RU" sz="1600" dirty="0">
            <a:solidFill>
              <a:schemeClr val="tx1"/>
            </a:solidFill>
          </a:endParaRPr>
        </a:p>
      </dgm:t>
    </dgm:pt>
    <dgm:pt modelId="{6F63A33C-2165-4A0C-84AE-D0598AE4DDEE}" type="parTrans" cxnId="{15D48881-E282-4C84-9927-98914E5C00A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C6898EC-66D6-4C13-A634-4EC66A8CF0B2}" type="sibTrans" cxnId="{15D48881-E282-4C84-9927-98914E5C00A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1CBFD1E-5926-41AA-8885-624718814C27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Проверено 14 комплектов  </a:t>
          </a:r>
        </a:p>
        <a:p>
          <a:r>
            <a:rPr lang="ru-RU" sz="1400" dirty="0" smtClean="0">
              <a:solidFill>
                <a:schemeClr val="tx1"/>
              </a:solidFill>
            </a:rPr>
            <a:t>886 форм отчетности</a:t>
          </a:r>
          <a:endParaRPr lang="ru-RU" sz="1400" dirty="0">
            <a:solidFill>
              <a:schemeClr val="tx1"/>
            </a:solidFill>
          </a:endParaRPr>
        </a:p>
      </dgm:t>
    </dgm:pt>
    <dgm:pt modelId="{0CA9CDF3-69EF-48BA-A605-02FF7B2988C3}" type="parTrans" cxnId="{FC88809F-D8B3-4AC1-9607-39FDCAFA01A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B2DB933-AC24-4182-9EE4-A88802D325AC}" type="sibTrans" cxnId="{FC88809F-D8B3-4AC1-9607-39FDCAFA01A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E3B6005-A497-4061-82E6-1A2184148C75}" type="pres">
      <dgm:prSet presAssocID="{6513A412-C3B3-4BEC-AEA5-AF935F0F3B5E}" presName="CompostProcess" presStyleCnt="0">
        <dgm:presLayoutVars>
          <dgm:dir/>
          <dgm:resizeHandles val="exact"/>
        </dgm:presLayoutVars>
      </dgm:prSet>
      <dgm:spPr/>
    </dgm:pt>
    <dgm:pt modelId="{CE560D01-6197-40E6-95FA-A4A0E17CF7AE}" type="pres">
      <dgm:prSet presAssocID="{6513A412-C3B3-4BEC-AEA5-AF935F0F3B5E}" presName="arrow" presStyleLbl="bgShp" presStyleIdx="0" presStyleCnt="1" custScaleX="117647"/>
      <dgm:spPr/>
    </dgm:pt>
    <dgm:pt modelId="{666943EE-86C8-49BA-9890-16ED2C1F2F0D}" type="pres">
      <dgm:prSet presAssocID="{6513A412-C3B3-4BEC-AEA5-AF935F0F3B5E}" presName="linearProcess" presStyleCnt="0"/>
      <dgm:spPr/>
    </dgm:pt>
    <dgm:pt modelId="{1D39CAE0-A6DB-4730-A7AD-C8AC214EADB1}" type="pres">
      <dgm:prSet presAssocID="{B2B77F9C-F4C5-4723-929F-D08E76362ECC}" presName="textNode" presStyleLbl="node1" presStyleIdx="0" presStyleCnt="3" custScaleX="1099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7EEE66-F654-4FD0-B4DE-BFF94A05AB02}" type="pres">
      <dgm:prSet presAssocID="{45A6857A-EA4D-4397-8E81-3F78D093DA51}" presName="sibTrans" presStyleCnt="0"/>
      <dgm:spPr/>
    </dgm:pt>
    <dgm:pt modelId="{89F46B79-2AAC-4755-BC32-0E188E0120C7}" type="pres">
      <dgm:prSet presAssocID="{74295DAE-84D3-4FB8-84F3-B93CA141602E}" presName="textNode" presStyleLbl="node1" presStyleIdx="1" presStyleCnt="3" custScaleX="97304" custScaleY="11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4FDF7A-2F61-40A4-B210-A88BB2DFD038}" type="pres">
      <dgm:prSet presAssocID="{2C6898EC-66D6-4C13-A634-4EC66A8CF0B2}" presName="sibTrans" presStyleCnt="0"/>
      <dgm:spPr/>
    </dgm:pt>
    <dgm:pt modelId="{7A957DAE-0B21-463E-A1E0-CC13387CF7C7}" type="pres">
      <dgm:prSet presAssocID="{71CBFD1E-5926-41AA-8885-624718814C27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5D48881-E282-4C84-9927-98914E5C00AC}" srcId="{6513A412-C3B3-4BEC-AEA5-AF935F0F3B5E}" destId="{74295DAE-84D3-4FB8-84F3-B93CA141602E}" srcOrd="1" destOrd="0" parTransId="{6F63A33C-2165-4A0C-84AE-D0598AE4DDEE}" sibTransId="{2C6898EC-66D6-4C13-A634-4EC66A8CF0B2}"/>
    <dgm:cxn modelId="{A7D1EC11-74F3-44BB-9BD3-58C45B5F6866}" srcId="{6513A412-C3B3-4BEC-AEA5-AF935F0F3B5E}" destId="{B2B77F9C-F4C5-4723-929F-D08E76362ECC}" srcOrd="0" destOrd="0" parTransId="{EDBD3A80-2AAC-4738-91FE-5C93AB99C171}" sibTransId="{45A6857A-EA4D-4397-8E81-3F78D093DA51}"/>
    <dgm:cxn modelId="{FC88809F-D8B3-4AC1-9607-39FDCAFA01A2}" srcId="{6513A412-C3B3-4BEC-AEA5-AF935F0F3B5E}" destId="{71CBFD1E-5926-41AA-8885-624718814C27}" srcOrd="2" destOrd="0" parTransId="{0CA9CDF3-69EF-48BA-A605-02FF7B2988C3}" sibTransId="{9B2DB933-AC24-4182-9EE4-A88802D325AC}"/>
    <dgm:cxn modelId="{25FAED09-A9C8-406F-8A82-31C80C1A15F1}" type="presOf" srcId="{B2B77F9C-F4C5-4723-929F-D08E76362ECC}" destId="{1D39CAE0-A6DB-4730-A7AD-C8AC214EADB1}" srcOrd="0" destOrd="0" presId="urn:microsoft.com/office/officeart/2005/8/layout/hProcess9"/>
    <dgm:cxn modelId="{3063B069-E42C-4071-8A5C-084838E4C90D}" type="presOf" srcId="{6513A412-C3B3-4BEC-AEA5-AF935F0F3B5E}" destId="{CE3B6005-A497-4061-82E6-1A2184148C75}" srcOrd="0" destOrd="0" presId="urn:microsoft.com/office/officeart/2005/8/layout/hProcess9"/>
    <dgm:cxn modelId="{923262AC-A00F-4FEA-99FD-46A6FAAA722C}" type="presOf" srcId="{74295DAE-84D3-4FB8-84F3-B93CA141602E}" destId="{89F46B79-2AAC-4755-BC32-0E188E0120C7}" srcOrd="0" destOrd="0" presId="urn:microsoft.com/office/officeart/2005/8/layout/hProcess9"/>
    <dgm:cxn modelId="{8E076115-FDB9-456A-A63F-2C32AE69A3F2}" type="presOf" srcId="{71CBFD1E-5926-41AA-8885-624718814C27}" destId="{7A957DAE-0B21-463E-A1E0-CC13387CF7C7}" srcOrd="0" destOrd="0" presId="urn:microsoft.com/office/officeart/2005/8/layout/hProcess9"/>
    <dgm:cxn modelId="{C23857A5-BC98-4C92-8027-06D823B07302}" type="presParOf" srcId="{CE3B6005-A497-4061-82E6-1A2184148C75}" destId="{CE560D01-6197-40E6-95FA-A4A0E17CF7AE}" srcOrd="0" destOrd="0" presId="urn:microsoft.com/office/officeart/2005/8/layout/hProcess9"/>
    <dgm:cxn modelId="{792F14ED-36B8-41FD-8FAB-A9B4B8502DB4}" type="presParOf" srcId="{CE3B6005-A497-4061-82E6-1A2184148C75}" destId="{666943EE-86C8-49BA-9890-16ED2C1F2F0D}" srcOrd="1" destOrd="0" presId="urn:microsoft.com/office/officeart/2005/8/layout/hProcess9"/>
    <dgm:cxn modelId="{25B8A487-9790-45AF-BAB3-664272CB9042}" type="presParOf" srcId="{666943EE-86C8-49BA-9890-16ED2C1F2F0D}" destId="{1D39CAE0-A6DB-4730-A7AD-C8AC214EADB1}" srcOrd="0" destOrd="0" presId="urn:microsoft.com/office/officeart/2005/8/layout/hProcess9"/>
    <dgm:cxn modelId="{0CC025A4-75DF-4069-B591-633A974FE093}" type="presParOf" srcId="{666943EE-86C8-49BA-9890-16ED2C1F2F0D}" destId="{CD7EEE66-F654-4FD0-B4DE-BFF94A05AB02}" srcOrd="1" destOrd="0" presId="urn:microsoft.com/office/officeart/2005/8/layout/hProcess9"/>
    <dgm:cxn modelId="{90679BF5-143E-4295-BC04-481E18D61BB9}" type="presParOf" srcId="{666943EE-86C8-49BA-9890-16ED2C1F2F0D}" destId="{89F46B79-2AAC-4755-BC32-0E188E0120C7}" srcOrd="2" destOrd="0" presId="urn:microsoft.com/office/officeart/2005/8/layout/hProcess9"/>
    <dgm:cxn modelId="{21203B6E-9DEC-483B-9AEA-ED7EFE7F86A6}" type="presParOf" srcId="{666943EE-86C8-49BA-9890-16ED2C1F2F0D}" destId="{664FDF7A-2F61-40A4-B210-A88BB2DFD038}" srcOrd="3" destOrd="0" presId="urn:microsoft.com/office/officeart/2005/8/layout/hProcess9"/>
    <dgm:cxn modelId="{057B466B-7B00-4CFC-84ED-3716FB7CA374}" type="presParOf" srcId="{666943EE-86C8-49BA-9890-16ED2C1F2F0D}" destId="{7A957DAE-0B21-463E-A1E0-CC13387CF7C7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4175CD-15D3-47E3-A2F0-0FD7690A422C}">
      <dsp:nvSpPr>
        <dsp:cNvPr id="0" name=""/>
        <dsp:cNvSpPr/>
      </dsp:nvSpPr>
      <dsp:spPr>
        <a:xfrm>
          <a:off x="-4694785" y="-705778"/>
          <a:ext cx="5483522" cy="5483522"/>
        </a:xfrm>
        <a:prstGeom prst="blockArc">
          <a:avLst>
            <a:gd name="adj1" fmla="val 18900000"/>
            <a:gd name="adj2" fmla="val 2700000"/>
            <a:gd name="adj3" fmla="val 394"/>
          </a:avLst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573775-FFC7-476F-A4EE-4C4D2F8F9152}">
      <dsp:nvSpPr>
        <dsp:cNvPr id="0" name=""/>
        <dsp:cNvSpPr/>
      </dsp:nvSpPr>
      <dsp:spPr>
        <a:xfrm>
          <a:off x="684074" y="160735"/>
          <a:ext cx="7936124" cy="603240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97230" tIns="35560" rIns="35560" bIns="35560" numCol="1" spcCol="1270" anchor="ctr" anchorCtr="0">
          <a:noAutofit/>
        </a:bodyPr>
        <a:lstStyle/>
        <a:p>
          <a:pPr marL="0" marR="0" lvl="0" indent="0" algn="just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>
              <a:tab pos="5386388" algn="l"/>
            </a:tabLst>
            <a:defRPr/>
          </a:pPr>
          <a:r>
            <a:rPr lang="ru-RU" sz="1400" b="1" kern="1200" dirty="0" smtClean="0">
              <a:latin typeface="Arial" pitchFamily="34" charset="0"/>
              <a:ea typeface="MS PGothic" pitchFamily="34" charset="-128"/>
              <a:cs typeface="Arial" pitchFamily="34" charset="0"/>
              <a:sym typeface="Arial" pitchFamily="34" charset="0"/>
            </a:rPr>
            <a:t>Результат проведенной работы по учету и распределению поступлений между бюджетами бюджетной системы - отсутствие отклонений фактически сложившихся нормативов распределения от законодательно установленных</a:t>
          </a:r>
          <a:endParaRPr lang="ru-RU" sz="1400" b="1" kern="1200" dirty="0">
            <a:latin typeface="Arial" pitchFamily="34" charset="0"/>
            <a:ea typeface="MS PGothic" pitchFamily="34" charset="-128"/>
            <a:cs typeface="Arial" pitchFamily="34" charset="0"/>
            <a:sym typeface="Arial" pitchFamily="34" charset="0"/>
          </a:endParaRPr>
        </a:p>
      </dsp:txBody>
      <dsp:txXfrm>
        <a:off x="684074" y="160735"/>
        <a:ext cx="7936124" cy="603240"/>
      </dsp:txXfrm>
    </dsp:sp>
    <dsp:sp modelId="{C550C97E-B3E4-4BC5-88D4-DFA765F4D610}">
      <dsp:nvSpPr>
        <dsp:cNvPr id="0" name=""/>
        <dsp:cNvSpPr/>
      </dsp:nvSpPr>
      <dsp:spPr>
        <a:xfrm>
          <a:off x="-21943" y="158621"/>
          <a:ext cx="783039" cy="78303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tx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F59EDA-620E-4C3B-825E-6C166ACC4A8F}">
      <dsp:nvSpPr>
        <dsp:cNvPr id="0" name=""/>
        <dsp:cNvSpPr/>
      </dsp:nvSpPr>
      <dsp:spPr>
        <a:xfrm>
          <a:off x="515552" y="1155167"/>
          <a:ext cx="8154236" cy="879503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97230" tIns="40640" rIns="40640" bIns="40640" numCol="1" spcCol="1270" anchor="ctr" anchorCtr="0">
          <a:noAutofit/>
        </a:bodyPr>
        <a:lstStyle/>
        <a:p>
          <a:pPr marL="0" marR="0" lvl="0" indent="0" algn="just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>
              <a:tab pos="5386388" algn="l"/>
            </a:tabLst>
            <a:defRPr/>
          </a:pPr>
          <a:endParaRPr lang="ru-RU" sz="1600" b="1" kern="1200" dirty="0" smtClean="0">
            <a:latin typeface="Arial" pitchFamily="34" charset="0"/>
            <a:ea typeface="MS PGothic" pitchFamily="34" charset="-128"/>
            <a:cs typeface="Arial" pitchFamily="34" charset="0"/>
            <a:sym typeface="Arial" pitchFamily="34" charset="0"/>
          </a:endParaRPr>
        </a:p>
        <a:p>
          <a:pPr marL="0" marR="0" lvl="0" indent="0" algn="just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>
              <a:tab pos="5386388" algn="l"/>
            </a:tabLst>
            <a:defRPr/>
          </a:pPr>
          <a:r>
            <a:rPr lang="ru-RU" sz="1400" b="1" kern="1200" dirty="0" smtClean="0">
              <a:latin typeface="Arial" pitchFamily="34" charset="0"/>
              <a:ea typeface="MS PGothic" pitchFamily="34" charset="-128"/>
              <a:cs typeface="Arial" pitchFamily="34" charset="0"/>
              <a:sym typeface="Arial" pitchFamily="34" charset="0"/>
            </a:rPr>
            <a:t>На счете 40101 за 2018 год распределено поступлений в сумме 242,7 млрд. рублей, что больше на 12,4 млрд. рублей по сравнению с 2017 годом</a:t>
          </a:r>
        </a:p>
        <a:p>
          <a:pPr marL="0" marR="0" lvl="0" indent="0" algn="just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>
              <a:tab pos="5386388" algn="l"/>
            </a:tabLst>
            <a:defRPr/>
          </a:pPr>
          <a:endParaRPr lang="ru-RU" sz="2000" b="1" kern="1200" dirty="0" smtClean="0">
            <a:latin typeface="Arial" pitchFamily="34" charset="0"/>
            <a:ea typeface="MS PGothic" pitchFamily="34" charset="-128"/>
            <a:cs typeface="Arial" pitchFamily="34" charset="0"/>
            <a:sym typeface="Arial" pitchFamily="34" charset="0"/>
          </a:endParaRPr>
        </a:p>
      </dsp:txBody>
      <dsp:txXfrm>
        <a:off x="515552" y="1155167"/>
        <a:ext cx="8154236" cy="879503"/>
      </dsp:txXfrm>
    </dsp:sp>
    <dsp:sp modelId="{FBCC970A-848F-41C9-A1E4-29161B879A2F}">
      <dsp:nvSpPr>
        <dsp:cNvPr id="0" name=""/>
        <dsp:cNvSpPr/>
      </dsp:nvSpPr>
      <dsp:spPr>
        <a:xfrm>
          <a:off x="12532" y="1148733"/>
          <a:ext cx="783039" cy="78303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F3D667-A364-4F81-834A-3A34101EE28A}">
      <dsp:nvSpPr>
        <dsp:cNvPr id="0" name=""/>
        <dsp:cNvSpPr/>
      </dsp:nvSpPr>
      <dsp:spPr>
        <a:xfrm>
          <a:off x="872824" y="2092963"/>
          <a:ext cx="7791137" cy="809374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97230" tIns="35560" rIns="35560" bIns="35560" numCol="1" spcCol="1270" anchor="ctr" anchorCtr="0">
          <a:noAutofit/>
        </a:bodyPr>
        <a:lstStyle/>
        <a:p>
          <a:pPr marL="0" lvl="0" indent="268288" algn="just" defTabSz="881063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6007100" algn="l"/>
            </a:tabLst>
          </a:pPr>
          <a:r>
            <a:rPr lang="ru-RU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Операции по учёту поступлений осуществляются на 1153 лицевых счетах администраторов доходов бюджетов</a:t>
          </a:r>
          <a:endParaRPr lang="ru-RU" sz="1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72824" y="2092963"/>
        <a:ext cx="7791137" cy="809374"/>
      </dsp:txXfrm>
    </dsp:sp>
    <dsp:sp modelId="{5C8CA205-540D-437F-A2AE-A226B0D07FE9}">
      <dsp:nvSpPr>
        <dsp:cNvPr id="0" name=""/>
        <dsp:cNvSpPr/>
      </dsp:nvSpPr>
      <dsp:spPr>
        <a:xfrm>
          <a:off x="64674" y="2196720"/>
          <a:ext cx="783039" cy="783039"/>
        </a:xfrm>
        <a:prstGeom prst="lightningBol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CD9002-A593-43FE-A5B8-C9C4E458DC5D}">
      <dsp:nvSpPr>
        <dsp:cNvPr id="0" name=""/>
        <dsp:cNvSpPr/>
      </dsp:nvSpPr>
      <dsp:spPr>
        <a:xfrm>
          <a:off x="436152" y="3214707"/>
          <a:ext cx="8227809" cy="833466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97230" tIns="40640" rIns="40640" bIns="4064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>
              <a:tab pos="176213" algn="l"/>
              <a:tab pos="268288" algn="l"/>
            </a:tabLst>
            <a:defRPr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		</a:t>
          </a:r>
          <a:endParaRPr lang="ru-RU" sz="18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436152" y="3214707"/>
        <a:ext cx="8227809" cy="833466"/>
      </dsp:txXfrm>
    </dsp:sp>
    <dsp:sp modelId="{56F8D48C-389E-47B0-B1D2-6E134DBDD380}">
      <dsp:nvSpPr>
        <dsp:cNvPr id="0" name=""/>
        <dsp:cNvSpPr/>
      </dsp:nvSpPr>
      <dsp:spPr>
        <a:xfrm>
          <a:off x="0" y="3225232"/>
          <a:ext cx="734216" cy="783039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5C9C23-AEF6-443B-B1C6-9E937D61675A}">
      <dsp:nvSpPr>
        <dsp:cNvPr id="0" name=""/>
        <dsp:cNvSpPr/>
      </dsp:nvSpPr>
      <dsp:spPr>
        <a:xfrm>
          <a:off x="2636520" y="0"/>
          <a:ext cx="3954780" cy="984126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>
              <a:latin typeface="Times New Roman" pitchFamily="18" charset="0"/>
              <a:ea typeface="+mn-ea"/>
              <a:cs typeface="Times New Roman" panose="02020603050405020304" pitchFamily="18" charset="0"/>
            </a:rPr>
            <a:t>Автоматизированная система Федерального казначейства</a:t>
          </a:r>
          <a:endParaRPr lang="ru-RU" sz="1300" kern="1200" dirty="0"/>
        </a:p>
      </dsp:txBody>
      <dsp:txXfrm>
        <a:off x="2636520" y="123016"/>
        <a:ext cx="3585733" cy="738094"/>
      </dsp:txXfrm>
    </dsp:sp>
    <dsp:sp modelId="{7431E4CB-0EA6-4928-8F52-7FC0A19860C4}">
      <dsp:nvSpPr>
        <dsp:cNvPr id="0" name=""/>
        <dsp:cNvSpPr/>
      </dsp:nvSpPr>
      <dsp:spPr>
        <a:xfrm>
          <a:off x="0" y="0"/>
          <a:ext cx="2636520" cy="984126"/>
        </a:xfrm>
        <a:prstGeom prst="roundRect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dirty="0"/>
            <a:t>2018</a:t>
          </a:r>
        </a:p>
      </dsp:txBody>
      <dsp:txXfrm>
        <a:off x="48041" y="48041"/>
        <a:ext cx="2540438" cy="888044"/>
      </dsp:txXfrm>
    </dsp:sp>
    <dsp:sp modelId="{45B4CB84-13CD-4321-B0D5-C9D96D9CDF17}">
      <dsp:nvSpPr>
        <dsp:cNvPr id="0" name=""/>
        <dsp:cNvSpPr/>
      </dsp:nvSpPr>
      <dsp:spPr>
        <a:xfrm>
          <a:off x="2636520" y="1082538"/>
          <a:ext cx="3954780" cy="984126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114300" lvl="1" indent="-114300" algn="l" defTabSz="577850" rtl="0" eaLnBrk="0" fontAlgn="base" hangingPunct="0">
            <a:lnSpc>
              <a:spcPct val="90000"/>
            </a:lnSpc>
            <a:spcBef>
              <a:spcPct val="0"/>
            </a:spcBef>
            <a:spcAft>
              <a:spcPct val="0"/>
            </a:spcAft>
            <a:buChar char="••"/>
          </a:pPr>
          <a:r>
            <a:rPr lang="ru-RU" sz="1300" kern="1200" dirty="0">
              <a:latin typeface="Times New Roman" pitchFamily="18" charset="0"/>
              <a:ea typeface="+mn-ea"/>
              <a:cs typeface="Times New Roman" panose="02020603050405020304" pitchFamily="18" charset="0"/>
            </a:rPr>
            <a:t>Автоматизированная система Федерального казначейства</a:t>
          </a:r>
        </a:p>
        <a:p>
          <a:pPr marL="114300" lvl="1" indent="-114300" algn="l" defTabSz="577850" rtl="0" eaLnBrk="0" fontAlgn="base" hangingPunct="0">
            <a:lnSpc>
              <a:spcPct val="90000"/>
            </a:lnSpc>
            <a:spcBef>
              <a:spcPct val="0"/>
            </a:spcBef>
            <a:spcAft>
              <a:spcPct val="0"/>
            </a:spcAft>
            <a:buChar char="••"/>
          </a:pPr>
          <a:endParaRPr lang="ru-RU" sz="1300" kern="1200" dirty="0">
            <a:solidFill>
              <a:prstClr val="black"/>
            </a:solidFill>
            <a:latin typeface="Times New Roman" pitchFamily="18" charset="0"/>
            <a:ea typeface="+mn-ea"/>
            <a:cs typeface="Times New Roman" panose="02020603050405020304" pitchFamily="18" charset="0"/>
          </a:endParaRPr>
        </a:p>
        <a:p>
          <a:pPr marL="114300" lvl="1" indent="-114300" algn="l" defTabSz="577850" rtl="0" eaLnBrk="0" fontAlgn="base" hangingPunct="0">
            <a:lnSpc>
              <a:spcPct val="90000"/>
            </a:lnSpc>
            <a:spcBef>
              <a:spcPct val="0"/>
            </a:spcBef>
            <a:spcAft>
              <a:spcPct val="0"/>
            </a:spcAft>
            <a:buChar char="••"/>
          </a:pPr>
          <a:r>
            <a:rPr lang="ru-RU" sz="1300" b="1" kern="1200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anose="02020603050405020304" pitchFamily="18" charset="0"/>
            </a:rPr>
            <a:t>ПУиО ГИИС «Электронный бюджет»</a:t>
          </a:r>
        </a:p>
      </dsp:txBody>
      <dsp:txXfrm>
        <a:off x="2636520" y="1205554"/>
        <a:ext cx="3585733" cy="738094"/>
      </dsp:txXfrm>
    </dsp:sp>
    <dsp:sp modelId="{751C5AB7-FF82-4EC5-9F28-3972247E5DA1}">
      <dsp:nvSpPr>
        <dsp:cNvPr id="0" name=""/>
        <dsp:cNvSpPr/>
      </dsp:nvSpPr>
      <dsp:spPr>
        <a:xfrm>
          <a:off x="0" y="1082538"/>
          <a:ext cx="2636520" cy="984126"/>
        </a:xfrm>
        <a:prstGeom prst="roundRect">
          <a:avLst/>
        </a:prstGeom>
        <a:solidFill>
          <a:schemeClr val="accent5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dirty="0"/>
            <a:t>2019</a:t>
          </a:r>
        </a:p>
      </dsp:txBody>
      <dsp:txXfrm>
        <a:off x="48041" y="1130579"/>
        <a:ext cx="2540438" cy="888044"/>
      </dsp:txXfrm>
    </dsp:sp>
    <dsp:sp modelId="{D4863836-ECCC-40FA-AD91-319DAA2CB416}">
      <dsp:nvSpPr>
        <dsp:cNvPr id="0" name=""/>
        <dsp:cNvSpPr/>
      </dsp:nvSpPr>
      <dsp:spPr>
        <a:xfrm>
          <a:off x="2636520" y="2165077"/>
          <a:ext cx="3954780" cy="984126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0" kern="1200" dirty="0">
              <a:solidFill>
                <a:schemeClr val="tx1"/>
              </a:solidFill>
              <a:latin typeface="Times New Roman" pitchFamily="18" charset="0"/>
              <a:ea typeface="+mn-ea"/>
              <a:cs typeface="Times New Roman" panose="02020603050405020304" pitchFamily="18" charset="0"/>
            </a:rPr>
            <a:t>ПУиО ГИИС «Электронный бюджет»</a:t>
          </a:r>
          <a:endParaRPr lang="ru-RU" sz="1300" b="0" kern="1200" dirty="0">
            <a:solidFill>
              <a:schemeClr val="tx1"/>
            </a:solidFill>
          </a:endParaRPr>
        </a:p>
      </dsp:txBody>
      <dsp:txXfrm>
        <a:off x="2636520" y="2288093"/>
        <a:ext cx="3585733" cy="738094"/>
      </dsp:txXfrm>
    </dsp:sp>
    <dsp:sp modelId="{6AA391C8-A762-49B2-88B2-502138B028A8}">
      <dsp:nvSpPr>
        <dsp:cNvPr id="0" name=""/>
        <dsp:cNvSpPr/>
      </dsp:nvSpPr>
      <dsp:spPr>
        <a:xfrm>
          <a:off x="0" y="2165077"/>
          <a:ext cx="2636520" cy="984126"/>
        </a:xfrm>
        <a:prstGeom prst="roundRect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dirty="0"/>
            <a:t>20ХХ</a:t>
          </a:r>
        </a:p>
      </dsp:txBody>
      <dsp:txXfrm>
        <a:off x="48041" y="2213118"/>
        <a:ext cx="2540438" cy="8880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B4CB84-13CD-4321-B0D5-C9D96D9CDF17}">
      <dsp:nvSpPr>
        <dsp:cNvPr id="0" name=""/>
        <dsp:cNvSpPr/>
      </dsp:nvSpPr>
      <dsp:spPr>
        <a:xfrm>
          <a:off x="2763959" y="0"/>
          <a:ext cx="4145939" cy="13527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171450" lvl="1" indent="-171450" algn="l" defTabSz="800100" rtl="0" eaLnBrk="0" fontAlgn="base" hangingPunct="0">
            <a:lnSpc>
              <a:spcPct val="90000"/>
            </a:lnSpc>
            <a:spcBef>
              <a:spcPct val="0"/>
            </a:spcBef>
            <a:spcAft>
              <a:spcPct val="0"/>
            </a:spcAft>
            <a:buChar char="••"/>
          </a:pPr>
          <a:r>
            <a:rPr lang="ru-RU" sz="1800" b="1" kern="1200" dirty="0">
              <a:solidFill>
                <a:schemeClr val="tx1"/>
              </a:solidFill>
              <a:latin typeface="Times New Roman" pitchFamily="18" charset="0"/>
              <a:ea typeface="+mn-ea"/>
              <a:cs typeface="Times New Roman" panose="02020603050405020304" pitchFamily="18" charset="0"/>
            </a:rPr>
            <a:t>ПУиО ГИИС «Электронный бюджет»</a:t>
          </a:r>
          <a:endParaRPr lang="ru-RU" sz="2300" kern="1200" dirty="0">
            <a:solidFill>
              <a:prstClr val="black"/>
            </a:solidFill>
            <a:latin typeface="Times New Roman" pitchFamily="18" charset="0"/>
            <a:ea typeface="+mn-ea"/>
            <a:cs typeface="Times New Roman" panose="02020603050405020304" pitchFamily="18" charset="0"/>
          </a:endParaRPr>
        </a:p>
      </dsp:txBody>
      <dsp:txXfrm>
        <a:off x="2763959" y="169097"/>
        <a:ext cx="3638649" cy="1014579"/>
      </dsp:txXfrm>
    </dsp:sp>
    <dsp:sp modelId="{751C5AB7-FF82-4EC5-9F28-3972247E5DA1}">
      <dsp:nvSpPr>
        <dsp:cNvPr id="0" name=""/>
        <dsp:cNvSpPr/>
      </dsp:nvSpPr>
      <dsp:spPr>
        <a:xfrm>
          <a:off x="0" y="360040"/>
          <a:ext cx="2763959" cy="632691"/>
        </a:xfrm>
        <a:prstGeom prst="roundRect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/>
            <a:t>2019</a:t>
          </a:r>
        </a:p>
      </dsp:txBody>
      <dsp:txXfrm>
        <a:off x="30885" y="390925"/>
        <a:ext cx="2702189" cy="5709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B4CB84-13CD-4321-B0D5-C9D96D9CDF17}">
      <dsp:nvSpPr>
        <dsp:cNvPr id="0" name=""/>
        <dsp:cNvSpPr/>
      </dsp:nvSpPr>
      <dsp:spPr>
        <a:xfrm>
          <a:off x="2847144" y="0"/>
          <a:ext cx="4189986" cy="13527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171450" lvl="1" indent="-171450" algn="l" defTabSz="800100" rtl="0" eaLnBrk="0" fontAlgn="base" hangingPunct="0">
            <a:lnSpc>
              <a:spcPct val="90000"/>
            </a:lnSpc>
            <a:spcBef>
              <a:spcPct val="0"/>
            </a:spcBef>
            <a:spcAft>
              <a:spcPct val="0"/>
            </a:spcAft>
            <a:buChar char="••"/>
          </a:pPr>
          <a:r>
            <a:rPr lang="ru-RU" sz="1800" b="1" kern="1200" dirty="0">
              <a:solidFill>
                <a:schemeClr val="tx1"/>
              </a:solidFill>
              <a:latin typeface="Times New Roman" pitchFamily="18" charset="0"/>
              <a:ea typeface="+mn-ea"/>
              <a:cs typeface="Times New Roman" panose="02020603050405020304" pitchFamily="18" charset="0"/>
            </a:rPr>
            <a:t>ПУиО ГИИС «Электронный бюджет»</a:t>
          </a:r>
          <a:endParaRPr lang="ru-RU" sz="2300" kern="1200" dirty="0">
            <a:solidFill>
              <a:prstClr val="black"/>
            </a:solidFill>
            <a:latin typeface="Times New Roman" pitchFamily="18" charset="0"/>
            <a:ea typeface="+mn-ea"/>
            <a:cs typeface="Times New Roman" panose="02020603050405020304" pitchFamily="18" charset="0"/>
          </a:endParaRPr>
        </a:p>
      </dsp:txBody>
      <dsp:txXfrm>
        <a:off x="2847144" y="169097"/>
        <a:ext cx="3682696" cy="1014579"/>
      </dsp:txXfrm>
    </dsp:sp>
    <dsp:sp modelId="{751C5AB7-FF82-4EC5-9F28-3972247E5DA1}">
      <dsp:nvSpPr>
        <dsp:cNvPr id="0" name=""/>
        <dsp:cNvSpPr/>
      </dsp:nvSpPr>
      <dsp:spPr>
        <a:xfrm>
          <a:off x="23065" y="200643"/>
          <a:ext cx="2824078" cy="951486"/>
        </a:xfrm>
        <a:prstGeom prst="roundRect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kern="1200" dirty="0" smtClean="0"/>
            <a:t>2020-20ХХ</a:t>
          </a:r>
          <a:endParaRPr lang="ru-RU" sz="4300" kern="1200" dirty="0"/>
        </a:p>
      </dsp:txBody>
      <dsp:txXfrm>
        <a:off x="69513" y="247091"/>
        <a:ext cx="2731182" cy="8585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8994F4-8DFC-45A1-A255-715A66279B6E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037902-224E-4C04-BF7B-F2AA8A696C5D}">
      <dsp:nvSpPr>
        <dsp:cNvPr id="0" name=""/>
        <dsp:cNvSpPr/>
      </dsp:nvSpPr>
      <dsp:spPr>
        <a:xfrm>
          <a:off x="384538" y="253918"/>
          <a:ext cx="6617059" cy="50816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3354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созданы рабочие группы и проводятся совещания</a:t>
          </a:r>
          <a:endParaRPr lang="ru-RU" sz="1200" kern="1200" dirty="0"/>
        </a:p>
      </dsp:txBody>
      <dsp:txXfrm>
        <a:off x="384538" y="253918"/>
        <a:ext cx="6617059" cy="508162"/>
      </dsp:txXfrm>
    </dsp:sp>
    <dsp:sp modelId="{3C5ADAC8-B9CB-4DCA-AB26-B9ADFB56A20A}">
      <dsp:nvSpPr>
        <dsp:cNvPr id="0" name=""/>
        <dsp:cNvSpPr/>
      </dsp:nvSpPr>
      <dsp:spPr>
        <a:xfrm>
          <a:off x="66936" y="190398"/>
          <a:ext cx="635203" cy="63520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9447310-FE24-4DD8-8747-20F9E6B99B45}">
      <dsp:nvSpPr>
        <dsp:cNvPr id="0" name=""/>
        <dsp:cNvSpPr/>
      </dsp:nvSpPr>
      <dsp:spPr>
        <a:xfrm>
          <a:off x="748672" y="1015918"/>
          <a:ext cx="6252924" cy="508162"/>
        </a:xfrm>
        <a:prstGeom prst="rect">
          <a:avLst/>
        </a:prstGeom>
        <a:gradFill rotWithShape="0">
          <a:gsLst>
            <a:gs pos="0">
              <a:schemeClr val="accent4">
                <a:hueOff val="-1116192"/>
                <a:satOff val="6725"/>
                <a:lumOff val="539"/>
                <a:alphaOff val="0"/>
                <a:shade val="51000"/>
                <a:satMod val="130000"/>
              </a:schemeClr>
            </a:gs>
            <a:gs pos="80000">
              <a:schemeClr val="accent4">
                <a:hueOff val="-1116192"/>
                <a:satOff val="6725"/>
                <a:lumOff val="539"/>
                <a:alphaOff val="0"/>
                <a:shade val="93000"/>
                <a:satMod val="130000"/>
              </a:schemeClr>
            </a:gs>
            <a:gs pos="100000">
              <a:schemeClr val="accent4">
                <a:hueOff val="-1116192"/>
                <a:satOff val="6725"/>
                <a:lumOff val="53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3354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проведен анализ баз данных и программного обеспечения, анализ организации и ведения бюджетного учета</a:t>
          </a:r>
          <a:endParaRPr lang="ru-RU" sz="1200" kern="1200" dirty="0"/>
        </a:p>
      </dsp:txBody>
      <dsp:txXfrm>
        <a:off x="748672" y="1015918"/>
        <a:ext cx="6252924" cy="508162"/>
      </dsp:txXfrm>
    </dsp:sp>
    <dsp:sp modelId="{8858081D-EC68-447B-B793-98E411010079}">
      <dsp:nvSpPr>
        <dsp:cNvPr id="0" name=""/>
        <dsp:cNvSpPr/>
      </dsp:nvSpPr>
      <dsp:spPr>
        <a:xfrm>
          <a:off x="432049" y="932383"/>
          <a:ext cx="635203" cy="63520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4">
              <a:hueOff val="-1116192"/>
              <a:satOff val="6725"/>
              <a:lumOff val="53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FFBA2DC-A9FF-4DC2-8135-F7FF4716CD49}">
      <dsp:nvSpPr>
        <dsp:cNvPr id="0" name=""/>
        <dsp:cNvSpPr/>
      </dsp:nvSpPr>
      <dsp:spPr>
        <a:xfrm>
          <a:off x="860432" y="1777918"/>
          <a:ext cx="6141164" cy="508162"/>
        </a:xfrm>
        <a:prstGeom prst="rect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3354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заключены Соглашения о передаче Управлению полномочий по начислению выплат по оплате труда, ведению бюджетного учета и формированию отчетности</a:t>
          </a:r>
          <a:endParaRPr lang="ru-RU" sz="1200" kern="1200"/>
        </a:p>
      </dsp:txBody>
      <dsp:txXfrm>
        <a:off x="860432" y="1777918"/>
        <a:ext cx="6141164" cy="508162"/>
      </dsp:txXfrm>
    </dsp:sp>
    <dsp:sp modelId="{936CA9FA-FA93-4191-A506-DDCC5BBC9BD0}">
      <dsp:nvSpPr>
        <dsp:cNvPr id="0" name=""/>
        <dsp:cNvSpPr/>
      </dsp:nvSpPr>
      <dsp:spPr>
        <a:xfrm>
          <a:off x="542831" y="1714398"/>
          <a:ext cx="635203" cy="635203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49E36A-71E5-4FEC-92D9-08AC17D61B56}">
      <dsp:nvSpPr>
        <dsp:cNvPr id="0" name=""/>
        <dsp:cNvSpPr/>
      </dsp:nvSpPr>
      <dsp:spPr>
        <a:xfrm>
          <a:off x="748672" y="2539918"/>
          <a:ext cx="6252924" cy="508162"/>
        </a:xfrm>
        <a:prstGeom prst="rect">
          <a:avLst/>
        </a:prstGeom>
        <a:gradFill rotWithShape="0">
          <a:gsLst>
            <a:gs pos="0">
              <a:schemeClr val="accent4">
                <a:hueOff val="-3348577"/>
                <a:satOff val="20174"/>
                <a:lumOff val="1617"/>
                <a:alphaOff val="0"/>
                <a:shade val="51000"/>
                <a:satMod val="130000"/>
              </a:schemeClr>
            </a:gs>
            <a:gs pos="80000">
              <a:schemeClr val="accent4">
                <a:hueOff val="-3348577"/>
                <a:satOff val="20174"/>
                <a:lumOff val="1617"/>
                <a:alphaOff val="0"/>
                <a:shade val="93000"/>
                <a:satMod val="130000"/>
              </a:schemeClr>
            </a:gs>
            <a:gs pos="100000">
              <a:schemeClr val="accent4">
                <a:hueOff val="-3348577"/>
                <a:satOff val="20174"/>
                <a:lumOff val="161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3354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оформлены доверенности на представление интересов Учреждений в ФСС, ПФ, ФНС, </a:t>
          </a:r>
          <a:r>
            <a:rPr lang="ru-RU" sz="1200" kern="1200" dirty="0" err="1" smtClean="0"/>
            <a:t>Госстатистике</a:t>
          </a:r>
          <a:r>
            <a:rPr lang="ru-RU" sz="1200" kern="1200" dirty="0" smtClean="0"/>
            <a:t>, карточки образцов подписей</a:t>
          </a:r>
          <a:endParaRPr lang="ru-RU" sz="1200" kern="1200" dirty="0"/>
        </a:p>
      </dsp:txBody>
      <dsp:txXfrm>
        <a:off x="748672" y="2539918"/>
        <a:ext cx="6252924" cy="508162"/>
      </dsp:txXfrm>
    </dsp:sp>
    <dsp:sp modelId="{2DC4BAC8-97E4-497F-B1FF-15E68D0A4C58}">
      <dsp:nvSpPr>
        <dsp:cNvPr id="0" name=""/>
        <dsp:cNvSpPr/>
      </dsp:nvSpPr>
      <dsp:spPr>
        <a:xfrm>
          <a:off x="431071" y="2476398"/>
          <a:ext cx="635203" cy="635203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9525" cap="flat" cmpd="sng" algn="ctr">
          <a:solidFill>
            <a:schemeClr val="accent4">
              <a:hueOff val="-3348577"/>
              <a:satOff val="20174"/>
              <a:lumOff val="161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4849DBA-DEA8-4FEA-B8D3-E17B25C87D41}">
      <dsp:nvSpPr>
        <dsp:cNvPr id="0" name=""/>
        <dsp:cNvSpPr/>
      </dsp:nvSpPr>
      <dsp:spPr>
        <a:xfrm>
          <a:off x="384538" y="3301918"/>
          <a:ext cx="6617059" cy="508162"/>
        </a:xfrm>
        <a:prstGeom prst="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3354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осуществлено подключение сотрудников Управления к ППО 1-С в ГИИС «Электронный бюджет», ППО Парус, СБИС, Зарплатным проектам</a:t>
          </a:r>
          <a:endParaRPr lang="ru-RU" sz="1200" kern="1200"/>
        </a:p>
      </dsp:txBody>
      <dsp:txXfrm>
        <a:off x="384538" y="3301918"/>
        <a:ext cx="6617059" cy="508162"/>
      </dsp:txXfrm>
    </dsp:sp>
    <dsp:sp modelId="{13F79CAA-32CF-4035-962D-809B0DFFC955}">
      <dsp:nvSpPr>
        <dsp:cNvPr id="0" name=""/>
        <dsp:cNvSpPr/>
      </dsp:nvSpPr>
      <dsp:spPr>
        <a:xfrm>
          <a:off x="66936" y="3238398"/>
          <a:ext cx="635203" cy="635203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541907-4229-44E3-B572-7CE5FA6F0B35}">
      <dsp:nvSpPr>
        <dsp:cNvPr id="0" name=""/>
        <dsp:cNvSpPr/>
      </dsp:nvSpPr>
      <dsp:spPr>
        <a:xfrm>
          <a:off x="2500" y="265714"/>
          <a:ext cx="2200766" cy="9488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МОНИТОРИНГ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147 субъектов отчетности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30292" y="293506"/>
        <a:ext cx="2145182" cy="893292"/>
      </dsp:txXfrm>
    </dsp:sp>
    <dsp:sp modelId="{1669B5A0-181A-4AC2-981A-2735C6D18EA9}">
      <dsp:nvSpPr>
        <dsp:cNvPr id="0" name=""/>
        <dsp:cNvSpPr/>
      </dsp:nvSpPr>
      <dsp:spPr>
        <a:xfrm>
          <a:off x="222577" y="1214590"/>
          <a:ext cx="220076" cy="5862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6296"/>
              </a:lnTo>
              <a:lnTo>
                <a:pt x="220076" y="586296"/>
              </a:lnTo>
            </a:path>
          </a:pathLst>
        </a:custGeom>
        <a:noFill/>
        <a:ln w="25400" cap="flat" cmpd="sng" algn="ctr">
          <a:solidFill>
            <a:schemeClr val="accent4">
              <a:lumMod val="5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F0887F-344C-4E20-BEA2-36031CEF9169}">
      <dsp:nvSpPr>
        <dsp:cNvPr id="0" name=""/>
        <dsp:cNvSpPr/>
      </dsp:nvSpPr>
      <dsp:spPr>
        <a:xfrm>
          <a:off x="442653" y="1480540"/>
          <a:ext cx="2007652" cy="640694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  <a:alpha val="9000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Представлено 167 комплектов отчетности</a:t>
          </a:r>
          <a:endParaRPr lang="ru-RU" sz="1600" kern="1200" dirty="0"/>
        </a:p>
      </dsp:txBody>
      <dsp:txXfrm>
        <a:off x="461418" y="1499305"/>
        <a:ext cx="1970122" cy="603164"/>
      </dsp:txXfrm>
    </dsp:sp>
    <dsp:sp modelId="{1AE96BCC-9F3A-4F59-B187-26762F614AB8}">
      <dsp:nvSpPr>
        <dsp:cNvPr id="0" name=""/>
        <dsp:cNvSpPr/>
      </dsp:nvSpPr>
      <dsp:spPr>
        <a:xfrm>
          <a:off x="222577" y="1214590"/>
          <a:ext cx="220008" cy="14445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4591"/>
              </a:lnTo>
              <a:lnTo>
                <a:pt x="220008" y="1444591"/>
              </a:lnTo>
            </a:path>
          </a:pathLst>
        </a:custGeom>
        <a:noFill/>
        <a:ln w="25400" cap="flat" cmpd="sng" algn="ctr">
          <a:solidFill>
            <a:schemeClr val="accent4">
              <a:lumMod val="5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DAD027-8555-43CE-845A-EE912B1E2E53}">
      <dsp:nvSpPr>
        <dsp:cNvPr id="0" name=""/>
        <dsp:cNvSpPr/>
      </dsp:nvSpPr>
      <dsp:spPr>
        <a:xfrm>
          <a:off x="442585" y="2292698"/>
          <a:ext cx="2101590" cy="732968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  <a:alpha val="90000"/>
          </a:schemeClr>
        </a:solidFill>
        <a:ln w="9525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Проверено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17 400 отчетных форм</a:t>
          </a:r>
          <a:endParaRPr lang="ru-RU" sz="1600" kern="1200" dirty="0"/>
        </a:p>
      </dsp:txBody>
      <dsp:txXfrm>
        <a:off x="464053" y="2314166"/>
        <a:ext cx="2058654" cy="690032"/>
      </dsp:txXfrm>
    </dsp:sp>
    <dsp:sp modelId="{FDEAB012-86E2-401F-9DE1-C881EA58EB42}">
      <dsp:nvSpPr>
        <dsp:cNvPr id="0" name=""/>
        <dsp:cNvSpPr/>
      </dsp:nvSpPr>
      <dsp:spPr>
        <a:xfrm>
          <a:off x="2735166" y="265714"/>
          <a:ext cx="2127598" cy="10637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УГЛУБЛЕННЫЙ АНАЛИЗ </a:t>
          </a:r>
        </a:p>
      </dsp:txBody>
      <dsp:txXfrm>
        <a:off x="2766324" y="296872"/>
        <a:ext cx="2065282" cy="1001483"/>
      </dsp:txXfrm>
    </dsp:sp>
    <dsp:sp modelId="{B27D74F6-ECB5-4CBE-831F-C2D0E3C34315}">
      <dsp:nvSpPr>
        <dsp:cNvPr id="0" name=""/>
        <dsp:cNvSpPr/>
      </dsp:nvSpPr>
      <dsp:spPr>
        <a:xfrm>
          <a:off x="2947926" y="1329513"/>
          <a:ext cx="212759" cy="5638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3888"/>
              </a:lnTo>
              <a:lnTo>
                <a:pt x="212759" y="56388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7A5FE0-9B01-46CD-9308-F50761BC561E}">
      <dsp:nvSpPr>
        <dsp:cNvPr id="0" name=""/>
        <dsp:cNvSpPr/>
      </dsp:nvSpPr>
      <dsp:spPr>
        <a:xfrm>
          <a:off x="3160686" y="1595462"/>
          <a:ext cx="2627464" cy="595876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90000"/>
          </a:schemeClr>
        </a:solidFill>
        <a:ln w="9525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18 учреждений</a:t>
          </a:r>
          <a:endParaRPr lang="ru-RU" sz="1800" kern="1200" dirty="0"/>
        </a:p>
      </dsp:txBody>
      <dsp:txXfrm>
        <a:off x="3178139" y="1612915"/>
        <a:ext cx="2592558" cy="560970"/>
      </dsp:txXfrm>
    </dsp:sp>
    <dsp:sp modelId="{7D9B0418-21F9-48C2-B120-80C66BC37756}">
      <dsp:nvSpPr>
        <dsp:cNvPr id="0" name=""/>
        <dsp:cNvSpPr/>
      </dsp:nvSpPr>
      <dsp:spPr>
        <a:xfrm>
          <a:off x="2947926" y="1329513"/>
          <a:ext cx="212759" cy="1904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4599"/>
              </a:lnTo>
              <a:lnTo>
                <a:pt x="212759" y="1904599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F027F5-AA47-4E7B-9D58-94FCF4F527B0}">
      <dsp:nvSpPr>
        <dsp:cNvPr id="0" name=""/>
        <dsp:cNvSpPr/>
      </dsp:nvSpPr>
      <dsp:spPr>
        <a:xfrm>
          <a:off x="3160686" y="2457289"/>
          <a:ext cx="2614750" cy="1553646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  <a:alpha val="9000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Выявлено 47 замечаний по отдельным формам отчетности, а так же обнаружены недостатки ведения бюджетного (бухгалтерского) учета у 6 субъектов отчетности</a:t>
          </a:r>
          <a:endParaRPr lang="ru-RU" sz="1400" kern="1200" dirty="0"/>
        </a:p>
      </dsp:txBody>
      <dsp:txXfrm>
        <a:off x="3206191" y="2502794"/>
        <a:ext cx="2523740" cy="1462636"/>
      </dsp:txXfrm>
    </dsp:sp>
    <dsp:sp modelId="{602167D1-0FEB-409A-9244-A7AFAABBEE1E}">
      <dsp:nvSpPr>
        <dsp:cNvPr id="0" name=""/>
        <dsp:cNvSpPr/>
      </dsp:nvSpPr>
      <dsp:spPr>
        <a:xfrm>
          <a:off x="459827" y="3273021"/>
          <a:ext cx="2038537" cy="836965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Выявлено 296 замечаний по отдельным формам отчетности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484341" y="3297535"/>
        <a:ext cx="1989509" cy="78793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560D01-6197-40E6-95FA-A4A0E17CF7AE}">
      <dsp:nvSpPr>
        <dsp:cNvPr id="0" name=""/>
        <dsp:cNvSpPr/>
      </dsp:nvSpPr>
      <dsp:spPr>
        <a:xfrm>
          <a:off x="378041" y="0"/>
          <a:ext cx="4284476" cy="2065721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39CAE0-A6DB-4730-A7AD-C8AC214EADB1}">
      <dsp:nvSpPr>
        <dsp:cNvPr id="0" name=""/>
        <dsp:cNvSpPr/>
      </dsp:nvSpPr>
      <dsp:spPr>
        <a:xfrm>
          <a:off x="771" y="619716"/>
          <a:ext cx="1731148" cy="82628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Учреждения, подведомственные </a:t>
          </a:r>
          <a:r>
            <a:rPr lang="ru-RU" sz="1200" kern="1200" dirty="0" err="1" smtClean="0">
              <a:solidFill>
                <a:schemeClr val="tx1"/>
              </a:solidFill>
            </a:rPr>
            <a:t>Минобрнауки</a:t>
          </a:r>
          <a:r>
            <a:rPr lang="ru-RU" sz="1200" kern="1200" dirty="0" smtClean="0">
              <a:solidFill>
                <a:schemeClr val="tx1"/>
              </a:solidFill>
            </a:rPr>
            <a:t> России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41107" y="660052"/>
        <a:ext cx="1650476" cy="745616"/>
      </dsp:txXfrm>
    </dsp:sp>
    <dsp:sp modelId="{89F46B79-2AAC-4755-BC32-0E188E0120C7}">
      <dsp:nvSpPr>
        <dsp:cNvPr id="0" name=""/>
        <dsp:cNvSpPr/>
      </dsp:nvSpPr>
      <dsp:spPr>
        <a:xfrm>
          <a:off x="1810679" y="619716"/>
          <a:ext cx="1575174" cy="826288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8 учреждений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1851015" y="660052"/>
        <a:ext cx="1494502" cy="745616"/>
      </dsp:txXfrm>
    </dsp:sp>
    <dsp:sp modelId="{7A957DAE-0B21-463E-A1E0-CC13387CF7C7}">
      <dsp:nvSpPr>
        <dsp:cNvPr id="0" name=""/>
        <dsp:cNvSpPr/>
      </dsp:nvSpPr>
      <dsp:spPr>
        <a:xfrm>
          <a:off x="3464613" y="619716"/>
          <a:ext cx="1575174" cy="826288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Проверено 13 комплектов отчетности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3504949" y="660052"/>
        <a:ext cx="1494502" cy="74561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560D01-6197-40E6-95FA-A4A0E17CF7AE}">
      <dsp:nvSpPr>
        <dsp:cNvPr id="0" name=""/>
        <dsp:cNvSpPr/>
      </dsp:nvSpPr>
      <dsp:spPr>
        <a:xfrm>
          <a:off x="1" y="0"/>
          <a:ext cx="6229668" cy="1656184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39CAE0-A6DB-4730-A7AD-C8AC214EADB1}">
      <dsp:nvSpPr>
        <dsp:cNvPr id="0" name=""/>
        <dsp:cNvSpPr/>
      </dsp:nvSpPr>
      <dsp:spPr>
        <a:xfrm>
          <a:off x="496" y="496855"/>
          <a:ext cx="2046124" cy="66247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Учреждения, подведомственные </a:t>
          </a:r>
          <a:r>
            <a:rPr lang="ru-RU" sz="1200" kern="1200" dirty="0" err="1" smtClean="0">
              <a:solidFill>
                <a:schemeClr val="tx1"/>
              </a:solidFill>
            </a:rPr>
            <a:t>Минобрнауки</a:t>
          </a:r>
          <a:r>
            <a:rPr lang="ru-RU" sz="1200" kern="1200" dirty="0" smtClean="0">
              <a:solidFill>
                <a:schemeClr val="tx1"/>
              </a:solidFill>
            </a:rPr>
            <a:t> России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32835" y="529194"/>
        <a:ext cx="1981446" cy="597795"/>
      </dsp:txXfrm>
    </dsp:sp>
    <dsp:sp modelId="{89F46B79-2AAC-4755-BC32-0E188E0120C7}">
      <dsp:nvSpPr>
        <dsp:cNvPr id="0" name=""/>
        <dsp:cNvSpPr/>
      </dsp:nvSpPr>
      <dsp:spPr>
        <a:xfrm>
          <a:off x="2301222" y="463731"/>
          <a:ext cx="1811578" cy="728720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9 учреждений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2336795" y="499304"/>
        <a:ext cx="1740432" cy="657574"/>
      </dsp:txXfrm>
    </dsp:sp>
    <dsp:sp modelId="{7A957DAE-0B21-463E-A1E0-CC13387CF7C7}">
      <dsp:nvSpPr>
        <dsp:cNvPr id="0" name=""/>
        <dsp:cNvSpPr/>
      </dsp:nvSpPr>
      <dsp:spPr>
        <a:xfrm>
          <a:off x="4367403" y="496855"/>
          <a:ext cx="1861772" cy="662473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Проверено 14 комплектов 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886 форм отчетности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4399742" y="529194"/>
        <a:ext cx="1797094" cy="5977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</cdr:x>
      <cdr:y>0.66033</cdr:y>
    </cdr:from>
    <cdr:to>
      <cdr:x>0.62994</cdr:x>
      <cdr:y>0.76497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48000" y="2710296"/>
          <a:ext cx="792088" cy="4294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b="1" i="1" dirty="0" smtClean="0">
              <a:latin typeface="Times New Roman" pitchFamily="18" charset="0"/>
              <a:cs typeface="Times New Roman" pitchFamily="18" charset="0"/>
            </a:rPr>
            <a:t>258</a:t>
          </a:r>
          <a:endParaRPr lang="ru-RU" sz="18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0.74375</cdr:x>
      <cdr:y>0.70073</cdr:y>
    </cdr:from>
    <cdr:to>
      <cdr:x>0.84256</cdr:x>
      <cdr:y>0.78543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533900" y="2876115"/>
          <a:ext cx="602332" cy="3476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b="1" i="1" dirty="0" smtClean="0"/>
            <a:t>208</a:t>
          </a:r>
          <a:endParaRPr lang="ru-RU" sz="1800" b="1" i="1" dirty="0" smtClean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1" cy="496332"/>
          </a:xfrm>
          <a:prstGeom prst="rect">
            <a:avLst/>
          </a:prstGeom>
        </p:spPr>
        <p:txBody>
          <a:bodyPr vert="horz" lIns="91631" tIns="45815" rIns="91631" bIns="458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1" cy="496332"/>
          </a:xfrm>
          <a:prstGeom prst="rect">
            <a:avLst/>
          </a:prstGeom>
        </p:spPr>
        <p:txBody>
          <a:bodyPr vert="horz" lIns="91631" tIns="45815" rIns="91631" bIns="45815" rtlCol="0"/>
          <a:lstStyle>
            <a:lvl1pPr algn="r">
              <a:defRPr sz="1200"/>
            </a:lvl1pPr>
          </a:lstStyle>
          <a:p>
            <a:fld id="{60528924-9361-4668-9C81-8813E99D4924}" type="datetimeFigureOut">
              <a:rPr lang="ru-RU" smtClean="0"/>
              <a:t>27.03.2019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712"/>
            <a:ext cx="2946401" cy="496332"/>
          </a:xfrm>
          <a:prstGeom prst="rect">
            <a:avLst/>
          </a:prstGeom>
        </p:spPr>
        <p:txBody>
          <a:bodyPr vert="horz" lIns="91631" tIns="45815" rIns="91631" bIns="458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712"/>
            <a:ext cx="2946401" cy="496332"/>
          </a:xfrm>
          <a:prstGeom prst="rect">
            <a:avLst/>
          </a:prstGeom>
        </p:spPr>
        <p:txBody>
          <a:bodyPr vert="horz" lIns="91631" tIns="45815" rIns="91631" bIns="45815" rtlCol="0" anchor="b"/>
          <a:lstStyle>
            <a:lvl1pPr algn="r">
              <a:defRPr sz="1200"/>
            </a:lvl1pPr>
          </a:lstStyle>
          <a:p>
            <a:fld id="{BCDBFAF2-CBA5-4E47-AF7F-2B43B3A6B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4035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8" cy="496331"/>
          </a:xfrm>
          <a:prstGeom prst="rect">
            <a:avLst/>
          </a:prstGeom>
        </p:spPr>
        <p:txBody>
          <a:bodyPr vert="horz" lIns="91631" tIns="45815" rIns="91631" bIns="458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8" cy="496331"/>
          </a:xfrm>
          <a:prstGeom prst="rect">
            <a:avLst/>
          </a:prstGeom>
        </p:spPr>
        <p:txBody>
          <a:bodyPr vert="horz" lIns="91631" tIns="45815" rIns="91631" bIns="45815" rtlCol="0"/>
          <a:lstStyle>
            <a:lvl1pPr algn="r">
              <a:defRPr sz="1200"/>
            </a:lvl1pPr>
          </a:lstStyle>
          <a:p>
            <a:fld id="{C20B9E04-101B-483A-96D3-EA372824FBB0}" type="datetimeFigureOut">
              <a:rPr lang="ru-RU" smtClean="0"/>
              <a:t>27.03.2019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2950"/>
            <a:ext cx="6616700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31" tIns="45815" rIns="91631" bIns="4581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715154"/>
            <a:ext cx="5438140" cy="4466987"/>
          </a:xfrm>
          <a:prstGeom prst="rect">
            <a:avLst/>
          </a:prstGeom>
        </p:spPr>
        <p:txBody>
          <a:bodyPr vert="horz" lIns="91631" tIns="45815" rIns="91631" bIns="4581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28587"/>
            <a:ext cx="2945658" cy="496331"/>
          </a:xfrm>
          <a:prstGeom prst="rect">
            <a:avLst/>
          </a:prstGeom>
        </p:spPr>
        <p:txBody>
          <a:bodyPr vert="horz" lIns="91631" tIns="45815" rIns="91631" bIns="458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28587"/>
            <a:ext cx="2945658" cy="496331"/>
          </a:xfrm>
          <a:prstGeom prst="rect">
            <a:avLst/>
          </a:prstGeom>
        </p:spPr>
        <p:txBody>
          <a:bodyPr vert="horz" lIns="91631" tIns="45815" rIns="91631" bIns="45815" rtlCol="0" anchor="b"/>
          <a:lstStyle>
            <a:lvl1pPr algn="r">
              <a:defRPr sz="1200"/>
            </a:lvl1pPr>
          </a:lstStyle>
          <a:p>
            <a:fld id="{1CA2A358-F25F-4852-8C07-C5EBCB431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229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2950"/>
            <a:ext cx="6616700" cy="3722688"/>
          </a:xfrm>
          <a:ln/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4503" indent="-28634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5389" indent="-2290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3544" indent="-2290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61700" indent="-2290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9855" indent="-2290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8011" indent="-2290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36167" indent="-2290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94321" indent="-2290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2EA04E8-AC40-49AB-BD45-6CDA6C7D39D0}" type="slidenum">
              <a:rPr lang="ru-RU" altLang="ru-RU" smtClean="0">
                <a:latin typeface="MS PGothic" pitchFamily="34" charset="-128"/>
              </a:rPr>
              <a:pPr eaLnBrk="1" hangingPunct="1">
                <a:spcBef>
                  <a:spcPct val="0"/>
                </a:spcBef>
              </a:pPr>
              <a:t>1</a:t>
            </a:fld>
            <a:endParaRPr lang="ru-RU" altLang="ru-RU" smtClean="0">
              <a:latin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2950"/>
            <a:ext cx="6616700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E7CDB7-FB3C-455F-828F-61AAB4FF527E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395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2A358-F25F-4852-8C07-C5EBCB431D6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593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7674" indent="-287568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50268" indent="-230054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10377" indent="-230054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70483" indent="-230054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30590" indent="-230054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90699" indent="-230054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50806" indent="-230054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910913" indent="-230054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6E47A10-47D5-43C6-9200-75898703ED16}" type="slidenum">
              <a:rPr lang="ru-RU" altLang="ru-RU" sz="1200"/>
              <a:pPr eaLnBrk="1" hangingPunct="1"/>
              <a:t>23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7674" indent="-287568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50268" indent="-230054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10377" indent="-230054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70483" indent="-230054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30590" indent="-230054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90699" indent="-230054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50806" indent="-230054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910913" indent="-230054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6E47A10-47D5-43C6-9200-75898703ED16}" type="slidenum">
              <a:rPr lang="ru-RU" altLang="ru-RU" sz="1200"/>
              <a:pPr eaLnBrk="1" hangingPunct="1"/>
              <a:t>24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2950"/>
            <a:ext cx="6616700" cy="3722688"/>
          </a:xfrm>
          <a:ln/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4503" indent="-28634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5389" indent="-2290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3544" indent="-2290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61700" indent="-2290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9855" indent="-2290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8011" indent="-2290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36167" indent="-2290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94321" indent="-2290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2EA04E8-AC40-49AB-BD45-6CDA6C7D39D0}" type="slidenum">
              <a:rPr lang="ru-RU" altLang="ru-RU" smtClean="0">
                <a:latin typeface="MS PGothic" pitchFamily="34" charset="-128"/>
              </a:rPr>
              <a:pPr eaLnBrk="1" hangingPunct="1">
                <a:spcBef>
                  <a:spcPct val="0"/>
                </a:spcBef>
              </a:pPr>
              <a:t>25</a:t>
            </a:fld>
            <a:endParaRPr lang="ru-RU" altLang="ru-RU" smtClean="0">
              <a:latin typeface="MS PGothic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3800-5FC4-4376-862D-A33E48F1A610}" type="datetime1">
              <a:rPr lang="ru-RU" smtClean="0"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089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96CB-5A13-44D0-A1F7-02A50D241CE2}" type="datetime1">
              <a:rPr lang="ru-RU" smtClean="0"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435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AFD9B-8EF2-4BAE-BAD8-E303CA3FD095}" type="datetime1">
              <a:rPr lang="ru-RU" smtClean="0"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1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888A5-A2E7-41F0-BC16-33A229A14C16}" type="datetime1">
              <a:rPr lang="ru-RU" smtClean="0"/>
              <a:t>27.03.2019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837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A1F4D-8271-4243-AF42-04C6BEAED03C}" type="datetime1">
              <a:rPr lang="ru-RU" smtClean="0"/>
              <a:t>27.03.2019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766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19A6-9E33-4350-8A30-C5EB09E76512}" type="datetime1">
              <a:rPr lang="ru-RU" smtClean="0"/>
              <a:t>27.03.2019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29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45700-9FA8-4D29-8A9A-1BD9FA2482FF}" type="datetime1">
              <a:rPr lang="ru-RU" smtClean="0"/>
              <a:t>27.03.2019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383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281C-931D-4686-B00D-64BC8AA9BBB4}" type="datetime1">
              <a:rPr lang="ru-RU" smtClean="0"/>
              <a:t>27.03.2019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093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94CF-1B21-4E4E-A1DF-57AEF5FF2EEF}" type="datetime1">
              <a:rPr lang="ru-RU" smtClean="0"/>
              <a:t>27.03.2019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375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BA879-A7E4-4D96-8CD8-E6E912D769FA}" type="datetime1">
              <a:rPr lang="ru-RU" smtClean="0"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784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97135-53F2-4B6F-9748-9108F729C27F}" type="datetime1">
              <a:rPr lang="ru-RU" smtClean="0"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527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87474"/>
            <a:ext cx="5760640" cy="378042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9B010-F049-4C7A-A56E-37B8E5688616}" type="datetime1">
              <a:rPr lang="ru-RU" smtClean="0"/>
              <a:t>27.03.2019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A9A51-5190-400A-8D15-EE61F5F9B43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1479446"/>
      </p:ext>
    </p:extLst>
  </p:cSld>
  <p:clrMapOvr>
    <a:masterClrMapping/>
  </p:clrMapOvr>
  <p:transition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49501-DE0C-478C-BD40-0C09695802AF}" type="datetime1">
              <a:rPr lang="ru-RU" smtClean="0"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EF896-C3EA-408F-BA2E-D6C19BD804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801330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4C7B1-FB98-4092-ACE5-127C7341828C}" type="datetime1">
              <a:rPr lang="ru-RU" smtClean="0"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D9325-C98A-4078-B310-CB94738C4A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58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17.png"/><Relationship Id="rId4" Type="http://schemas.openxmlformats.org/officeDocument/2006/relationships/diagramData" Target="../diagrams/data4.xml"/><Relationship Id="rId9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24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microsoft.com/office/2007/relationships/diagramDrawing" Target="../diagrams/drawing8.xml"/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12" Type="http://schemas.openxmlformats.org/officeDocument/2006/relationships/diagramColors" Target="../diagrams/colors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11" Type="http://schemas.openxmlformats.org/officeDocument/2006/relationships/diagramQuickStyle" Target="../diagrams/quickStyle8.xml"/><Relationship Id="rId5" Type="http://schemas.openxmlformats.org/officeDocument/2006/relationships/diagramColors" Target="../diagrams/colors7.xml"/><Relationship Id="rId10" Type="http://schemas.openxmlformats.org/officeDocument/2006/relationships/diagramLayout" Target="../diagrams/layout8.xml"/><Relationship Id="rId4" Type="http://schemas.openxmlformats.org/officeDocument/2006/relationships/diagramQuickStyle" Target="../diagrams/quickStyle7.xml"/><Relationship Id="rId9" Type="http://schemas.openxmlformats.org/officeDocument/2006/relationships/diagramData" Target="../diagrams/data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s.gov.ru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bus.gov.ru/" TargetMode="Externa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одзаголовок 2"/>
          <p:cNvSpPr txBox="1">
            <a:spLocks/>
          </p:cNvSpPr>
          <p:nvPr/>
        </p:nvSpPr>
        <p:spPr bwMode="auto">
          <a:xfrm>
            <a:off x="1588" y="700088"/>
            <a:ext cx="9144000" cy="4443412"/>
          </a:xfrm>
          <a:prstGeom prst="rect">
            <a:avLst/>
          </a:prstGeom>
          <a:solidFill>
            <a:srgbClr val="E3EBF5"/>
          </a:solidFill>
          <a:ln w="9525">
            <a:solidFill>
              <a:srgbClr val="E3EBF5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ts val="2400"/>
              </a:lnSpc>
              <a:spcBef>
                <a:spcPct val="0"/>
              </a:spcBef>
              <a:buFont typeface="Arial" pitchFamily="34" charset="0"/>
              <a:buNone/>
            </a:pPr>
            <a:endParaRPr lang="en-US" altLang="ru-RU" sz="2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TextBox 4"/>
          <p:cNvSpPr txBox="1">
            <a:spLocks noChangeArrowheads="1"/>
          </p:cNvSpPr>
          <p:nvPr/>
        </p:nvSpPr>
        <p:spPr bwMode="auto">
          <a:xfrm>
            <a:off x="4859338" y="3565525"/>
            <a:ext cx="428466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600" b="1" i="1" dirty="0" smtClean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Lucida Grande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ucida Grande"/>
              </a:rPr>
              <a:t>Заместитель </a:t>
            </a:r>
            <a:r>
              <a:rPr lang="ru-RU" altLang="ru-RU" sz="16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ucida Grande"/>
              </a:rPr>
              <a:t>руководителя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ucida Grande"/>
              </a:rPr>
              <a:t>Управления Федерального казначейства </a:t>
            </a:r>
            <a:endParaRPr lang="ru-RU" altLang="ru-RU" sz="1600" b="1" i="1" dirty="0" smtClean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Lucida Grande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ucida Grande"/>
              </a:rPr>
              <a:t>по </a:t>
            </a:r>
            <a:r>
              <a:rPr lang="ru-RU" altLang="ru-RU" sz="16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ucida Grande"/>
              </a:rPr>
              <a:t>Алтайскому краю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ucida Grande"/>
              </a:rPr>
              <a:t>Морозова Галина Михайловна</a:t>
            </a:r>
          </a:p>
        </p:txBody>
      </p:sp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0" y="513129"/>
            <a:ext cx="9144000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b="1" dirty="0">
              <a:solidFill>
                <a:srgbClr val="1F497D"/>
              </a:solidFill>
              <a:cs typeface="Arial" pitchFamily="34" charset="0"/>
              <a:sym typeface="Lucida Grande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b="1" dirty="0">
              <a:solidFill>
                <a:srgbClr val="1F497D"/>
              </a:solidFill>
              <a:cs typeface="Arial" pitchFamily="34" charset="0"/>
              <a:sym typeface="Lucida Grande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ru-RU" sz="20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итогах деятельности УФК по Алтайскому краю за 2018 год по выполнению функций по ведению федеральных реестров, учету и распределению поступлений между бюджетами бюджетной системы Российской Федерации, формированию бюджетной отчетности, мониторингу и камеральной проверке бюджетной и бухгалтерской  отчетности в подсистеме «Учет и отчетность» ГИИС «Электронный бюджет», задачи на 2019 год</a:t>
            </a:r>
            <a:r>
              <a:rPr lang="ru-RU" altLang="ru-RU" sz="20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ucida Grande"/>
              </a:rPr>
              <a:t>»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ru-RU" sz="1800" b="1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Lucida Grande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ru-RU" sz="1800" b="1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Lucida Grande"/>
            </a:endParaRPr>
          </a:p>
        </p:txBody>
      </p:sp>
      <p:pic>
        <p:nvPicPr>
          <p:cNvPr id="7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827088" y="123825"/>
            <a:ext cx="269875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AA9A51-5190-400A-8D15-EE61F5F9B43A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512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34148013"/>
              </p:ext>
            </p:extLst>
          </p:nvPr>
        </p:nvGraphicFramePr>
        <p:xfrm>
          <a:off x="240019" y="696503"/>
          <a:ext cx="8663962" cy="4071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12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915816" y="160735"/>
            <a:ext cx="6802437" cy="340519"/>
          </a:xfrm>
        </p:spPr>
        <p:txBody>
          <a:bodyPr>
            <a:noAutofit/>
          </a:bodyPr>
          <a:lstStyle/>
          <a:p>
            <a:r>
              <a:rPr lang="ru-RU" altLang="ru-RU" sz="17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  <a:sym typeface="Arial" pitchFamily="34" charset="0"/>
              </a:rPr>
              <a:t>Учет и распределение поступлений между бюджетами</a:t>
            </a:r>
            <a:br>
              <a:rPr lang="ru-RU" altLang="ru-RU" sz="17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  <a:sym typeface="Arial" pitchFamily="34" charset="0"/>
              </a:rPr>
            </a:br>
            <a:r>
              <a:rPr lang="ru-RU" altLang="ru-RU" sz="17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  <a:sym typeface="Arial" pitchFamily="34" charset="0"/>
              </a:rPr>
              <a:t> бюджетной системы Российской Федерации</a:t>
            </a:r>
            <a:endParaRPr altLang="ru-RU" sz="17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5125" name="TextBox 4"/>
          <p:cNvSpPr txBox="1">
            <a:spLocks noChangeArrowheads="1"/>
          </p:cNvSpPr>
          <p:nvPr/>
        </p:nvSpPr>
        <p:spPr bwMode="auto">
          <a:xfrm>
            <a:off x="1357671" y="2931790"/>
            <a:ext cx="7632848" cy="47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5386388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5386388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5386388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1400" b="1" dirty="0"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5126" name="TextBox 5"/>
          <p:cNvSpPr txBox="1">
            <a:spLocks noChangeArrowheads="1"/>
          </p:cNvSpPr>
          <p:nvPr/>
        </p:nvSpPr>
        <p:spPr bwMode="auto">
          <a:xfrm>
            <a:off x="1331913" y="3868342"/>
            <a:ext cx="750093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5386388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5386388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5386388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Arial" pitchFamily="34" charset="0"/>
                <a:ea typeface="MS PGothic" pitchFamily="34" charset="-128"/>
                <a:cs typeface="Arial" pitchFamily="34" charset="0"/>
                <a:sym typeface="Arial" pitchFamily="34" charset="0"/>
              </a:rPr>
              <a:t>Документы </a:t>
            </a:r>
            <a:r>
              <a:rPr lang="ru-RU" altLang="ru-RU" sz="1400" b="1" dirty="0">
                <a:latin typeface="Arial" pitchFamily="34" charset="0"/>
                <a:ea typeface="MS PGothic" pitchFamily="34" charset="-128"/>
                <a:cs typeface="Arial" pitchFamily="34" charset="0"/>
                <a:sym typeface="Arial" pitchFamily="34" charset="0"/>
              </a:rPr>
              <a:t>о проведённых операциях по учету поступлений в бюджет </a:t>
            </a:r>
            <a:r>
              <a:rPr lang="ru-RU" altLang="ru-RU" sz="1400" b="1" dirty="0" smtClean="0">
                <a:latin typeface="Arial" pitchFamily="34" charset="0"/>
                <a:ea typeface="MS PGothic" pitchFamily="34" charset="-128"/>
                <a:cs typeface="Arial" pitchFamily="34" charset="0"/>
                <a:sym typeface="Arial" pitchFamily="34" charset="0"/>
              </a:rPr>
              <a:t>направляются администраторам доходов бюджетов и финансовым органам в день обработки выписки по счету 40101</a:t>
            </a:r>
            <a:endParaRPr lang="ru-RU" altLang="ru-RU" sz="1400" b="1" dirty="0">
              <a:latin typeface="Arial" pitchFamily="34" charset="0"/>
              <a:ea typeface="MS PGothic" pitchFamily="34" charset="-128"/>
              <a:cs typeface="Arial" pitchFamily="34" charset="0"/>
              <a:sym typeface="Arial" pitchFamily="34" charset="0"/>
            </a:endParaRPr>
          </a:p>
        </p:txBody>
      </p:sp>
      <p:sp>
        <p:nvSpPr>
          <p:cNvPr id="18439" name="Номер слайда 7"/>
          <p:cNvSpPr txBox="1">
            <a:spLocks noGrp="1"/>
          </p:cNvSpPr>
          <p:nvPr/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32A9730-21C9-42E2-BABC-5817A608D2FB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34" charset="-128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2</a:t>
            </a:fld>
            <a:endParaRPr lang="ru-RU"/>
          </a:p>
        </p:txBody>
      </p:sp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827088" y="123825"/>
            <a:ext cx="269875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753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341742"/>
              </p:ext>
            </p:extLst>
          </p:nvPr>
        </p:nvGraphicFramePr>
        <p:xfrm>
          <a:off x="283509" y="1059582"/>
          <a:ext cx="8640960" cy="33843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40"/>
                <a:gridCol w="6984776"/>
                <a:gridCol w="1296144"/>
              </a:tblGrid>
              <a:tr h="186162"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6" marR="4376" marT="3282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6" marR="4376" marT="328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(млн. руб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6" marR="4376" marT="3282" marB="0" anchor="b"/>
                </a:tc>
              </a:tr>
              <a:tr h="3899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6" marR="4376" marT="3282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Остаток </a:t>
                      </a:r>
                      <a:r>
                        <a:rPr lang="ru-RU" sz="1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НВС по состоянию на 01.01.2018</a:t>
                      </a:r>
                      <a:endParaRPr lang="ru-RU" sz="15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376" marR="4376" marT="328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16,1</a:t>
                      </a:r>
                      <a:endParaRPr lang="ru-RU" sz="15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376" marR="4376" marT="3282" marB="0" anchor="b"/>
                </a:tc>
              </a:tr>
              <a:tr h="5760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6" marR="4376" marT="3282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Отнесено на КБК </a:t>
                      </a:r>
                      <a:r>
                        <a:rPr lang="ru-RU" sz="1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100 117 01010 01 6000 180 всего,</a:t>
                      </a:r>
                    </a:p>
                    <a:p>
                      <a:pPr marL="0" algn="l" defTabSz="914400" rtl="0" eaLnBrk="1" fontAlgn="b" latinLnBrk="0" hangingPunct="1"/>
                      <a:r>
                        <a:rPr lang="ru-RU" sz="1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том числе:                                        </a:t>
                      </a:r>
                      <a:endParaRPr lang="ru-RU" sz="15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376" marR="4376" marT="328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989</a:t>
                      </a:r>
                      <a:r>
                        <a:rPr lang="ru-RU" sz="1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endParaRPr lang="ru-RU" sz="150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fontAlgn="b" latinLnBrk="0" hangingPunct="1"/>
                      <a:endParaRPr lang="ru-RU" sz="15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376" marR="4376" marT="3282" marB="0" anchor="b"/>
                </a:tc>
              </a:tr>
              <a:tr h="576064"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6" marR="4376" marT="3282" marB="0" anchor="ctr"/>
                </a:tc>
                <a:tc>
                  <a:txBody>
                    <a:bodyPr/>
                    <a:lstStyle/>
                    <a:p>
                      <a:pPr marL="0" indent="-342900" algn="l" defTabSz="914400" rtl="0" eaLnBrk="1" fontAlgn="b" latinLnBrk="0" hangingPunct="1">
                        <a:buFontTx/>
                        <a:buChar char="-"/>
                      </a:pPr>
                      <a:r>
                        <a:rPr lang="ru-RU" sz="1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счете 40101</a:t>
                      </a:r>
                    </a:p>
                    <a:p>
                      <a:pPr marL="0" indent="-342900" algn="l" defTabSz="914400" rtl="0" eaLnBrk="1" fontAlgn="b" latinLnBrk="0" hangingPunct="1">
                        <a:buFontTx/>
                        <a:buChar char="-"/>
                      </a:pPr>
                      <a:r>
                        <a:rPr lang="ru-RU" sz="1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счете 40105</a:t>
                      </a:r>
                      <a:endParaRPr lang="ru-RU" sz="15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376" marR="4376" marT="328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986</a:t>
                      </a:r>
                      <a:r>
                        <a:rPr lang="ru-RU" sz="1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endParaRPr lang="ru-RU" sz="150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en-US" sz="1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500" u="none" strike="noStrike" kern="120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5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376" marR="4376" marT="3282" marB="0" anchor="b"/>
                </a:tc>
              </a:tr>
              <a:tr h="5040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6" marR="4376" marT="3282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50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Уточнено </a:t>
                      </a:r>
                      <a:r>
                        <a:rPr lang="ru-RU" sz="150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НВС </a:t>
                      </a:r>
                      <a:r>
                        <a:rPr lang="ru-RU" sz="150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основании Уведомлений </a:t>
                      </a:r>
                      <a:r>
                        <a:rPr lang="ru-RU" sz="150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администраторов доходов</a:t>
                      </a:r>
                      <a:endParaRPr lang="ru-RU" sz="150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376" marR="4376" marT="328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50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968</a:t>
                      </a:r>
                      <a:r>
                        <a:rPr lang="ru-RU" sz="150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50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50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376" marR="4376" marT="3282" marB="0" anchor="b"/>
                </a:tc>
              </a:tr>
              <a:tr h="5760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6" marR="4376" marT="3282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50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Возвращено НВС плательщикам, </a:t>
                      </a:r>
                      <a:r>
                        <a:rPr lang="ru-RU" sz="150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учреждениям</a:t>
                      </a:r>
                      <a:endParaRPr lang="ru-RU" sz="150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376" marR="4376" marT="328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50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50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50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50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376" marR="4376" marT="3282" marB="0" anchor="b"/>
                </a:tc>
              </a:tr>
              <a:tr h="5760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6" marR="4376" marT="3282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5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Остаток </a:t>
                      </a:r>
                      <a:r>
                        <a:rPr lang="ru-RU" sz="1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НВС по состоянию на 01.01.2019</a:t>
                      </a:r>
                      <a:endParaRPr lang="ru-RU" sz="15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376" marR="4376" marT="328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  <a:r>
                        <a:rPr lang="ru-RU" sz="1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5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5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376" marR="4376" marT="3282" marB="0" anchor="b"/>
                </a:tc>
              </a:tr>
            </a:tbl>
          </a:graphicData>
        </a:graphic>
      </p:graphicFrame>
      <p:sp>
        <p:nvSpPr>
          <p:cNvPr id="8" name="Нижний колонтитул 3"/>
          <p:cNvSpPr txBox="1">
            <a:spLocks noGrp="1"/>
          </p:cNvSpPr>
          <p:nvPr/>
        </p:nvSpPr>
        <p:spPr bwMode="auto">
          <a:xfrm>
            <a:off x="3132138" y="93840"/>
            <a:ext cx="5972140" cy="563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ＭＳ Ｐゴシック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ＭＳ Ｐゴシック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ＭＳ Ｐゴシック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ＭＳ Ｐゴシック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ＭＳ Ｐゴシック"/>
              </a:defRPr>
            </a:lvl9pPr>
          </a:lstStyle>
          <a:p>
            <a:pPr algn="ctr" eaLnBrk="1" hangingPunct="1"/>
            <a:r>
              <a:rPr lang="ru-RU" sz="17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Объем невыясненных поступлений, зачисляемых </a:t>
            </a:r>
            <a:br>
              <a:rPr lang="ru-RU" sz="17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17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 федеральный бюджет, за 2018 год </a:t>
            </a:r>
            <a:endParaRPr lang="ru-RU" sz="1700" b="1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10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endParaRPr lang="en-US" sz="1400" b="1" dirty="0">
              <a:solidFill>
                <a:schemeClr val="tx2"/>
              </a:solidFill>
              <a:latin typeface="+mn-lt"/>
              <a:ea typeface="ＭＳ Ｐゴシック" pitchFamily="34" charset="-128"/>
              <a:sym typeface="Lucida Grande"/>
            </a:endParaRPr>
          </a:p>
        </p:txBody>
      </p:sp>
      <p:pic>
        <p:nvPicPr>
          <p:cNvPr id="11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088" y="123825"/>
            <a:ext cx="269875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CEF896-C3EA-408F-BA2E-D6C19BD8040E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68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827088" y="123825"/>
            <a:ext cx="269875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endParaRPr lang="en-US" sz="1400" b="1" dirty="0">
              <a:solidFill>
                <a:schemeClr val="tx2"/>
              </a:solidFill>
              <a:latin typeface="+mn-lt"/>
              <a:ea typeface="ＭＳ Ｐゴシック" pitchFamily="34" charset="-128"/>
              <a:sym typeface="Lucida Grande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771800" y="66588"/>
            <a:ext cx="6480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Мониторинг невыясненных поступлений по главе 100, перечисленных со счетов Управления Федерального казначейства по Алтайскому краю, по состоянию на 01.0</a:t>
            </a:r>
            <a:r>
              <a:rPr lang="en-US" sz="16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.201</a:t>
            </a:r>
            <a:r>
              <a:rPr lang="en-US" sz="16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9</a:t>
            </a:r>
            <a:endParaRPr lang="ru-RU" sz="1600" b="1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899539"/>
              </p:ext>
            </p:extLst>
          </p:nvPr>
        </p:nvGraphicFramePr>
        <p:xfrm>
          <a:off x="365124" y="987574"/>
          <a:ext cx="8496301" cy="37470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4094"/>
                <a:gridCol w="1944069"/>
                <a:gridCol w="1800064"/>
                <a:gridCol w="2088074"/>
              </a:tblGrid>
              <a:tr h="5080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№ счета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сумма </a:t>
                      </a:r>
                      <a:r>
                        <a:rPr lang="ru-RU" sz="1400" b="1" u="none" strike="noStrike" dirty="0" smtClean="0">
                          <a:effectLst/>
                        </a:rPr>
                        <a:t>(млн. руб.)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количество </a:t>
                      </a:r>
                      <a:endParaRPr lang="en-US" sz="1400" b="1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ПП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% к общему </a:t>
                      </a:r>
                      <a:r>
                        <a:rPr lang="ru-RU" sz="1400" b="1" u="none" strike="noStrike" dirty="0" smtClean="0">
                          <a:effectLst/>
                        </a:rPr>
                        <a:t>количеству ПП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44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40105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4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40201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173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68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40204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9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40302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5933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4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40401, 40402, 40404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420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</a:rPr>
                        <a:t>40501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40601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40701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82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</a:rPr>
                        <a:t>Всего: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9005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</a:rPr>
                        <a:t>100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80" marR="6880" marT="515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70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50800"/>
            <a:ext cx="6048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Рейтинг взаимодействия администраторов начислений с ГИС ГМП</a:t>
            </a:r>
            <a:br>
              <a:rPr lang="ru-RU" sz="14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по состоянию на 01.01.2019</a:t>
            </a:r>
          </a:p>
        </p:txBody>
      </p:sp>
      <p:sp>
        <p:nvSpPr>
          <p:cNvPr id="9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endParaRPr lang="en-US" sz="1400" b="1" dirty="0">
              <a:solidFill>
                <a:schemeClr val="tx2"/>
              </a:solidFill>
              <a:latin typeface="+mn-lt"/>
              <a:ea typeface="ＭＳ Ｐゴシック" pitchFamily="34" charset="-128"/>
              <a:sym typeface="Lucida Grande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7538224"/>
              </p:ext>
            </p:extLst>
          </p:nvPr>
        </p:nvGraphicFramePr>
        <p:xfrm>
          <a:off x="359618" y="915566"/>
          <a:ext cx="2484189" cy="3212388"/>
        </p:xfrm>
        <a:graphic>
          <a:graphicData uri="http://schemas.openxmlformats.org/drawingml/2006/table">
            <a:tbl>
              <a:tblPr/>
              <a:tblGrid>
                <a:gridCol w="238757"/>
                <a:gridCol w="1492687"/>
                <a:gridCol w="752745"/>
              </a:tblGrid>
              <a:tr h="7879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Субъект РФ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Рейтинг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январь -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октябрь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2018 года,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037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Смоленская область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037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Саратовская область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97,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037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Алтайский край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96,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037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Бурятия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92,76%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037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Воронежская область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91,07%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037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Республика Тыва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91,01%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037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Республика Мордовия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90,93%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037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Удмуртская республика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90,92%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037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Кемеровская область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90,82%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037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Омская область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89,86%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037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Курская область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88,94%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2037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Самарская область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88,74%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3" name="Рисунок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66" y="771550"/>
            <a:ext cx="2566372" cy="3901440"/>
          </a:xfrm>
          <a:prstGeom prst="rect">
            <a:avLst/>
          </a:prstGeom>
          <a:noFill/>
        </p:spPr>
      </p:pic>
      <p:pic>
        <p:nvPicPr>
          <p:cNvPr id="15" name="Рисунок 14"/>
          <p:cNvPicPr/>
          <p:nvPr/>
        </p:nvPicPr>
        <p:blipFill rotWithShape="1">
          <a:blip r:embed="rId3"/>
          <a:srcRect l="1026" t="25756" r="55513" b="8375"/>
          <a:stretch/>
        </p:blipFill>
        <p:spPr bwMode="auto">
          <a:xfrm>
            <a:off x="188031" y="699542"/>
            <a:ext cx="2677676" cy="39746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647054"/>
              </p:ext>
            </p:extLst>
          </p:nvPr>
        </p:nvGraphicFramePr>
        <p:xfrm>
          <a:off x="2988616" y="700773"/>
          <a:ext cx="5872809" cy="4031217"/>
        </p:xfrm>
        <a:graphic>
          <a:graphicData uri="http://schemas.openxmlformats.org/drawingml/2006/table">
            <a:tbl>
              <a:tblPr/>
              <a:tblGrid>
                <a:gridCol w="741235"/>
                <a:gridCol w="733082"/>
                <a:gridCol w="733082"/>
                <a:gridCol w="733082"/>
                <a:gridCol w="733082"/>
                <a:gridCol w="733082"/>
                <a:gridCol w="733082"/>
                <a:gridCol w="733082"/>
              </a:tblGrid>
              <a:tr h="447913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г. Алейск              100 %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Петропавловский район 100 %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Солонешенский район 99,94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Советский 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район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99,20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Поспелихинский район 96,96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Егорьевский район 93,75%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Тогульский район 90,94%</a:t>
                      </a:r>
                    </a:p>
                    <a:p>
                      <a:pPr algn="r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Кулундинский район 86,74%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7913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г. Заринск                  100 %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Завьяловский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район       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Целинный район 99,867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Заринский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район           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99,16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Табунский район 96,90 %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Шипуновский район 93,60%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г. Барнаул </a:t>
                      </a:r>
                    </a:p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90,91%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Калманский район 83,50%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7913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г.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Славгород                 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Романовский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район           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Первомайский район 99,82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Угловский район            99,05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Залесовский район 96,46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Краснощековский район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93,30%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Змеиногорский район 90,90%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Чарышский район 83,21%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7913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г. Яровое   </a:t>
                      </a:r>
                    </a:p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Панкрушихинский район 100%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Локтевский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район    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99,73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Усть-Пристанский район 98,85 %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Красногорский 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район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96,40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Ребрихинский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район 93,06%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Немецкий район 90,23%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г. Бийск  </a:t>
                      </a:r>
                    </a:p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81,95%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7913">
                <a:tc>
                  <a:txBody>
                    <a:bodyPr/>
                    <a:lstStyle/>
                    <a:p>
                      <a:pPr marL="0" marR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Волчихинский район                  100 %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Быстроистокский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район 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Михайловский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район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99,63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г.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Новоалтайск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98,37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Косихинский район 95,36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Родинский район 92,79%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ЗАТО Сибирский 89,58%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Смоленский район 81,80%</a:t>
                      </a:r>
                      <a:endParaRPr kumimoji="0" lang="ru-RU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7913">
                <a:tc>
                  <a:txBody>
                    <a:bodyPr/>
                    <a:lstStyle/>
                    <a:p>
                      <a:pPr marL="0" marR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Мамонтовский </a:t>
                      </a:r>
                    </a:p>
                    <a:p>
                      <a:pPr marL="0" marR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район 100 %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Курьинский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район          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Благовещенский район            99,63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Каменский район 98,34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Топчихинский район 95,00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Алейский район 92,68%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Новичихинский район 89,50%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г. Рубцовск</a:t>
                      </a:r>
                    </a:p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80,09%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7913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Суетский район           100 %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Баевский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район 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99,9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Рубцовский район 99,46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Тальменский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район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97,89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Алтайский </a:t>
                      </a:r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район </a:t>
                      </a:r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94,66 </a:t>
                      </a:r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Троицкий район 91,84%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Крутихинский район 88,85%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47913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Тюменцевский   район 100 %</a:t>
                      </a:r>
                    </a:p>
                    <a:p>
                      <a:pPr algn="r" fontAlgn="t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Солтонский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район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99,95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Третьяковский район  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99,42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Кытмановский район 97,59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Ключевский район 94,22 </a:t>
                      </a:r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%          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Хабарский</a:t>
                      </a:r>
                      <a:r>
                        <a:rPr lang="ru-RU" sz="8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район 91,44%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г.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Белокуриха 87,95%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7913"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Шелаболихинский</a:t>
                      </a:r>
                    </a:p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район 100 %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Зональный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район           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99,95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Павловский район 99,32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Бурлинский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район           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97,47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Бийский </a:t>
                      </a:r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район                </a:t>
                      </a:r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93,75 </a:t>
                      </a:r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Усть- Калманский район 91,11%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Ельцовский район 86,96%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502" marR="6502" marT="65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5</a:t>
            </a:fld>
            <a:endParaRPr lang="ru-RU"/>
          </a:p>
        </p:txBody>
      </p:sp>
      <p:pic>
        <p:nvPicPr>
          <p:cNvPr id="14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827088" y="123825"/>
            <a:ext cx="269875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45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683568" y="101198"/>
            <a:ext cx="2448272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819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0976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15816" y="50800"/>
            <a:ext cx="6048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Рейтинг взаимодействия администраторов начислений местного уровня</a:t>
            </a:r>
            <a:br>
              <a:rPr lang="ru-RU" sz="14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 ГИС ГМП по состоянию на </a:t>
            </a:r>
            <a:r>
              <a:rPr lang="en-US" sz="14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01</a:t>
            </a:r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.01.2019</a:t>
            </a:r>
          </a:p>
        </p:txBody>
      </p:sp>
      <p:sp>
        <p:nvSpPr>
          <p:cNvPr id="9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endParaRPr lang="en-US" sz="1400" b="1" dirty="0">
              <a:solidFill>
                <a:schemeClr val="tx2"/>
              </a:solidFill>
              <a:latin typeface="+mn-lt"/>
              <a:ea typeface="ＭＳ Ｐゴシック" pitchFamily="34" charset="-128"/>
              <a:sym typeface="Lucida Grande"/>
            </a:endParaRPr>
          </a:p>
        </p:txBody>
      </p:sp>
      <p:pic>
        <p:nvPicPr>
          <p:cNvPr id="10" name="Рисунок 9"/>
          <p:cNvPicPr/>
          <p:nvPr/>
        </p:nvPicPr>
        <p:blipFill rotWithShape="1">
          <a:blip r:embed="rId4"/>
          <a:srcRect l="13249" t="48992" r="14746" b="22548"/>
          <a:stretch/>
        </p:blipFill>
        <p:spPr bwMode="auto">
          <a:xfrm>
            <a:off x="3275856" y="673047"/>
            <a:ext cx="5792886" cy="12235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/>
          <p:cNvPicPr/>
          <p:nvPr/>
        </p:nvPicPr>
        <p:blipFill rotWithShape="1">
          <a:blip r:embed="rId5"/>
          <a:srcRect l="13262" t="32212" r="14659" b="24741"/>
          <a:stretch/>
        </p:blipFill>
        <p:spPr bwMode="auto">
          <a:xfrm>
            <a:off x="3275856" y="1911517"/>
            <a:ext cx="5792886" cy="19442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/>
          <p:cNvPicPr/>
          <p:nvPr/>
        </p:nvPicPr>
        <p:blipFill rotWithShape="1">
          <a:blip r:embed="rId6"/>
          <a:srcRect l="13257" t="33675" r="25023" b="44508"/>
          <a:stretch/>
        </p:blipFill>
        <p:spPr bwMode="auto">
          <a:xfrm>
            <a:off x="3276571" y="3855733"/>
            <a:ext cx="4956720" cy="107558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802263"/>
              </p:ext>
            </p:extLst>
          </p:nvPr>
        </p:nvGraphicFramePr>
        <p:xfrm>
          <a:off x="107504" y="771549"/>
          <a:ext cx="3096343" cy="4122135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95103"/>
                <a:gridCol w="2901240"/>
              </a:tblGrid>
              <a:tr h="4905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931" marR="5093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Мониторинг исполнения «майских» Указов Президента Российской Федерации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931" marR="50931" marT="0" marB="0"/>
                </a:tc>
              </a:tr>
              <a:tr h="2452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931" marR="5093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Мониторинг моногородов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931" marR="50931" marT="0" marB="0"/>
                </a:tc>
              </a:tr>
              <a:tr h="490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931" marR="5093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Мониторинг основных показателей прогноза социально-экономического </a:t>
                      </a:r>
                      <a:r>
                        <a:rPr lang="ru-RU" sz="1000" dirty="0" smtClean="0">
                          <a:effectLst/>
                        </a:rPr>
                        <a:t>развития </a:t>
                      </a:r>
                      <a:r>
                        <a:rPr lang="ru-RU" sz="900" i="1" dirty="0" smtClean="0">
                          <a:effectLst/>
                        </a:rPr>
                        <a:t>(временно исключен из расчета рейтинга) </a:t>
                      </a:r>
                      <a:endParaRPr lang="ru-RU" sz="9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931" marR="50931" marT="0" marB="0"/>
                </a:tc>
              </a:tr>
              <a:tr h="3971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931" marR="5093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Мониторинг контрольно-надзорной деятельности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931" marR="50931" marT="0" marB="0"/>
                </a:tc>
              </a:tr>
              <a:tr h="3971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931" marR="5093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Мониторинг лицензирования отдельных видов деятельности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931" marR="50931" marT="0" marB="0"/>
                </a:tc>
              </a:tr>
              <a:tr h="7358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931" marR="5093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Мониторинг процессов в реальном секторе экономики, финансово-банковской и социальной сферах субъектов Российской Федерации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931" marR="50931" marT="0" marB="0"/>
                </a:tc>
              </a:tr>
              <a:tr h="5068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931" marR="5093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Мониторинг государственных (муниципальных) услуг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931" marR="50931" marT="0" marB="0"/>
                </a:tc>
              </a:tr>
              <a:tr h="2452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931" marR="5093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Мониторинг внедрения ГЛОНАСС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931" marR="50931" marT="0" marB="0"/>
                </a:tc>
              </a:tr>
              <a:tr h="5957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931" marR="5093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Мониторинг межведомственных запросов при предоставлении государственных и муниципальных услуг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931" marR="50931" marT="0" marB="0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81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827088" y="123825"/>
            <a:ext cx="269875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endParaRPr lang="en-US" sz="1400" b="1" dirty="0">
              <a:solidFill>
                <a:schemeClr val="tx2"/>
              </a:solidFill>
              <a:latin typeface="+mn-lt"/>
              <a:ea typeface="ＭＳ Ｐゴシック" pitchFamily="34" charset="-128"/>
              <a:sym typeface="Lucida Grande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771800" y="66588"/>
            <a:ext cx="648072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Стратегические задачи Федерального казначейства на 2019 год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(в части учёта доходов)</a:t>
            </a:r>
            <a:endParaRPr lang="ru-RU" sz="1400" b="1" dirty="0">
              <a:solidFill>
                <a:schemeClr val="tx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7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166491"/>
              </p:ext>
            </p:extLst>
          </p:nvPr>
        </p:nvGraphicFramePr>
        <p:xfrm>
          <a:off x="971600" y="771549"/>
          <a:ext cx="7560841" cy="3814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5513"/>
                <a:gridCol w="3488904"/>
                <a:gridCol w="3816424"/>
              </a:tblGrid>
              <a:tr h="4655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3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1" marR="7071" marT="7071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Стратегические задачи 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1" marR="7071" marT="7071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71" marR="7071" marT="7071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918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1" marR="7071" marT="7071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Система казначейских платежей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1" marR="7071" marT="7071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effectLst/>
                        </a:rPr>
                        <a:t>Обеспечено применение цифровых платежных </a:t>
                      </a:r>
                      <a:r>
                        <a:rPr lang="ru-RU" sz="1200" u="none" strike="noStrike" dirty="0" smtClean="0">
                          <a:effectLst/>
                        </a:rPr>
                        <a:t>технологий </a:t>
                      </a:r>
                      <a:r>
                        <a:rPr lang="ru-RU" sz="1200" u="none" strike="noStrike" dirty="0">
                          <a:effectLst/>
                        </a:rPr>
                        <a:t>при осуществлении государственных и муниципальных платежей (сервис приёма платежей по уникальному идентификатору начисления, сервис подписки на уведомления об изменениях в ГИС </a:t>
                      </a:r>
                      <a:r>
                        <a:rPr lang="ru-RU" sz="1200" u="none" strike="noStrike" dirty="0" smtClean="0">
                          <a:effectLst/>
                        </a:rPr>
                        <a:t>ГМП)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1" marR="7071" marT="7071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844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1" marR="7071" marT="7071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Расчетно-платёжные сервисы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1" marR="7071" marT="7071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Обеспечена централизация счетов № 40101 в "пилотных" регионах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8331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1" marR="7071" marT="7071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Централизованная инфраструктура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Федерального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казначейства                  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Выполнена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замена платформы ГИС ГМП в целях обеспечения её отказоустойчивого функционирования.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        - Обеспечена миграция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ПАК ГИС ГМП И ПАК ГАС "Управление" в ЦОД "Дубна"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398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1" marR="7071" marT="7071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Электронный бюджет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71" marR="7071" marT="7071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Утверждены требования к развитию ГИИС "Электронный бюджет" в целях миграции в него в 2020 году функций АСФК в части исполнения доходов, проведения платежей в рамках единого казначейского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счёта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414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DDDC1F-B868-481C-8FAA-78D572F49E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Заголовок 4"/>
          <p:cNvSpPr txBox="1">
            <a:spLocks noGrp="1"/>
          </p:cNvSpPr>
          <p:nvPr>
            <p:ph type="title"/>
          </p:nvPr>
        </p:nvSpPr>
        <p:spPr>
          <a:xfrm>
            <a:off x="3347864" y="287520"/>
            <a:ext cx="56166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Количество изменений в учетные данные по годам</a:t>
            </a:r>
            <a:endParaRPr lang="ru-RU" sz="17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0" y="1042060"/>
            <a:ext cx="9144000" cy="2672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248336453"/>
              </p:ext>
            </p:extLst>
          </p:nvPr>
        </p:nvGraphicFramePr>
        <p:xfrm>
          <a:off x="0" y="1068780"/>
          <a:ext cx="9108504" cy="40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555776" y="3748193"/>
            <a:ext cx="576064" cy="36933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pic>
        <p:nvPicPr>
          <p:cNvPr id="10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298" y="4117523"/>
            <a:ext cx="1440160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http://school41-tmn.org.ru/sites/default/files/field/image/stop-sign-road-sign-traffic-sign-stop-sign-trafic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96162" y="3106430"/>
            <a:ext cx="351155" cy="351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://cloverproject.ru/Uploads/375921435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1959" y="1635646"/>
            <a:ext cx="1183688" cy="936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899592" y="101198"/>
            <a:ext cx="2448272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70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5815103"/>
              </p:ext>
            </p:extLst>
          </p:nvPr>
        </p:nvGraphicFramePr>
        <p:xfrm>
          <a:off x="-733425" y="-347662"/>
          <a:ext cx="9841929" cy="5838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DDDC1F-B868-481C-8FAA-78D572F49E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0" y="1042060"/>
            <a:ext cx="9144000" cy="2672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4"/>
          <p:cNvSpPr txBox="1">
            <a:spLocks noGrp="1"/>
          </p:cNvSpPr>
          <p:nvPr>
            <p:ph type="title"/>
          </p:nvPr>
        </p:nvSpPr>
        <p:spPr>
          <a:xfrm>
            <a:off x="1907704" y="483518"/>
            <a:ext cx="7236296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Количество обращений по внесению исправительных записей в учетные данные в разрезе балансовых счетов</a:t>
            </a:r>
            <a:endParaRPr lang="ru-RU" sz="1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827584" y="101198"/>
            <a:ext cx="2448272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23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DDDC1F-B868-481C-8FAA-78D572F49E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0" y="744830"/>
            <a:ext cx="9144000" cy="2672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3558"/>
            <a:ext cx="9144000" cy="42999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sp>
        <p:nvSpPr>
          <p:cNvPr id="9" name="Заголовок 4"/>
          <p:cNvSpPr txBox="1">
            <a:spLocks noGrp="1"/>
          </p:cNvSpPr>
          <p:nvPr>
            <p:ph type="title"/>
          </p:nvPr>
        </p:nvSpPr>
        <p:spPr>
          <a:xfrm>
            <a:off x="2915816" y="123478"/>
            <a:ext cx="6300192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Отделы с наибольшим количеством обращений по внесению исправительных записей в учетные данные 2017 и 2018 годов.</a:t>
            </a:r>
            <a:endParaRPr lang="ru-RU" sz="1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827584" y="101198"/>
            <a:ext cx="2448272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484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DDDC1F-B868-481C-8FAA-78D572F49E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0" y="744830"/>
            <a:ext cx="9144000" cy="2672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4"/>
          <p:cNvSpPr txBox="1">
            <a:spLocks noGrp="1"/>
          </p:cNvSpPr>
          <p:nvPr>
            <p:ph type="title"/>
          </p:nvPr>
        </p:nvSpPr>
        <p:spPr>
          <a:xfrm>
            <a:off x="3132138" y="111937"/>
            <a:ext cx="5976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ru-RU" alt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Переход на ведение учета и составление отчетности</a:t>
            </a:r>
            <a:br>
              <a:rPr lang="ru-RU" alt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ГИИС «Электронный бюджет»</a:t>
            </a:r>
          </a:p>
        </p:txBody>
      </p:sp>
      <p:pic>
        <p:nvPicPr>
          <p:cNvPr id="6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827584" y="101198"/>
            <a:ext cx="2448272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 rot="16200000">
            <a:off x="-738627" y="2265755"/>
            <a:ext cx="3157540" cy="11772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dirty="0"/>
              <a:t>Ведение бюджетного (казначейского) учета и составление бюджетной отчетности ТОФК</a:t>
            </a: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171399274"/>
              </p:ext>
            </p:extLst>
          </p:nvPr>
        </p:nvGraphicFramePr>
        <p:xfrm>
          <a:off x="1595437" y="1328736"/>
          <a:ext cx="6591301" cy="3149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4444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2"/>
          <p:cNvSpPr txBox="1">
            <a:spLocks noChangeArrowheads="1"/>
          </p:cNvSpPr>
          <p:nvPr/>
        </p:nvSpPr>
        <p:spPr bwMode="auto">
          <a:xfrm>
            <a:off x="8820150" y="4897041"/>
            <a:ext cx="31432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8E11402C-E787-4959-A03D-AB9A80757779}" type="slidenum">
              <a:rPr lang="en-US" altLang="ru-RU" sz="11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12</a:t>
            </a:fld>
            <a:endParaRPr lang="en-US" altLang="ru-RU" sz="11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887076850"/>
              </p:ext>
            </p:extLst>
          </p:nvPr>
        </p:nvGraphicFramePr>
        <p:xfrm>
          <a:off x="1118485" y="715433"/>
          <a:ext cx="6909899" cy="1352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" name="Picture 2" descr="C:\Users\1\AppData\Local\Microsoft\Windows\Temporary Internet Files\Content.IE5\FUZSU1KV\MC900441310[1].png">
            <a:extLst>
              <a:ext uri="{FF2B5EF4-FFF2-40B4-BE49-F238E27FC236}">
                <a16:creationId xmlns="" xmlns:a16="http://schemas.microsoft.com/office/drawing/2014/main" id="{95B4F1A4-0F09-417F-AC77-BB455A47E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96" y="2427734"/>
            <a:ext cx="579835" cy="49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C:\Users\1\AppData\Local\Microsoft\Windows\Temporary Internet Files\Content.IE5\FUZSU1KV\MC900441310[1].png">
            <a:extLst>
              <a:ext uri="{FF2B5EF4-FFF2-40B4-BE49-F238E27FC236}">
                <a16:creationId xmlns="" xmlns:a16="http://schemas.microsoft.com/office/drawing/2014/main" id="{C95F78B2-6966-4599-B095-ECCA7CD14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96" y="3291831"/>
            <a:ext cx="579835" cy="57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AutoShape 35">
            <a:extLst>
              <a:ext uri="{FF2B5EF4-FFF2-40B4-BE49-F238E27FC236}">
                <a16:creationId xmlns="" xmlns:a16="http://schemas.microsoft.com/office/drawing/2014/main" id="{53183A01-CA77-48D8-9CAF-07F50C3BFC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696" y="3003798"/>
            <a:ext cx="7763775" cy="1152127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just" eaLnBrk="0" hangingPunct="0"/>
            <a:r>
              <a:rPr lang="ru-RU" alt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2. </a:t>
            </a:r>
            <a:r>
              <a:rPr lang="ru-RU" altLang="ru-RU" sz="16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Ведение казначейского </a:t>
            </a:r>
            <a:r>
              <a:rPr lang="ru-RU" altLang="ru-RU" sz="160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учета </a:t>
            </a:r>
            <a:r>
              <a:rPr lang="ru-RU" altLang="ru-RU" sz="160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по </a:t>
            </a:r>
            <a:r>
              <a:rPr lang="ru-RU" altLang="ru-RU" sz="16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операциям со средствами неучастников бюджетного процесса при казначейском сопровождении целевых средств, учитываемым на лицевых счетах с кодом 71, открытых в </a:t>
            </a:r>
            <a:r>
              <a:rPr lang="ru-RU" alt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ТОФК (ведение казначейского учета осуществляется на уровне МОУ ФК)</a:t>
            </a:r>
            <a:endParaRPr lang="ru-RU" altLang="ru-RU" sz="1600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AutoShape 35">
            <a:extLst>
              <a:ext uri="{FF2B5EF4-FFF2-40B4-BE49-F238E27FC236}">
                <a16:creationId xmlns="" xmlns:a16="http://schemas.microsoft.com/office/drawing/2014/main" id="{3D836CC1-B5DB-466F-87CB-9DD46E67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697" y="4299942"/>
            <a:ext cx="7763775" cy="597098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just" eaLnBrk="0" hangingPunct="0"/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3. </a:t>
            </a:r>
            <a:r>
              <a:rPr lang="ru-RU" altLang="ru-RU" sz="16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Ведение бюджетного учета по операциям </a:t>
            </a:r>
            <a:r>
              <a:rPr lang="ru-RU" alt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по санкционированию и кассовым выплатам из ФБ, учета средств во временное распоряжение</a:t>
            </a:r>
            <a:endParaRPr lang="ru-RU" altLang="ru-RU" sz="1600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C:\Users\1\AppData\Local\Microsoft\Windows\Temporary Internet Files\Content.IE5\FUZSU1KV\MC900441310[1].png">
            <a:extLst>
              <a:ext uri="{FF2B5EF4-FFF2-40B4-BE49-F238E27FC236}">
                <a16:creationId xmlns="" xmlns:a16="http://schemas.microsoft.com/office/drawing/2014/main" id="{C95F78B2-6966-4599-B095-ECCA7CD14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97" y="4248968"/>
            <a:ext cx="485764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35">
            <a:extLst>
              <a:ext uri="{FF2B5EF4-FFF2-40B4-BE49-F238E27FC236}">
                <a16:creationId xmlns="" xmlns:a16="http://schemas.microsoft.com/office/drawing/2014/main" id="{3D836CC1-B5DB-466F-87CB-9DD46E67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697" y="1995686"/>
            <a:ext cx="7763775" cy="926479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just" eaLnBrk="0" hangingPunct="0"/>
            <a:r>
              <a:rPr lang="ru-RU" alt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1. Ведение </a:t>
            </a:r>
            <a:r>
              <a:rPr lang="ru-RU" altLang="ru-RU" sz="16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бюджетного учета по операциям </a:t>
            </a:r>
            <a:r>
              <a:rPr lang="ru-RU" alt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по доведению бюджетных </a:t>
            </a:r>
            <a:r>
              <a:rPr lang="ru-RU" altLang="ru-RU" sz="160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данных до  </a:t>
            </a:r>
            <a:r>
              <a:rPr lang="ru-RU" altLang="ru-RU" sz="16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распорядителей </a:t>
            </a:r>
            <a:r>
              <a:rPr lang="ru-RU" alt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и получателей средств </a:t>
            </a:r>
            <a:r>
              <a:rPr lang="ru-RU" altLang="ru-RU" sz="16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федерального бюджета </a:t>
            </a:r>
          </a:p>
        </p:txBody>
      </p:sp>
      <p:pic>
        <p:nvPicPr>
          <p:cNvPr id="13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827584" y="101198"/>
            <a:ext cx="2448272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sp>
        <p:nvSpPr>
          <p:cNvPr id="18" name="Заголовок 4"/>
          <p:cNvSpPr txBox="1">
            <a:spLocks/>
          </p:cNvSpPr>
          <p:nvPr/>
        </p:nvSpPr>
        <p:spPr>
          <a:xfrm>
            <a:off x="3132138" y="111937"/>
            <a:ext cx="5976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/>
            <a:r>
              <a:rPr lang="ru-RU" altLang="ru-RU" sz="14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Переход на ведение учета и составление отчетности</a:t>
            </a:r>
            <a:br>
              <a:rPr lang="ru-RU" altLang="ru-RU" sz="14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4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ГИИС «Электронный бюджет»</a:t>
            </a:r>
            <a:endParaRPr lang="ru-RU" altLang="ru-RU" sz="1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V="1">
            <a:off x="0" y="744830"/>
            <a:ext cx="9144000" cy="2672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633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DDDC1F-B868-481C-8FAA-78D572F49E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0" y="744830"/>
            <a:ext cx="9144000" cy="2672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4"/>
          <p:cNvSpPr txBox="1">
            <a:spLocks noGrp="1"/>
          </p:cNvSpPr>
          <p:nvPr>
            <p:ph type="title"/>
          </p:nvPr>
        </p:nvSpPr>
        <p:spPr>
          <a:xfrm>
            <a:off x="2915816" y="111937"/>
            <a:ext cx="6300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Переход на ведение учета и составление отчетности</a:t>
            </a:r>
            <a:br>
              <a:rPr lang="ru-RU" altLang="ru-RU" sz="1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в ГИИС «Электронный бюджет»</a:t>
            </a:r>
          </a:p>
        </p:txBody>
      </p:sp>
      <p:pic>
        <p:nvPicPr>
          <p:cNvPr id="6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827584" y="101198"/>
            <a:ext cx="2448272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837260036"/>
              </p:ext>
            </p:extLst>
          </p:nvPr>
        </p:nvGraphicFramePr>
        <p:xfrm>
          <a:off x="860760" y="771550"/>
          <a:ext cx="7060196" cy="1352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2" name="Picture 2" descr="C:\Users\1\AppData\Local\Microsoft\Windows\Temporary Internet Files\Content.IE5\FUZSU1KV\MC900441310[1].png">
            <a:extLst>
              <a:ext uri="{FF2B5EF4-FFF2-40B4-BE49-F238E27FC236}">
                <a16:creationId xmlns="" xmlns:a16="http://schemas.microsoft.com/office/drawing/2014/main" id="{95B4F1A4-0F09-417F-AC77-BB455A47E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96" y="2427734"/>
            <a:ext cx="579835" cy="49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C:\Users\1\AppData\Local\Microsoft\Windows\Temporary Internet Files\Content.IE5\FUZSU1KV\MC900441310[1].png">
            <a:extLst>
              <a:ext uri="{FF2B5EF4-FFF2-40B4-BE49-F238E27FC236}">
                <a16:creationId xmlns="" xmlns:a16="http://schemas.microsoft.com/office/drawing/2014/main" id="{C95F78B2-6966-4599-B095-ECCA7CD14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96" y="3291831"/>
            <a:ext cx="579835" cy="57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utoShape 35">
            <a:extLst>
              <a:ext uri="{FF2B5EF4-FFF2-40B4-BE49-F238E27FC236}">
                <a16:creationId xmlns="" xmlns:a16="http://schemas.microsoft.com/office/drawing/2014/main" id="{53183A01-CA77-48D8-9CAF-07F50C3BFC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696" y="3147815"/>
            <a:ext cx="7763775" cy="864096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just" eaLnBrk="0" hangingPunct="0"/>
            <a:r>
              <a:rPr lang="ru-RU" alt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Ведение </a:t>
            </a:r>
            <a:r>
              <a:rPr lang="ru-RU" altLang="ru-RU" sz="16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казначейского учета </a:t>
            </a:r>
            <a:r>
              <a:rPr lang="ru-RU" alt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по </a:t>
            </a:r>
            <a:r>
              <a:rPr lang="ru-RU" altLang="ru-RU" sz="16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операциям со средствами </a:t>
            </a:r>
            <a:r>
              <a:rPr lang="ru-RU" alt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бюджетных, автономных учреждений ФБ</a:t>
            </a:r>
            <a:endParaRPr lang="ru-RU" altLang="ru-RU" sz="1600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35">
            <a:extLst>
              <a:ext uri="{FF2B5EF4-FFF2-40B4-BE49-F238E27FC236}">
                <a16:creationId xmlns="" xmlns:a16="http://schemas.microsoft.com/office/drawing/2014/main" id="{3D836CC1-B5DB-466F-87CB-9DD46E67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697" y="4299942"/>
            <a:ext cx="7763775" cy="597098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just" eaLnBrk="0" hangingPunct="0"/>
            <a:r>
              <a:rPr lang="ru-RU" alt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Ведение казначейского </a:t>
            </a:r>
            <a:r>
              <a:rPr lang="ru-RU" altLang="ru-RU" sz="16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учета по операциям </a:t>
            </a:r>
            <a:r>
              <a:rPr lang="ru-RU" alt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кассового обслуживания бюджета субъекта и бюджетов муниципальных образований </a:t>
            </a:r>
            <a:endParaRPr lang="ru-RU" altLang="ru-RU" sz="1600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2" descr="C:\Users\1\AppData\Local\Microsoft\Windows\Temporary Internet Files\Content.IE5\FUZSU1KV\MC900441310[1].png">
            <a:extLst>
              <a:ext uri="{FF2B5EF4-FFF2-40B4-BE49-F238E27FC236}">
                <a16:creationId xmlns="" xmlns:a16="http://schemas.microsoft.com/office/drawing/2014/main" id="{C95F78B2-6966-4599-B095-ECCA7CD14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97" y="4248968"/>
            <a:ext cx="485764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AutoShape 35">
            <a:extLst>
              <a:ext uri="{FF2B5EF4-FFF2-40B4-BE49-F238E27FC236}">
                <a16:creationId xmlns="" xmlns:a16="http://schemas.microsoft.com/office/drawing/2014/main" id="{3D836CC1-B5DB-466F-87CB-9DD46E67E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697" y="2211710"/>
            <a:ext cx="7763775" cy="710455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8000">
                <a:srgbClr val="B9C8FF"/>
              </a:gs>
              <a:gs pos="100000">
                <a:srgbClr val="D9E6FF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just" eaLnBrk="0" hangingPunct="0"/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Ведение </a:t>
            </a:r>
            <a:r>
              <a:rPr lang="ru-RU" alt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бюджетного </a:t>
            </a:r>
            <a:r>
              <a:rPr lang="ru-RU" altLang="ru-RU" sz="16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учета по </a:t>
            </a:r>
            <a:r>
              <a:rPr lang="ru-RU" alt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учету доходов в результате утвержденных требований развития ГИИС «Электронный бюджет»</a:t>
            </a:r>
            <a:endParaRPr lang="ru-RU" altLang="ru-RU" sz="1600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06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Заголовок 1"/>
          <p:cNvSpPr>
            <a:spLocks noGrp="1"/>
          </p:cNvSpPr>
          <p:nvPr>
            <p:ph type="title"/>
          </p:nvPr>
        </p:nvSpPr>
        <p:spPr>
          <a:xfrm>
            <a:off x="3779911" y="112167"/>
            <a:ext cx="4902125" cy="349547"/>
          </a:xfrm>
        </p:spPr>
        <p:txBody>
          <a:bodyPr>
            <a:normAutofit fontScale="90000"/>
          </a:bodyPr>
          <a:lstStyle/>
          <a:p>
            <a:r>
              <a:rPr lang="ru-RU" altLang="ru-RU" sz="2000" b="1" dirty="0" smtClean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  <a:sym typeface="Arial" pitchFamily="34" charset="0"/>
              </a:rPr>
              <a:t>ФОИВ 1 волны на территории всей РФ </a:t>
            </a:r>
            <a:br>
              <a:rPr lang="ru-RU" altLang="ru-RU" sz="2000" b="1" dirty="0" smtClean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  <a:sym typeface="Arial" pitchFamily="34" charset="0"/>
              </a:rPr>
            </a:br>
            <a:r>
              <a:rPr lang="ru-RU" altLang="ru-RU" sz="1100" b="1" dirty="0" smtClean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  <a:sym typeface="Arial" pitchFamily="34" charset="0"/>
              </a:rPr>
              <a:t>(переход на централизацию учета 2018, 2019 гг.)</a:t>
            </a:r>
            <a:endParaRPr altLang="ru-RU" sz="1100" b="1" dirty="0" smtClean="0">
              <a:solidFill>
                <a:schemeClr val="tx2"/>
              </a:solidFill>
              <a:latin typeface="Times New Roman" pitchFamily="18" charset="0"/>
              <a:ea typeface="MS PGothic" pitchFamily="34" charset="-128"/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5125" name="TextBox 4"/>
          <p:cNvSpPr txBox="1">
            <a:spLocks noChangeArrowheads="1"/>
          </p:cNvSpPr>
          <p:nvPr/>
        </p:nvSpPr>
        <p:spPr bwMode="auto">
          <a:xfrm>
            <a:off x="7164288" y="3003798"/>
            <a:ext cx="1826229" cy="1384995"/>
          </a:xfrm>
          <a:prstGeom prst="rect">
            <a:avLst/>
          </a:prstGeom>
          <a:gradFill>
            <a:gsLst>
              <a:gs pos="0">
                <a:srgbClr val="03D4A8">
                  <a:alpha val="65000"/>
                </a:srgbClr>
              </a:gs>
              <a:gs pos="25000">
                <a:srgbClr val="21D6E0">
                  <a:alpha val="48000"/>
                </a:srgbClr>
              </a:gs>
              <a:gs pos="75000">
                <a:srgbClr val="0087E6">
                  <a:alpha val="54000"/>
                </a:srgbClr>
              </a:gs>
              <a:gs pos="100000">
                <a:srgbClr val="005CBF">
                  <a:alpha val="50000"/>
                </a:srgbClr>
              </a:gs>
            </a:gsLst>
            <a:lin ang="5400000" scaled="0"/>
          </a:gradFill>
          <a:ln w="38100">
            <a:solidFill>
              <a:schemeClr val="tx2"/>
            </a:solidFill>
            <a:beve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5386388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5386388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5386388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  <a:sym typeface="Arial" pitchFamily="34" charset="0"/>
              </a:rPr>
              <a:t>С </a:t>
            </a:r>
            <a:r>
              <a:rPr lang="ru-RU" altLang="ru-RU" sz="1400" u="sng" dirty="0" smtClean="0">
                <a:latin typeface="Arial" pitchFamily="34" charset="0"/>
                <a:cs typeface="Arial" pitchFamily="34" charset="0"/>
                <a:sym typeface="Arial" pitchFamily="34" charset="0"/>
              </a:rPr>
              <a:t>1 января 2019 года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  <a:sym typeface="Arial" pitchFamily="34" charset="0"/>
              </a:rPr>
              <a:t> УФК по Алтайскому краю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  <a:sym typeface="Arial" pitchFamily="34" charset="0"/>
              </a:rPr>
              <a:t>приступило к ведению учета </a:t>
            </a:r>
            <a:endParaRPr lang="ru-RU" altLang="ru-RU" sz="1400" dirty="0"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8439" name="Номер слайда 7"/>
          <p:cNvSpPr txBox="1">
            <a:spLocks noGrp="1"/>
          </p:cNvSpPr>
          <p:nvPr/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32A9730-21C9-42E2-BABC-5817A608D2FB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34" charset="-128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  <a:ea typeface="ＭＳ Ｐゴシック" pitchFamily="34" charset="-128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990482"/>
              </p:ext>
            </p:extLst>
          </p:nvPr>
        </p:nvGraphicFramePr>
        <p:xfrm>
          <a:off x="323528" y="627877"/>
          <a:ext cx="6408712" cy="439598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952328"/>
                <a:gridCol w="1224136"/>
                <a:gridCol w="1008112"/>
                <a:gridCol w="1224136"/>
              </a:tblGrid>
              <a:tr h="25377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ФОИВ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ПБС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ФКУ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АУ/БУ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537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dirty="0" smtClean="0"/>
                        <a:t>020 МИНПРОМТОРГ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</a:t>
                      </a:r>
                      <a:endParaRPr lang="ru-RU" sz="1200" dirty="0"/>
                    </a:p>
                  </a:txBody>
                  <a:tcPr/>
                </a:tc>
              </a:tr>
              <a:tr h="2537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dirty="0" smtClean="0"/>
                        <a:t>069 МИНСТРОЙ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</a:t>
                      </a:r>
                      <a:endParaRPr lang="ru-RU" sz="1200" dirty="0"/>
                    </a:p>
                  </a:txBody>
                  <a:tcPr/>
                </a:tc>
              </a:tr>
              <a:tr h="2537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dirty="0" smtClean="0"/>
                        <a:t>071 МИНЦИФРОВИЗАЦИИ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</a:t>
                      </a:r>
                      <a:endParaRPr lang="ru-RU" sz="1200" dirty="0"/>
                    </a:p>
                  </a:txBody>
                  <a:tcPr/>
                </a:tc>
              </a:tr>
              <a:tr h="2537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dirty="0" smtClean="0"/>
                        <a:t>073 МИНПРОСВЕЩЕНИЯ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51</a:t>
                      </a:r>
                      <a:endParaRPr lang="ru-RU" sz="1200" dirty="0"/>
                    </a:p>
                  </a:txBody>
                  <a:tcPr/>
                </a:tc>
              </a:tr>
              <a:tr h="2537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dirty="0" smtClean="0"/>
                        <a:t>075 МИНОБРАЗОВАНИЯ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859</a:t>
                      </a:r>
                      <a:endParaRPr lang="ru-RU" sz="1200" dirty="0"/>
                    </a:p>
                  </a:txBody>
                  <a:tcPr/>
                </a:tc>
              </a:tr>
              <a:tr h="2537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dirty="0" smtClean="0"/>
                        <a:t>092 МИНФИН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 (38)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/>
                </a:tc>
              </a:tr>
              <a:tr h="3116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dirty="0" smtClean="0"/>
                        <a:t>139 МИНЭКОНОМРАЗВИТИЯ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</a:t>
                      </a:r>
                      <a:endParaRPr lang="ru-RU" sz="1200" dirty="0"/>
                    </a:p>
                  </a:txBody>
                  <a:tcPr/>
                </a:tc>
              </a:tr>
              <a:tr h="2537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dirty="0" smtClean="0"/>
                        <a:t>150 РОСТРУД</a:t>
                      </a:r>
                    </a:p>
                  </a:txBody>
                  <a:tcPr>
                    <a:gradFill>
                      <a:gsLst>
                        <a:gs pos="0">
                          <a:srgbClr val="03D4A8"/>
                        </a:gs>
                        <a:gs pos="25000">
                          <a:srgbClr val="21D6E0"/>
                        </a:gs>
                        <a:gs pos="75000">
                          <a:srgbClr val="0087E6"/>
                        </a:gs>
                        <a:gs pos="100000">
                          <a:srgbClr val="005CB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83</a:t>
                      </a:r>
                      <a:endParaRPr lang="ru-RU" sz="1200" dirty="0"/>
                    </a:p>
                  </a:txBody>
                  <a:tcPr>
                    <a:gradFill>
                      <a:gsLst>
                        <a:gs pos="0">
                          <a:srgbClr val="03D4A8"/>
                        </a:gs>
                        <a:gs pos="25000">
                          <a:srgbClr val="21D6E0"/>
                        </a:gs>
                        <a:gs pos="75000">
                          <a:srgbClr val="0087E6"/>
                        </a:gs>
                        <a:gs pos="100000">
                          <a:srgbClr val="005CB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gradFill>
                      <a:gsLst>
                        <a:gs pos="0">
                          <a:srgbClr val="03D4A8"/>
                        </a:gs>
                        <a:gs pos="25000">
                          <a:srgbClr val="21D6E0"/>
                        </a:gs>
                        <a:gs pos="75000">
                          <a:srgbClr val="0087E6"/>
                        </a:gs>
                        <a:gs pos="100000">
                          <a:srgbClr val="005CB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gradFill>
                      <a:gsLst>
                        <a:gs pos="0">
                          <a:srgbClr val="03D4A8"/>
                        </a:gs>
                        <a:gs pos="25000">
                          <a:srgbClr val="21D6E0"/>
                        </a:gs>
                        <a:gs pos="75000">
                          <a:srgbClr val="0087E6"/>
                        </a:gs>
                        <a:gs pos="100000">
                          <a:srgbClr val="005CBF"/>
                        </a:gs>
                      </a:gsLst>
                      <a:lin ang="5400000" scaled="0"/>
                    </a:gradFill>
                  </a:tcPr>
                </a:tc>
              </a:tr>
              <a:tr h="2537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dirty="0" smtClean="0"/>
                        <a:t>160 РОСАЛКОГОЛЬРЕГУЛИРОВАНИЕ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</a:tr>
              <a:tr h="2537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dirty="0" smtClean="0"/>
                        <a:t>165 РОСАККРЕДИТАЦИЯ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</a:tr>
              <a:tr h="2537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dirty="0" smtClean="0"/>
                        <a:t>167 РОСИМУЩЕСТВО</a:t>
                      </a:r>
                    </a:p>
                  </a:txBody>
                  <a:tcPr>
                    <a:gradFill>
                      <a:gsLst>
                        <a:gs pos="0">
                          <a:srgbClr val="03D4A8"/>
                        </a:gs>
                        <a:gs pos="25000">
                          <a:srgbClr val="21D6E0"/>
                        </a:gs>
                        <a:gs pos="75000">
                          <a:srgbClr val="0087E6"/>
                        </a:gs>
                        <a:gs pos="100000">
                          <a:srgbClr val="005CB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56</a:t>
                      </a:r>
                      <a:endParaRPr lang="ru-RU" sz="1200" dirty="0"/>
                    </a:p>
                  </a:txBody>
                  <a:tcPr>
                    <a:gradFill>
                      <a:gsLst>
                        <a:gs pos="0">
                          <a:srgbClr val="03D4A8"/>
                        </a:gs>
                        <a:gs pos="25000">
                          <a:srgbClr val="21D6E0"/>
                        </a:gs>
                        <a:gs pos="75000">
                          <a:srgbClr val="0087E6"/>
                        </a:gs>
                        <a:gs pos="100000">
                          <a:srgbClr val="005CB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gradFill>
                      <a:gsLst>
                        <a:gs pos="0">
                          <a:srgbClr val="03D4A8"/>
                        </a:gs>
                        <a:gs pos="25000">
                          <a:srgbClr val="21D6E0"/>
                        </a:gs>
                        <a:gs pos="75000">
                          <a:srgbClr val="0087E6"/>
                        </a:gs>
                        <a:gs pos="100000">
                          <a:srgbClr val="005CB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>
                    <a:gradFill>
                      <a:gsLst>
                        <a:gs pos="0">
                          <a:srgbClr val="03D4A8"/>
                        </a:gs>
                        <a:gs pos="25000">
                          <a:srgbClr val="21D6E0"/>
                        </a:gs>
                        <a:gs pos="75000">
                          <a:srgbClr val="0087E6"/>
                        </a:gs>
                        <a:gs pos="100000">
                          <a:srgbClr val="005CBF"/>
                        </a:gs>
                      </a:gsLst>
                      <a:lin ang="5400000" scaled="0"/>
                    </a:gradFill>
                  </a:tcPr>
                </a:tc>
              </a:tr>
              <a:tr h="2537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dirty="0" smtClean="0"/>
                        <a:t>172 РОССТАНДАРТ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88</a:t>
                      </a:r>
                      <a:endParaRPr lang="ru-RU" sz="1200" dirty="0"/>
                    </a:p>
                  </a:txBody>
                  <a:tcPr/>
                </a:tc>
              </a:tr>
              <a:tr h="2537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dirty="0" smtClean="0"/>
                        <a:t>350 МИНДАЛЬВОСТОК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</a:tr>
              <a:tr h="25377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ВСЕГО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174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 (38)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1031</a:t>
                      </a:r>
                      <a:endParaRPr lang="ru-RU" sz="1200" b="1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3" name="Прямая со стрелкой 2"/>
          <p:cNvCxnSpPr/>
          <p:nvPr/>
        </p:nvCxnSpPr>
        <p:spPr>
          <a:xfrm flipH="1">
            <a:off x="6732240" y="3147814"/>
            <a:ext cx="432048" cy="0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6732240" y="4011910"/>
            <a:ext cx="432048" cy="0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01198"/>
            <a:ext cx="2448272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996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Номер слайда 7"/>
          <p:cNvSpPr txBox="1">
            <a:spLocks noGrp="1"/>
          </p:cNvSpPr>
          <p:nvPr/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32A9730-21C9-42E2-BABC-5817A608D2FB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34" charset="-128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15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  <a:ea typeface="ＭＳ Ｐゴシック" pitchFamily="34" charset="-128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272784627"/>
              </p:ext>
            </p:extLst>
          </p:nvPr>
        </p:nvGraphicFramePr>
        <p:xfrm>
          <a:off x="1043608" y="703263"/>
          <a:ext cx="705678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15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15816" y="51471"/>
            <a:ext cx="583264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500" b="1" dirty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  <a:sym typeface="Arial" pitchFamily="34" charset="0"/>
              </a:rPr>
              <a:t>Мероприятия, проведенные в 2018 году, для подготовки </a:t>
            </a:r>
            <a:r>
              <a:rPr lang="ru-RU" sz="1500" b="1" dirty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к передаче </a:t>
            </a:r>
            <a:r>
              <a:rPr lang="ru-RU" sz="1500" b="1" dirty="0" smtClean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полномочий </a:t>
            </a:r>
            <a:r>
              <a:rPr lang="ru-RU" sz="1500" b="1" dirty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по ведению бюджетного учета и формированию </a:t>
            </a:r>
            <a:r>
              <a:rPr lang="ru-RU" sz="1500" b="1" dirty="0" smtClean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бюджетной </a:t>
            </a:r>
            <a:r>
              <a:rPr lang="ru-RU" sz="1500" b="1" dirty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отчетности</a:t>
            </a:r>
            <a:endParaRPr lang="ru-RU" sz="1500" dirty="0">
              <a:solidFill>
                <a:schemeClr val="tx2"/>
              </a:solidFill>
            </a:endParaRPr>
          </a:p>
        </p:txBody>
      </p:sp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01198"/>
            <a:ext cx="2448272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134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Заголовок 1"/>
          <p:cNvSpPr>
            <a:spLocks noGrp="1"/>
          </p:cNvSpPr>
          <p:nvPr>
            <p:ph type="title"/>
          </p:nvPr>
        </p:nvSpPr>
        <p:spPr>
          <a:xfrm>
            <a:off x="3203848" y="205979"/>
            <a:ext cx="5482952" cy="421555"/>
          </a:xfrm>
        </p:spPr>
        <p:txBody>
          <a:bodyPr>
            <a:normAutofit fontScale="90000"/>
          </a:bodyPr>
          <a:lstStyle/>
          <a:p>
            <a:r>
              <a:rPr lang="ru-RU" altLang="ru-RU" sz="2000" b="1" dirty="0" smtClean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  <a:sym typeface="Arial" pitchFamily="34" charset="0"/>
              </a:rPr>
              <a:t>ФОИВ 2 волны в УФК по Алтайскому краю </a:t>
            </a:r>
            <a:br>
              <a:rPr lang="ru-RU" altLang="ru-RU" sz="2000" b="1" dirty="0" smtClean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  <a:sym typeface="Arial" pitchFamily="34" charset="0"/>
              </a:rPr>
            </a:br>
            <a:r>
              <a:rPr lang="ru-RU" altLang="ru-RU" sz="1100" b="1" dirty="0" smtClean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  <a:sym typeface="Arial" pitchFamily="34" charset="0"/>
              </a:rPr>
              <a:t>(переход на централизацию учета с 01.01.2020 г.)</a:t>
            </a:r>
            <a:endParaRPr altLang="ru-RU" sz="1100" b="1" dirty="0" smtClean="0">
              <a:solidFill>
                <a:schemeClr val="tx2"/>
              </a:solidFill>
              <a:latin typeface="Times New Roman" pitchFamily="18" charset="0"/>
              <a:ea typeface="MS PGothic" pitchFamily="34" charset="-128"/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18439" name="Номер слайда 7"/>
          <p:cNvSpPr txBox="1">
            <a:spLocks noGrp="1"/>
          </p:cNvSpPr>
          <p:nvPr/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32A9730-21C9-42E2-BABC-5817A608D2FB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34" charset="-128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16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  <a:ea typeface="ＭＳ Ｐゴシック" pitchFamily="34" charset="-128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915481"/>
              </p:ext>
            </p:extLst>
          </p:nvPr>
        </p:nvGraphicFramePr>
        <p:xfrm>
          <a:off x="107504" y="726466"/>
          <a:ext cx="4968552" cy="292540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968552"/>
              </a:tblGrid>
              <a:tr h="43406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ФОИВ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551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 smtClean="0"/>
                        <a:t>157 ФЕДЕРАЛЬНАЯ СЛУЖБА ГОСУДАРСТВЕННОЙ СТАТИСТИКИ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5919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 smtClean="0"/>
                        <a:t>321</a:t>
                      </a:r>
                      <a:r>
                        <a:rPr lang="ru-RU" sz="1200" baseline="0" dirty="0" smtClean="0"/>
                        <a:t> ФЕДЕРАЛЬНАЯ СЛУЖБА ГОСУДАРСТВЕННОЙ РЕГИСТРАЦИИ, КАДАСТРА И КАРТОГРАФИИ </a:t>
                      </a:r>
                      <a:r>
                        <a:rPr lang="ru-RU" sz="1200" dirty="0" smtClean="0"/>
                        <a:t> 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748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dirty="0" smtClean="0"/>
                        <a:t>106  ФЕДЕРАЛЬНАЯ СЛУЖБА ПО НАДЗОРУ В СФЕРЕ</a:t>
                      </a:r>
                      <a:r>
                        <a:rPr lang="ru-RU" sz="1300" baseline="0" dirty="0" smtClean="0"/>
                        <a:t> ТРАНСПОРТА</a:t>
                      </a:r>
                      <a:endParaRPr lang="ru-RU" sz="1300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5380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dirty="0" smtClean="0"/>
                        <a:t>060 ФЕДЕРАЛЬНАЯ СЛУЖБА ПО НАДЗОРУ В СФЕРЕ ЗДРАВООХРАНЕНИЯ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6313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300" dirty="0" smtClean="0"/>
                        <a:t>081 ФЕДЕРАЛЬНАЯ СЛУЖБА ПО ВЕТЕРИНАРНОМУ И ФИТОСАНИТАРНОМУ</a:t>
                      </a:r>
                      <a:r>
                        <a:rPr lang="ru-RU" sz="1300" baseline="0" dirty="0" smtClean="0"/>
                        <a:t> НАДЗОРУ</a:t>
                      </a:r>
                      <a:endParaRPr lang="ru-RU" sz="1300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pic>
        <p:nvPicPr>
          <p:cNvPr id="2050" name="Picture 2" descr="M:\OЦБ\Шибаева\20190306043356602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" t="13601" r="5326" b="8482"/>
          <a:stretch/>
        </p:blipFill>
        <p:spPr bwMode="auto">
          <a:xfrm>
            <a:off x="4860032" y="2499742"/>
            <a:ext cx="4169685" cy="2495518"/>
          </a:xfrm>
          <a:prstGeom prst="rect">
            <a:avLst/>
          </a:prstGeom>
          <a:noFill/>
          <a:ln w="63500" cmpd="thinThick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5508104" y="1654230"/>
            <a:ext cx="3024336" cy="738664"/>
          </a:xfrm>
          <a:prstGeom prst="rect">
            <a:avLst/>
          </a:prstGeom>
          <a:solidFill>
            <a:schemeClr val="accent4">
              <a:lumMod val="60000"/>
              <a:lumOff val="40000"/>
              <a:alpha val="23000"/>
            </a:schemeClr>
          </a:solidFill>
          <a:ln w="38100" cmpd="thinThick">
            <a:solidFill>
              <a:schemeClr val="accent4">
                <a:lumMod val="75000"/>
              </a:schemeClr>
            </a:solidFill>
            <a:beve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5386388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5386388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tabLst>
                <a:tab pos="5386388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tabLst>
                <a:tab pos="5386388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  <a:sym typeface="Arial" pitchFamily="34" charset="0"/>
              </a:rPr>
              <a:t>Утвержденный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  <a:sym typeface="Arial" pitchFamily="34" charset="0"/>
              </a:rPr>
              <a:t>ПЛАН МЕРОПРИЯТИЙ («Дорожная карта»)</a:t>
            </a:r>
            <a:endParaRPr lang="ru-RU" altLang="ru-RU" sz="1400" dirty="0"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 flipV="1">
            <a:off x="5076056" y="1275606"/>
            <a:ext cx="1584176" cy="378624"/>
          </a:xfrm>
          <a:prstGeom prst="straightConnector1">
            <a:avLst/>
          </a:prstGeom>
          <a:ln w="254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16</a:t>
            </a:fld>
            <a:endParaRPr lang="ru-RU"/>
          </a:p>
        </p:txBody>
      </p:sp>
      <p:pic>
        <p:nvPicPr>
          <p:cNvPr id="11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101198"/>
            <a:ext cx="2448272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942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Заголовок 1"/>
          <p:cNvSpPr>
            <a:spLocks noGrp="1"/>
          </p:cNvSpPr>
          <p:nvPr>
            <p:ph type="title"/>
          </p:nvPr>
        </p:nvSpPr>
        <p:spPr>
          <a:xfrm>
            <a:off x="3203848" y="205979"/>
            <a:ext cx="5760640" cy="34954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500" b="1" dirty="0" smtClean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Мониторинг бюджетной </a:t>
            </a:r>
            <a:r>
              <a:rPr lang="ru-RU" sz="1500" b="1" dirty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(бухгалтерской) </a:t>
            </a:r>
            <a:r>
              <a:rPr lang="ru-RU" sz="1500" b="1" dirty="0" smtClean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отчетности в 2018 году</a:t>
            </a:r>
            <a:endParaRPr altLang="ru-RU" sz="1500" b="1" dirty="0">
              <a:solidFill>
                <a:schemeClr val="tx2"/>
              </a:solidFill>
              <a:latin typeface="Times New Roman" pitchFamily="18" charset="0"/>
              <a:ea typeface="MS PGothic" pitchFamily="34" charset="-128"/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18439" name="Номер слайда 7"/>
          <p:cNvSpPr txBox="1">
            <a:spLocks noGrp="1"/>
          </p:cNvSpPr>
          <p:nvPr/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32A9730-21C9-42E2-BABC-5817A608D2FB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34" charset="-128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  <a:ea typeface="ＭＳ Ｐゴシック" pitchFamily="34" charset="-128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96869169"/>
              </p:ext>
            </p:extLst>
          </p:nvPr>
        </p:nvGraphicFramePr>
        <p:xfrm>
          <a:off x="1528786" y="627535"/>
          <a:ext cx="7435702" cy="4276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 descr="M:\OЦБ\Учеба\Для слайдов картинки\человечки\pla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93483"/>
            <a:ext cx="1133250" cy="226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17</a:t>
            </a:fld>
            <a:endParaRPr lang="ru-RU"/>
          </a:p>
        </p:txBody>
      </p:sp>
      <p:pic>
        <p:nvPicPr>
          <p:cNvPr id="8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827584" y="101198"/>
            <a:ext cx="2448272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1763688" y="3291830"/>
            <a:ext cx="0" cy="1080120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1763688" y="4371950"/>
            <a:ext cx="215925" cy="0"/>
          </a:xfrm>
          <a:prstGeom prst="line">
            <a:avLst/>
          </a:prstGeom>
          <a:ln w="1905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90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Заголовок 1"/>
          <p:cNvSpPr>
            <a:spLocks noGrp="1"/>
          </p:cNvSpPr>
          <p:nvPr>
            <p:ph type="title"/>
          </p:nvPr>
        </p:nvSpPr>
        <p:spPr>
          <a:xfrm>
            <a:off x="3131840" y="61963"/>
            <a:ext cx="5832648" cy="34954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1500" b="1" dirty="0" smtClean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Камеральная проверка бюджетной </a:t>
            </a:r>
            <a:r>
              <a:rPr lang="ru-RU" sz="1500" b="1" dirty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(бухгалтерской) </a:t>
            </a:r>
            <a:r>
              <a:rPr lang="ru-RU" sz="1500" b="1" dirty="0" smtClean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отчетности</a:t>
            </a:r>
            <a:endParaRPr altLang="ru-RU" sz="1500" b="1" dirty="0">
              <a:solidFill>
                <a:schemeClr val="tx2"/>
              </a:solidFill>
              <a:latin typeface="Times New Roman" pitchFamily="18" charset="0"/>
              <a:ea typeface="MS PGothic" pitchFamily="34" charset="-128"/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18439" name="Номер слайда 7"/>
          <p:cNvSpPr txBox="1">
            <a:spLocks noGrp="1"/>
          </p:cNvSpPr>
          <p:nvPr/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32A9730-21C9-42E2-BABC-5817A608D2FB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34" charset="-128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  <a:ea typeface="ＭＳ Ｐゴシック" pitchFamily="34" charset="-128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84483826"/>
              </p:ext>
            </p:extLst>
          </p:nvPr>
        </p:nvGraphicFramePr>
        <p:xfrm>
          <a:off x="323528" y="555526"/>
          <a:ext cx="5040560" cy="2065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1704054" y="2211710"/>
            <a:ext cx="1296144" cy="216024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2018 год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732240" y="2840336"/>
            <a:ext cx="1296144" cy="307477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2019 год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08104" y="555526"/>
            <a:ext cx="3456384" cy="216024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Б</a:t>
            </a:r>
            <a:r>
              <a:rPr lang="ru-RU" sz="1600" dirty="0" smtClean="0">
                <a:solidFill>
                  <a:schemeClr val="tx1"/>
                </a:solidFill>
              </a:rPr>
              <a:t>удет </a:t>
            </a:r>
            <a:r>
              <a:rPr lang="ru-RU" sz="1600" dirty="0">
                <a:solidFill>
                  <a:schemeClr val="tx1"/>
                </a:solidFill>
              </a:rPr>
              <a:t>осуществляться камеральная проверка отчетности </a:t>
            </a:r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b="1" u="sng" dirty="0" smtClean="0">
                <a:solidFill>
                  <a:schemeClr val="tx1"/>
                </a:solidFill>
              </a:rPr>
              <a:t>11 </a:t>
            </a:r>
            <a:r>
              <a:rPr lang="ru-RU" sz="1600" b="1" u="sng" dirty="0">
                <a:solidFill>
                  <a:schemeClr val="tx1"/>
                </a:solidFill>
              </a:rPr>
              <a:t>учреждений</a:t>
            </a:r>
            <a:r>
              <a:rPr lang="ru-RU" sz="1600" dirty="0">
                <a:solidFill>
                  <a:schemeClr val="tx1"/>
                </a:solidFill>
              </a:rPr>
              <a:t>, подведомственных </a:t>
            </a:r>
            <a:r>
              <a:rPr lang="ru-RU" sz="1600" dirty="0" err="1">
                <a:solidFill>
                  <a:schemeClr val="tx1"/>
                </a:solidFill>
              </a:rPr>
              <a:t>Минобрнауки</a:t>
            </a:r>
            <a:r>
              <a:rPr lang="ru-RU" sz="1600" dirty="0">
                <a:solidFill>
                  <a:schemeClr val="tx1"/>
                </a:solidFill>
              </a:rPr>
              <a:t> России, Министерству финансов </a:t>
            </a:r>
            <a:r>
              <a:rPr lang="ru-RU" sz="1600" dirty="0" smtClean="0">
                <a:solidFill>
                  <a:schemeClr val="tx1"/>
                </a:solidFill>
              </a:rPr>
              <a:t>РФ и </a:t>
            </a:r>
            <a:r>
              <a:rPr lang="ru-RU" sz="1600" dirty="0">
                <a:solidFill>
                  <a:schemeClr val="tx1"/>
                </a:solidFill>
              </a:rPr>
              <a:t>Федеральному агентству по техническому регулированию и </a:t>
            </a:r>
            <a:r>
              <a:rPr lang="ru-RU" sz="1600" dirty="0" smtClean="0">
                <a:solidFill>
                  <a:schemeClr val="tx1"/>
                </a:solidFill>
              </a:rPr>
              <a:t>метрологии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18</a:t>
            </a:fld>
            <a:endParaRPr lang="ru-RU"/>
          </a:p>
        </p:txBody>
      </p:sp>
      <p:pic>
        <p:nvPicPr>
          <p:cNvPr id="11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101198"/>
            <a:ext cx="2448272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Выноска со стрелкой вниз 6"/>
          <p:cNvSpPr/>
          <p:nvPr/>
        </p:nvSpPr>
        <p:spPr>
          <a:xfrm>
            <a:off x="323528" y="2931790"/>
            <a:ext cx="5256584" cy="576064"/>
          </a:xfrm>
          <a:prstGeom prst="downArrowCallout">
            <a:avLst>
              <a:gd name="adj1" fmla="val 20613"/>
              <a:gd name="adj2" fmla="val 22460"/>
              <a:gd name="adj3" fmla="val 23827"/>
              <a:gd name="adj4" fmla="val 62617"/>
            </a:avLst>
          </a:prstGeom>
          <a:solidFill>
            <a:schemeClr val="accent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Камеральная проверка годовой </a:t>
            </a:r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бюджетной (бухгалтерской) отчетности 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за </a:t>
            </a:r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2018 год</a:t>
            </a:r>
            <a:endParaRPr lang="ru-RU" sz="1400" dirty="0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1837903931"/>
              </p:ext>
            </p:extLst>
          </p:nvPr>
        </p:nvGraphicFramePr>
        <p:xfrm>
          <a:off x="323528" y="3291830"/>
          <a:ext cx="6229672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pSp>
        <p:nvGrpSpPr>
          <p:cNvPr id="15" name="Группа 14"/>
          <p:cNvGrpSpPr/>
          <p:nvPr/>
        </p:nvGrpSpPr>
        <p:grpSpPr>
          <a:xfrm>
            <a:off x="6689114" y="3723878"/>
            <a:ext cx="1915334" cy="792088"/>
            <a:chOff x="4367403" y="540059"/>
            <a:chExt cx="1861772" cy="720080"/>
          </a:xfrm>
          <a:scene3d>
            <a:camera prst="orthographicFront"/>
            <a:lightRig rig="chilly" dir="t"/>
          </a:scene3d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4367403" y="540059"/>
              <a:ext cx="1861772" cy="720080"/>
            </a:xfrm>
            <a:prstGeom prst="roundRect">
              <a:avLst/>
            </a:prstGeom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4464770"/>
                <a:satOff val="26899"/>
                <a:lumOff val="2156"/>
                <a:alphaOff val="0"/>
              </a:schemeClr>
            </a:fillRef>
            <a:effectRef idx="0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4"/>
            <p:cNvSpPr/>
            <p:nvPr/>
          </p:nvSpPr>
          <p:spPr>
            <a:xfrm>
              <a:off x="4402554" y="575210"/>
              <a:ext cx="1791470" cy="64977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solidFill>
                    <a:schemeClr val="tx1"/>
                  </a:solidFill>
                </a:rPr>
                <a:t>Заменено 136 форм отчетности</a:t>
              </a:r>
              <a:endParaRPr lang="ru-RU" sz="14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264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540568" y="88434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598674"/>
              </p:ext>
            </p:extLst>
          </p:nvPr>
        </p:nvGraphicFramePr>
        <p:xfrm>
          <a:off x="3203847" y="1419623"/>
          <a:ext cx="5688633" cy="125045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529481"/>
                <a:gridCol w="2159152"/>
              </a:tblGrid>
              <a:tr h="209907">
                <a:tc>
                  <a:txBody>
                    <a:bodyPr/>
                    <a:lstStyle/>
                    <a:p>
                      <a:pPr algn="l"/>
                      <a:r>
                        <a:rPr lang="ru-RU" sz="11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федерального</a:t>
                      </a:r>
                      <a:r>
                        <a:rPr lang="ru-RU" sz="11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уровня</a:t>
                      </a: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300</a:t>
                      </a:r>
                      <a:endParaRPr lang="ru-RU" sz="11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34290" marB="34290" anchor="ctr"/>
                </a:tc>
              </a:tr>
              <a:tr h="238906">
                <a:tc>
                  <a:txBody>
                    <a:bodyPr/>
                    <a:lstStyle/>
                    <a:p>
                      <a:pPr algn="l"/>
                      <a:r>
                        <a:rPr lang="ru-RU" sz="11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краевого уровня</a:t>
                      </a: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595</a:t>
                      </a:r>
                      <a:endParaRPr lang="ru-RU" sz="11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34290" marB="34290" anchor="ctr"/>
                </a:tc>
              </a:tr>
              <a:tr h="238906">
                <a:tc>
                  <a:txBody>
                    <a:bodyPr/>
                    <a:lstStyle/>
                    <a:p>
                      <a:pPr algn="l"/>
                      <a:r>
                        <a:rPr lang="ru-RU" sz="11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муниципальных образований</a:t>
                      </a: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2 783</a:t>
                      </a:r>
                      <a:endParaRPr lang="ru-RU" sz="11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34290" marB="34290" anchor="ctr"/>
                </a:tc>
              </a:tr>
              <a:tr h="238906">
                <a:tc>
                  <a:txBody>
                    <a:bodyPr/>
                    <a:lstStyle/>
                    <a:p>
                      <a:pPr algn="l"/>
                      <a:r>
                        <a:rPr lang="ru-RU" sz="11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государственных внебюджетных фондов</a:t>
                      </a: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27</a:t>
                      </a:r>
                      <a:endParaRPr lang="ru-RU" sz="11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34290" marB="34290" anchor="ctr"/>
                </a:tc>
              </a:tr>
              <a:tr h="297512">
                <a:tc>
                  <a:txBody>
                    <a:bodyPr/>
                    <a:lstStyle/>
                    <a:p>
                      <a:pPr algn="l"/>
                      <a:r>
                        <a:rPr lang="ru-RU" sz="1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территориального</a:t>
                      </a:r>
                      <a:r>
                        <a:rPr lang="ru-RU" sz="11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внебюджетного фонда</a:t>
                      </a:r>
                      <a:endParaRPr lang="ru-RU" sz="11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11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34290" marB="34290" anchor="ctr"/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4202123" y="195486"/>
            <a:ext cx="4762365" cy="353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7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Ведение Сводного реестра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531280"/>
              </p:ext>
            </p:extLst>
          </p:nvPr>
        </p:nvGraphicFramePr>
        <p:xfrm>
          <a:off x="3203848" y="2643758"/>
          <a:ext cx="5688632" cy="28803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528392"/>
                <a:gridCol w="2160240"/>
              </a:tblGrid>
              <a:tr h="28803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иных юридических лиц</a:t>
                      </a:r>
                      <a:endParaRPr lang="ru-RU" sz="11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53, в том числе:</a:t>
                      </a:r>
                      <a:endParaRPr lang="ru-RU" sz="11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34290" marB="34290" anchor="ctr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203848" y="987574"/>
            <a:ext cx="5688632" cy="43204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Сводный</a:t>
            </a:r>
            <a:r>
              <a:rPr lang="ru-RU" sz="17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реестр включает 3759 </a:t>
            </a:r>
            <a:r>
              <a:rPr lang="ru-RU" sz="17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клиентов, в том числе:</a:t>
            </a:r>
            <a:endParaRPr lang="ru-RU" sz="17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7504" y="1779662"/>
            <a:ext cx="2952328" cy="100811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2018 году в Сводном реестре </a:t>
            </a:r>
            <a:r>
              <a:rPr lang="ru-RU" sz="17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обработано 7180 решений</a:t>
            </a:r>
            <a:endParaRPr lang="ru-RU" sz="17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323527" y="3623126"/>
            <a:ext cx="1584176" cy="36933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Новации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" t="8579" r="80310" b="82801"/>
          <a:stretch/>
        </p:blipFill>
        <p:spPr bwMode="auto">
          <a:xfrm>
            <a:off x="179512" y="987573"/>
            <a:ext cx="2875183" cy="50405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7" name="Прямоугольник 6"/>
          <p:cNvSpPr/>
          <p:nvPr/>
        </p:nvSpPr>
        <p:spPr>
          <a:xfrm>
            <a:off x="2123728" y="3075807"/>
            <a:ext cx="4032448" cy="58477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включение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иных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неучастников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бюджетного процесса и иных юридических лиц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23728" y="3867894"/>
            <a:ext cx="3528392" cy="58477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включение иных юридических лиц специалистами Управления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1907704" y="3579864"/>
            <a:ext cx="216024" cy="72006"/>
          </a:xfrm>
          <a:prstGeom prst="straightConnector1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907704" y="3939902"/>
            <a:ext cx="216024" cy="72008"/>
          </a:xfrm>
          <a:prstGeom prst="straightConnector1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Овал 30"/>
          <p:cNvSpPr/>
          <p:nvPr/>
        </p:nvSpPr>
        <p:spPr>
          <a:xfrm>
            <a:off x="7092280" y="3363838"/>
            <a:ext cx="1562472" cy="914400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29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25" name="Прямая со стрелкой 1024"/>
          <p:cNvCxnSpPr>
            <a:stCxn id="8" idx="3"/>
          </p:cNvCxnSpPr>
          <p:nvPr/>
        </p:nvCxnSpPr>
        <p:spPr>
          <a:xfrm flipV="1">
            <a:off x="5652120" y="3939902"/>
            <a:ext cx="1440160" cy="220380"/>
          </a:xfrm>
          <a:prstGeom prst="straightConnector1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4" name="Прямая со стрелкой 1033"/>
          <p:cNvCxnSpPr/>
          <p:nvPr/>
        </p:nvCxnSpPr>
        <p:spPr>
          <a:xfrm>
            <a:off x="7812360" y="2931790"/>
            <a:ext cx="0" cy="432048"/>
          </a:xfrm>
          <a:prstGeom prst="straightConnector1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8" name="Прямая со стрелкой 1047"/>
          <p:cNvCxnSpPr/>
          <p:nvPr/>
        </p:nvCxnSpPr>
        <p:spPr>
          <a:xfrm flipV="1">
            <a:off x="6156176" y="2931790"/>
            <a:ext cx="1296144" cy="288032"/>
          </a:xfrm>
          <a:prstGeom prst="straightConnector1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7" name="Прямоугольник 1066"/>
          <p:cNvSpPr/>
          <p:nvPr/>
        </p:nvSpPr>
        <p:spPr>
          <a:xfrm rot="10800000" flipV="1">
            <a:off x="251520" y="4578428"/>
            <a:ext cx="8640960" cy="33855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по Сибирскому Федеральному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округу в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Сводный реестр включено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28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602 учреждений 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19</a:t>
            </a:fld>
            <a:endParaRPr lang="ru-RU"/>
          </a:p>
        </p:txBody>
      </p:sp>
      <p:pic>
        <p:nvPicPr>
          <p:cNvPr id="25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3"/>
          <p:cNvSpPr txBox="1">
            <a:spLocks noChangeArrowheads="1"/>
          </p:cNvSpPr>
          <p:nvPr/>
        </p:nvSpPr>
        <p:spPr bwMode="auto">
          <a:xfrm>
            <a:off x="827088" y="123825"/>
            <a:ext cx="269875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464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9552" y="875512"/>
            <a:ext cx="806388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427984" y="290914"/>
            <a:ext cx="4392489" cy="615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7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Открытие, переоформление и закрытие лицевых счетов</a:t>
            </a: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5815273"/>
              </p:ext>
            </p:extLst>
          </p:nvPr>
        </p:nvGraphicFramePr>
        <p:xfrm>
          <a:off x="4572000" y="1347614"/>
          <a:ext cx="4104456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757171"/>
              </p:ext>
            </p:extLst>
          </p:nvPr>
        </p:nvGraphicFramePr>
        <p:xfrm>
          <a:off x="323528" y="1491631"/>
          <a:ext cx="4104456" cy="126438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217157"/>
                <a:gridCol w="1433801"/>
                <a:gridCol w="1453498"/>
              </a:tblGrid>
              <a:tr h="5957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</a:rPr>
                        <a:t> </a:t>
                      </a:r>
                      <a:r>
                        <a:rPr lang="ru-RU" sz="1300" u="none" strike="noStrike" dirty="0" smtClean="0">
                          <a:effectLst/>
                        </a:rPr>
                        <a:t>По состоянию на: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Количество клиентов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Количество лицевых счетов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94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 01.01.2017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4634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10356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094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 01.01.2018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4233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10076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094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 01.01.2019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3729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9871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870778"/>
              </p:ext>
            </p:extLst>
          </p:nvPr>
        </p:nvGraphicFramePr>
        <p:xfrm>
          <a:off x="395536" y="3555866"/>
          <a:ext cx="3888432" cy="1147837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785327"/>
                <a:gridCol w="2103105"/>
              </a:tblGrid>
              <a:tr h="4791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effectLst/>
                        </a:rPr>
                        <a:t> </a:t>
                      </a:r>
                      <a:r>
                        <a:rPr lang="ru-RU" sz="1300" u="none" strike="noStrike" dirty="0" smtClean="0">
                          <a:effectLst/>
                        </a:rPr>
                        <a:t>По состоянию на: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Количество лицевых </a:t>
                      </a:r>
                      <a:r>
                        <a:rPr lang="ru-RU" sz="1300" u="none" strike="noStrike" dirty="0" smtClean="0">
                          <a:effectLst/>
                        </a:rPr>
                        <a:t>счетов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84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 01.01.2017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184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 01.01.2018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788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184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 01.01.2019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772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4022147"/>
              </p:ext>
            </p:extLst>
          </p:nvPr>
        </p:nvGraphicFramePr>
        <p:xfrm>
          <a:off x="4716016" y="3435846"/>
          <a:ext cx="3960440" cy="144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11560" y="987574"/>
            <a:ext cx="5904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Информация о клиентах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открытых лицевых счетах: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3003798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Информация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 лицевых счетах,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открытых в рамках казначейского сопровождения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20</a:t>
            </a:fld>
            <a:endParaRPr lang="ru-RU"/>
          </a:p>
        </p:txBody>
      </p:sp>
      <p:pic>
        <p:nvPicPr>
          <p:cNvPr id="15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827088" y="123825"/>
            <a:ext cx="269875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059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Заголовок 1"/>
          <p:cNvSpPr>
            <a:spLocks noGrp="1"/>
          </p:cNvSpPr>
          <p:nvPr>
            <p:ph type="title"/>
          </p:nvPr>
        </p:nvSpPr>
        <p:spPr>
          <a:xfrm>
            <a:off x="3131840" y="61963"/>
            <a:ext cx="5832648" cy="34954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altLang="ru-RU" sz="1500" b="1" dirty="0" smtClean="0">
                <a:solidFill>
                  <a:schemeClr val="tx2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  <a:sym typeface="Arial" pitchFamily="34" charset="0"/>
              </a:rPr>
              <a:t>Централизация казначейских функций в 2019-2020 гг.</a:t>
            </a:r>
            <a:endParaRPr altLang="ru-RU" sz="1500" b="1" dirty="0">
              <a:solidFill>
                <a:schemeClr val="tx2"/>
              </a:solidFill>
              <a:latin typeface="Times New Roman" pitchFamily="18" charset="0"/>
              <a:ea typeface="MS PGothic" pitchFamily="34" charset="-128"/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18439" name="Номер слайда 7"/>
          <p:cNvSpPr txBox="1">
            <a:spLocks noGrp="1"/>
          </p:cNvSpPr>
          <p:nvPr/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32A9730-21C9-42E2-BABC-5817A608D2FB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34" charset="-128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21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21</a:t>
            </a:fld>
            <a:endParaRPr lang="ru-RU"/>
          </a:p>
        </p:txBody>
      </p:sp>
      <p:pic>
        <p:nvPicPr>
          <p:cNvPr id="11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101198"/>
            <a:ext cx="2448272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69888" y="1923678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87" y="2211710"/>
            <a:ext cx="1152128" cy="914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Клиенты Казначейского сопровождения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44762" y="1625089"/>
            <a:ext cx="936104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Личный кабинет ЭБ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88326" y="2956465"/>
            <a:ext cx="936104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Центры по приему документов (</a:t>
            </a:r>
            <a:r>
              <a:rPr lang="ru-RU" sz="1000" dirty="0" err="1" smtClean="0">
                <a:solidFill>
                  <a:schemeClr val="tx1"/>
                </a:solidFill>
              </a:rPr>
              <a:t>ТОФКи</a:t>
            </a:r>
            <a:r>
              <a:rPr lang="ru-RU" sz="1000" dirty="0" smtClean="0"/>
              <a:t>)</a:t>
            </a:r>
            <a:endParaRPr lang="ru-RU" sz="10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957990" y="987574"/>
            <a:ext cx="1902042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Центр специализации 1            УФК по г. Москве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946396" y="1487046"/>
            <a:ext cx="1913635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Центр специализации 2        УФК по г. Санкт-Петербургу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952480" y="2020838"/>
            <a:ext cx="1907552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Центр специализации 3        УФК по Краснодарскому краю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952479" y="2560898"/>
            <a:ext cx="1907551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Центр специализации 4        УФК по Самарской области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952480" y="3126110"/>
            <a:ext cx="1907552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Ц</a:t>
            </a:r>
            <a:r>
              <a:rPr lang="ru-RU" sz="1000" dirty="0" smtClean="0">
                <a:solidFill>
                  <a:schemeClr val="tx1"/>
                </a:solidFill>
              </a:rPr>
              <a:t>ентр специализации 5        УФК по Алтайскому краю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952480" y="3676545"/>
            <a:ext cx="1907552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Центр специализации 6        УФК по Иркутской области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952480" y="4299942"/>
            <a:ext cx="1907552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Центр специализации 7        УФК  по Приморскому краю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5401072" y="4285114"/>
            <a:ext cx="1547192" cy="612648"/>
          </a:xfrm>
          <a:prstGeom prst="wedgeRectCallout">
            <a:avLst>
              <a:gd name="adj1" fmla="val -72026"/>
              <a:gd name="adj2" fmla="val -6287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-Открытие </a:t>
            </a:r>
            <a:r>
              <a:rPr lang="ru-RU" sz="1000" dirty="0" smtClean="0">
                <a:solidFill>
                  <a:schemeClr val="tx1"/>
                </a:solidFill>
              </a:rPr>
              <a:t>и ведение лицевых счетов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- Санкционирование операций</a:t>
            </a:r>
            <a:endParaRPr lang="ru-RU" sz="1000" dirty="0">
              <a:solidFill>
                <a:schemeClr val="tx1"/>
              </a:solidFill>
            </a:endParaRPr>
          </a:p>
        </p:txBody>
      </p:sp>
      <p:cxnSp>
        <p:nvCxnSpPr>
          <p:cNvPr id="23" name="Прямая соединительная линия 22"/>
          <p:cNvCxnSpPr>
            <a:endCxn id="14" idx="0"/>
          </p:cNvCxnSpPr>
          <p:nvPr/>
        </p:nvCxnSpPr>
        <p:spPr>
          <a:xfrm flipH="1">
            <a:off x="1912814" y="571215"/>
            <a:ext cx="10328" cy="1053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768590" y="1160934"/>
            <a:ext cx="11594" cy="33190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1912814" y="555526"/>
            <a:ext cx="31632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5076056" y="555526"/>
            <a:ext cx="0" cy="43486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1946050" y="4904185"/>
            <a:ext cx="31300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1946050" y="3723878"/>
            <a:ext cx="5164" cy="11738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endCxn id="7" idx="0"/>
          </p:cNvCxnSpPr>
          <p:nvPr/>
        </p:nvCxnSpPr>
        <p:spPr>
          <a:xfrm>
            <a:off x="680651" y="1847086"/>
            <a:ext cx="0" cy="3646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677734" y="3142715"/>
            <a:ext cx="0" cy="343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680651" y="3486150"/>
            <a:ext cx="7973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53" name="Прямая со стрелкой 18452"/>
          <p:cNvCxnSpPr/>
          <p:nvPr/>
        </p:nvCxnSpPr>
        <p:spPr>
          <a:xfrm>
            <a:off x="680651" y="1847086"/>
            <a:ext cx="79734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677734" y="3488586"/>
            <a:ext cx="79734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>
            <a:stCxn id="17" idx="1"/>
          </p:cNvCxnSpPr>
          <p:nvPr/>
        </p:nvCxnSpPr>
        <p:spPr>
          <a:xfrm>
            <a:off x="2946396" y="1667066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>
            <a:off x="2780184" y="1684133"/>
            <a:ext cx="1662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>
            <a:off x="2774387" y="2200858"/>
            <a:ext cx="1836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>
            <a:off x="2774387" y="2740918"/>
            <a:ext cx="1970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>
            <a:off x="2774387" y="3314432"/>
            <a:ext cx="197025" cy="20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>
            <a:off x="2789361" y="3856565"/>
            <a:ext cx="1662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>
            <a:off x="2774387" y="4479962"/>
            <a:ext cx="1970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>
            <a:off x="2768590" y="1167594"/>
            <a:ext cx="18698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Прямоугольная выноска 81"/>
          <p:cNvSpPr/>
          <p:nvPr/>
        </p:nvSpPr>
        <p:spPr>
          <a:xfrm>
            <a:off x="460582" y="4353658"/>
            <a:ext cx="1152128" cy="612648"/>
          </a:xfrm>
          <a:prstGeom prst="wedgeRectCallout">
            <a:avLst>
              <a:gd name="adj1" fmla="val 63512"/>
              <a:gd name="adj2" fmla="val -14765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Прием/проверка документов на открытие ЛС</a:t>
            </a:r>
            <a:endParaRPr lang="ru-RU" sz="1000" dirty="0">
              <a:solidFill>
                <a:schemeClr val="tx1"/>
              </a:solidFill>
            </a:endParaRPr>
          </a:p>
        </p:txBody>
      </p:sp>
      <p:cxnSp>
        <p:nvCxnSpPr>
          <p:cNvPr id="83" name="Прямая соединительная линия 82"/>
          <p:cNvCxnSpPr/>
          <p:nvPr/>
        </p:nvCxnSpPr>
        <p:spPr>
          <a:xfrm>
            <a:off x="2555777" y="1985129"/>
            <a:ext cx="0" cy="14507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>
            <a:endCxn id="14" idx="3"/>
          </p:cNvCxnSpPr>
          <p:nvPr/>
        </p:nvCxnSpPr>
        <p:spPr>
          <a:xfrm flipH="1">
            <a:off x="2380866" y="1985129"/>
            <a:ext cx="1749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flipH="1">
            <a:off x="2424430" y="3435846"/>
            <a:ext cx="1313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/>
          <p:nvPr/>
        </p:nvCxnSpPr>
        <p:spPr>
          <a:xfrm flipH="1">
            <a:off x="2555777" y="2668910"/>
            <a:ext cx="22440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Прямоугольная выноска 99"/>
          <p:cNvSpPr/>
          <p:nvPr/>
        </p:nvSpPr>
        <p:spPr>
          <a:xfrm>
            <a:off x="6553200" y="760221"/>
            <a:ext cx="2133600" cy="2556284"/>
          </a:xfrm>
          <a:prstGeom prst="wedgeRectCallout">
            <a:avLst>
              <a:gd name="adj1" fmla="val -129418"/>
              <a:gd name="adj2" fmla="val 496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Сибирский Федеральный округ: </a:t>
            </a:r>
            <a:r>
              <a:rPr lang="ru-RU" sz="1000" dirty="0">
                <a:solidFill>
                  <a:schemeClr val="tx1"/>
                </a:solidFill>
              </a:rPr>
              <a:t>(МСК +4) - Алтайский край, Красноярский край, Новосибирская область, Томская область</a:t>
            </a:r>
            <a:r>
              <a:rPr lang="ru-RU" sz="1000" dirty="0" smtClean="0">
                <a:solidFill>
                  <a:schemeClr val="tx1"/>
                </a:solidFill>
              </a:rPr>
              <a:t>, Омская область, </a:t>
            </a:r>
            <a:r>
              <a:rPr lang="ru-RU" sz="1000" dirty="0">
                <a:solidFill>
                  <a:schemeClr val="tx1"/>
                </a:solidFill>
              </a:rPr>
              <a:t>Кемеровская область, Республика Тыва, Республика Хакасия, Республика Алтай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563888" y="627534"/>
            <a:ext cx="1440160" cy="2880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ПУР КС ЭБ</a:t>
            </a:r>
            <a:endParaRPr lang="ru-RU" sz="1200" dirty="0"/>
          </a:p>
        </p:txBody>
      </p:sp>
      <p:cxnSp>
        <p:nvCxnSpPr>
          <p:cNvPr id="53" name="Прямая со стрелкой 52"/>
          <p:cNvCxnSpPr>
            <a:endCxn id="7" idx="0"/>
          </p:cNvCxnSpPr>
          <p:nvPr/>
        </p:nvCxnSpPr>
        <p:spPr>
          <a:xfrm>
            <a:off x="680651" y="1847086"/>
            <a:ext cx="0" cy="3646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endCxn id="7" idx="2"/>
          </p:cNvCxnSpPr>
          <p:nvPr/>
        </p:nvCxnSpPr>
        <p:spPr>
          <a:xfrm flipV="1">
            <a:off x="680651" y="3126110"/>
            <a:ext cx="0" cy="3624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592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2915817" y="1707654"/>
            <a:ext cx="2808312" cy="43204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4499992" y="141481"/>
            <a:ext cx="4104456" cy="630069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Сайт государственных (муниципальных) учреждений</a:t>
            </a:r>
            <a:br>
              <a:rPr lang="ru-RU" sz="19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latin typeface="Times New Roman" pitchFamily="18" charset="0"/>
                <a:cs typeface="Times New Roman" pitchFamily="18" charset="0"/>
              </a:rPr>
            </a:br>
            <a:endParaRPr lang="ru-RU" b="1" i="1" dirty="0"/>
          </a:p>
        </p:txBody>
      </p:sp>
      <p:pic>
        <p:nvPicPr>
          <p:cNvPr id="6" name="Изображение1"/>
          <p:cNvPicPr/>
          <p:nvPr/>
        </p:nvPicPr>
        <p:blipFill rotWithShape="1">
          <a:blip r:embed="rId2"/>
          <a:srcRect l="20692" t="11604" r="23554" b="73069"/>
          <a:stretch/>
        </p:blipFill>
        <p:spPr bwMode="auto">
          <a:xfrm>
            <a:off x="467544" y="1155803"/>
            <a:ext cx="3672408" cy="479843"/>
          </a:xfrm>
          <a:prstGeom prst="rect">
            <a:avLst/>
          </a:prstGeom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2" name="Прямоугольник 1"/>
          <p:cNvSpPr/>
          <p:nvPr/>
        </p:nvSpPr>
        <p:spPr>
          <a:xfrm>
            <a:off x="4427984" y="1131590"/>
            <a:ext cx="4104456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беспечение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100% размещения сведений на сайте </a:t>
            </a:r>
            <a:r>
              <a:rPr lang="en-US" sz="1400" u="sng" dirty="0">
                <a:latin typeface="Times New Roman" pitchFamily="18" charset="0"/>
                <a:cs typeface="Times New Roman" pitchFamily="18" charset="0"/>
                <a:hlinkClick r:id="rId3"/>
              </a:rPr>
              <a:t>www</a:t>
            </a:r>
            <a:r>
              <a:rPr lang="ru-RU" sz="1400" u="sng" dirty="0">
                <a:latin typeface="Times New Roman" pitchFamily="18" charset="0"/>
                <a:cs typeface="Times New Roman" pitchFamily="18" charset="0"/>
                <a:hlinkClick r:id="rId3"/>
              </a:rPr>
              <a:t>.bus.gov.ru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1770370"/>
            <a:ext cx="273630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НОВАЦИИ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2499742"/>
            <a:ext cx="1944215" cy="9233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достоверность размещенной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информации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03848" y="2499742"/>
            <a:ext cx="2160240" cy="9233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полнота размещаемой информации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228184" y="2499742"/>
            <a:ext cx="2160240" cy="9233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своевременность </a:t>
            </a:r>
            <a:r>
              <a:rPr lang="ru-RU" dirty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размещенной информации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2483768" y="2139702"/>
            <a:ext cx="432048" cy="43204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9" idx="0"/>
          </p:cNvCxnSpPr>
          <p:nvPr/>
        </p:nvCxnSpPr>
        <p:spPr>
          <a:xfrm>
            <a:off x="4283968" y="2139702"/>
            <a:ext cx="0" cy="36004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5724128" y="2139702"/>
            <a:ext cx="504056" cy="43204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D9325-C98A-4078-B310-CB94738C4A41}" type="slidenum">
              <a:rPr lang="ru-RU" smtClean="0"/>
              <a:t>22</a:t>
            </a:fld>
            <a:endParaRPr lang="ru-RU"/>
          </a:p>
        </p:txBody>
      </p:sp>
      <p:pic>
        <p:nvPicPr>
          <p:cNvPr id="17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3"/>
          <p:cNvSpPr txBox="1">
            <a:spLocks noChangeArrowheads="1"/>
          </p:cNvSpPr>
          <p:nvPr/>
        </p:nvSpPr>
        <p:spPr bwMode="auto">
          <a:xfrm>
            <a:off x="827088" y="123825"/>
            <a:ext cx="269875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Группа 20"/>
          <p:cNvGrpSpPr/>
          <p:nvPr/>
        </p:nvGrpSpPr>
        <p:grpSpPr>
          <a:xfrm>
            <a:off x="971600" y="3651870"/>
            <a:ext cx="7135929" cy="1097406"/>
            <a:chOff x="872824" y="2092963"/>
            <a:chExt cx="7791137" cy="809374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2" name="Прямоугольник 21"/>
            <p:cNvSpPr/>
            <p:nvPr/>
          </p:nvSpPr>
          <p:spPr>
            <a:xfrm>
              <a:off x="872824" y="2092963"/>
              <a:ext cx="7791137" cy="809374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23" name="Прямоугольник 22"/>
            <p:cNvSpPr/>
            <p:nvPr/>
          </p:nvSpPr>
          <p:spPr>
            <a:xfrm>
              <a:off x="872824" y="2092963"/>
              <a:ext cx="7791137" cy="809374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497230" tIns="35560" rIns="35560" bIns="35560" numCol="1" spcCol="1270" anchor="ctr" anchorCtr="0">
              <a:noAutofit/>
            </a:bodyPr>
            <a:lstStyle/>
            <a:p>
              <a:pPr marL="0" lvl="0" indent="268288" algn="just" defTabSz="88106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tabLst>
                  <a:tab pos="6007100" algn="l"/>
                </a:tabLst>
              </a:pPr>
              <a:endParaRPr lang="ru-RU" sz="1400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971600" y="3723878"/>
            <a:ext cx="7279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Мониторингу подлежали сведения в составе: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- плановые показатели за 2018 год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- фактические показатели за 2017 год</a:t>
            </a:r>
          </a:p>
        </p:txBody>
      </p:sp>
    </p:spTree>
    <p:extLst>
      <p:ext uri="{BB962C8B-B14F-4D97-AF65-F5344CB8AC3E}">
        <p14:creationId xmlns:p14="http://schemas.microsoft.com/office/powerpoint/2010/main" val="116294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601544" y="4731990"/>
            <a:ext cx="2133600" cy="273844"/>
          </a:xfrm>
        </p:spPr>
        <p:txBody>
          <a:bodyPr/>
          <a:lstStyle/>
          <a:p>
            <a:pPr>
              <a:defRPr/>
            </a:pPr>
            <a:fld id="{B1D47A3E-7837-481B-B5BC-E88FEB8B9D7A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563638"/>
            <a:ext cx="8208912" cy="64633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Реестр закрытых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контрактов внесено 733 Сведения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 государственных контрактах (их изменении, исполнении, расторжении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499742"/>
            <a:ext cx="6624738" cy="64633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 закрытый </a:t>
            </a:r>
            <a:r>
              <a:rPr lang="ru-RU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реестр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банковских гарантий внесено 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16 </a:t>
            </a:r>
            <a:r>
              <a:rPr lang="ru-RU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сведений, в том 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числе от: </a:t>
            </a:r>
            <a:endParaRPr lang="ru-RU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67944" y="186775"/>
            <a:ext cx="4968044" cy="61555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Работа в рамках Постановления Правительства Российской Федерации от 27.11.2017 № 1428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83567" y="987574"/>
            <a:ext cx="4176465" cy="36933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 состоянию на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01.01.2019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3851920" y="3448620"/>
            <a:ext cx="4608511" cy="9233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- ПАО Сбербанк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13;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- ООО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Сибсоцбанк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– 2;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- ПАО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Уралсиб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- 1. </a:t>
            </a:r>
          </a:p>
        </p:txBody>
      </p:sp>
      <p:pic>
        <p:nvPicPr>
          <p:cNvPr id="11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088" y="123825"/>
            <a:ext cx="269875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56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601544" y="4731990"/>
            <a:ext cx="2133600" cy="273844"/>
          </a:xfrm>
        </p:spPr>
        <p:txBody>
          <a:bodyPr/>
          <a:lstStyle/>
          <a:p>
            <a:pPr>
              <a:defRPr/>
            </a:pPr>
            <a:fld id="{B1D47A3E-7837-481B-B5BC-E88FEB8B9D7A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67944" y="186775"/>
            <a:ext cx="4968044" cy="61555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7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Задачи Отдела ведения федеральных реестров на 2019 год</a:t>
            </a:r>
          </a:p>
        </p:txBody>
      </p:sp>
      <p:pic>
        <p:nvPicPr>
          <p:cNvPr id="11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088" y="123825"/>
            <a:ext cx="269875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67544" y="915566"/>
            <a:ext cx="8280920" cy="329320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ru-RU" sz="1600" dirty="0" smtClean="0"/>
              <a:t>1.Актуализация </a:t>
            </a:r>
            <a:r>
              <a:rPr lang="ru-RU" sz="1600" dirty="0"/>
              <a:t>данных в Реестре участников бюджетного процесса, а также юридических лиц, не являющихся неучастниками бюджетного процесса (далее – Сводный реестр), в рамках перехода на использование Сводного реестра при кассовом обслуживании</a:t>
            </a:r>
            <a:r>
              <a:rPr lang="ru-RU" sz="1600" dirty="0" smtClean="0"/>
              <a:t>.</a:t>
            </a:r>
          </a:p>
          <a:p>
            <a:pPr lvl="0" algn="just"/>
            <a:endParaRPr lang="ru-RU" sz="1600" dirty="0"/>
          </a:p>
          <a:p>
            <a:pPr lvl="0" algn="just"/>
            <a:r>
              <a:rPr lang="ru-RU" sz="1600" dirty="0" smtClean="0"/>
              <a:t>2.Осуществление </a:t>
            </a:r>
            <a:r>
              <a:rPr lang="ru-RU" sz="1600" dirty="0"/>
              <a:t>функций Центра специализации в рамках казначейского сопровождения в части открытия «единых» лицевых счетов</a:t>
            </a:r>
            <a:r>
              <a:rPr lang="ru-RU" sz="1600" dirty="0" smtClean="0"/>
              <a:t>.</a:t>
            </a:r>
          </a:p>
          <a:p>
            <a:pPr lvl="0" algn="just"/>
            <a:endParaRPr lang="ru-RU" sz="1600" dirty="0"/>
          </a:p>
          <a:p>
            <a:pPr lvl="0" algn="just"/>
            <a:r>
              <a:rPr lang="ru-RU" sz="1600" dirty="0" smtClean="0"/>
              <a:t>3.Мониторинг </a:t>
            </a:r>
            <a:r>
              <a:rPr lang="ru-RU" sz="1600" dirty="0"/>
              <a:t>полноты и своевременности размещаемой информации учреждениями на сайте </a:t>
            </a:r>
            <a:r>
              <a:rPr lang="en-US" sz="1600" u="sng" dirty="0">
                <a:hlinkClick r:id="rId5"/>
              </a:rPr>
              <a:t>www</a:t>
            </a:r>
            <a:r>
              <a:rPr lang="ru-RU" sz="1600" u="sng" dirty="0">
                <a:hlinkClick r:id="rId5"/>
              </a:rPr>
              <a:t>.bus.gov.ru</a:t>
            </a:r>
            <a:r>
              <a:rPr lang="ru-RU" sz="1600" u="sng" dirty="0"/>
              <a:t> </a:t>
            </a:r>
            <a:r>
              <a:rPr lang="ru-RU" sz="1600" dirty="0"/>
              <a:t>в соответствии с Приказом Минфина России от 21.07.2011 №86н</a:t>
            </a:r>
            <a:r>
              <a:rPr lang="ru-RU" sz="1600" dirty="0" smtClean="0"/>
              <a:t>.</a:t>
            </a:r>
          </a:p>
          <a:p>
            <a:pPr lvl="0" algn="just"/>
            <a:endParaRPr lang="ru-RU" sz="1600" dirty="0"/>
          </a:p>
          <a:p>
            <a:pPr lvl="0" algn="just"/>
            <a:r>
              <a:rPr lang="ru-RU" sz="1600" dirty="0" smtClean="0"/>
              <a:t>4.Осуществление </a:t>
            </a:r>
            <a:r>
              <a:rPr lang="ru-RU" sz="1600" dirty="0"/>
              <a:t>мониторинга информации, размещаемой участниками системы «Электронный бюджет» на едином портале бюджетной системы Российской </a:t>
            </a:r>
            <a:r>
              <a:rPr lang="ru-RU" sz="1600" dirty="0" smtClean="0"/>
              <a:t>Федерации, </a:t>
            </a:r>
            <a:r>
              <a:rPr lang="ru-RU" sz="1600" dirty="0"/>
              <a:t>в соответствии с Приказом ФК от 12.12.2018 №400.</a:t>
            </a:r>
          </a:p>
        </p:txBody>
      </p:sp>
    </p:spTree>
    <p:extLst>
      <p:ext uri="{BB962C8B-B14F-4D97-AF65-F5344CB8AC3E}">
        <p14:creationId xmlns:p14="http://schemas.microsoft.com/office/powerpoint/2010/main" val="161986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accelerated-learning.co.za/wp-content/uploads/2014/02/student_with_giant_pencil_anim_500_clr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275606"/>
            <a:ext cx="2720460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99592" y="3651870"/>
            <a:ext cx="7632848" cy="918102"/>
          </a:xfrm>
          <a:prstGeom prst="rect">
            <a:avLst/>
          </a:prstGeom>
          <a:noFill/>
          <a:ln>
            <a:noFill/>
          </a:ln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chemeClr val="tx2"/>
                </a:solidFill>
                <a:latin typeface="Segoe Print" pitchFamily="2" charset="0"/>
              </a:rPr>
              <a:t>Спасибо за внимание</a:t>
            </a:r>
          </a:p>
        </p:txBody>
      </p:sp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088" y="123825"/>
            <a:ext cx="269875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ru-RU" altLang="ru-RU" sz="105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АЛТАЙСКОМУ КРАЮ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9725"/>
            <a:ext cx="230505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AA9A51-5190-400A-8D15-EE61F5F9B43A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649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1908</TotalTime>
  <Words>2130</Words>
  <Application>Microsoft Office PowerPoint</Application>
  <PresentationFormat>Экран (16:9)</PresentationFormat>
  <Paragraphs>509</Paragraphs>
  <Slides>25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Учет и распределение поступлений между бюджетами  бюджетной системы Российской Федерации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Количество изменений в учетные данные по годам</vt:lpstr>
      <vt:lpstr>Количество обращений по внесению исправительных записей в учетные данные в разрезе балансовых счетов</vt:lpstr>
      <vt:lpstr>Отделы с наибольшим количеством обращений по внесению исправительных записей в учетные данные 2017 и 2018 годов.</vt:lpstr>
      <vt:lpstr>Переход на ведение учета и составление отчетности в ГИИС «Электронный бюджет»</vt:lpstr>
      <vt:lpstr>Презентация PowerPoint</vt:lpstr>
      <vt:lpstr>Переход на ведение учета и составление отчетности в ГИИС «Электронный бюджет»</vt:lpstr>
      <vt:lpstr>ФОИВ 1 волны на территории всей РФ  (переход на централизацию учета 2018, 2019 гг.)</vt:lpstr>
      <vt:lpstr>Презентация PowerPoint</vt:lpstr>
      <vt:lpstr>ФОИВ 2 волны в УФК по Алтайскому краю  (переход на централизацию учета с 01.01.2020 г.)</vt:lpstr>
      <vt:lpstr>Мониторинг бюджетной (бухгалтерской) отчетности в 2018 году</vt:lpstr>
      <vt:lpstr>Камеральная проверка бюджетной (бухгалтерской) отчетности</vt:lpstr>
      <vt:lpstr>Презентация PowerPoint</vt:lpstr>
      <vt:lpstr>Презентация PowerPoint</vt:lpstr>
      <vt:lpstr>Централизация казначейских функций в 2019-2020 гг.</vt:lpstr>
      <vt:lpstr>    Сайт государственных (муниципальных) учреждений  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Гнездилова Анастасия Линаровна</dc:creator>
  <cp:lastModifiedBy>Ткаченко Любовь Ивановна</cp:lastModifiedBy>
  <cp:revision>217</cp:revision>
  <cp:lastPrinted>2019-03-27T04:12:05Z</cp:lastPrinted>
  <dcterms:created xsi:type="dcterms:W3CDTF">2018-04-02T04:49:36Z</dcterms:created>
  <dcterms:modified xsi:type="dcterms:W3CDTF">2019-03-27T11:22:49Z</dcterms:modified>
</cp:coreProperties>
</file>