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drawings/drawing5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92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6" r:id="rId15"/>
    <p:sldId id="307" r:id="rId16"/>
    <p:sldId id="308" r:id="rId17"/>
    <p:sldId id="309" r:id="rId18"/>
    <p:sldId id="310" r:id="rId19"/>
    <p:sldId id="312" r:id="rId20"/>
    <p:sldId id="313" r:id="rId21"/>
    <p:sldId id="314" r:id="rId22"/>
    <p:sldId id="315" r:id="rId23"/>
    <p:sldId id="316" r:id="rId24"/>
    <p:sldId id="257" r:id="rId25"/>
    <p:sldId id="261" r:id="rId26"/>
    <p:sldId id="272" r:id="rId27"/>
    <p:sldId id="318" r:id="rId28"/>
    <p:sldId id="285" r:id="rId29"/>
    <p:sldId id="284" r:id="rId30"/>
    <p:sldId id="317" r:id="rId31"/>
  </p:sldIdLst>
  <p:sldSz cx="9144000" cy="5143500" type="screen16x9"/>
  <p:notesSz cx="6794500" cy="9931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705" autoAdjust="0"/>
  </p:normalViewPr>
  <p:slideViewPr>
    <p:cSldViewPr>
      <p:cViewPr varScale="1">
        <p:scale>
          <a:sx n="104" d="100"/>
          <a:sy n="104" d="100"/>
        </p:scale>
        <p:origin x="126" y="55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348873393332459"/>
          <c:y val="4.2359565894763973E-2"/>
          <c:w val="0.70300749035333288"/>
          <c:h val="0.6343883735193964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Инциденты</c:v>
                </c:pt>
                <c:pt idx="1">
                  <c:v>Обращения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11956</c:v>
                </c:pt>
                <c:pt idx="1">
                  <c:v>12242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Инциденты</c:v>
                </c:pt>
                <c:pt idx="1">
                  <c:v>Обращения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17434</c:v>
                </c:pt>
                <c:pt idx="1">
                  <c:v>17853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Инциденты</c:v>
                </c:pt>
                <c:pt idx="1">
                  <c:v>Обращения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10625</c:v>
                </c:pt>
                <c:pt idx="1">
                  <c:v>11330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3401936"/>
        <c:axId val="233404288"/>
      </c:barChart>
      <c:catAx>
        <c:axId val="2334019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33404288"/>
        <c:crosses val="autoZero"/>
        <c:auto val="1"/>
        <c:lblAlgn val="ctr"/>
        <c:lblOffset val="100"/>
        <c:noMultiLvlLbl val="0"/>
      </c:catAx>
      <c:valAx>
        <c:axId val="23340428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334019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9180064503279632"/>
          <c:y val="0.27893055655586596"/>
          <c:w val="8.8943241930260181E-2"/>
          <c:h val="0.27497789081967489"/>
        </c:manualLayout>
      </c:layout>
      <c:overlay val="0"/>
      <c:txPr>
        <a:bodyPr/>
        <a:lstStyle/>
        <a:p>
          <a:pPr>
            <a:defRPr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3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258092738407697E-5"/>
          <c:y val="0.27387435536379567"/>
          <c:w val="0.79419236657917747"/>
          <c:h val="0.66566714643091085"/>
        </c:manualLayout>
      </c:layout>
      <c:pie3DChart>
        <c:varyColors val="1"/>
        <c:ser>
          <c:idx val="0"/>
          <c:order val="0"/>
          <c:explosion val="22"/>
          <c:dPt>
            <c:idx val="0"/>
            <c:bubble3D val="0"/>
            <c:explosion val="35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explosion val="4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cat>
            <c:strRef>
              <c:f>Лист1!$B$7:$B$10</c:f>
              <c:strCache>
                <c:ptCount val="4"/>
                <c:pt idx="0">
                  <c:v>АСФК</c:v>
                </c:pt>
                <c:pt idx="1">
                  <c:v>СКИАО</c:v>
                </c:pt>
                <c:pt idx="2">
                  <c:v>АС Планирование</c:v>
                </c:pt>
                <c:pt idx="3">
                  <c:v>ЛЕКС</c:v>
                </c:pt>
              </c:strCache>
            </c:strRef>
          </c:cat>
          <c:val>
            <c:numRef>
              <c:f>Лист1!$C$7:$C$10</c:f>
              <c:numCache>
                <c:formatCode>General</c:formatCode>
                <c:ptCount val="4"/>
                <c:pt idx="0">
                  <c:v>54</c:v>
                </c:pt>
                <c:pt idx="1">
                  <c:v>8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61293268592123384"/>
          <c:y val="0.42776414743762153"/>
          <c:w val="0.15307480314960631"/>
          <c:h val="0.34717195165449455"/>
        </c:manualLayout>
      </c:layout>
      <c:overlay val="0"/>
      <c:txPr>
        <a:bodyPr/>
        <a:lstStyle/>
        <a:p>
          <a:pPr>
            <a:defRPr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hart>
    <c:autoTitleDeleted val="1"/>
    <c:view3D>
      <c:rotX val="20"/>
      <c:rotY val="3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Передача недвижимого имущества сторонним организациям на баланс в оперативное управление (в шт.)</c:v>
                </c:pt>
                <c:pt idx="1">
                  <c:v>Отказ от права постоянного (бессрочного) пользования земельными участками (в шт.)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</c:v>
                </c:pt>
                <c:pt idx="1">
                  <c:v>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Передача недвижимого имущества сторонним организациям на баланс в оперативное управление (в шт.)</c:v>
                </c:pt>
                <c:pt idx="1">
                  <c:v>Отказ от права постоянного (бессрочного) пользования земельными участками (в шт.)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15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6393704"/>
        <c:axId val="156390568"/>
        <c:axId val="0"/>
      </c:bar3DChart>
      <c:catAx>
        <c:axId val="156393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6390568"/>
        <c:crosses val="autoZero"/>
        <c:auto val="1"/>
        <c:lblAlgn val="ctr"/>
        <c:lblOffset val="100"/>
        <c:noMultiLvlLbl val="0"/>
      </c:catAx>
      <c:valAx>
        <c:axId val="156390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63937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340342526044129"/>
          <c:y val="0.33428378085843685"/>
          <c:w val="0.1214756052746276"/>
          <c:h val="0.16691058531954026"/>
        </c:manualLayout>
      </c:layout>
      <c:overlay val="0"/>
      <c:txPr>
        <a:bodyPr/>
        <a:lstStyle/>
        <a:p>
          <a:pPr>
            <a:defRPr sz="10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010322297675405"/>
          <c:y val="0.21207694871267613"/>
          <c:w val="0.63294628457376056"/>
          <c:h val="0.7592172049402722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3865057698997263"/>
                  <c:y val="2.2303781491749924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bg1"/>
                        </a:solidFill>
                      </a:rPr>
                      <a:t>43%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 sz="1100" b="1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7.3405526399370827E-2"/>
                  <c:y val="2.759290642350155E-2"/>
                </c:manualLayout>
              </c:layout>
              <c:spPr/>
              <c:txPr>
                <a:bodyPr/>
                <a:lstStyle/>
                <a:p>
                  <a:pPr>
                    <a:defRPr sz="1100" b="1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spPr/>
              <c:txPr>
                <a:bodyPr/>
                <a:lstStyle/>
                <a:p>
                  <a:pPr>
                    <a:defRPr sz="1100" b="1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Коммунальные услуги - 152 шт.</c:v>
                </c:pt>
                <c:pt idx="1">
                  <c:v>Командировки - 45 шт.</c:v>
                </c:pt>
                <c:pt idx="2">
                  <c:v>Уборка помещений и территорий - 24 шт.</c:v>
                </c:pt>
                <c:pt idx="3">
                  <c:v>Ремонт и ПСД - 22 шт.</c:v>
                </c:pt>
                <c:pt idx="4">
                  <c:v>Содержание имущества и инженерных систем - 21 шт.</c:v>
                </c:pt>
                <c:pt idx="5">
                  <c:v>ТМЦ - 18 шт.</c:v>
                </c:pt>
                <c:pt idx="6">
                  <c:v>Основные средства - 8 шт.</c:v>
                </c:pt>
                <c:pt idx="7">
                  <c:v>Прочее - 65 шт.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152</c:v>
                </c:pt>
                <c:pt idx="1">
                  <c:v>45</c:v>
                </c:pt>
                <c:pt idx="2">
                  <c:v>24</c:v>
                </c:pt>
                <c:pt idx="3">
                  <c:v>22</c:v>
                </c:pt>
                <c:pt idx="4">
                  <c:v>21</c:v>
                </c:pt>
                <c:pt idx="5">
                  <c:v>18</c:v>
                </c:pt>
                <c:pt idx="6">
                  <c:v>8</c:v>
                </c:pt>
                <c:pt idx="7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2.6145281713351779E-3"/>
          <c:y val="4.4695956038967215E-3"/>
          <c:w val="0.43833826131671683"/>
          <c:h val="0.91609952562948049"/>
        </c:manualLayout>
      </c:layout>
      <c:overlay val="0"/>
      <c:txPr>
        <a:bodyPr/>
        <a:lstStyle/>
        <a:p>
          <a:pPr>
            <a:defRPr sz="1050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3.0864718734955374E-2"/>
          <c:y val="0.24776876643335924"/>
          <c:w val="0.94755138317964671"/>
          <c:h val="0.29350373678857294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2016</c:v>
                </c:pt>
              </c:strCache>
            </c:strRef>
          </c:tx>
          <c:spPr>
            <a:ln w="12700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-5.4267474554109494E-3"/>
                  <c:y val="8.49185481448563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7134022145687518E-3"/>
                  <c:y val="-7.8386352133713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1401211831164059E-3"/>
                  <c:y val="9.1450744155999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215235344221013E-2"/>
                  <c:y val="-5.2257568089142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6.5321960111427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2430470688442027E-2"/>
                  <c:y val="-9.7982940167141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0853494910821776E-2"/>
                  <c:y val="0.104515136178284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8993616093938279E-2"/>
                  <c:y val="-7.8386352133713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3515905640114063E-2"/>
                  <c:y val="0.12411172421171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1164315076102655E-2"/>
                  <c:y val="8.49185481448563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1.6461133948079843E-2"/>
                  <c:y val="-9.14507441559991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Sheet1!$B$1:$L$1</c:f>
              <c:strCache>
                <c:ptCount val="11"/>
                <c:pt idx="0">
                  <c:v>Февраль</c:v>
                </c:pt>
                <c:pt idx="1">
                  <c:v>Март</c:v>
                </c:pt>
                <c:pt idx="2">
                  <c:v>Апрель</c:v>
                </c:pt>
                <c:pt idx="3">
                  <c:v>Май</c:v>
                </c:pt>
                <c:pt idx="4">
                  <c:v>Июнь</c:v>
                </c:pt>
                <c:pt idx="5">
                  <c:v>Июль</c:v>
                </c:pt>
                <c:pt idx="6">
                  <c:v>Август</c:v>
                </c:pt>
                <c:pt idx="7">
                  <c:v>Сентябрь</c:v>
                </c:pt>
                <c:pt idx="8">
                  <c:v>Октябрь</c:v>
                </c:pt>
                <c:pt idx="9">
                  <c:v>Ноябрь</c:v>
                </c:pt>
                <c:pt idx="10">
                  <c:v>Декабрь</c:v>
                </c:pt>
              </c:strCache>
            </c:strRef>
          </c:cat>
          <c:val>
            <c:numRef>
              <c:f>Sheet1!$B$2:$L$2</c:f>
              <c:numCache>
                <c:formatCode>General</c:formatCode>
                <c:ptCount val="11"/>
                <c:pt idx="0">
                  <c:v>4.8099999999999996</c:v>
                </c:pt>
                <c:pt idx="1">
                  <c:v>4.88</c:v>
                </c:pt>
                <c:pt idx="2">
                  <c:v>4.82</c:v>
                </c:pt>
                <c:pt idx="3">
                  <c:v>4.9400000000000004</c:v>
                </c:pt>
                <c:pt idx="4">
                  <c:v>4.76</c:v>
                </c:pt>
                <c:pt idx="5">
                  <c:v>4.82</c:v>
                </c:pt>
                <c:pt idx="6">
                  <c:v>4.88</c:v>
                </c:pt>
                <c:pt idx="7">
                  <c:v>4.88</c:v>
                </c:pt>
                <c:pt idx="8">
                  <c:v>4.9400000000000004</c:v>
                </c:pt>
                <c:pt idx="9">
                  <c:v>5</c:v>
                </c:pt>
                <c:pt idx="10">
                  <c:v>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7520776"/>
        <c:axId val="157517248"/>
      </c:lineChart>
      <c:catAx>
        <c:axId val="15752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 rot="-2700000" vert="horz"/>
          <a:lstStyle/>
          <a:p>
            <a:pPr>
              <a:defRPr/>
            </a:pPr>
            <a:endParaRPr lang="ru-RU"/>
          </a:p>
        </c:txPr>
        <c:crossAx val="157517248"/>
        <c:crosses val="autoZero"/>
        <c:auto val="1"/>
        <c:lblAlgn val="ctr"/>
        <c:lblOffset val="100"/>
        <c:tickMarkSkip val="1"/>
        <c:noMultiLvlLbl val="0"/>
      </c:catAx>
      <c:valAx>
        <c:axId val="157517248"/>
        <c:scaling>
          <c:orientation val="minMax"/>
          <c:max val="5"/>
          <c:min val="4"/>
        </c:scaling>
        <c:delete val="1"/>
        <c:axPos val="l"/>
        <c:numFmt formatCode="General" sourceLinked="1"/>
        <c:majorTickMark val="none"/>
        <c:minorTickMark val="none"/>
        <c:tickLblPos val="nextTo"/>
        <c:crossAx val="157520776"/>
        <c:crosses val="autoZero"/>
        <c:crossBetween val="between"/>
        <c:majorUnit val="0.2"/>
      </c:valAx>
      <c:spPr>
        <a:noFill/>
        <a:ln w="12700">
          <a:noFill/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Запросы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Анкетирования внешних Респондентов в ходе рабочих встреч и совещаний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22</c:v>
                </c:pt>
                <c:pt idx="1">
                  <c:v>73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Анкетирования в целях оценки взаимодействия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88939194443802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7787838888760553E-3"/>
                  <c:y val="3.8341150500185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Онлайн-опросы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4446959722190138E-3"/>
                  <c:y val="-3.8341150500185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4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497088"/>
        <c:axId val="155244656"/>
        <c:axId val="0"/>
      </c:bar3DChart>
      <c:catAx>
        <c:axId val="155497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5244656"/>
        <c:crosses val="autoZero"/>
        <c:auto val="1"/>
        <c:lblAlgn val="ctr"/>
        <c:lblOffset val="100"/>
        <c:noMultiLvlLbl val="0"/>
      </c:catAx>
      <c:valAx>
        <c:axId val="155244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54970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noFill/>
    <a:ln w="9525" cap="flat" cmpd="sng" algn="ctr">
      <a:solidFill>
        <a:schemeClr val="accent4"/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35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092323075213866E-2"/>
          <c:y val="8.1486629202336222E-2"/>
          <c:w val="0.9077160618517135"/>
          <c:h val="0.8874804333664188"/>
        </c:manualLayout>
      </c:layout>
      <c:pie3DChart>
        <c:varyColors val="1"/>
        <c:ser>
          <c:idx val="0"/>
          <c:order val="0"/>
          <c:tx>
            <c:strRef>
              <c:f>'[Диаграмма в Microsoft PowerPoint]Лист1'!$B$1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7.2848185950353334E-2"/>
                  <c:y val="-7.447903770216204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825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004690300111583E-2"/>
                  <c:y val="-0.1241317295036033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2237867290107863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0735522140052071"/>
                  <c:y val="-0.1406826267707505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PowerPoint]Лист1'!$A$2:$A$5</c:f>
              <c:strCache>
                <c:ptCount val="4"/>
                <c:pt idx="0">
                  <c:v>Запросы</c:v>
                </c:pt>
                <c:pt idx="1">
                  <c:v>Анкетирования внешних Респондентов в ходе рабочих встреч и совещаний</c:v>
                </c:pt>
                <c:pt idx="2">
                  <c:v>Анкетирования в целях оценки взаимодействия</c:v>
                </c:pt>
                <c:pt idx="3">
                  <c:v>Онлайн-опросы</c:v>
                </c:pt>
              </c:strCache>
            </c:strRef>
          </c:cat>
          <c:val>
            <c:numRef>
              <c:f>'[Диаграмма в Microsoft PowerPoint]Лист1'!$B$2:$B$5</c:f>
              <c:numCache>
                <c:formatCode>General</c:formatCode>
                <c:ptCount val="4"/>
                <c:pt idx="0">
                  <c:v>810</c:v>
                </c:pt>
                <c:pt idx="1">
                  <c:v>1184</c:v>
                </c:pt>
                <c:pt idx="2">
                  <c:v>183</c:v>
                </c:pt>
                <c:pt idx="3">
                  <c:v>260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ln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4"/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3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3178901839189588E-2"/>
          <c:y val="0"/>
          <c:w val="0.93682109816081038"/>
          <c:h val="1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7.6682301000371936E-3"/>
                  <c:y val="-0.2955340684965708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1502345150055791E-2"/>
                  <c:y val="-9.10299094604781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7636929230085546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2521917854537903"/>
                  <c:y val="-0.1441297442458603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Лист1!$A$10:$A$13</c:f>
              <c:strCache>
                <c:ptCount val="4"/>
                <c:pt idx="0">
                  <c:v>Запросы</c:v>
                </c:pt>
                <c:pt idx="1">
                  <c:v>Анкетирования внешних Респондентов в ходе рабочих встреч и совещаний</c:v>
                </c:pt>
                <c:pt idx="2">
                  <c:v>Анкетирования в целях оценки взаимодействия</c:v>
                </c:pt>
                <c:pt idx="3">
                  <c:v>Онлайн-опросы</c:v>
                </c:pt>
              </c:strCache>
            </c:strRef>
          </c:cat>
          <c:val>
            <c:numRef>
              <c:f>Лист1!$B$10:$B$13</c:f>
              <c:numCache>
                <c:formatCode>General</c:formatCode>
                <c:ptCount val="4"/>
                <c:pt idx="0">
                  <c:v>810</c:v>
                </c:pt>
                <c:pt idx="1">
                  <c:v>2060</c:v>
                </c:pt>
                <c:pt idx="2">
                  <c:v>263</c:v>
                </c:pt>
                <c:pt idx="3">
                  <c:v>254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4"/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  <c:userShapes r:id="rId2"/>
</c:chartSpac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image" Target="../media/image58.png"/><Relationship Id="rId4" Type="http://schemas.openxmlformats.org/officeDocument/2006/relationships/image" Target="../media/image6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032C11-11A0-4073-8757-91FCECB50433}" type="doc">
      <dgm:prSet loTypeId="urn:microsoft.com/office/officeart/2005/8/layout/hList9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AA6A018F-74E1-4D52-BAF2-46A20AFA75AE}">
      <dgm:prSet phldrT="[Текст]"/>
      <dgm:spPr>
        <a:gradFill rotWithShape="0">
          <a:gsLst>
            <a:gs pos="0">
              <a:srgbClr val="9B2D2A"/>
            </a:gs>
            <a:gs pos="80000">
              <a:srgbClr val="CB3D3A"/>
            </a:gs>
            <a:gs pos="100000">
              <a:srgbClr val="CB3B37"/>
            </a:gs>
          </a:gsLst>
        </a:gradFill>
      </dgm:spPr>
      <dgm:t>
        <a:bodyPr/>
        <a:lstStyle/>
        <a:p>
          <a:r>
            <a:rPr lang="ru-RU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2018</a:t>
          </a:r>
          <a:endParaRPr lang="ru-RU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6CDE8E8-296E-4642-94F0-8DCBBCF1EC83}" type="parTrans" cxnId="{3B9BA721-0ED7-4766-AC0D-AB97EF54881C}">
      <dgm:prSet/>
      <dgm:spPr/>
      <dgm:t>
        <a:bodyPr/>
        <a:lstStyle/>
        <a:p>
          <a:endParaRPr lang="ru-RU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CA9AD560-2409-4AF2-AD65-2E3F4DAC85F8}" type="sibTrans" cxnId="{3B9BA721-0ED7-4766-AC0D-AB97EF54881C}">
      <dgm:prSet/>
      <dgm:spPr/>
      <dgm:t>
        <a:bodyPr/>
        <a:lstStyle/>
        <a:p>
          <a:endParaRPr lang="ru-RU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85F31868-E5E0-40AF-8DD9-A71DA7AF3A1B}">
      <dgm:prSet phldrT="[Текст]"/>
      <dgm:spPr>
        <a:gradFill rotWithShape="0">
          <a:gsLst>
            <a:gs pos="0">
              <a:srgbClr val="275389"/>
            </a:gs>
            <a:gs pos="80000">
              <a:srgbClr val="2063B9"/>
            </a:gs>
            <a:gs pos="100000">
              <a:srgbClr val="1D60BC"/>
            </a:gs>
          </a:gsLst>
        </a:gradFill>
      </dgm:spPr>
      <dgm:t>
        <a:bodyPr/>
        <a:lstStyle/>
        <a:p>
          <a:r>
            <a:rPr lang="ru-RU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2019</a:t>
          </a:r>
          <a:endParaRPr lang="ru-RU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649240C5-0F8C-4C6F-8C28-B8F08586C6A6}" type="parTrans" cxnId="{AECC8D4E-5419-4731-A352-3936BA4B1FAE}">
      <dgm:prSet/>
      <dgm:spPr/>
      <dgm:t>
        <a:bodyPr/>
        <a:lstStyle/>
        <a:p>
          <a:endParaRPr lang="ru-RU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90F5668E-CBB5-47FC-9F83-5331791E5E75}" type="sibTrans" cxnId="{AECC8D4E-5419-4731-A352-3936BA4B1FAE}">
      <dgm:prSet/>
      <dgm:spPr/>
      <dgm:t>
        <a:bodyPr/>
        <a:lstStyle/>
        <a:p>
          <a:endParaRPr lang="ru-RU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CD9D6244-CDA6-4E51-9CC2-A90EF8F53AC3}">
      <dgm:prSet phldrT="[Текст]" custT="1"/>
      <dgm:spPr>
        <a:solidFill>
          <a:srgbClr val="C0D6E4"/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pPr algn="ctr"/>
          <a:r>
            <a:rPr lang="ru-RU" sz="2800" dirty="0" smtClean="0">
              <a:latin typeface="Arial" panose="020B0604020202020204" pitchFamily="34" charset="0"/>
              <a:ea typeface="Liberation Serif" pitchFamily="18" charset="0"/>
              <a:cs typeface="Arial" panose="020B0604020202020204" pitchFamily="34" charset="0"/>
            </a:rPr>
            <a:t>10</a:t>
          </a:r>
          <a:endParaRPr lang="ru-RU" sz="1600" dirty="0" smtClean="0">
            <a:latin typeface="Arial" panose="020B0604020202020204" pitchFamily="34" charset="0"/>
            <a:ea typeface="Liberation Serif" pitchFamily="18" charset="0"/>
            <a:cs typeface="Arial" panose="020B0604020202020204" pitchFamily="34" charset="0"/>
          </a:endParaRPr>
        </a:p>
        <a:p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Заявок на потребность в товарах, работах услугах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направлено</a:t>
          </a:r>
          <a:endParaRPr lang="ru-RU" sz="1400" dirty="0">
            <a:latin typeface="Arial" panose="020B0604020202020204" pitchFamily="34" charset="0"/>
            <a:ea typeface="Liberation Serif" pitchFamily="18" charset="0"/>
            <a:cs typeface="Arial" panose="020B0604020202020204" pitchFamily="34" charset="0"/>
          </a:endParaRPr>
        </a:p>
      </dgm:t>
    </dgm:pt>
    <dgm:pt modelId="{8ADFE640-2A38-4C08-A356-8B47FD0626E7}" type="parTrans" cxnId="{88593CA1-EDA0-45F5-BDC3-A5B9CB6AB4B3}">
      <dgm:prSet/>
      <dgm:spPr/>
      <dgm:t>
        <a:bodyPr/>
        <a:lstStyle/>
        <a:p>
          <a:endParaRPr lang="ru-RU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992B60A7-C34C-4F0F-AAA4-E6C854C9C761}" type="sibTrans" cxnId="{88593CA1-EDA0-45F5-BDC3-A5B9CB6AB4B3}">
      <dgm:prSet/>
      <dgm:spPr/>
      <dgm:t>
        <a:bodyPr/>
        <a:lstStyle/>
        <a:p>
          <a:endParaRPr lang="ru-RU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B7AD5986-8B96-4DA0-A4D9-71AD28CB69D5}">
      <dgm:prSet phldrT="[Текст]" custT="1"/>
      <dgm:spPr>
        <a:solidFill>
          <a:srgbClr val="C0D6E4"/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pPr algn="ctr">
            <a:spcAft>
              <a:spcPts val="76"/>
            </a:spcAft>
          </a:pPr>
          <a:r>
            <a:rPr lang="ru-RU" sz="2800" dirty="0" smtClean="0">
              <a:latin typeface="Arial" panose="020B0604020202020204" pitchFamily="34" charset="0"/>
              <a:ea typeface="Liberation Serif" pitchFamily="18" charset="0"/>
              <a:cs typeface="Arial" panose="020B0604020202020204" pitchFamily="34" charset="0"/>
            </a:rPr>
            <a:t>7</a:t>
          </a:r>
        </a:p>
        <a:p>
          <a:pPr algn="ctr">
            <a:spcAft>
              <a:spcPct val="35000"/>
            </a:spcAft>
          </a:pPr>
          <a:r>
            <a:rPr lang="ru-RU" sz="1600" dirty="0" smtClean="0">
              <a:latin typeface="Arial" panose="020B0604020202020204" pitchFamily="34" charset="0"/>
              <a:ea typeface="Liberation Serif" pitchFamily="18" charset="0"/>
              <a:cs typeface="Arial" panose="020B0604020202020204" pitchFamily="34" charset="0"/>
            </a:rPr>
            <a:t>Государственных контракта заключено</a:t>
          </a:r>
          <a:endParaRPr lang="ru-RU" sz="1600" dirty="0">
            <a:latin typeface="Arial" panose="020B0604020202020204" pitchFamily="34" charset="0"/>
            <a:ea typeface="Liberation Serif" pitchFamily="18" charset="0"/>
            <a:cs typeface="Arial" panose="020B0604020202020204" pitchFamily="34" charset="0"/>
          </a:endParaRPr>
        </a:p>
      </dgm:t>
    </dgm:pt>
    <dgm:pt modelId="{75FD40DB-B0FE-4F38-8FB3-ECC92AC6D463}" type="parTrans" cxnId="{6DAAC2E3-1B6A-4798-A11C-96B52FBE18BD}">
      <dgm:prSet/>
      <dgm:spPr/>
      <dgm:t>
        <a:bodyPr/>
        <a:lstStyle/>
        <a:p>
          <a:endParaRPr lang="ru-RU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9A407A39-3CDA-4754-B8D2-9CE7D7DCC60C}" type="sibTrans" cxnId="{6DAAC2E3-1B6A-4798-A11C-96B52FBE18BD}">
      <dgm:prSet/>
      <dgm:spPr/>
      <dgm:t>
        <a:bodyPr/>
        <a:lstStyle/>
        <a:p>
          <a:endParaRPr lang="ru-RU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A39FEE0-1C30-4F30-8A22-05B1F6B05EA7}">
      <dgm:prSet phldrT="[Текст]" custT="1"/>
      <dgm:spPr>
        <a:solidFill>
          <a:srgbClr val="EABABA"/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pPr algn="ctr">
            <a:spcAft>
              <a:spcPts val="76"/>
            </a:spcAft>
          </a:pPr>
          <a:r>
            <a:rPr lang="ru-RU" sz="2800" dirty="0" smtClean="0">
              <a:latin typeface="Arial" panose="020B0604020202020204" pitchFamily="34" charset="0"/>
              <a:ea typeface="Liberation Serif" pitchFamily="18" charset="0"/>
              <a:cs typeface="Arial" panose="020B0604020202020204" pitchFamily="34" charset="0"/>
            </a:rPr>
            <a:t>31</a:t>
          </a:r>
          <a:r>
            <a:rPr lang="ru-RU" sz="1700" dirty="0" smtClean="0">
              <a:latin typeface="Arial" panose="020B0604020202020204" pitchFamily="34" charset="0"/>
              <a:ea typeface="Liberation Serif" pitchFamily="18" charset="0"/>
              <a:cs typeface="Arial" panose="020B0604020202020204" pitchFamily="34" charset="0"/>
            </a:rPr>
            <a:t> </a:t>
          </a:r>
        </a:p>
        <a:p>
          <a:pPr algn="ctr">
            <a:spcAft>
              <a:spcPts val="14"/>
            </a:spcAft>
          </a:pPr>
          <a:r>
            <a:rPr lang="ru-RU" sz="1600" dirty="0" smtClean="0">
              <a:latin typeface="Arial" panose="020B0604020202020204" pitchFamily="34" charset="0"/>
              <a:ea typeface="Liberation Serif" pitchFamily="18" charset="0"/>
              <a:cs typeface="Arial" panose="020B0604020202020204" pitchFamily="34" charset="0"/>
            </a:rPr>
            <a:t>Государственных контрактов заключено</a:t>
          </a:r>
          <a:endParaRPr lang="ru-RU" sz="1600" dirty="0">
            <a:latin typeface="Arial" panose="020B0604020202020204" pitchFamily="34" charset="0"/>
            <a:ea typeface="Liberation Serif" pitchFamily="18" charset="0"/>
            <a:cs typeface="Arial" panose="020B0604020202020204" pitchFamily="34" charset="0"/>
          </a:endParaRPr>
        </a:p>
      </dgm:t>
    </dgm:pt>
    <dgm:pt modelId="{F7F60632-82DD-4102-BD70-9019A2673131}" type="sibTrans" cxnId="{BE3DDA9D-96BC-4F9F-A476-8097B1A67D00}">
      <dgm:prSet/>
      <dgm:spPr/>
      <dgm:t>
        <a:bodyPr/>
        <a:lstStyle/>
        <a:p>
          <a:endParaRPr lang="ru-RU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B7C344AA-6949-41C7-A2FF-C9F8839792AC}" type="parTrans" cxnId="{BE3DDA9D-96BC-4F9F-A476-8097B1A67D00}">
      <dgm:prSet/>
      <dgm:spPr/>
      <dgm:t>
        <a:bodyPr/>
        <a:lstStyle/>
        <a:p>
          <a:endParaRPr lang="ru-RU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8CD8210-2DDF-4116-921E-1AD636080010}">
      <dgm:prSet phldrT="[Текст]" custT="1"/>
      <dgm:spPr>
        <a:solidFill>
          <a:srgbClr val="EABABA"/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pPr marL="0" indent="0" algn="ctr"/>
          <a:r>
            <a:rPr lang="ru-RU" sz="2400" dirty="0" smtClean="0">
              <a:latin typeface="Arial" panose="020B0604020202020204" pitchFamily="34" charset="0"/>
              <a:ea typeface="Liberation Serif" pitchFamily="18" charset="0"/>
              <a:cs typeface="Arial" panose="020B0604020202020204" pitchFamily="34" charset="0"/>
            </a:rPr>
            <a:t>3</a:t>
          </a:r>
          <a:r>
            <a:rPr lang="en-US" sz="2400" dirty="0" smtClean="0">
              <a:latin typeface="Arial" panose="020B0604020202020204" pitchFamily="34" charset="0"/>
              <a:ea typeface="Liberation Serif" pitchFamily="18" charset="0"/>
              <a:cs typeface="Arial" panose="020B0604020202020204" pitchFamily="34" charset="0"/>
            </a:rPr>
            <a:t>6</a:t>
          </a:r>
          <a:endParaRPr lang="ru-RU" sz="2400" dirty="0" smtClean="0">
            <a:latin typeface="Arial" panose="020B0604020202020204" pitchFamily="34" charset="0"/>
            <a:ea typeface="Liberation Serif" pitchFamily="18" charset="0"/>
            <a:cs typeface="Arial" panose="020B0604020202020204" pitchFamily="34" charset="0"/>
          </a:endParaRPr>
        </a:p>
        <a:p>
          <a:pPr marL="0" indent="0"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Заявок на потребность в товарах, работах услугах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направлено</a:t>
          </a:r>
          <a:endParaRPr lang="ru-RU" sz="1400" dirty="0">
            <a:latin typeface="Arial" panose="020B0604020202020204" pitchFamily="34" charset="0"/>
            <a:ea typeface="Liberation Serif" pitchFamily="18" charset="0"/>
            <a:cs typeface="Arial" panose="020B0604020202020204" pitchFamily="34" charset="0"/>
          </a:endParaRPr>
        </a:p>
      </dgm:t>
    </dgm:pt>
    <dgm:pt modelId="{3CBE3B14-8007-4427-B5A3-4AC4C34FFBE7}" type="sibTrans" cxnId="{74661D40-C8C5-440F-998A-71065D2E6FBC}">
      <dgm:prSet/>
      <dgm:spPr/>
      <dgm:t>
        <a:bodyPr/>
        <a:lstStyle/>
        <a:p>
          <a:endParaRPr lang="ru-RU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E955897-0D9C-4A7C-ACCE-F89C1E01C841}" type="parTrans" cxnId="{74661D40-C8C5-440F-998A-71065D2E6FBC}">
      <dgm:prSet/>
      <dgm:spPr/>
      <dgm:t>
        <a:bodyPr/>
        <a:lstStyle/>
        <a:p>
          <a:endParaRPr lang="ru-RU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F726ACEF-D18D-4469-B11F-FE93D16DD588}" type="pres">
      <dgm:prSet presAssocID="{DB032C11-11A0-4073-8757-91FCECB50433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FA52928-C8A3-4C3C-8742-72883A3EBF05}" type="pres">
      <dgm:prSet presAssocID="{AA6A018F-74E1-4D52-BAF2-46A20AFA75AE}" presName="posSpace" presStyleCnt="0"/>
      <dgm:spPr/>
    </dgm:pt>
    <dgm:pt modelId="{10A10CAD-0FC7-4C93-8E46-F6D2F1E2666A}" type="pres">
      <dgm:prSet presAssocID="{AA6A018F-74E1-4D52-BAF2-46A20AFA75AE}" presName="vertFlow" presStyleCnt="0"/>
      <dgm:spPr/>
    </dgm:pt>
    <dgm:pt modelId="{7FE44085-DEBE-4926-A168-D8F6DF695A80}" type="pres">
      <dgm:prSet presAssocID="{AA6A018F-74E1-4D52-BAF2-46A20AFA75AE}" presName="topSpace" presStyleCnt="0"/>
      <dgm:spPr/>
    </dgm:pt>
    <dgm:pt modelId="{40926097-CB42-4ACD-AE25-DEE5FC982490}" type="pres">
      <dgm:prSet presAssocID="{AA6A018F-74E1-4D52-BAF2-46A20AFA75AE}" presName="firstComp" presStyleCnt="0"/>
      <dgm:spPr/>
    </dgm:pt>
    <dgm:pt modelId="{CF6DD992-0935-4342-918F-514794A145DD}" type="pres">
      <dgm:prSet presAssocID="{AA6A018F-74E1-4D52-BAF2-46A20AFA75AE}" presName="firstChild" presStyleLbl="bgAccFollowNode1" presStyleIdx="0" presStyleCnt="4" custScaleX="138839" custScaleY="189838" custLinFactNeighborX="5294" custLinFactNeighborY="-46175"/>
      <dgm:spPr/>
      <dgm:t>
        <a:bodyPr/>
        <a:lstStyle/>
        <a:p>
          <a:endParaRPr lang="ru-RU"/>
        </a:p>
      </dgm:t>
    </dgm:pt>
    <dgm:pt modelId="{537F5E13-2E0D-4A11-BCB5-B7B0D4D1CEEF}" type="pres">
      <dgm:prSet presAssocID="{AA6A018F-74E1-4D52-BAF2-46A20AFA75AE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D62439-BBF6-4F8D-ABF1-A829482DBA18}" type="pres">
      <dgm:prSet presAssocID="{3A39FEE0-1C30-4F30-8A22-05B1F6B05EA7}" presName="comp" presStyleCnt="0"/>
      <dgm:spPr/>
    </dgm:pt>
    <dgm:pt modelId="{46641BB2-1EC4-4A5F-BAA0-02F164399F8E}" type="pres">
      <dgm:prSet presAssocID="{3A39FEE0-1C30-4F30-8A22-05B1F6B05EA7}" presName="child" presStyleLbl="bgAccFollowNode1" presStyleIdx="1" presStyleCnt="4" custScaleX="141010" custScaleY="177325" custLinFactNeighborX="5008" custLinFactNeighborY="-39928"/>
      <dgm:spPr/>
      <dgm:t>
        <a:bodyPr/>
        <a:lstStyle/>
        <a:p>
          <a:endParaRPr lang="ru-RU"/>
        </a:p>
      </dgm:t>
    </dgm:pt>
    <dgm:pt modelId="{10CC8FEE-C7A2-4E6B-87C5-ABD9AF4FD5F0}" type="pres">
      <dgm:prSet presAssocID="{3A39FEE0-1C30-4F30-8A22-05B1F6B05EA7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9009D3-D731-4BE7-957F-1DD048C608B2}" type="pres">
      <dgm:prSet presAssocID="{AA6A018F-74E1-4D52-BAF2-46A20AFA75AE}" presName="negSpace" presStyleCnt="0"/>
      <dgm:spPr/>
    </dgm:pt>
    <dgm:pt modelId="{CF0BBF0A-B060-411C-9093-5C6070D2AF88}" type="pres">
      <dgm:prSet presAssocID="{AA6A018F-74E1-4D52-BAF2-46A20AFA75AE}" presName="circle" presStyleLbl="node1" presStyleIdx="0" presStyleCnt="2" custScaleX="86615" custScaleY="81338" custLinFactNeighborX="-34522" custLinFactNeighborY="-3947"/>
      <dgm:spPr/>
      <dgm:t>
        <a:bodyPr/>
        <a:lstStyle/>
        <a:p>
          <a:endParaRPr lang="ru-RU"/>
        </a:p>
      </dgm:t>
    </dgm:pt>
    <dgm:pt modelId="{4CCE2FB1-7858-46E3-9A0D-FED1B959820C}" type="pres">
      <dgm:prSet presAssocID="{CA9AD560-2409-4AF2-AD65-2E3F4DAC85F8}" presName="transSpace" presStyleCnt="0"/>
      <dgm:spPr/>
    </dgm:pt>
    <dgm:pt modelId="{3AF72827-E495-4062-A43A-0D8C33F297AF}" type="pres">
      <dgm:prSet presAssocID="{85F31868-E5E0-40AF-8DD9-A71DA7AF3A1B}" presName="posSpace" presStyleCnt="0"/>
      <dgm:spPr/>
    </dgm:pt>
    <dgm:pt modelId="{2A3E0323-2F5B-4D48-894F-9CDE038A1DB7}" type="pres">
      <dgm:prSet presAssocID="{85F31868-E5E0-40AF-8DD9-A71DA7AF3A1B}" presName="vertFlow" presStyleCnt="0"/>
      <dgm:spPr/>
    </dgm:pt>
    <dgm:pt modelId="{C5F74F8E-6623-46E5-81B4-12A11D4F020D}" type="pres">
      <dgm:prSet presAssocID="{85F31868-E5E0-40AF-8DD9-A71DA7AF3A1B}" presName="topSpace" presStyleCnt="0"/>
      <dgm:spPr/>
    </dgm:pt>
    <dgm:pt modelId="{8ECE1535-4F9B-493F-B792-F66A5A870B4C}" type="pres">
      <dgm:prSet presAssocID="{85F31868-E5E0-40AF-8DD9-A71DA7AF3A1B}" presName="firstComp" presStyleCnt="0"/>
      <dgm:spPr/>
    </dgm:pt>
    <dgm:pt modelId="{16D38A36-4980-4AEA-9C77-B2AC664B6BB6}" type="pres">
      <dgm:prSet presAssocID="{85F31868-E5E0-40AF-8DD9-A71DA7AF3A1B}" presName="firstChild" presStyleLbl="bgAccFollowNode1" presStyleIdx="2" presStyleCnt="4" custScaleX="144712" custScaleY="190526" custLinFactNeighborX="-32249" custLinFactNeighborY="-46175"/>
      <dgm:spPr/>
      <dgm:t>
        <a:bodyPr/>
        <a:lstStyle/>
        <a:p>
          <a:endParaRPr lang="ru-RU"/>
        </a:p>
      </dgm:t>
    </dgm:pt>
    <dgm:pt modelId="{CDB3264E-14B1-43BE-8F6E-168191C07D28}" type="pres">
      <dgm:prSet presAssocID="{85F31868-E5E0-40AF-8DD9-A71DA7AF3A1B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24A0FD-E3A0-4336-8A0F-CCBB14A2A601}" type="pres">
      <dgm:prSet presAssocID="{B7AD5986-8B96-4DA0-A4D9-71AD28CB69D5}" presName="comp" presStyleCnt="0"/>
      <dgm:spPr/>
    </dgm:pt>
    <dgm:pt modelId="{FF1D24CE-AB53-4AE2-A043-8699BCD6BA61}" type="pres">
      <dgm:prSet presAssocID="{B7AD5986-8B96-4DA0-A4D9-71AD28CB69D5}" presName="child" presStyleLbl="bgAccFollowNode1" presStyleIdx="3" presStyleCnt="4" custScaleX="143397" custScaleY="177423" custLinFactNeighborX="-32338" custLinFactNeighborY="-40871"/>
      <dgm:spPr/>
      <dgm:t>
        <a:bodyPr/>
        <a:lstStyle/>
        <a:p>
          <a:endParaRPr lang="ru-RU"/>
        </a:p>
      </dgm:t>
    </dgm:pt>
    <dgm:pt modelId="{D94FBD14-1725-440C-AB91-DD157B9A5A0C}" type="pres">
      <dgm:prSet presAssocID="{B7AD5986-8B96-4DA0-A4D9-71AD28CB69D5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2096CE-522A-4B51-A5D0-16CCFD6C7FB4}" type="pres">
      <dgm:prSet presAssocID="{85F31868-E5E0-40AF-8DD9-A71DA7AF3A1B}" presName="negSpace" presStyleCnt="0"/>
      <dgm:spPr/>
    </dgm:pt>
    <dgm:pt modelId="{0148E1C0-B0D2-4E6D-BC87-096A4C548CD4}" type="pres">
      <dgm:prSet presAssocID="{85F31868-E5E0-40AF-8DD9-A71DA7AF3A1B}" presName="circle" presStyleLbl="node1" presStyleIdx="1" presStyleCnt="2" custScaleX="86615" custScaleY="81338" custLinFactNeighborX="-66042" custLinFactNeighborY="-3194"/>
      <dgm:spPr/>
      <dgm:t>
        <a:bodyPr/>
        <a:lstStyle/>
        <a:p>
          <a:endParaRPr lang="ru-RU"/>
        </a:p>
      </dgm:t>
    </dgm:pt>
  </dgm:ptLst>
  <dgm:cxnLst>
    <dgm:cxn modelId="{0162E39C-FFE7-4848-8AF4-EA4DBEBB88D0}" type="presOf" srcId="{CD9D6244-CDA6-4E51-9CC2-A90EF8F53AC3}" destId="{CDB3264E-14B1-43BE-8F6E-168191C07D28}" srcOrd="1" destOrd="0" presId="urn:microsoft.com/office/officeart/2005/8/layout/hList9"/>
    <dgm:cxn modelId="{74661D40-C8C5-440F-998A-71065D2E6FBC}" srcId="{AA6A018F-74E1-4D52-BAF2-46A20AFA75AE}" destId="{38CD8210-2DDF-4116-921E-1AD636080010}" srcOrd="0" destOrd="0" parTransId="{EE955897-0D9C-4A7C-ACCE-F89C1E01C841}" sibTransId="{3CBE3B14-8007-4427-B5A3-4AC4C34FFBE7}"/>
    <dgm:cxn modelId="{F7B72BAC-843E-4108-9945-121C499DC35E}" type="presOf" srcId="{AA6A018F-74E1-4D52-BAF2-46A20AFA75AE}" destId="{CF0BBF0A-B060-411C-9093-5C6070D2AF88}" srcOrd="0" destOrd="0" presId="urn:microsoft.com/office/officeart/2005/8/layout/hList9"/>
    <dgm:cxn modelId="{3C293A61-1EDD-4280-B940-00D3EDB1DAC7}" type="presOf" srcId="{3A39FEE0-1C30-4F30-8A22-05B1F6B05EA7}" destId="{46641BB2-1EC4-4A5F-BAA0-02F164399F8E}" srcOrd="0" destOrd="0" presId="urn:microsoft.com/office/officeart/2005/8/layout/hList9"/>
    <dgm:cxn modelId="{3C18D7DD-F5E1-4CBF-AFDE-1A7FD009E128}" type="presOf" srcId="{B7AD5986-8B96-4DA0-A4D9-71AD28CB69D5}" destId="{FF1D24CE-AB53-4AE2-A043-8699BCD6BA61}" srcOrd="0" destOrd="0" presId="urn:microsoft.com/office/officeart/2005/8/layout/hList9"/>
    <dgm:cxn modelId="{A0E6605C-CACE-4ED3-8ECD-981A8EEAC5A0}" type="presOf" srcId="{3A39FEE0-1C30-4F30-8A22-05B1F6B05EA7}" destId="{10CC8FEE-C7A2-4E6B-87C5-ABD9AF4FD5F0}" srcOrd="1" destOrd="0" presId="urn:microsoft.com/office/officeart/2005/8/layout/hList9"/>
    <dgm:cxn modelId="{738CED9F-96D5-4EC1-90BF-BF037C8F0AEB}" type="presOf" srcId="{CD9D6244-CDA6-4E51-9CC2-A90EF8F53AC3}" destId="{16D38A36-4980-4AEA-9C77-B2AC664B6BB6}" srcOrd="0" destOrd="0" presId="urn:microsoft.com/office/officeart/2005/8/layout/hList9"/>
    <dgm:cxn modelId="{57E6A726-2AB9-43AF-BEE4-3D6A35653DD9}" type="presOf" srcId="{85F31868-E5E0-40AF-8DD9-A71DA7AF3A1B}" destId="{0148E1C0-B0D2-4E6D-BC87-096A4C548CD4}" srcOrd="0" destOrd="0" presId="urn:microsoft.com/office/officeart/2005/8/layout/hList9"/>
    <dgm:cxn modelId="{6D0384C3-819B-4838-A80F-8B34B034CD8D}" type="presOf" srcId="{38CD8210-2DDF-4116-921E-1AD636080010}" destId="{CF6DD992-0935-4342-918F-514794A145DD}" srcOrd="0" destOrd="0" presId="urn:microsoft.com/office/officeart/2005/8/layout/hList9"/>
    <dgm:cxn modelId="{8B095AF2-D832-4157-89A9-05299A84B6AF}" type="presOf" srcId="{DB032C11-11A0-4073-8757-91FCECB50433}" destId="{F726ACEF-D18D-4469-B11F-FE93D16DD588}" srcOrd="0" destOrd="0" presId="urn:microsoft.com/office/officeart/2005/8/layout/hList9"/>
    <dgm:cxn modelId="{3B9BA721-0ED7-4766-AC0D-AB97EF54881C}" srcId="{DB032C11-11A0-4073-8757-91FCECB50433}" destId="{AA6A018F-74E1-4D52-BAF2-46A20AFA75AE}" srcOrd="0" destOrd="0" parTransId="{E6CDE8E8-296E-4642-94F0-8DCBBCF1EC83}" sibTransId="{CA9AD560-2409-4AF2-AD65-2E3F4DAC85F8}"/>
    <dgm:cxn modelId="{3F1399CE-6B8F-4CD9-B5A8-5E6D6A4A7D42}" type="presOf" srcId="{B7AD5986-8B96-4DA0-A4D9-71AD28CB69D5}" destId="{D94FBD14-1725-440C-AB91-DD157B9A5A0C}" srcOrd="1" destOrd="0" presId="urn:microsoft.com/office/officeart/2005/8/layout/hList9"/>
    <dgm:cxn modelId="{6DAAC2E3-1B6A-4798-A11C-96B52FBE18BD}" srcId="{85F31868-E5E0-40AF-8DD9-A71DA7AF3A1B}" destId="{B7AD5986-8B96-4DA0-A4D9-71AD28CB69D5}" srcOrd="1" destOrd="0" parTransId="{75FD40DB-B0FE-4F38-8FB3-ECC92AC6D463}" sibTransId="{9A407A39-3CDA-4754-B8D2-9CE7D7DCC60C}"/>
    <dgm:cxn modelId="{BE3DDA9D-96BC-4F9F-A476-8097B1A67D00}" srcId="{AA6A018F-74E1-4D52-BAF2-46A20AFA75AE}" destId="{3A39FEE0-1C30-4F30-8A22-05B1F6B05EA7}" srcOrd="1" destOrd="0" parTransId="{B7C344AA-6949-41C7-A2FF-C9F8839792AC}" sibTransId="{F7F60632-82DD-4102-BD70-9019A2673131}"/>
    <dgm:cxn modelId="{DF97DC6C-AAC7-4B17-9094-CFDDCB02A7BC}" type="presOf" srcId="{38CD8210-2DDF-4116-921E-1AD636080010}" destId="{537F5E13-2E0D-4A11-BCB5-B7B0D4D1CEEF}" srcOrd="1" destOrd="0" presId="urn:microsoft.com/office/officeart/2005/8/layout/hList9"/>
    <dgm:cxn modelId="{AECC8D4E-5419-4731-A352-3936BA4B1FAE}" srcId="{DB032C11-11A0-4073-8757-91FCECB50433}" destId="{85F31868-E5E0-40AF-8DD9-A71DA7AF3A1B}" srcOrd="1" destOrd="0" parTransId="{649240C5-0F8C-4C6F-8C28-B8F08586C6A6}" sibTransId="{90F5668E-CBB5-47FC-9F83-5331791E5E75}"/>
    <dgm:cxn modelId="{88593CA1-EDA0-45F5-BDC3-A5B9CB6AB4B3}" srcId="{85F31868-E5E0-40AF-8DD9-A71DA7AF3A1B}" destId="{CD9D6244-CDA6-4E51-9CC2-A90EF8F53AC3}" srcOrd="0" destOrd="0" parTransId="{8ADFE640-2A38-4C08-A356-8B47FD0626E7}" sibTransId="{992B60A7-C34C-4F0F-AAA4-E6C854C9C761}"/>
    <dgm:cxn modelId="{46DBF8C6-3510-4586-BDA5-2640D7FDFCA5}" type="presParOf" srcId="{F726ACEF-D18D-4469-B11F-FE93D16DD588}" destId="{8FA52928-C8A3-4C3C-8742-72883A3EBF05}" srcOrd="0" destOrd="0" presId="urn:microsoft.com/office/officeart/2005/8/layout/hList9"/>
    <dgm:cxn modelId="{E9E0878F-FD4B-4A4D-B4C0-1FB6738EBF0F}" type="presParOf" srcId="{F726ACEF-D18D-4469-B11F-FE93D16DD588}" destId="{10A10CAD-0FC7-4C93-8E46-F6D2F1E2666A}" srcOrd="1" destOrd="0" presId="urn:microsoft.com/office/officeart/2005/8/layout/hList9"/>
    <dgm:cxn modelId="{FA125696-5C96-4690-9D12-9D00D9C7DF0F}" type="presParOf" srcId="{10A10CAD-0FC7-4C93-8E46-F6D2F1E2666A}" destId="{7FE44085-DEBE-4926-A168-D8F6DF695A80}" srcOrd="0" destOrd="0" presId="urn:microsoft.com/office/officeart/2005/8/layout/hList9"/>
    <dgm:cxn modelId="{ADC2B436-80F1-4855-B34F-5FB57A86F39F}" type="presParOf" srcId="{10A10CAD-0FC7-4C93-8E46-F6D2F1E2666A}" destId="{40926097-CB42-4ACD-AE25-DEE5FC982490}" srcOrd="1" destOrd="0" presId="urn:microsoft.com/office/officeart/2005/8/layout/hList9"/>
    <dgm:cxn modelId="{0CBE87E1-838D-4915-8C21-E699F91E23A5}" type="presParOf" srcId="{40926097-CB42-4ACD-AE25-DEE5FC982490}" destId="{CF6DD992-0935-4342-918F-514794A145DD}" srcOrd="0" destOrd="0" presId="urn:microsoft.com/office/officeart/2005/8/layout/hList9"/>
    <dgm:cxn modelId="{32C935C9-D4B0-45B9-8D33-9D9AE4F5E337}" type="presParOf" srcId="{40926097-CB42-4ACD-AE25-DEE5FC982490}" destId="{537F5E13-2E0D-4A11-BCB5-B7B0D4D1CEEF}" srcOrd="1" destOrd="0" presId="urn:microsoft.com/office/officeart/2005/8/layout/hList9"/>
    <dgm:cxn modelId="{18C56AFB-8CBE-4692-A058-3CDA30E0DC4D}" type="presParOf" srcId="{10A10CAD-0FC7-4C93-8E46-F6D2F1E2666A}" destId="{2AD62439-BBF6-4F8D-ABF1-A829482DBA18}" srcOrd="2" destOrd="0" presId="urn:microsoft.com/office/officeart/2005/8/layout/hList9"/>
    <dgm:cxn modelId="{AFF6A6B9-B826-4DA9-B7DE-4D021AF9A4EA}" type="presParOf" srcId="{2AD62439-BBF6-4F8D-ABF1-A829482DBA18}" destId="{46641BB2-1EC4-4A5F-BAA0-02F164399F8E}" srcOrd="0" destOrd="0" presId="urn:microsoft.com/office/officeart/2005/8/layout/hList9"/>
    <dgm:cxn modelId="{B7A91CED-31E2-460F-846A-2EBEC442DBA8}" type="presParOf" srcId="{2AD62439-BBF6-4F8D-ABF1-A829482DBA18}" destId="{10CC8FEE-C7A2-4E6B-87C5-ABD9AF4FD5F0}" srcOrd="1" destOrd="0" presId="urn:microsoft.com/office/officeart/2005/8/layout/hList9"/>
    <dgm:cxn modelId="{3323B1BE-216F-41D1-91DD-C4A262356D0D}" type="presParOf" srcId="{F726ACEF-D18D-4469-B11F-FE93D16DD588}" destId="{A69009D3-D731-4BE7-957F-1DD048C608B2}" srcOrd="2" destOrd="0" presId="urn:microsoft.com/office/officeart/2005/8/layout/hList9"/>
    <dgm:cxn modelId="{AD2559DE-7C9F-4CE4-AFE8-4E6CABC5DB31}" type="presParOf" srcId="{F726ACEF-D18D-4469-B11F-FE93D16DD588}" destId="{CF0BBF0A-B060-411C-9093-5C6070D2AF88}" srcOrd="3" destOrd="0" presId="urn:microsoft.com/office/officeart/2005/8/layout/hList9"/>
    <dgm:cxn modelId="{7840E0DC-4F87-429B-A7B7-C7B4FF322BB3}" type="presParOf" srcId="{F726ACEF-D18D-4469-B11F-FE93D16DD588}" destId="{4CCE2FB1-7858-46E3-9A0D-FED1B959820C}" srcOrd="4" destOrd="0" presId="urn:microsoft.com/office/officeart/2005/8/layout/hList9"/>
    <dgm:cxn modelId="{E8DD67F2-3B42-4AF8-969C-38F1ED697DA2}" type="presParOf" srcId="{F726ACEF-D18D-4469-B11F-FE93D16DD588}" destId="{3AF72827-E495-4062-A43A-0D8C33F297AF}" srcOrd="5" destOrd="0" presId="urn:microsoft.com/office/officeart/2005/8/layout/hList9"/>
    <dgm:cxn modelId="{70381F05-367B-4708-9A95-A80497AD7774}" type="presParOf" srcId="{F726ACEF-D18D-4469-B11F-FE93D16DD588}" destId="{2A3E0323-2F5B-4D48-894F-9CDE038A1DB7}" srcOrd="6" destOrd="0" presId="urn:microsoft.com/office/officeart/2005/8/layout/hList9"/>
    <dgm:cxn modelId="{3C6E8BF8-5DCB-4117-B266-DA72CB3BF192}" type="presParOf" srcId="{2A3E0323-2F5B-4D48-894F-9CDE038A1DB7}" destId="{C5F74F8E-6623-46E5-81B4-12A11D4F020D}" srcOrd="0" destOrd="0" presId="urn:microsoft.com/office/officeart/2005/8/layout/hList9"/>
    <dgm:cxn modelId="{2C165BAB-C573-4EA8-BF73-608D0247AC5B}" type="presParOf" srcId="{2A3E0323-2F5B-4D48-894F-9CDE038A1DB7}" destId="{8ECE1535-4F9B-493F-B792-F66A5A870B4C}" srcOrd="1" destOrd="0" presId="urn:microsoft.com/office/officeart/2005/8/layout/hList9"/>
    <dgm:cxn modelId="{2FBBCCCE-7EF0-421F-80E0-5051B5EA2364}" type="presParOf" srcId="{8ECE1535-4F9B-493F-B792-F66A5A870B4C}" destId="{16D38A36-4980-4AEA-9C77-B2AC664B6BB6}" srcOrd="0" destOrd="0" presId="urn:microsoft.com/office/officeart/2005/8/layout/hList9"/>
    <dgm:cxn modelId="{2A0CD9BE-73A3-4B8F-8F6B-F7F4BAFAECAD}" type="presParOf" srcId="{8ECE1535-4F9B-493F-B792-F66A5A870B4C}" destId="{CDB3264E-14B1-43BE-8F6E-168191C07D28}" srcOrd="1" destOrd="0" presId="urn:microsoft.com/office/officeart/2005/8/layout/hList9"/>
    <dgm:cxn modelId="{C039E11A-3C9B-4AFE-9BD3-D0B08B9D02B3}" type="presParOf" srcId="{2A3E0323-2F5B-4D48-894F-9CDE038A1DB7}" destId="{BA24A0FD-E3A0-4336-8A0F-CCBB14A2A601}" srcOrd="2" destOrd="0" presId="urn:microsoft.com/office/officeart/2005/8/layout/hList9"/>
    <dgm:cxn modelId="{ABC3AF9D-4B48-4CD2-8C31-B74AF3913FE1}" type="presParOf" srcId="{BA24A0FD-E3A0-4336-8A0F-CCBB14A2A601}" destId="{FF1D24CE-AB53-4AE2-A043-8699BCD6BA61}" srcOrd="0" destOrd="0" presId="urn:microsoft.com/office/officeart/2005/8/layout/hList9"/>
    <dgm:cxn modelId="{5234B5D4-E76F-4321-94F0-D752ACBAA978}" type="presParOf" srcId="{BA24A0FD-E3A0-4336-8A0F-CCBB14A2A601}" destId="{D94FBD14-1725-440C-AB91-DD157B9A5A0C}" srcOrd="1" destOrd="0" presId="urn:microsoft.com/office/officeart/2005/8/layout/hList9"/>
    <dgm:cxn modelId="{FA085BBB-FAFB-4709-AEA7-EAE2F7216FFE}" type="presParOf" srcId="{F726ACEF-D18D-4469-B11F-FE93D16DD588}" destId="{A72096CE-522A-4B51-A5D0-16CCFD6C7FB4}" srcOrd="7" destOrd="0" presId="urn:microsoft.com/office/officeart/2005/8/layout/hList9"/>
    <dgm:cxn modelId="{99C811CE-4310-4EB9-B9EA-122E8FE3FE5C}" type="presParOf" srcId="{F726ACEF-D18D-4469-B11F-FE93D16DD588}" destId="{0148E1C0-B0D2-4E6D-BC87-096A4C548CD4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CCF0D6-7486-45B6-A933-ADEA4B82479E}" type="doc">
      <dgm:prSet loTypeId="urn:microsoft.com/office/officeart/2008/layout/AlternatingHexagons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32535B-6448-44AD-A60A-9493FA074EA0}">
      <dgm:prSet phldrT="[Текст]" custT="1"/>
      <dgm:spPr/>
      <dgm:t>
        <a:bodyPr lIns="36000" tIns="36000" rIns="36000" bIns="36000"/>
        <a:lstStyle/>
        <a:p>
          <a:r>
            <a:rPr lang="ru-RU" sz="1050" b="1" u="sng" dirty="0" smtClean="0">
              <a:latin typeface="Arial" panose="020B0604020202020204" pitchFamily="34" charset="0"/>
              <a:cs typeface="Arial" panose="020B0604020202020204" pitchFamily="34" charset="0"/>
            </a:rPr>
            <a:t>2017</a:t>
          </a:r>
        </a:p>
        <a:p>
          <a:r>
            <a:rPr lang="ru-RU" sz="2400" b="1" dirty="0" smtClean="0">
              <a:latin typeface="Arial" panose="020B0604020202020204" pitchFamily="34" charset="0"/>
              <a:cs typeface="Arial" panose="020B0604020202020204" pitchFamily="34" charset="0"/>
            </a:rPr>
            <a:t>31</a:t>
          </a:r>
          <a:endParaRPr lang="ru-RU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686E81-165E-4106-89FE-884738FEDAEB}" type="parTrans" cxnId="{2CA7C312-1111-4512-B668-88487B3F596B}">
      <dgm:prSet/>
      <dgm:spPr/>
      <dgm:t>
        <a:bodyPr/>
        <a:lstStyle/>
        <a:p>
          <a:endParaRPr lang="ru-RU"/>
        </a:p>
      </dgm:t>
    </dgm:pt>
    <dgm:pt modelId="{84CD3C83-5518-4944-B023-B02A2E7BD9EA}" type="sibTrans" cxnId="{2CA7C312-1111-4512-B668-88487B3F596B}">
      <dgm:prSet custT="1"/>
      <dgm:spPr/>
      <dgm:t>
        <a:bodyPr lIns="36000" tIns="36000" rIns="36000" bIns="36000"/>
        <a:lstStyle/>
        <a:p>
          <a:r>
            <a:rPr lang="ru-RU" sz="1050" b="1" u="sng" dirty="0" smtClean="0">
              <a:latin typeface="Arial" panose="020B0604020202020204" pitchFamily="34" charset="0"/>
              <a:cs typeface="Arial" panose="020B0604020202020204" pitchFamily="34" charset="0"/>
            </a:rPr>
            <a:t>2016</a:t>
          </a:r>
        </a:p>
        <a:p>
          <a:r>
            <a: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12</a:t>
          </a:r>
          <a:endParaRPr lang="ru-RU" sz="24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D7D694-436C-4FA3-A7A2-AE83FECECFA6}">
      <dgm:prSet phldrT="[Текст]" custT="1"/>
      <dgm:spPr>
        <a:solidFill>
          <a:schemeClr val="accent2"/>
        </a:solidFill>
      </dgm:spPr>
      <dgm:t>
        <a:bodyPr lIns="36000" tIns="36000" rIns="36000" bIns="36000"/>
        <a:lstStyle/>
        <a:p>
          <a:endParaRPr lang="ru-RU" sz="1050" b="1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1050" b="1" dirty="0" smtClean="0">
              <a:latin typeface="Arial" panose="020B0604020202020204" pitchFamily="34" charset="0"/>
              <a:cs typeface="Arial" panose="020B0604020202020204" pitchFamily="34" charset="0"/>
            </a:rPr>
            <a:t>Не подлежит передаче</a:t>
          </a:r>
        </a:p>
        <a:p>
          <a:r>
            <a:rPr lang="ru-RU" sz="2800" b="1" dirty="0" smtClean="0">
              <a:latin typeface="Arial" panose="020B0604020202020204" pitchFamily="34" charset="0"/>
              <a:cs typeface="Arial" panose="020B0604020202020204" pitchFamily="34" charset="0"/>
            </a:rPr>
            <a:t>6</a:t>
          </a:r>
        </a:p>
      </dgm:t>
    </dgm:pt>
    <dgm:pt modelId="{C06ED92F-F661-48D9-A0CC-1E8AEC22A0AC}" type="parTrans" cxnId="{9B43A6CE-E987-4FF8-8B04-DABD6907C0B3}">
      <dgm:prSet/>
      <dgm:spPr/>
      <dgm:t>
        <a:bodyPr/>
        <a:lstStyle/>
        <a:p>
          <a:endParaRPr lang="ru-RU"/>
        </a:p>
      </dgm:t>
    </dgm:pt>
    <dgm:pt modelId="{CF7097A8-05D0-4D94-B886-298B22B3B78C}" type="sibTrans" cxnId="{9B43A6CE-E987-4FF8-8B04-DABD6907C0B3}">
      <dgm:prSet custT="1"/>
      <dgm:spPr>
        <a:solidFill>
          <a:srgbClr val="002060"/>
        </a:solidFill>
      </dgm:spPr>
      <dgm:t>
        <a:bodyPr lIns="36000" tIns="36000" rIns="36000" bIns="36000"/>
        <a:lstStyle/>
        <a:p>
          <a:r>
            <a:rPr lang="ru-RU" sz="2800" b="1" dirty="0" smtClean="0">
              <a:latin typeface="Arial" panose="020B0604020202020204" pitchFamily="34" charset="0"/>
              <a:cs typeface="Arial" panose="020B0604020202020204" pitchFamily="34" charset="0"/>
            </a:rPr>
            <a:t>ДГУ</a:t>
          </a:r>
          <a:endParaRPr lang="ru-RU" sz="2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FCBBE9-EB4F-4C30-B0B0-7BCAB9C48E8D}">
      <dgm:prSet phldrT="[Текст]" custT="1"/>
      <dgm:spPr/>
      <dgm:t>
        <a:bodyPr lIns="36000" tIns="36000" rIns="36000" bIns="36000"/>
        <a:lstStyle/>
        <a:p>
          <a:r>
            <a:rPr lang="ru-RU" sz="1050" b="1" dirty="0" smtClean="0">
              <a:latin typeface="Arial" panose="020B0604020202020204" pitchFamily="34" charset="0"/>
              <a:cs typeface="Arial" panose="020B0604020202020204" pitchFamily="34" charset="0"/>
            </a:rPr>
            <a:t>     на </a:t>
          </a:r>
          <a:r>
            <a:rPr lang="ru-RU" sz="1050" b="1" u="sng" dirty="0" smtClean="0">
              <a:latin typeface="Arial" panose="020B0604020202020204" pitchFamily="34" charset="0"/>
              <a:cs typeface="Arial" panose="020B0604020202020204" pitchFamily="34" charset="0"/>
            </a:rPr>
            <a:t>2019</a:t>
          </a:r>
        </a:p>
        <a:p>
          <a:r>
            <a:rPr lang="ru-RU" sz="2400" b="1" dirty="0" smtClean="0">
              <a:latin typeface="Arial" panose="020B0604020202020204" pitchFamily="34" charset="0"/>
              <a:cs typeface="Arial" panose="020B0604020202020204" pitchFamily="34" charset="0"/>
            </a:rPr>
            <a:t>2</a:t>
          </a:r>
          <a:endParaRPr lang="ru-RU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376021-A448-49DD-80F6-2B36C275BC3B}" type="parTrans" cxnId="{FA34D306-C6E7-4CB8-8156-866677F7C494}">
      <dgm:prSet/>
      <dgm:spPr/>
      <dgm:t>
        <a:bodyPr/>
        <a:lstStyle/>
        <a:p>
          <a:endParaRPr lang="ru-RU"/>
        </a:p>
      </dgm:t>
    </dgm:pt>
    <dgm:pt modelId="{938A6BE7-66B4-43BF-9288-8819B6E204D5}" type="sibTrans" cxnId="{FA34D306-C6E7-4CB8-8156-866677F7C494}">
      <dgm:prSet custT="1"/>
      <dgm:spPr/>
      <dgm:t>
        <a:bodyPr lIns="36000" tIns="36000" rIns="36000" bIns="36000"/>
        <a:lstStyle/>
        <a:p>
          <a:r>
            <a:rPr lang="ru-RU" sz="1050" b="1" u="sng" dirty="0" smtClean="0">
              <a:latin typeface="Arial" panose="020B0604020202020204" pitchFamily="34" charset="0"/>
              <a:cs typeface="Arial" panose="020B0604020202020204" pitchFamily="34" charset="0"/>
            </a:rPr>
            <a:t>2018</a:t>
          </a:r>
        </a:p>
        <a:p>
          <a:r>
            <a:rPr lang="ru-RU" sz="2400" b="1" dirty="0" smtClean="0">
              <a:latin typeface="Arial" panose="020B0604020202020204" pitchFamily="34" charset="0"/>
              <a:cs typeface="Arial" panose="020B0604020202020204" pitchFamily="34" charset="0"/>
            </a:rPr>
            <a:t>11</a:t>
          </a:r>
          <a:endParaRPr lang="ru-RU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BEC6E1-1BA5-4048-A35E-6546AA041DF9}" type="pres">
      <dgm:prSet presAssocID="{5BCCF0D6-7486-45B6-A933-ADEA4B82479E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DF75D0E0-D3B7-42E4-B6A6-9B2646DB6702}" type="pres">
      <dgm:prSet presAssocID="{5132535B-6448-44AD-A60A-9493FA074EA0}" presName="composite" presStyleCnt="0"/>
      <dgm:spPr/>
    </dgm:pt>
    <dgm:pt modelId="{153D1761-8B21-4FB1-ACFD-49F5758F67B1}" type="pres">
      <dgm:prSet presAssocID="{5132535B-6448-44AD-A60A-9493FA074EA0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99D899-601C-47BE-BF9F-A9F18593B64A}" type="pres">
      <dgm:prSet presAssocID="{5132535B-6448-44AD-A60A-9493FA074EA0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C69D7C-0901-4786-8C85-74A11FF64A3B}" type="pres">
      <dgm:prSet presAssocID="{5132535B-6448-44AD-A60A-9493FA074EA0}" presName="BalanceSpacing" presStyleCnt="0"/>
      <dgm:spPr/>
    </dgm:pt>
    <dgm:pt modelId="{E17CAF5A-36CB-4DC6-B8B9-193F0C4DFF49}" type="pres">
      <dgm:prSet presAssocID="{5132535B-6448-44AD-A60A-9493FA074EA0}" presName="BalanceSpacing1" presStyleCnt="0"/>
      <dgm:spPr/>
    </dgm:pt>
    <dgm:pt modelId="{7ACEFDE4-40BC-4426-B079-A844B523E655}" type="pres">
      <dgm:prSet presAssocID="{84CD3C83-5518-4944-B023-B02A2E7BD9EA}" presName="Accent1Text" presStyleLbl="node1" presStyleIdx="1" presStyleCnt="6"/>
      <dgm:spPr/>
      <dgm:t>
        <a:bodyPr/>
        <a:lstStyle/>
        <a:p>
          <a:endParaRPr lang="ru-RU"/>
        </a:p>
      </dgm:t>
    </dgm:pt>
    <dgm:pt modelId="{B3BEB102-2188-4551-9D6F-068C733724CB}" type="pres">
      <dgm:prSet presAssocID="{84CD3C83-5518-4944-B023-B02A2E7BD9EA}" presName="spaceBetweenRectangles" presStyleCnt="0"/>
      <dgm:spPr/>
    </dgm:pt>
    <dgm:pt modelId="{C698E99B-BD18-4BD3-9A1D-DAFE71E446EC}" type="pres">
      <dgm:prSet presAssocID="{56D7D694-436C-4FA3-A7A2-AE83FECECFA6}" presName="composite" presStyleCnt="0"/>
      <dgm:spPr/>
    </dgm:pt>
    <dgm:pt modelId="{B1D5B64E-6B51-4C94-890A-3D356BA4B93D}" type="pres">
      <dgm:prSet presAssocID="{56D7D694-436C-4FA3-A7A2-AE83FECECFA6}" presName="Parent1" presStyleLbl="node1" presStyleIdx="2" presStyleCnt="6" custLinFactX="-5960" custLinFactNeighborX="-100000" custLinFactNeighborY="-5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4154BC-783F-4EF8-B1E2-06A4237FBE54}" type="pres">
      <dgm:prSet presAssocID="{56D7D694-436C-4FA3-A7A2-AE83FECECFA6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A20F21-2197-417B-B88C-667541ECADCE}" type="pres">
      <dgm:prSet presAssocID="{56D7D694-436C-4FA3-A7A2-AE83FECECFA6}" presName="BalanceSpacing" presStyleCnt="0"/>
      <dgm:spPr/>
    </dgm:pt>
    <dgm:pt modelId="{C9020B5C-1FAA-495F-8774-00A016CDABD9}" type="pres">
      <dgm:prSet presAssocID="{56D7D694-436C-4FA3-A7A2-AE83FECECFA6}" presName="BalanceSpacing1" presStyleCnt="0"/>
      <dgm:spPr/>
    </dgm:pt>
    <dgm:pt modelId="{AB033611-D9AC-4443-B964-2671B7A7BDD8}" type="pres">
      <dgm:prSet presAssocID="{CF7097A8-05D0-4D94-B886-298B22B3B78C}" presName="Accent1Text" presStyleLbl="node1" presStyleIdx="3" presStyleCnt="6" custLinFactX="-4556" custLinFactNeighborX="-100000" custLinFactNeighborY="-514"/>
      <dgm:spPr/>
      <dgm:t>
        <a:bodyPr/>
        <a:lstStyle/>
        <a:p>
          <a:endParaRPr lang="ru-RU"/>
        </a:p>
      </dgm:t>
    </dgm:pt>
    <dgm:pt modelId="{B813AF46-AF37-43B7-9B84-7474D3D7E451}" type="pres">
      <dgm:prSet presAssocID="{CF7097A8-05D0-4D94-B886-298B22B3B78C}" presName="spaceBetweenRectangles" presStyleCnt="0"/>
      <dgm:spPr/>
    </dgm:pt>
    <dgm:pt modelId="{928C182E-32B6-4DAB-976D-FF27CFEE3EF7}" type="pres">
      <dgm:prSet presAssocID="{F9FCBBE9-EB4F-4C30-B0B0-7BCAB9C48E8D}" presName="composite" presStyleCnt="0"/>
      <dgm:spPr/>
    </dgm:pt>
    <dgm:pt modelId="{33853C23-8900-4B97-9C28-510589C581B5}" type="pres">
      <dgm:prSet presAssocID="{F9FCBBE9-EB4F-4C30-B0B0-7BCAB9C48E8D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07052C-087A-425A-8C57-2F8256ABC62C}" type="pres">
      <dgm:prSet presAssocID="{F9FCBBE9-EB4F-4C30-B0B0-7BCAB9C48E8D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BA2087-B75D-4BEF-8C6E-3D0FC29C4370}" type="pres">
      <dgm:prSet presAssocID="{F9FCBBE9-EB4F-4C30-B0B0-7BCAB9C48E8D}" presName="BalanceSpacing" presStyleCnt="0"/>
      <dgm:spPr/>
    </dgm:pt>
    <dgm:pt modelId="{B0F5866B-DF35-426A-9C37-A4CE3C9D3E16}" type="pres">
      <dgm:prSet presAssocID="{F9FCBBE9-EB4F-4C30-B0B0-7BCAB9C48E8D}" presName="BalanceSpacing1" presStyleCnt="0"/>
      <dgm:spPr/>
    </dgm:pt>
    <dgm:pt modelId="{28978C7A-3BF3-41E1-A228-9FB07C8F170F}" type="pres">
      <dgm:prSet presAssocID="{938A6BE7-66B4-43BF-9288-8819B6E204D5}" presName="Accent1Text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4E50DE76-18F6-4670-AD89-C08CDE0101AE}" type="presOf" srcId="{84CD3C83-5518-4944-B023-B02A2E7BD9EA}" destId="{7ACEFDE4-40BC-4426-B079-A844B523E655}" srcOrd="0" destOrd="0" presId="urn:microsoft.com/office/officeart/2008/layout/AlternatingHexagons"/>
    <dgm:cxn modelId="{EEAC9416-5EA9-4F1E-B72F-34FF8709BAED}" type="presOf" srcId="{CF7097A8-05D0-4D94-B886-298B22B3B78C}" destId="{AB033611-D9AC-4443-B964-2671B7A7BDD8}" srcOrd="0" destOrd="0" presId="urn:microsoft.com/office/officeart/2008/layout/AlternatingHexagons"/>
    <dgm:cxn modelId="{DB3DA9E4-E6FE-4E07-83EA-8E89F2259CAD}" type="presOf" srcId="{5BCCF0D6-7486-45B6-A933-ADEA4B82479E}" destId="{F2BEC6E1-1BA5-4048-A35E-6546AA041DF9}" srcOrd="0" destOrd="0" presId="urn:microsoft.com/office/officeart/2008/layout/AlternatingHexagons"/>
    <dgm:cxn modelId="{9B43A6CE-E987-4FF8-8B04-DABD6907C0B3}" srcId="{5BCCF0D6-7486-45B6-A933-ADEA4B82479E}" destId="{56D7D694-436C-4FA3-A7A2-AE83FECECFA6}" srcOrd="1" destOrd="0" parTransId="{C06ED92F-F661-48D9-A0CC-1E8AEC22A0AC}" sibTransId="{CF7097A8-05D0-4D94-B886-298B22B3B78C}"/>
    <dgm:cxn modelId="{51F686FE-FA73-4D10-BB82-40CEE72E35CB}" type="presOf" srcId="{F9FCBBE9-EB4F-4C30-B0B0-7BCAB9C48E8D}" destId="{33853C23-8900-4B97-9C28-510589C581B5}" srcOrd="0" destOrd="0" presId="urn:microsoft.com/office/officeart/2008/layout/AlternatingHexagons"/>
    <dgm:cxn modelId="{27BA73CF-F122-4BD1-92DD-289B06BA6E8C}" type="presOf" srcId="{56D7D694-436C-4FA3-A7A2-AE83FECECFA6}" destId="{B1D5B64E-6B51-4C94-890A-3D356BA4B93D}" srcOrd="0" destOrd="0" presId="urn:microsoft.com/office/officeart/2008/layout/AlternatingHexagons"/>
    <dgm:cxn modelId="{AA5B49B0-102E-439A-BC32-8B5BFA384B06}" type="presOf" srcId="{938A6BE7-66B4-43BF-9288-8819B6E204D5}" destId="{28978C7A-3BF3-41E1-A228-9FB07C8F170F}" srcOrd="0" destOrd="0" presId="urn:microsoft.com/office/officeart/2008/layout/AlternatingHexagons"/>
    <dgm:cxn modelId="{FA34D306-C6E7-4CB8-8156-866677F7C494}" srcId="{5BCCF0D6-7486-45B6-A933-ADEA4B82479E}" destId="{F9FCBBE9-EB4F-4C30-B0B0-7BCAB9C48E8D}" srcOrd="2" destOrd="0" parTransId="{AF376021-A448-49DD-80F6-2B36C275BC3B}" sibTransId="{938A6BE7-66B4-43BF-9288-8819B6E204D5}"/>
    <dgm:cxn modelId="{2CA7C312-1111-4512-B668-88487B3F596B}" srcId="{5BCCF0D6-7486-45B6-A933-ADEA4B82479E}" destId="{5132535B-6448-44AD-A60A-9493FA074EA0}" srcOrd="0" destOrd="0" parTransId="{B0686E81-165E-4106-89FE-884738FEDAEB}" sibTransId="{84CD3C83-5518-4944-B023-B02A2E7BD9EA}"/>
    <dgm:cxn modelId="{AE8E1A0D-EC9C-43B1-9E03-BC30848C32AC}" type="presOf" srcId="{5132535B-6448-44AD-A60A-9493FA074EA0}" destId="{153D1761-8B21-4FB1-ACFD-49F5758F67B1}" srcOrd="0" destOrd="0" presId="urn:microsoft.com/office/officeart/2008/layout/AlternatingHexagons"/>
    <dgm:cxn modelId="{99C1042D-3C4E-4041-B397-10B7BAC68D68}" type="presParOf" srcId="{F2BEC6E1-1BA5-4048-A35E-6546AA041DF9}" destId="{DF75D0E0-D3B7-42E4-B6A6-9B2646DB6702}" srcOrd="0" destOrd="0" presId="urn:microsoft.com/office/officeart/2008/layout/AlternatingHexagons"/>
    <dgm:cxn modelId="{FAD8266E-6602-409C-934F-C7158E49D296}" type="presParOf" srcId="{DF75D0E0-D3B7-42E4-B6A6-9B2646DB6702}" destId="{153D1761-8B21-4FB1-ACFD-49F5758F67B1}" srcOrd="0" destOrd="0" presId="urn:microsoft.com/office/officeart/2008/layout/AlternatingHexagons"/>
    <dgm:cxn modelId="{5F2171E4-ECE1-49D9-8501-B264468BC9C5}" type="presParOf" srcId="{DF75D0E0-D3B7-42E4-B6A6-9B2646DB6702}" destId="{0499D899-601C-47BE-BF9F-A9F18593B64A}" srcOrd="1" destOrd="0" presId="urn:microsoft.com/office/officeart/2008/layout/AlternatingHexagons"/>
    <dgm:cxn modelId="{8515847F-1CC9-4B82-963F-B8E87192ADAF}" type="presParOf" srcId="{DF75D0E0-D3B7-42E4-B6A6-9B2646DB6702}" destId="{16C69D7C-0901-4786-8C85-74A11FF64A3B}" srcOrd="2" destOrd="0" presId="urn:microsoft.com/office/officeart/2008/layout/AlternatingHexagons"/>
    <dgm:cxn modelId="{854C30B8-6002-482F-BD47-1413986E245B}" type="presParOf" srcId="{DF75D0E0-D3B7-42E4-B6A6-9B2646DB6702}" destId="{E17CAF5A-36CB-4DC6-B8B9-193F0C4DFF49}" srcOrd="3" destOrd="0" presId="urn:microsoft.com/office/officeart/2008/layout/AlternatingHexagons"/>
    <dgm:cxn modelId="{ABE31572-967A-4DB2-8A7E-265C81DF7673}" type="presParOf" srcId="{DF75D0E0-D3B7-42E4-B6A6-9B2646DB6702}" destId="{7ACEFDE4-40BC-4426-B079-A844B523E655}" srcOrd="4" destOrd="0" presId="urn:microsoft.com/office/officeart/2008/layout/AlternatingHexagons"/>
    <dgm:cxn modelId="{0B6E4490-E0EF-48C0-AC24-B69CD2172289}" type="presParOf" srcId="{F2BEC6E1-1BA5-4048-A35E-6546AA041DF9}" destId="{B3BEB102-2188-4551-9D6F-068C733724CB}" srcOrd="1" destOrd="0" presId="urn:microsoft.com/office/officeart/2008/layout/AlternatingHexagons"/>
    <dgm:cxn modelId="{4EB49A95-B1C8-4C31-9631-22A2A1167025}" type="presParOf" srcId="{F2BEC6E1-1BA5-4048-A35E-6546AA041DF9}" destId="{C698E99B-BD18-4BD3-9A1D-DAFE71E446EC}" srcOrd="2" destOrd="0" presId="urn:microsoft.com/office/officeart/2008/layout/AlternatingHexagons"/>
    <dgm:cxn modelId="{D849199F-C1F1-4D43-BCBF-C8694E85C625}" type="presParOf" srcId="{C698E99B-BD18-4BD3-9A1D-DAFE71E446EC}" destId="{B1D5B64E-6B51-4C94-890A-3D356BA4B93D}" srcOrd="0" destOrd="0" presId="urn:microsoft.com/office/officeart/2008/layout/AlternatingHexagons"/>
    <dgm:cxn modelId="{CDFB0E71-25AC-4A99-AA37-1B91376D5E8D}" type="presParOf" srcId="{C698E99B-BD18-4BD3-9A1D-DAFE71E446EC}" destId="{C64154BC-783F-4EF8-B1E2-06A4237FBE54}" srcOrd="1" destOrd="0" presId="urn:microsoft.com/office/officeart/2008/layout/AlternatingHexagons"/>
    <dgm:cxn modelId="{4979D626-5FFA-4B53-A68B-F15D1E32D47C}" type="presParOf" srcId="{C698E99B-BD18-4BD3-9A1D-DAFE71E446EC}" destId="{CBA20F21-2197-417B-B88C-667541ECADCE}" srcOrd="2" destOrd="0" presId="urn:microsoft.com/office/officeart/2008/layout/AlternatingHexagons"/>
    <dgm:cxn modelId="{F027EEB5-523D-40D4-B52A-6FA1FF82F42D}" type="presParOf" srcId="{C698E99B-BD18-4BD3-9A1D-DAFE71E446EC}" destId="{C9020B5C-1FAA-495F-8774-00A016CDABD9}" srcOrd="3" destOrd="0" presId="urn:microsoft.com/office/officeart/2008/layout/AlternatingHexagons"/>
    <dgm:cxn modelId="{D2A1CD11-B007-4663-8435-3DB09E6C6A15}" type="presParOf" srcId="{C698E99B-BD18-4BD3-9A1D-DAFE71E446EC}" destId="{AB033611-D9AC-4443-B964-2671B7A7BDD8}" srcOrd="4" destOrd="0" presId="urn:microsoft.com/office/officeart/2008/layout/AlternatingHexagons"/>
    <dgm:cxn modelId="{6271F919-DA2F-4D73-B440-CEE1C1E6A9CF}" type="presParOf" srcId="{F2BEC6E1-1BA5-4048-A35E-6546AA041DF9}" destId="{B813AF46-AF37-43B7-9B84-7474D3D7E451}" srcOrd="3" destOrd="0" presId="urn:microsoft.com/office/officeart/2008/layout/AlternatingHexagons"/>
    <dgm:cxn modelId="{A9A82EAD-2DF9-4DD9-A83B-4A914B7A7FB0}" type="presParOf" srcId="{F2BEC6E1-1BA5-4048-A35E-6546AA041DF9}" destId="{928C182E-32B6-4DAB-976D-FF27CFEE3EF7}" srcOrd="4" destOrd="0" presId="urn:microsoft.com/office/officeart/2008/layout/AlternatingHexagons"/>
    <dgm:cxn modelId="{344CB9CB-66C3-4FC8-99CC-4EE6FA107846}" type="presParOf" srcId="{928C182E-32B6-4DAB-976D-FF27CFEE3EF7}" destId="{33853C23-8900-4B97-9C28-510589C581B5}" srcOrd="0" destOrd="0" presId="urn:microsoft.com/office/officeart/2008/layout/AlternatingHexagons"/>
    <dgm:cxn modelId="{86870F08-AEF0-4603-B27B-9EE0E91E94DE}" type="presParOf" srcId="{928C182E-32B6-4DAB-976D-FF27CFEE3EF7}" destId="{2507052C-087A-425A-8C57-2F8256ABC62C}" srcOrd="1" destOrd="0" presId="urn:microsoft.com/office/officeart/2008/layout/AlternatingHexagons"/>
    <dgm:cxn modelId="{4100E285-2290-44E5-B4A4-190A0EBFC8C5}" type="presParOf" srcId="{928C182E-32B6-4DAB-976D-FF27CFEE3EF7}" destId="{59BA2087-B75D-4BEF-8C6E-3D0FC29C4370}" srcOrd="2" destOrd="0" presId="urn:microsoft.com/office/officeart/2008/layout/AlternatingHexagons"/>
    <dgm:cxn modelId="{B9F16002-670B-4204-8C57-76AE2147D19E}" type="presParOf" srcId="{928C182E-32B6-4DAB-976D-FF27CFEE3EF7}" destId="{B0F5866B-DF35-426A-9C37-A4CE3C9D3E16}" srcOrd="3" destOrd="0" presId="urn:microsoft.com/office/officeart/2008/layout/AlternatingHexagons"/>
    <dgm:cxn modelId="{6CDE9261-19E5-4104-9EA1-D5B036EFFD8D}" type="presParOf" srcId="{928C182E-32B6-4DAB-976D-FF27CFEE3EF7}" destId="{28978C7A-3BF3-41E1-A228-9FB07C8F170F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5D2879-79F9-4533-9B67-24A85E477CF9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</dgm:pt>
    <dgm:pt modelId="{F7B30134-57ED-4BC6-B385-EF6F692B09AB}">
      <dgm:prSet phldrT="[Текст]" custT="1"/>
      <dgm:spPr/>
      <dgm:t>
        <a:bodyPr/>
        <a:lstStyle/>
        <a:p>
          <a:r>
            <a:rPr lang="ru-RU" sz="105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Движимое имущество балансовой стоимостью свыше 40000 руб. (ОИС) на общую сумму 475 456,5 руб.</a:t>
          </a:r>
          <a:endParaRPr lang="ru-RU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E58291-9ACE-4E8C-A335-6A30C262FA0F}" type="parTrans" cxnId="{72906DA2-8B60-48C5-B822-C3F0EB572268}">
      <dgm:prSet/>
      <dgm:spPr/>
      <dgm:t>
        <a:bodyPr/>
        <a:lstStyle/>
        <a:p>
          <a:endParaRPr lang="ru-RU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A063CB-08B4-46CD-AC60-8FD18CA7E6ED}" type="sibTrans" cxnId="{72906DA2-8B60-48C5-B822-C3F0EB572268}">
      <dgm:prSet/>
      <dgm:spPr/>
      <dgm:t>
        <a:bodyPr/>
        <a:lstStyle/>
        <a:p>
          <a:endParaRPr lang="ru-RU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656CEE-2372-4DE0-B687-29AFB31A6757}">
      <dgm:prSet phldrT="[Текст]" custT="1"/>
      <dgm:spPr/>
      <dgm:t>
        <a:bodyPr/>
        <a:lstStyle/>
        <a:p>
          <a:pPr>
            <a:lnSpc>
              <a:spcPct val="90000"/>
            </a:lnSpc>
          </a:pPr>
          <a:r>
            <a:rPr lang="ru-RU" sz="105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Автопринадлежности стоимостью </a:t>
          </a:r>
        </a:p>
        <a:p>
          <a:pPr>
            <a:lnSpc>
              <a:spcPct val="100000"/>
            </a:lnSpc>
          </a:pPr>
          <a:endParaRPr lang="en-US" sz="1050" b="1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lnSpc>
              <a:spcPct val="100000"/>
            </a:lnSpc>
          </a:pPr>
          <a:r>
            <a:rPr lang="ru-RU" sz="105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до 40 000 руб. и свыше 40 000 руб. на общую сумму 1 262 514,73 руб.</a:t>
          </a:r>
          <a:endParaRPr lang="ru-RU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16C93C-9EC6-4F05-800C-44B1370FFB86}" type="parTrans" cxnId="{419F2F8E-8355-490D-81DA-C56D6A9F1B44}">
      <dgm:prSet/>
      <dgm:spPr/>
      <dgm:t>
        <a:bodyPr/>
        <a:lstStyle/>
        <a:p>
          <a:endParaRPr lang="ru-RU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650F04-C2C0-43DB-ADFF-179C41BA23F5}" type="sibTrans" cxnId="{419F2F8E-8355-490D-81DA-C56D6A9F1B44}">
      <dgm:prSet/>
      <dgm:spPr/>
      <dgm:t>
        <a:bodyPr/>
        <a:lstStyle/>
        <a:p>
          <a:endParaRPr lang="ru-RU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C5E933-CAF1-4C2A-81F4-EDF601B3FDF6}">
      <dgm:prSet phldrT="[Текст]" custT="1"/>
      <dgm:spPr/>
      <dgm:t>
        <a:bodyPr/>
        <a:lstStyle/>
        <a:p>
          <a:r>
            <a:rPr lang="ru-RU" sz="105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Гараж в с. Алтайское</a:t>
          </a:r>
          <a:endParaRPr lang="ru-RU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FB2BDB-EA24-4F2F-9337-E95445D9FDB1}" type="parTrans" cxnId="{ACDF1D73-0FD1-42E6-8AC8-1932633B882C}">
      <dgm:prSet/>
      <dgm:spPr/>
      <dgm:t>
        <a:bodyPr/>
        <a:lstStyle/>
        <a:p>
          <a:endParaRPr lang="ru-RU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8912BB-ED08-42B2-9A5D-D9E614625E5B}" type="sibTrans" cxnId="{ACDF1D73-0FD1-42E6-8AC8-1932633B882C}">
      <dgm:prSet/>
      <dgm:spPr/>
      <dgm:t>
        <a:bodyPr/>
        <a:lstStyle/>
        <a:p>
          <a:endParaRPr lang="ru-RU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18FA4A-DEDB-4B2A-BA07-6903D9C8719E}">
      <dgm:prSet custT="1"/>
      <dgm:spPr/>
      <dgm:t>
        <a:bodyPr/>
        <a:lstStyle/>
        <a:p>
          <a:r>
            <a:rPr lang="ru-RU" sz="105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Переданы обязательства по уплате аренды по 2 земельным участкам</a:t>
          </a:r>
          <a:endParaRPr lang="ru-RU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EEDF54-66B4-4A16-9643-8A78F9C74756}" type="parTrans" cxnId="{BCF068B6-0C1A-4707-873D-1A16E78C47A3}">
      <dgm:prSet/>
      <dgm:spPr/>
      <dgm:t>
        <a:bodyPr/>
        <a:lstStyle/>
        <a:p>
          <a:endParaRPr lang="ru-RU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2FD99D-16B4-470E-87AD-F57AAC140652}" type="sibTrans" cxnId="{BCF068B6-0C1A-4707-873D-1A16E78C47A3}">
      <dgm:prSet/>
      <dgm:spPr/>
      <dgm:t>
        <a:bodyPr/>
        <a:lstStyle/>
        <a:p>
          <a:endParaRPr lang="ru-RU" sz="105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AF6AEA-EBF4-4CAE-ADAC-C32FB3777DCF}" type="pres">
      <dgm:prSet presAssocID="{6A5D2879-79F9-4533-9B67-24A85E477CF9}" presName="linear" presStyleCnt="0">
        <dgm:presLayoutVars>
          <dgm:dir/>
          <dgm:resizeHandles val="exact"/>
        </dgm:presLayoutVars>
      </dgm:prSet>
      <dgm:spPr/>
    </dgm:pt>
    <dgm:pt modelId="{7E83F6EF-F544-4A10-927C-470C20F6CB7C}" type="pres">
      <dgm:prSet presAssocID="{F7B30134-57ED-4BC6-B385-EF6F692B09AB}" presName="comp" presStyleCnt="0"/>
      <dgm:spPr/>
    </dgm:pt>
    <dgm:pt modelId="{75B15FA2-45A0-4C5D-BECB-DCBF0B3E0FBB}" type="pres">
      <dgm:prSet presAssocID="{F7B30134-57ED-4BC6-B385-EF6F692B09AB}" presName="box" presStyleLbl="node1" presStyleIdx="0" presStyleCnt="4"/>
      <dgm:spPr/>
      <dgm:t>
        <a:bodyPr/>
        <a:lstStyle/>
        <a:p>
          <a:endParaRPr lang="ru-RU"/>
        </a:p>
      </dgm:t>
    </dgm:pt>
    <dgm:pt modelId="{857E5C29-4F7A-42E4-A68A-7BF3D08BD971}" type="pres">
      <dgm:prSet presAssocID="{F7B30134-57ED-4BC6-B385-EF6F692B09AB}" presName="img" presStyleLbl="fgImgPlace1" presStyleIdx="0" presStyleCnt="4" custScaleX="85958" custLinFactNeighborX="-892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6000" r="-46000"/>
          </a:stretch>
        </a:blipFill>
      </dgm:spPr>
    </dgm:pt>
    <dgm:pt modelId="{E58F1EEE-CADA-4C7D-ADF7-675EFD12424B}" type="pres">
      <dgm:prSet presAssocID="{F7B30134-57ED-4BC6-B385-EF6F692B09AB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6CAE41-11B6-474D-BC81-EF7A7DEEE487}" type="pres">
      <dgm:prSet presAssocID="{83A063CB-08B4-46CD-AC60-8FD18CA7E6ED}" presName="spacer" presStyleCnt="0"/>
      <dgm:spPr/>
    </dgm:pt>
    <dgm:pt modelId="{918BC93B-80C1-4D05-BF03-4D9064E2F7AB}" type="pres">
      <dgm:prSet presAssocID="{21656CEE-2372-4DE0-B687-29AFB31A6757}" presName="comp" presStyleCnt="0"/>
      <dgm:spPr/>
    </dgm:pt>
    <dgm:pt modelId="{94334F6F-0360-47DD-BDFF-E60D22211CF7}" type="pres">
      <dgm:prSet presAssocID="{21656CEE-2372-4DE0-B687-29AFB31A6757}" presName="box" presStyleLbl="node1" presStyleIdx="1" presStyleCnt="4" custLinFactNeighborX="1786" custLinFactNeighborY="2841"/>
      <dgm:spPr/>
      <dgm:t>
        <a:bodyPr/>
        <a:lstStyle/>
        <a:p>
          <a:endParaRPr lang="ru-RU"/>
        </a:p>
      </dgm:t>
    </dgm:pt>
    <dgm:pt modelId="{6BE137DA-FC06-4697-A6FD-C34B76C8BF81}" type="pres">
      <dgm:prSet presAssocID="{21656CEE-2372-4DE0-B687-29AFB31A6757}" presName="img" presStyleLbl="fgImgPlace1" presStyleIdx="1" presStyleCnt="4" custScaleX="85958" custLinFactNeighborX="-8929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7D3A8BDC-922E-457A-B19D-777839212F22}" type="pres">
      <dgm:prSet presAssocID="{21656CEE-2372-4DE0-B687-29AFB31A6757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76EEB2-20A9-429A-ACD3-AF5A33364805}" type="pres">
      <dgm:prSet presAssocID="{64650F04-C2C0-43DB-ADFF-179C41BA23F5}" presName="spacer" presStyleCnt="0"/>
      <dgm:spPr/>
    </dgm:pt>
    <dgm:pt modelId="{06F973D4-4360-4B2B-AF45-8C686AEEB245}" type="pres">
      <dgm:prSet presAssocID="{38C5E933-CAF1-4C2A-81F4-EDF601B3FDF6}" presName="comp" presStyleCnt="0"/>
      <dgm:spPr/>
    </dgm:pt>
    <dgm:pt modelId="{8910393D-1F53-4B47-AB14-3AB4D2F35CCF}" type="pres">
      <dgm:prSet presAssocID="{38C5E933-CAF1-4C2A-81F4-EDF601B3FDF6}" presName="box" presStyleLbl="node1" presStyleIdx="2" presStyleCnt="4" custLinFactNeighborX="-11490" custLinFactNeighborY="-1142"/>
      <dgm:spPr/>
      <dgm:t>
        <a:bodyPr/>
        <a:lstStyle/>
        <a:p>
          <a:endParaRPr lang="ru-RU"/>
        </a:p>
      </dgm:t>
    </dgm:pt>
    <dgm:pt modelId="{9B7C7EDD-C4CC-4A49-8D12-A235FFF5E55E}" type="pres">
      <dgm:prSet presAssocID="{38C5E933-CAF1-4C2A-81F4-EDF601B3FDF6}" presName="img" presStyleLbl="fgImgPlace1" presStyleIdx="2" presStyleCnt="4" custScaleX="85958" custLinFactNeighborX="-8929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B03C5F56-7796-451D-8FB0-341A1CD5817A}" type="pres">
      <dgm:prSet presAssocID="{38C5E933-CAF1-4C2A-81F4-EDF601B3FDF6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04F25E-C786-46EC-9B65-395FFD080EE8}" type="pres">
      <dgm:prSet presAssocID="{BC8912BB-ED08-42B2-9A5D-D9E614625E5B}" presName="spacer" presStyleCnt="0"/>
      <dgm:spPr/>
    </dgm:pt>
    <dgm:pt modelId="{99B5D8FA-76CB-4BD4-971D-D32B8CFC99CE}" type="pres">
      <dgm:prSet presAssocID="{6918FA4A-DEDB-4B2A-BA07-6903D9C8719E}" presName="comp" presStyleCnt="0"/>
      <dgm:spPr/>
    </dgm:pt>
    <dgm:pt modelId="{F7F83814-1943-4512-B23F-27BA31997320}" type="pres">
      <dgm:prSet presAssocID="{6918FA4A-DEDB-4B2A-BA07-6903D9C8719E}" presName="box" presStyleLbl="node1" presStyleIdx="3" presStyleCnt="4"/>
      <dgm:spPr/>
      <dgm:t>
        <a:bodyPr/>
        <a:lstStyle/>
        <a:p>
          <a:endParaRPr lang="ru-RU"/>
        </a:p>
      </dgm:t>
    </dgm:pt>
    <dgm:pt modelId="{064E01E5-9370-49E9-9C2C-D3E5AD83CD0E}" type="pres">
      <dgm:prSet presAssocID="{6918FA4A-DEDB-4B2A-BA07-6903D9C8719E}" presName="img" presStyleLbl="fgImgPlace1" presStyleIdx="3" presStyleCnt="4" custScaleX="85958" custLinFactNeighborX="-8929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CDB730F-D751-4192-8E6E-F831472EA531}" type="pres">
      <dgm:prSet presAssocID="{6918FA4A-DEDB-4B2A-BA07-6903D9C8719E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DF1D73-0FD1-42E6-8AC8-1932633B882C}" srcId="{6A5D2879-79F9-4533-9B67-24A85E477CF9}" destId="{38C5E933-CAF1-4C2A-81F4-EDF601B3FDF6}" srcOrd="2" destOrd="0" parTransId="{D6FB2BDB-EA24-4F2F-9337-E95445D9FDB1}" sibTransId="{BC8912BB-ED08-42B2-9A5D-D9E614625E5B}"/>
    <dgm:cxn modelId="{DAC44C7F-F5D5-49A3-94DF-289F7EBED1A6}" type="presOf" srcId="{6918FA4A-DEDB-4B2A-BA07-6903D9C8719E}" destId="{ECDB730F-D751-4192-8E6E-F831472EA531}" srcOrd="1" destOrd="0" presId="urn:microsoft.com/office/officeart/2005/8/layout/vList4"/>
    <dgm:cxn modelId="{1D748B88-BAA4-44BC-BD60-7C60250FF9B1}" type="presOf" srcId="{F7B30134-57ED-4BC6-B385-EF6F692B09AB}" destId="{75B15FA2-45A0-4C5D-BECB-DCBF0B3E0FBB}" srcOrd="0" destOrd="0" presId="urn:microsoft.com/office/officeart/2005/8/layout/vList4"/>
    <dgm:cxn modelId="{AD9D4E91-BA84-407A-8E02-1059ECC44A1B}" type="presOf" srcId="{6918FA4A-DEDB-4B2A-BA07-6903D9C8719E}" destId="{F7F83814-1943-4512-B23F-27BA31997320}" srcOrd="0" destOrd="0" presId="urn:microsoft.com/office/officeart/2005/8/layout/vList4"/>
    <dgm:cxn modelId="{80626AFA-9AD6-4B2B-B89E-D4AF809C6C83}" type="presOf" srcId="{38C5E933-CAF1-4C2A-81F4-EDF601B3FDF6}" destId="{B03C5F56-7796-451D-8FB0-341A1CD5817A}" srcOrd="1" destOrd="0" presId="urn:microsoft.com/office/officeart/2005/8/layout/vList4"/>
    <dgm:cxn modelId="{F6765B0B-7F51-4904-BD90-8A23167F278A}" type="presOf" srcId="{38C5E933-CAF1-4C2A-81F4-EDF601B3FDF6}" destId="{8910393D-1F53-4B47-AB14-3AB4D2F35CCF}" srcOrd="0" destOrd="0" presId="urn:microsoft.com/office/officeart/2005/8/layout/vList4"/>
    <dgm:cxn modelId="{DD255E6B-6F09-4483-B5F2-52DF5365574B}" type="presOf" srcId="{6A5D2879-79F9-4533-9B67-24A85E477CF9}" destId="{EDAF6AEA-EBF4-4CAE-ADAC-C32FB3777DCF}" srcOrd="0" destOrd="0" presId="urn:microsoft.com/office/officeart/2005/8/layout/vList4"/>
    <dgm:cxn modelId="{1EF7AF63-6A93-4B56-A5B9-8F7CA43F1285}" type="presOf" srcId="{F7B30134-57ED-4BC6-B385-EF6F692B09AB}" destId="{E58F1EEE-CADA-4C7D-ADF7-675EFD12424B}" srcOrd="1" destOrd="0" presId="urn:microsoft.com/office/officeart/2005/8/layout/vList4"/>
    <dgm:cxn modelId="{901EDA4A-4A66-4D3A-BAAA-00886B39F59B}" type="presOf" srcId="{21656CEE-2372-4DE0-B687-29AFB31A6757}" destId="{94334F6F-0360-47DD-BDFF-E60D22211CF7}" srcOrd="0" destOrd="0" presId="urn:microsoft.com/office/officeart/2005/8/layout/vList4"/>
    <dgm:cxn modelId="{BCF068B6-0C1A-4707-873D-1A16E78C47A3}" srcId="{6A5D2879-79F9-4533-9B67-24A85E477CF9}" destId="{6918FA4A-DEDB-4B2A-BA07-6903D9C8719E}" srcOrd="3" destOrd="0" parTransId="{35EEDF54-66B4-4A16-9643-8A78F9C74756}" sibTransId="{242FD99D-16B4-470E-87AD-F57AAC140652}"/>
    <dgm:cxn modelId="{5CA65D77-CB42-4A1F-9FFE-59F060D8DE36}" type="presOf" srcId="{21656CEE-2372-4DE0-B687-29AFB31A6757}" destId="{7D3A8BDC-922E-457A-B19D-777839212F22}" srcOrd="1" destOrd="0" presId="urn:microsoft.com/office/officeart/2005/8/layout/vList4"/>
    <dgm:cxn modelId="{419F2F8E-8355-490D-81DA-C56D6A9F1B44}" srcId="{6A5D2879-79F9-4533-9B67-24A85E477CF9}" destId="{21656CEE-2372-4DE0-B687-29AFB31A6757}" srcOrd="1" destOrd="0" parTransId="{DE16C93C-9EC6-4F05-800C-44B1370FFB86}" sibTransId="{64650F04-C2C0-43DB-ADFF-179C41BA23F5}"/>
    <dgm:cxn modelId="{72906DA2-8B60-48C5-B822-C3F0EB572268}" srcId="{6A5D2879-79F9-4533-9B67-24A85E477CF9}" destId="{F7B30134-57ED-4BC6-B385-EF6F692B09AB}" srcOrd="0" destOrd="0" parTransId="{B2E58291-9ACE-4E8C-A335-6A30C262FA0F}" sibTransId="{83A063CB-08B4-46CD-AC60-8FD18CA7E6ED}"/>
    <dgm:cxn modelId="{394F2934-2AC4-49B4-9F06-CFE1D74B91A0}" type="presParOf" srcId="{EDAF6AEA-EBF4-4CAE-ADAC-C32FB3777DCF}" destId="{7E83F6EF-F544-4A10-927C-470C20F6CB7C}" srcOrd="0" destOrd="0" presId="urn:microsoft.com/office/officeart/2005/8/layout/vList4"/>
    <dgm:cxn modelId="{5F7A05E4-0539-41E0-AA6D-E4746EF632E0}" type="presParOf" srcId="{7E83F6EF-F544-4A10-927C-470C20F6CB7C}" destId="{75B15FA2-45A0-4C5D-BECB-DCBF0B3E0FBB}" srcOrd="0" destOrd="0" presId="urn:microsoft.com/office/officeart/2005/8/layout/vList4"/>
    <dgm:cxn modelId="{C81C3037-36C9-480D-9698-138B10DF7C9E}" type="presParOf" srcId="{7E83F6EF-F544-4A10-927C-470C20F6CB7C}" destId="{857E5C29-4F7A-42E4-A68A-7BF3D08BD971}" srcOrd="1" destOrd="0" presId="urn:microsoft.com/office/officeart/2005/8/layout/vList4"/>
    <dgm:cxn modelId="{0B08FE84-1D6C-4589-8FD3-46105BECE87B}" type="presParOf" srcId="{7E83F6EF-F544-4A10-927C-470C20F6CB7C}" destId="{E58F1EEE-CADA-4C7D-ADF7-675EFD12424B}" srcOrd="2" destOrd="0" presId="urn:microsoft.com/office/officeart/2005/8/layout/vList4"/>
    <dgm:cxn modelId="{2CBD8F0F-1EEC-47C0-9E00-A3F54857ED30}" type="presParOf" srcId="{EDAF6AEA-EBF4-4CAE-ADAC-C32FB3777DCF}" destId="{8B6CAE41-11B6-474D-BC81-EF7A7DEEE487}" srcOrd="1" destOrd="0" presId="urn:microsoft.com/office/officeart/2005/8/layout/vList4"/>
    <dgm:cxn modelId="{2CC06C39-6E6B-4064-952C-F1608BF082D0}" type="presParOf" srcId="{EDAF6AEA-EBF4-4CAE-ADAC-C32FB3777DCF}" destId="{918BC93B-80C1-4D05-BF03-4D9064E2F7AB}" srcOrd="2" destOrd="0" presId="urn:microsoft.com/office/officeart/2005/8/layout/vList4"/>
    <dgm:cxn modelId="{9A42E0F7-0D00-4820-884A-EE3F89D6A6B8}" type="presParOf" srcId="{918BC93B-80C1-4D05-BF03-4D9064E2F7AB}" destId="{94334F6F-0360-47DD-BDFF-E60D22211CF7}" srcOrd="0" destOrd="0" presId="urn:microsoft.com/office/officeart/2005/8/layout/vList4"/>
    <dgm:cxn modelId="{D8FAE712-CBBE-4497-9593-8B83F33D012F}" type="presParOf" srcId="{918BC93B-80C1-4D05-BF03-4D9064E2F7AB}" destId="{6BE137DA-FC06-4697-A6FD-C34B76C8BF81}" srcOrd="1" destOrd="0" presId="urn:microsoft.com/office/officeart/2005/8/layout/vList4"/>
    <dgm:cxn modelId="{577F6D8C-68A6-4016-96C2-9A9567640F34}" type="presParOf" srcId="{918BC93B-80C1-4D05-BF03-4D9064E2F7AB}" destId="{7D3A8BDC-922E-457A-B19D-777839212F22}" srcOrd="2" destOrd="0" presId="urn:microsoft.com/office/officeart/2005/8/layout/vList4"/>
    <dgm:cxn modelId="{0653A6E9-F00A-47DC-AB64-67285C7AC59F}" type="presParOf" srcId="{EDAF6AEA-EBF4-4CAE-ADAC-C32FB3777DCF}" destId="{DF76EEB2-20A9-429A-ACD3-AF5A33364805}" srcOrd="3" destOrd="0" presId="urn:microsoft.com/office/officeart/2005/8/layout/vList4"/>
    <dgm:cxn modelId="{BBBEDB12-CEC0-4972-9A06-99CB364A04FA}" type="presParOf" srcId="{EDAF6AEA-EBF4-4CAE-ADAC-C32FB3777DCF}" destId="{06F973D4-4360-4B2B-AF45-8C686AEEB245}" srcOrd="4" destOrd="0" presId="urn:microsoft.com/office/officeart/2005/8/layout/vList4"/>
    <dgm:cxn modelId="{C6762007-D378-45B3-956F-D45BA2567649}" type="presParOf" srcId="{06F973D4-4360-4B2B-AF45-8C686AEEB245}" destId="{8910393D-1F53-4B47-AB14-3AB4D2F35CCF}" srcOrd="0" destOrd="0" presId="urn:microsoft.com/office/officeart/2005/8/layout/vList4"/>
    <dgm:cxn modelId="{E64365DD-00FE-4ADF-A664-08E9D0DAA5E6}" type="presParOf" srcId="{06F973D4-4360-4B2B-AF45-8C686AEEB245}" destId="{9B7C7EDD-C4CC-4A49-8D12-A235FFF5E55E}" srcOrd="1" destOrd="0" presId="urn:microsoft.com/office/officeart/2005/8/layout/vList4"/>
    <dgm:cxn modelId="{38F3260A-2889-4EA1-B1D6-D6531F20CC77}" type="presParOf" srcId="{06F973D4-4360-4B2B-AF45-8C686AEEB245}" destId="{B03C5F56-7796-451D-8FB0-341A1CD5817A}" srcOrd="2" destOrd="0" presId="urn:microsoft.com/office/officeart/2005/8/layout/vList4"/>
    <dgm:cxn modelId="{03F23635-A64D-4EE4-831C-A06A2DAE4E56}" type="presParOf" srcId="{EDAF6AEA-EBF4-4CAE-ADAC-C32FB3777DCF}" destId="{5404F25E-C786-46EC-9B65-395FFD080EE8}" srcOrd="5" destOrd="0" presId="urn:microsoft.com/office/officeart/2005/8/layout/vList4"/>
    <dgm:cxn modelId="{1EEF8141-2FF8-46EF-844D-97212A9662EB}" type="presParOf" srcId="{EDAF6AEA-EBF4-4CAE-ADAC-C32FB3777DCF}" destId="{99B5D8FA-76CB-4BD4-971D-D32B8CFC99CE}" srcOrd="6" destOrd="0" presId="urn:microsoft.com/office/officeart/2005/8/layout/vList4"/>
    <dgm:cxn modelId="{13943BC3-FC3D-45ED-BFB5-B89F4CA5364A}" type="presParOf" srcId="{99B5D8FA-76CB-4BD4-971D-D32B8CFC99CE}" destId="{F7F83814-1943-4512-B23F-27BA31997320}" srcOrd="0" destOrd="0" presId="urn:microsoft.com/office/officeart/2005/8/layout/vList4"/>
    <dgm:cxn modelId="{24690395-FDBB-4524-BD16-C79598C4FBDA}" type="presParOf" srcId="{99B5D8FA-76CB-4BD4-971D-D32B8CFC99CE}" destId="{064E01E5-9370-49E9-9C2C-D3E5AD83CD0E}" srcOrd="1" destOrd="0" presId="urn:microsoft.com/office/officeart/2005/8/layout/vList4"/>
    <dgm:cxn modelId="{28CBC134-A463-4159-BA9E-119CBBBCAAB7}" type="presParOf" srcId="{99B5D8FA-76CB-4BD4-971D-D32B8CFC99CE}" destId="{ECDB730F-D751-4192-8E6E-F831472EA53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0B7ACA-4CF1-429E-A2FB-4DBFA2E37A76}" type="doc">
      <dgm:prSet loTypeId="urn:microsoft.com/office/officeart/2005/8/layout/radial3" loCatId="relationship" qsTypeId="urn:microsoft.com/office/officeart/2009/2/quickstyle/3d8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B86AECF-3E27-42A7-8D4F-8BF130EF7823}">
      <dgm:prSet phldrT="[Текст]" custT="1"/>
      <dgm:spPr>
        <a:solidFill>
          <a:srgbClr val="FFFF00">
            <a:alpha val="50000"/>
          </a:srgbClr>
        </a:solidFill>
      </dgm:spPr>
      <dgm:t>
        <a:bodyPr/>
        <a:lstStyle/>
        <a:p>
          <a:r>
            <a: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Поставлено</a:t>
          </a:r>
        </a:p>
        <a:p>
          <a:r>
            <a: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на контроль</a:t>
          </a:r>
          <a:endParaRPr lang="ru-RU" sz="14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EDA6C2-5D45-458A-9188-B0253F7446A8}" type="parTrans" cxnId="{8BD80371-E3B9-4F01-97A8-FA96A7B510AF}">
      <dgm:prSet/>
      <dgm:spPr/>
      <dgm:t>
        <a:bodyPr/>
        <a:lstStyle/>
        <a:p>
          <a:endParaRPr lang="ru-RU" sz="14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AC2B7E-2C7E-4AA6-B69D-CF383EC19477}" type="sibTrans" cxnId="{8BD80371-E3B9-4F01-97A8-FA96A7B510AF}">
      <dgm:prSet/>
      <dgm:spPr/>
      <dgm:t>
        <a:bodyPr/>
        <a:lstStyle/>
        <a:p>
          <a:endParaRPr lang="ru-RU" sz="14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552E36-F611-4D35-899C-97F71718D732}">
      <dgm:prSet phldrT="[Текст]" custT="1"/>
      <dgm:spPr>
        <a:solidFill>
          <a:srgbClr val="C00000">
            <a:alpha val="50000"/>
          </a:srgbClr>
        </a:solidFill>
      </dgm:spPr>
      <dgm:t>
        <a:bodyPr/>
        <a:lstStyle/>
        <a:p>
          <a:r>
            <a:rPr lang="ru-RU" sz="1400" b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2017  год</a:t>
          </a:r>
          <a:endParaRPr lang="ru-RU" sz="14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AFA255-A539-4755-B3D2-8677FB5E296D}" type="parTrans" cxnId="{699B8591-0754-47AC-8244-97DC55330B86}">
      <dgm:prSet/>
      <dgm:spPr/>
      <dgm:t>
        <a:bodyPr/>
        <a:lstStyle/>
        <a:p>
          <a:endParaRPr lang="ru-RU" sz="14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6F7630-A988-43BB-93DA-40E2DE9B3F57}" type="sibTrans" cxnId="{699B8591-0754-47AC-8244-97DC55330B86}">
      <dgm:prSet/>
      <dgm:spPr/>
      <dgm:t>
        <a:bodyPr/>
        <a:lstStyle/>
        <a:p>
          <a:endParaRPr lang="ru-RU" sz="14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4173B7-59B1-4A4F-AC23-EFC0F60F769F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en-US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1397</a:t>
          </a:r>
          <a:endParaRPr lang="ru-RU" sz="14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D0627C-F293-45D8-9194-33FC802660D3}" type="parTrans" cxnId="{503AC093-DF22-435B-B34D-64D3533EBB26}">
      <dgm:prSet/>
      <dgm:spPr/>
      <dgm:t>
        <a:bodyPr/>
        <a:lstStyle/>
        <a:p>
          <a:endParaRPr lang="ru-RU" sz="14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9100DC-E6BB-4C6B-BE0D-86FCEE7EBC8D}" type="sibTrans" cxnId="{503AC093-DF22-435B-B34D-64D3533EBB26}">
      <dgm:prSet/>
      <dgm:spPr/>
      <dgm:t>
        <a:bodyPr/>
        <a:lstStyle/>
        <a:p>
          <a:endParaRPr lang="ru-RU" sz="14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159103-7F61-49EB-A7C9-7C69C285527D}">
      <dgm:prSet phldrT="[Текст]" custT="1"/>
      <dgm:spPr>
        <a:solidFill>
          <a:srgbClr val="C00000">
            <a:alpha val="50000"/>
          </a:srgbClr>
        </a:solidFill>
      </dgm:spPr>
      <dgm:t>
        <a:bodyPr/>
        <a:lstStyle/>
        <a:p>
          <a:r>
            <a:rPr lang="ru-RU" sz="1400" b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2018 год</a:t>
          </a:r>
          <a:endParaRPr lang="ru-RU" sz="14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EA8DC6-23E0-4FAA-A25C-4111353F32A5}" type="parTrans" cxnId="{811F1D60-2152-407D-A8C2-7AA6232CD5C9}">
      <dgm:prSet/>
      <dgm:spPr/>
      <dgm:t>
        <a:bodyPr/>
        <a:lstStyle/>
        <a:p>
          <a:endParaRPr lang="ru-RU" sz="14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9381EF-9BEC-4534-9BC4-FF1AE76D2382}" type="sibTrans" cxnId="{811F1D60-2152-407D-A8C2-7AA6232CD5C9}">
      <dgm:prSet/>
      <dgm:spPr/>
      <dgm:t>
        <a:bodyPr/>
        <a:lstStyle/>
        <a:p>
          <a:endParaRPr lang="ru-RU" sz="14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86E8E0-5B77-436D-8496-E34F54EC9F01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400" b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1509</a:t>
          </a:r>
          <a:endParaRPr lang="ru-RU" sz="14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162DB9-15C0-41C9-BB70-30CB8099D756}" type="parTrans" cxnId="{6BF43154-F125-4A5E-8157-24FBC73E7778}">
      <dgm:prSet/>
      <dgm:spPr/>
      <dgm:t>
        <a:bodyPr/>
        <a:lstStyle/>
        <a:p>
          <a:endParaRPr lang="ru-RU" sz="14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BAA15D-A9CD-4869-B503-876335379C61}" type="sibTrans" cxnId="{6BF43154-F125-4A5E-8157-24FBC73E7778}">
      <dgm:prSet/>
      <dgm:spPr/>
      <dgm:t>
        <a:bodyPr/>
        <a:lstStyle/>
        <a:p>
          <a:endParaRPr lang="ru-RU" sz="14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1D3759-218E-4EA2-B46D-1F41DAE676B3}" type="pres">
      <dgm:prSet presAssocID="{AD0B7ACA-4CF1-429E-A2FB-4DBFA2E37A7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A43324-F6EB-4577-AD96-104D6BF87C85}" type="pres">
      <dgm:prSet presAssocID="{AD0B7ACA-4CF1-429E-A2FB-4DBFA2E37A76}" presName="radial" presStyleCnt="0">
        <dgm:presLayoutVars>
          <dgm:animLvl val="ctr"/>
        </dgm:presLayoutVars>
      </dgm:prSet>
      <dgm:spPr/>
    </dgm:pt>
    <dgm:pt modelId="{FF6F42D9-227B-419C-8C34-E390A93E1980}" type="pres">
      <dgm:prSet presAssocID="{8B86AECF-3E27-42A7-8D4F-8BF130EF7823}" presName="centerShape" presStyleLbl="vennNode1" presStyleIdx="0" presStyleCnt="5"/>
      <dgm:spPr/>
      <dgm:t>
        <a:bodyPr/>
        <a:lstStyle/>
        <a:p>
          <a:endParaRPr lang="ru-RU"/>
        </a:p>
      </dgm:t>
    </dgm:pt>
    <dgm:pt modelId="{61FBCE04-505B-4F99-ABEF-076770AA427D}" type="pres">
      <dgm:prSet presAssocID="{C2552E36-F611-4D35-899C-97F71718D732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38619B-6C86-47CC-9297-4B8C351AA88A}" type="pres">
      <dgm:prSet presAssocID="{454173B7-59B1-4A4F-AC23-EFC0F60F769F}" presName="node" presStyleLbl="vennNode1" presStyleIdx="2" presStyleCnt="5" custRadScaleRad="170712" custRadScaleInc="-886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C0B835-4CFE-44D4-91DB-734F7B92950B}" type="pres">
      <dgm:prSet presAssocID="{94159103-7F61-49EB-A7C9-7C69C285527D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1C6760-6C44-439A-8BFD-B85D3308533C}" type="pres">
      <dgm:prSet presAssocID="{4986E8E0-5B77-436D-8496-E34F54EC9F01}" presName="node" presStyleLbl="vennNode1" presStyleIdx="4" presStyleCnt="5" custRadScaleRad="168140" custRadScaleInc="-1071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FB9539-EA1E-4EEC-8D73-C09ED49DFC01}" type="presOf" srcId="{4986E8E0-5B77-436D-8496-E34F54EC9F01}" destId="{751C6760-6C44-439A-8BFD-B85D3308533C}" srcOrd="0" destOrd="0" presId="urn:microsoft.com/office/officeart/2005/8/layout/radial3"/>
    <dgm:cxn modelId="{503AC093-DF22-435B-B34D-64D3533EBB26}" srcId="{8B86AECF-3E27-42A7-8D4F-8BF130EF7823}" destId="{454173B7-59B1-4A4F-AC23-EFC0F60F769F}" srcOrd="1" destOrd="0" parTransId="{D2D0627C-F293-45D8-9194-33FC802660D3}" sibTransId="{209100DC-E6BB-4C6B-BE0D-86FCEE7EBC8D}"/>
    <dgm:cxn modelId="{0D867843-F66D-4015-8605-9285C334FF54}" type="presOf" srcId="{94159103-7F61-49EB-A7C9-7C69C285527D}" destId="{17C0B835-4CFE-44D4-91DB-734F7B92950B}" srcOrd="0" destOrd="0" presId="urn:microsoft.com/office/officeart/2005/8/layout/radial3"/>
    <dgm:cxn modelId="{699B8591-0754-47AC-8244-97DC55330B86}" srcId="{8B86AECF-3E27-42A7-8D4F-8BF130EF7823}" destId="{C2552E36-F611-4D35-899C-97F71718D732}" srcOrd="0" destOrd="0" parTransId="{ACAFA255-A539-4755-B3D2-8677FB5E296D}" sibTransId="{2B6F7630-A988-43BB-93DA-40E2DE9B3F57}"/>
    <dgm:cxn modelId="{8635C60E-E181-45D3-8FAF-7C1FBC24FABE}" type="presOf" srcId="{C2552E36-F611-4D35-899C-97F71718D732}" destId="{61FBCE04-505B-4F99-ABEF-076770AA427D}" srcOrd="0" destOrd="0" presId="urn:microsoft.com/office/officeart/2005/8/layout/radial3"/>
    <dgm:cxn modelId="{6BF43154-F125-4A5E-8157-24FBC73E7778}" srcId="{8B86AECF-3E27-42A7-8D4F-8BF130EF7823}" destId="{4986E8E0-5B77-436D-8496-E34F54EC9F01}" srcOrd="3" destOrd="0" parTransId="{BE162DB9-15C0-41C9-BB70-30CB8099D756}" sibTransId="{84BAA15D-A9CD-4869-B503-876335379C61}"/>
    <dgm:cxn modelId="{25A340E1-09D6-4417-97DA-396DA1C43B88}" type="presOf" srcId="{AD0B7ACA-4CF1-429E-A2FB-4DBFA2E37A76}" destId="{5F1D3759-218E-4EA2-B46D-1F41DAE676B3}" srcOrd="0" destOrd="0" presId="urn:microsoft.com/office/officeart/2005/8/layout/radial3"/>
    <dgm:cxn modelId="{542CC40D-8D79-4BED-8197-03E5DBA1BA4A}" type="presOf" srcId="{8B86AECF-3E27-42A7-8D4F-8BF130EF7823}" destId="{FF6F42D9-227B-419C-8C34-E390A93E1980}" srcOrd="0" destOrd="0" presId="urn:microsoft.com/office/officeart/2005/8/layout/radial3"/>
    <dgm:cxn modelId="{8BD80371-E3B9-4F01-97A8-FA96A7B510AF}" srcId="{AD0B7ACA-4CF1-429E-A2FB-4DBFA2E37A76}" destId="{8B86AECF-3E27-42A7-8D4F-8BF130EF7823}" srcOrd="0" destOrd="0" parTransId="{AFEDA6C2-5D45-458A-9188-B0253F7446A8}" sibTransId="{53AC2B7E-2C7E-4AA6-B69D-CF383EC19477}"/>
    <dgm:cxn modelId="{811F1D60-2152-407D-A8C2-7AA6232CD5C9}" srcId="{8B86AECF-3E27-42A7-8D4F-8BF130EF7823}" destId="{94159103-7F61-49EB-A7C9-7C69C285527D}" srcOrd="2" destOrd="0" parTransId="{F9EA8DC6-23E0-4FAA-A25C-4111353F32A5}" sibTransId="{B99381EF-9BEC-4534-9BC4-FF1AE76D2382}"/>
    <dgm:cxn modelId="{5877687E-A79B-4892-AD68-73FA406CE3FA}" type="presOf" srcId="{454173B7-59B1-4A4F-AC23-EFC0F60F769F}" destId="{CD38619B-6C86-47CC-9297-4B8C351AA88A}" srcOrd="0" destOrd="0" presId="urn:microsoft.com/office/officeart/2005/8/layout/radial3"/>
    <dgm:cxn modelId="{64A7A71C-BDB4-48EB-873E-DA320663D691}" type="presParOf" srcId="{5F1D3759-218E-4EA2-B46D-1F41DAE676B3}" destId="{D8A43324-F6EB-4577-AD96-104D6BF87C85}" srcOrd="0" destOrd="0" presId="urn:microsoft.com/office/officeart/2005/8/layout/radial3"/>
    <dgm:cxn modelId="{0ACC9F53-A3C6-4143-8B00-73F0684F9DAD}" type="presParOf" srcId="{D8A43324-F6EB-4577-AD96-104D6BF87C85}" destId="{FF6F42D9-227B-419C-8C34-E390A93E1980}" srcOrd="0" destOrd="0" presId="urn:microsoft.com/office/officeart/2005/8/layout/radial3"/>
    <dgm:cxn modelId="{4E9FE749-0D47-4E3E-A577-B20ED5AFEAA0}" type="presParOf" srcId="{D8A43324-F6EB-4577-AD96-104D6BF87C85}" destId="{61FBCE04-505B-4F99-ABEF-076770AA427D}" srcOrd="1" destOrd="0" presId="urn:microsoft.com/office/officeart/2005/8/layout/radial3"/>
    <dgm:cxn modelId="{860DAF3D-946D-40C7-8BC4-8351DD96BFB6}" type="presParOf" srcId="{D8A43324-F6EB-4577-AD96-104D6BF87C85}" destId="{CD38619B-6C86-47CC-9297-4B8C351AA88A}" srcOrd="2" destOrd="0" presId="urn:microsoft.com/office/officeart/2005/8/layout/radial3"/>
    <dgm:cxn modelId="{70AE1E6F-F22A-4C2F-BD1B-F8ED9CE614AA}" type="presParOf" srcId="{D8A43324-F6EB-4577-AD96-104D6BF87C85}" destId="{17C0B835-4CFE-44D4-91DB-734F7B92950B}" srcOrd="3" destOrd="0" presId="urn:microsoft.com/office/officeart/2005/8/layout/radial3"/>
    <dgm:cxn modelId="{788E88EB-A07E-47CC-8B36-DBCFEC23082D}" type="presParOf" srcId="{D8A43324-F6EB-4577-AD96-104D6BF87C85}" destId="{751C6760-6C44-439A-8BFD-B85D3308533C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AF9AFC-160E-4318-9754-CD04C371F74E}" type="doc">
      <dgm:prSet loTypeId="urn:microsoft.com/office/officeart/2005/8/layout/lProcess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C99D4C-B7A2-4F10-977B-88DFD3966CE8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Проведено</a:t>
          </a:r>
        </a:p>
        <a:p>
          <a:r>
            <a: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3 раза</a:t>
          </a:r>
          <a:endParaRPr lang="ru-RU" sz="16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DD616B-C69B-435B-AEE1-C47390D5D0B3}" type="parTrans" cxnId="{7B568539-29E4-45D6-BCE5-B70F0F72A486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001FE2-BABE-4B8F-954C-AEC256B0AAAC}" type="sibTrans" cxnId="{7B568539-29E4-45D6-BCE5-B70F0F72A486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D5E257-FA2F-41A9-A1DE-2B5F82B2263A}">
      <dgm:prSet phldrT="[Текст]" custT="1"/>
      <dgm:spPr/>
      <dgm:t>
        <a:bodyPr/>
        <a:lstStyle/>
        <a:p>
          <a:pPr algn="ctr"/>
          <a:r>
            <a:rPr lang="ru-RU" sz="1200" b="0" i="0" u="none" dirty="0" smtClean="0">
              <a:latin typeface="Arial" panose="020B0604020202020204" pitchFamily="34" charset="0"/>
              <a:cs typeface="Arial" panose="020B0604020202020204" pitchFamily="34" charset="0"/>
            </a:rPr>
            <a:t>Отделы № 26, № 51</a:t>
          </a:r>
          <a:endParaRPr lang="ru-RU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90119C-546E-4DAB-94FA-C2ED8409B1D4}" type="parTrans" cxnId="{123D8323-5448-46F7-8391-2C5CC799B2C4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F1DA43-407E-479D-84F9-46BAE7A14E13}" type="sibTrans" cxnId="{123D8323-5448-46F7-8391-2C5CC799B2C4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CC7B02-C070-4A93-B063-934ED382850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Проведено</a:t>
          </a:r>
        </a:p>
        <a:p>
          <a:r>
            <a: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2 раза</a:t>
          </a:r>
          <a:endParaRPr lang="ru-RU" sz="16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3F308F-5606-4B00-9F06-A5F2EA9FE465}" type="parTrans" cxnId="{9D20CA8D-339A-4D5A-B997-4C65880FEA12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79BB8C-54FF-4310-AFEA-BE5F721F1E5B}" type="sibTrans" cxnId="{9D20CA8D-339A-4D5A-B997-4C65880FEA12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152AF2-8065-49DB-8EE9-9B153B0FB782}">
      <dgm:prSet phldrT="[Текст]" custT="1"/>
      <dgm:spPr/>
      <dgm:t>
        <a:bodyPr lIns="36000" tIns="36000" rIns="36000" bIns="36000"/>
        <a:lstStyle/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200" b="0" i="0" u="none" dirty="0" smtClean="0">
              <a:latin typeface="Arial" panose="020B0604020202020204" pitchFamily="34" charset="0"/>
              <a:cs typeface="Arial" panose="020B0604020202020204" pitchFamily="34" charset="0"/>
            </a:rPr>
            <a:t>Отделы № 4, № 12, № 13, № 33, № 37, № 38, № 41, № 43, № 45, № 47, № 53, № 58, № 59</a:t>
          </a:r>
          <a:endParaRPr lang="ru-RU" sz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200" b="0" i="0" u="none" dirty="0" smtClean="0">
              <a:latin typeface="Arial" panose="020B0604020202020204" pitchFamily="34" charset="0"/>
              <a:cs typeface="Arial" panose="020B0604020202020204" pitchFamily="34" charset="0"/>
            </a:rPr>
            <a:t>ОЦБ</a:t>
          </a:r>
          <a:endParaRPr lang="ru-RU" sz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200" b="0" i="0" u="none" dirty="0" smtClean="0">
              <a:latin typeface="Arial" panose="020B0604020202020204" pitchFamily="34" charset="0"/>
              <a:cs typeface="Arial" panose="020B0604020202020204" pitchFamily="34" charset="0"/>
            </a:rPr>
            <a:t>ОД</a:t>
          </a:r>
          <a:endParaRPr lang="ru-RU" sz="1200" baseline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7CD303-3686-452B-8302-2D50CE52BAC8}" type="parTrans" cxnId="{DE5956BE-86C0-4CB6-BC2E-B4D35BAFCC86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95A86B-E8EF-41BB-B383-036609DB27D9}" type="sibTrans" cxnId="{DE5956BE-86C0-4CB6-BC2E-B4D35BAFCC86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A2E61F-3FF6-4186-91C6-482BA0EE814B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Проведено </a:t>
          </a:r>
        </a:p>
        <a:p>
          <a:r>
            <a:rPr lang="ru-RU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1раз</a:t>
          </a:r>
          <a:endParaRPr lang="ru-RU" sz="16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B92E25-4E67-4BB8-AA01-BE2D1A70694D}" type="parTrans" cxnId="{2E5EC3F7-390C-449D-A28F-781F4060426F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29E30D-5F3F-47B1-84C8-BCDF4B827C78}" type="sibTrans" cxnId="{2E5EC3F7-390C-449D-A28F-781F4060426F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28C3AE-0680-4CF8-89A8-877A251EA00D}">
      <dgm:prSet phldrT="[Текст]" custT="1"/>
      <dgm:spPr/>
      <dgm:t>
        <a:bodyPr/>
        <a:lstStyle/>
        <a:p>
          <a:pPr algn="just"/>
          <a:r>
            <a:rPr lang="ru-RU" sz="1200" b="0" i="0" u="none" dirty="0" smtClean="0">
              <a:latin typeface="Arial" panose="020B0604020202020204" pitchFamily="34" charset="0"/>
              <a:cs typeface="Arial" panose="020B0604020202020204" pitchFamily="34" charset="0"/>
            </a:rPr>
            <a:t>Отделы № 3, № 5, № 6, № 7, № 8 , № 9 № 10, № 14, № 15, № 18, 19, № 20, № 21, № 22, № 23, № 25, № 27, № 28, № 30, № 31, № 32, № 34, № 36, № 39, № 42,  № 46, № 48, № 49, № 50, № 52, № 54, № 57, № 60, № 61, № 62 , 63</a:t>
          </a:r>
          <a:endParaRPr lang="ru-RU" sz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algn="just"/>
          <a:r>
            <a:rPr lang="ru-RU" sz="1200" dirty="0" smtClean="0">
              <a:latin typeface="Arial" panose="020B0604020202020204" pitchFamily="34" charset="0"/>
              <a:cs typeface="Arial" panose="020B0604020202020204" pitchFamily="34" charset="0"/>
            </a:rPr>
            <a:t>ООСВ, ОР</a:t>
          </a:r>
          <a:endParaRPr lang="ru-RU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2CAFCC-4F90-447D-8D75-2E15678E7829}" type="parTrans" cxnId="{E17A2E67-DC22-44B0-8D77-0E129236396E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64FCA0-F05C-4497-BE1B-E2A11651E9EC}" type="sibTrans" cxnId="{E17A2E67-DC22-44B0-8D77-0E129236396E}">
      <dgm:prSet/>
      <dgm:spPr/>
      <dgm:t>
        <a:bodyPr/>
        <a:lstStyle/>
        <a:p>
          <a:endParaRPr lang="ru-RU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EA5462-CD8E-4FDC-AAEA-951884B21A4C}" type="pres">
      <dgm:prSet presAssocID="{51AF9AFC-160E-4318-9754-CD04C371F74E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72D2D5-5759-4523-9E27-9FC4F0C8274D}" type="pres">
      <dgm:prSet presAssocID="{4DC99D4C-B7A2-4F10-977B-88DFD3966CE8}" presName="compNode" presStyleCnt="0"/>
      <dgm:spPr/>
    </dgm:pt>
    <dgm:pt modelId="{04A9161C-7708-4F17-8EF5-864144B878CB}" type="pres">
      <dgm:prSet presAssocID="{4DC99D4C-B7A2-4F10-977B-88DFD3966CE8}" presName="aNode" presStyleLbl="bgShp" presStyleIdx="0" presStyleCnt="3"/>
      <dgm:spPr/>
      <dgm:t>
        <a:bodyPr/>
        <a:lstStyle/>
        <a:p>
          <a:endParaRPr lang="ru-RU"/>
        </a:p>
      </dgm:t>
    </dgm:pt>
    <dgm:pt modelId="{81A14AE2-F809-4BF7-8ED1-6ED9FFD8444B}" type="pres">
      <dgm:prSet presAssocID="{4DC99D4C-B7A2-4F10-977B-88DFD3966CE8}" presName="textNode" presStyleLbl="bgShp" presStyleIdx="0" presStyleCnt="3"/>
      <dgm:spPr/>
      <dgm:t>
        <a:bodyPr/>
        <a:lstStyle/>
        <a:p>
          <a:endParaRPr lang="ru-RU"/>
        </a:p>
      </dgm:t>
    </dgm:pt>
    <dgm:pt modelId="{45C972E4-7F30-4E4A-B81F-F6DF7C593091}" type="pres">
      <dgm:prSet presAssocID="{4DC99D4C-B7A2-4F10-977B-88DFD3966CE8}" presName="compChildNode" presStyleCnt="0"/>
      <dgm:spPr/>
    </dgm:pt>
    <dgm:pt modelId="{1535CC40-F351-4142-BC5C-9C12EE4E1413}" type="pres">
      <dgm:prSet presAssocID="{4DC99D4C-B7A2-4F10-977B-88DFD3966CE8}" presName="theInnerList" presStyleCnt="0"/>
      <dgm:spPr/>
    </dgm:pt>
    <dgm:pt modelId="{6F714409-AD38-468D-8021-7F150F823F01}" type="pres">
      <dgm:prSet presAssocID="{E4D5E257-FA2F-41A9-A1DE-2B5F82B2263A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39D857-3519-430A-939D-EB402C543D71}" type="pres">
      <dgm:prSet presAssocID="{4DC99D4C-B7A2-4F10-977B-88DFD3966CE8}" presName="aSpace" presStyleCnt="0"/>
      <dgm:spPr/>
    </dgm:pt>
    <dgm:pt modelId="{07DECD62-B86E-4809-8588-CB2840C85307}" type="pres">
      <dgm:prSet presAssocID="{A1CC7B02-C070-4A93-B063-934ED3828505}" presName="compNode" presStyleCnt="0"/>
      <dgm:spPr/>
    </dgm:pt>
    <dgm:pt modelId="{6A571241-7B58-441E-BF63-A0A5C0D98A7C}" type="pres">
      <dgm:prSet presAssocID="{A1CC7B02-C070-4A93-B063-934ED3828505}" presName="aNode" presStyleLbl="bgShp" presStyleIdx="1" presStyleCnt="3"/>
      <dgm:spPr/>
      <dgm:t>
        <a:bodyPr/>
        <a:lstStyle/>
        <a:p>
          <a:endParaRPr lang="ru-RU"/>
        </a:p>
      </dgm:t>
    </dgm:pt>
    <dgm:pt modelId="{A4CEC6D5-C72D-44C8-BBE4-374656CE6245}" type="pres">
      <dgm:prSet presAssocID="{A1CC7B02-C070-4A93-B063-934ED3828505}" presName="textNode" presStyleLbl="bgShp" presStyleIdx="1" presStyleCnt="3"/>
      <dgm:spPr/>
      <dgm:t>
        <a:bodyPr/>
        <a:lstStyle/>
        <a:p>
          <a:endParaRPr lang="ru-RU"/>
        </a:p>
      </dgm:t>
    </dgm:pt>
    <dgm:pt modelId="{09302A2A-33C7-44D5-B6B5-6F9802C7FD9B}" type="pres">
      <dgm:prSet presAssocID="{A1CC7B02-C070-4A93-B063-934ED3828505}" presName="compChildNode" presStyleCnt="0"/>
      <dgm:spPr/>
    </dgm:pt>
    <dgm:pt modelId="{8C860100-32F8-4160-8C90-AF95F1483BC9}" type="pres">
      <dgm:prSet presAssocID="{A1CC7B02-C070-4A93-B063-934ED3828505}" presName="theInnerList" presStyleCnt="0"/>
      <dgm:spPr/>
    </dgm:pt>
    <dgm:pt modelId="{0A8B5A46-63B6-4465-8EE1-367EC362AE78}" type="pres">
      <dgm:prSet presAssocID="{58152AF2-8065-49DB-8EE9-9B153B0FB782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DC1186-555E-4461-B07F-886C5E78B194}" type="pres">
      <dgm:prSet presAssocID="{A1CC7B02-C070-4A93-B063-934ED3828505}" presName="aSpace" presStyleCnt="0"/>
      <dgm:spPr/>
    </dgm:pt>
    <dgm:pt modelId="{1E918D2C-BC5F-4D23-B686-9D861005A544}" type="pres">
      <dgm:prSet presAssocID="{ECA2E61F-3FF6-4186-91C6-482BA0EE814B}" presName="compNode" presStyleCnt="0"/>
      <dgm:spPr/>
    </dgm:pt>
    <dgm:pt modelId="{0447A091-90AB-4786-8509-9E44DF2F140C}" type="pres">
      <dgm:prSet presAssocID="{ECA2E61F-3FF6-4186-91C6-482BA0EE814B}" presName="aNode" presStyleLbl="bgShp" presStyleIdx="2" presStyleCnt="3"/>
      <dgm:spPr/>
      <dgm:t>
        <a:bodyPr/>
        <a:lstStyle/>
        <a:p>
          <a:endParaRPr lang="ru-RU"/>
        </a:p>
      </dgm:t>
    </dgm:pt>
    <dgm:pt modelId="{CFD39927-A790-4FCF-9B81-A65F8FE10BFC}" type="pres">
      <dgm:prSet presAssocID="{ECA2E61F-3FF6-4186-91C6-482BA0EE814B}" presName="textNode" presStyleLbl="bgShp" presStyleIdx="2" presStyleCnt="3"/>
      <dgm:spPr/>
      <dgm:t>
        <a:bodyPr/>
        <a:lstStyle/>
        <a:p>
          <a:endParaRPr lang="ru-RU"/>
        </a:p>
      </dgm:t>
    </dgm:pt>
    <dgm:pt modelId="{DD2F1E78-D02F-4FE3-B5F7-9C4A06109AF0}" type="pres">
      <dgm:prSet presAssocID="{ECA2E61F-3FF6-4186-91C6-482BA0EE814B}" presName="compChildNode" presStyleCnt="0"/>
      <dgm:spPr/>
    </dgm:pt>
    <dgm:pt modelId="{BB1F5604-31FA-4DBE-A958-77F227F018B7}" type="pres">
      <dgm:prSet presAssocID="{ECA2E61F-3FF6-4186-91C6-482BA0EE814B}" presName="theInnerList" presStyleCnt="0"/>
      <dgm:spPr/>
    </dgm:pt>
    <dgm:pt modelId="{2AA2BFA8-26A9-4BAE-AFB9-51AAF2684D2F}" type="pres">
      <dgm:prSet presAssocID="{C328C3AE-0680-4CF8-89A8-877A251EA00D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3DC4D5-F9D6-44D1-A9B5-D047B09AF2F8}" type="presOf" srcId="{51AF9AFC-160E-4318-9754-CD04C371F74E}" destId="{D3EA5462-CD8E-4FDC-AAEA-951884B21A4C}" srcOrd="0" destOrd="0" presId="urn:microsoft.com/office/officeart/2005/8/layout/lProcess2"/>
    <dgm:cxn modelId="{123D8323-5448-46F7-8391-2C5CC799B2C4}" srcId="{4DC99D4C-B7A2-4F10-977B-88DFD3966CE8}" destId="{E4D5E257-FA2F-41A9-A1DE-2B5F82B2263A}" srcOrd="0" destOrd="0" parTransId="{2590119C-546E-4DAB-94FA-C2ED8409B1D4}" sibTransId="{46F1DA43-407E-479D-84F9-46BAE7A14E13}"/>
    <dgm:cxn modelId="{A8F19A33-6A97-40D8-82B2-E8CF8B4ED048}" type="presOf" srcId="{4DC99D4C-B7A2-4F10-977B-88DFD3966CE8}" destId="{81A14AE2-F809-4BF7-8ED1-6ED9FFD8444B}" srcOrd="1" destOrd="0" presId="urn:microsoft.com/office/officeart/2005/8/layout/lProcess2"/>
    <dgm:cxn modelId="{89C289AD-BF26-4605-84A2-AB218F77A649}" type="presOf" srcId="{4DC99D4C-B7A2-4F10-977B-88DFD3966CE8}" destId="{04A9161C-7708-4F17-8EF5-864144B878CB}" srcOrd="0" destOrd="0" presId="urn:microsoft.com/office/officeart/2005/8/layout/lProcess2"/>
    <dgm:cxn modelId="{7B568539-29E4-45D6-BCE5-B70F0F72A486}" srcId="{51AF9AFC-160E-4318-9754-CD04C371F74E}" destId="{4DC99D4C-B7A2-4F10-977B-88DFD3966CE8}" srcOrd="0" destOrd="0" parTransId="{87DD616B-C69B-435B-AEE1-C47390D5D0B3}" sibTransId="{BA001FE2-BABE-4B8F-954C-AEC256B0AAAC}"/>
    <dgm:cxn modelId="{CE07FEA3-4CE1-4A34-B636-73C237BAAC79}" type="presOf" srcId="{ECA2E61F-3FF6-4186-91C6-482BA0EE814B}" destId="{0447A091-90AB-4786-8509-9E44DF2F140C}" srcOrd="0" destOrd="0" presId="urn:microsoft.com/office/officeart/2005/8/layout/lProcess2"/>
    <dgm:cxn modelId="{DE5956BE-86C0-4CB6-BC2E-B4D35BAFCC86}" srcId="{A1CC7B02-C070-4A93-B063-934ED3828505}" destId="{58152AF2-8065-49DB-8EE9-9B153B0FB782}" srcOrd="0" destOrd="0" parTransId="{927CD303-3686-452B-8302-2D50CE52BAC8}" sibTransId="{0395A86B-E8EF-41BB-B383-036609DB27D9}"/>
    <dgm:cxn modelId="{9D20CA8D-339A-4D5A-B997-4C65880FEA12}" srcId="{51AF9AFC-160E-4318-9754-CD04C371F74E}" destId="{A1CC7B02-C070-4A93-B063-934ED3828505}" srcOrd="1" destOrd="0" parTransId="{AB3F308F-5606-4B00-9F06-A5F2EA9FE465}" sibTransId="{FD79BB8C-54FF-4310-AFEA-BE5F721F1E5B}"/>
    <dgm:cxn modelId="{E17A2E67-DC22-44B0-8D77-0E129236396E}" srcId="{ECA2E61F-3FF6-4186-91C6-482BA0EE814B}" destId="{C328C3AE-0680-4CF8-89A8-877A251EA00D}" srcOrd="0" destOrd="0" parTransId="{3C2CAFCC-4F90-447D-8D75-2E15678E7829}" sibTransId="{3464FCA0-F05C-4497-BE1B-E2A11651E9EC}"/>
    <dgm:cxn modelId="{C5E5634A-006A-4CEB-940A-4ECA547BDBA6}" type="presOf" srcId="{A1CC7B02-C070-4A93-B063-934ED3828505}" destId="{6A571241-7B58-441E-BF63-A0A5C0D98A7C}" srcOrd="0" destOrd="0" presId="urn:microsoft.com/office/officeart/2005/8/layout/lProcess2"/>
    <dgm:cxn modelId="{9D8C5C38-0A2A-44E4-9E02-426DEDDB4240}" type="presOf" srcId="{A1CC7B02-C070-4A93-B063-934ED3828505}" destId="{A4CEC6D5-C72D-44C8-BBE4-374656CE6245}" srcOrd="1" destOrd="0" presId="urn:microsoft.com/office/officeart/2005/8/layout/lProcess2"/>
    <dgm:cxn modelId="{2E5EC3F7-390C-449D-A28F-781F4060426F}" srcId="{51AF9AFC-160E-4318-9754-CD04C371F74E}" destId="{ECA2E61F-3FF6-4186-91C6-482BA0EE814B}" srcOrd="2" destOrd="0" parTransId="{AAB92E25-4E67-4BB8-AA01-BE2D1A70694D}" sibTransId="{8829E30D-5F3F-47B1-84C8-BCDF4B827C78}"/>
    <dgm:cxn modelId="{1801DF9C-5F74-4BE4-A83D-5775D7724138}" type="presOf" srcId="{E4D5E257-FA2F-41A9-A1DE-2B5F82B2263A}" destId="{6F714409-AD38-468D-8021-7F150F823F01}" srcOrd="0" destOrd="0" presId="urn:microsoft.com/office/officeart/2005/8/layout/lProcess2"/>
    <dgm:cxn modelId="{518C8BE9-3C09-4111-A032-71F7A1613702}" type="presOf" srcId="{ECA2E61F-3FF6-4186-91C6-482BA0EE814B}" destId="{CFD39927-A790-4FCF-9B81-A65F8FE10BFC}" srcOrd="1" destOrd="0" presId="urn:microsoft.com/office/officeart/2005/8/layout/lProcess2"/>
    <dgm:cxn modelId="{782D0711-BB8F-4F09-A1C3-5DC37CE2072A}" type="presOf" srcId="{C328C3AE-0680-4CF8-89A8-877A251EA00D}" destId="{2AA2BFA8-26A9-4BAE-AFB9-51AAF2684D2F}" srcOrd="0" destOrd="0" presId="urn:microsoft.com/office/officeart/2005/8/layout/lProcess2"/>
    <dgm:cxn modelId="{AC5A7023-4F70-436E-A8F2-193577C7F31F}" type="presOf" srcId="{58152AF2-8065-49DB-8EE9-9B153B0FB782}" destId="{0A8B5A46-63B6-4465-8EE1-367EC362AE78}" srcOrd="0" destOrd="0" presId="urn:microsoft.com/office/officeart/2005/8/layout/lProcess2"/>
    <dgm:cxn modelId="{A7DD060B-3504-4AEA-8C2E-DA568E891A67}" type="presParOf" srcId="{D3EA5462-CD8E-4FDC-AAEA-951884B21A4C}" destId="{F372D2D5-5759-4523-9E27-9FC4F0C8274D}" srcOrd="0" destOrd="0" presId="urn:microsoft.com/office/officeart/2005/8/layout/lProcess2"/>
    <dgm:cxn modelId="{6EB67850-7F18-4964-B658-8B2A8FBF2F9F}" type="presParOf" srcId="{F372D2D5-5759-4523-9E27-9FC4F0C8274D}" destId="{04A9161C-7708-4F17-8EF5-864144B878CB}" srcOrd="0" destOrd="0" presId="urn:microsoft.com/office/officeart/2005/8/layout/lProcess2"/>
    <dgm:cxn modelId="{DD7CF1A4-1703-4D6E-9DC0-EA83EF72A49F}" type="presParOf" srcId="{F372D2D5-5759-4523-9E27-9FC4F0C8274D}" destId="{81A14AE2-F809-4BF7-8ED1-6ED9FFD8444B}" srcOrd="1" destOrd="0" presId="urn:microsoft.com/office/officeart/2005/8/layout/lProcess2"/>
    <dgm:cxn modelId="{413D89E0-90B1-4797-A0F9-856C54823FA4}" type="presParOf" srcId="{F372D2D5-5759-4523-9E27-9FC4F0C8274D}" destId="{45C972E4-7F30-4E4A-B81F-F6DF7C593091}" srcOrd="2" destOrd="0" presId="urn:microsoft.com/office/officeart/2005/8/layout/lProcess2"/>
    <dgm:cxn modelId="{0E5BE097-8FF2-4DFE-9E88-B7FFE8C98AFB}" type="presParOf" srcId="{45C972E4-7F30-4E4A-B81F-F6DF7C593091}" destId="{1535CC40-F351-4142-BC5C-9C12EE4E1413}" srcOrd="0" destOrd="0" presId="urn:microsoft.com/office/officeart/2005/8/layout/lProcess2"/>
    <dgm:cxn modelId="{F63C5276-C0B4-476D-89C3-9DD4CBEFAB33}" type="presParOf" srcId="{1535CC40-F351-4142-BC5C-9C12EE4E1413}" destId="{6F714409-AD38-468D-8021-7F150F823F01}" srcOrd="0" destOrd="0" presId="urn:microsoft.com/office/officeart/2005/8/layout/lProcess2"/>
    <dgm:cxn modelId="{63027BB3-721A-41F5-B6A0-0BCC9D61F87D}" type="presParOf" srcId="{D3EA5462-CD8E-4FDC-AAEA-951884B21A4C}" destId="{8539D857-3519-430A-939D-EB402C543D71}" srcOrd="1" destOrd="0" presId="urn:microsoft.com/office/officeart/2005/8/layout/lProcess2"/>
    <dgm:cxn modelId="{2431575B-EDBD-4DB0-9005-D3DAB76F587F}" type="presParOf" srcId="{D3EA5462-CD8E-4FDC-AAEA-951884B21A4C}" destId="{07DECD62-B86E-4809-8588-CB2840C85307}" srcOrd="2" destOrd="0" presId="urn:microsoft.com/office/officeart/2005/8/layout/lProcess2"/>
    <dgm:cxn modelId="{C9F628BC-CB71-4BA2-B2D9-EED560182B0E}" type="presParOf" srcId="{07DECD62-B86E-4809-8588-CB2840C85307}" destId="{6A571241-7B58-441E-BF63-A0A5C0D98A7C}" srcOrd="0" destOrd="0" presId="urn:microsoft.com/office/officeart/2005/8/layout/lProcess2"/>
    <dgm:cxn modelId="{1DC4E04B-6D97-48C4-A5A0-D8895D694C36}" type="presParOf" srcId="{07DECD62-B86E-4809-8588-CB2840C85307}" destId="{A4CEC6D5-C72D-44C8-BBE4-374656CE6245}" srcOrd="1" destOrd="0" presId="urn:microsoft.com/office/officeart/2005/8/layout/lProcess2"/>
    <dgm:cxn modelId="{66B85B6B-62EC-4231-A93D-82EC4EB6719D}" type="presParOf" srcId="{07DECD62-B86E-4809-8588-CB2840C85307}" destId="{09302A2A-33C7-44D5-B6B5-6F9802C7FD9B}" srcOrd="2" destOrd="0" presId="urn:microsoft.com/office/officeart/2005/8/layout/lProcess2"/>
    <dgm:cxn modelId="{2EFA7356-EEB2-415E-81CA-000BF09C0960}" type="presParOf" srcId="{09302A2A-33C7-44D5-B6B5-6F9802C7FD9B}" destId="{8C860100-32F8-4160-8C90-AF95F1483BC9}" srcOrd="0" destOrd="0" presId="urn:microsoft.com/office/officeart/2005/8/layout/lProcess2"/>
    <dgm:cxn modelId="{4C98A3A3-39D0-44CE-A328-A09B6B6CB43E}" type="presParOf" srcId="{8C860100-32F8-4160-8C90-AF95F1483BC9}" destId="{0A8B5A46-63B6-4465-8EE1-367EC362AE78}" srcOrd="0" destOrd="0" presId="urn:microsoft.com/office/officeart/2005/8/layout/lProcess2"/>
    <dgm:cxn modelId="{90D1CF1D-22BA-457A-8934-736ED3B88FAC}" type="presParOf" srcId="{D3EA5462-CD8E-4FDC-AAEA-951884B21A4C}" destId="{21DC1186-555E-4461-B07F-886C5E78B194}" srcOrd="3" destOrd="0" presId="urn:microsoft.com/office/officeart/2005/8/layout/lProcess2"/>
    <dgm:cxn modelId="{EE61488A-5B89-4E26-A590-8AEA0F307B4A}" type="presParOf" srcId="{D3EA5462-CD8E-4FDC-AAEA-951884B21A4C}" destId="{1E918D2C-BC5F-4D23-B686-9D861005A544}" srcOrd="4" destOrd="0" presId="urn:microsoft.com/office/officeart/2005/8/layout/lProcess2"/>
    <dgm:cxn modelId="{7A86A461-252E-4B0C-B9B9-6BB4738449CE}" type="presParOf" srcId="{1E918D2C-BC5F-4D23-B686-9D861005A544}" destId="{0447A091-90AB-4786-8509-9E44DF2F140C}" srcOrd="0" destOrd="0" presId="urn:microsoft.com/office/officeart/2005/8/layout/lProcess2"/>
    <dgm:cxn modelId="{D2109992-45B0-4BB9-8E6A-5F711A2A1808}" type="presParOf" srcId="{1E918D2C-BC5F-4D23-B686-9D861005A544}" destId="{CFD39927-A790-4FCF-9B81-A65F8FE10BFC}" srcOrd="1" destOrd="0" presId="urn:microsoft.com/office/officeart/2005/8/layout/lProcess2"/>
    <dgm:cxn modelId="{388E412C-D58C-471C-85A0-D5AAD3A39FAE}" type="presParOf" srcId="{1E918D2C-BC5F-4D23-B686-9D861005A544}" destId="{DD2F1E78-D02F-4FE3-B5F7-9C4A06109AF0}" srcOrd="2" destOrd="0" presId="urn:microsoft.com/office/officeart/2005/8/layout/lProcess2"/>
    <dgm:cxn modelId="{10618E30-FE0D-42C8-90F2-1BC7B9E7CC3F}" type="presParOf" srcId="{DD2F1E78-D02F-4FE3-B5F7-9C4A06109AF0}" destId="{BB1F5604-31FA-4DBE-A958-77F227F018B7}" srcOrd="0" destOrd="0" presId="urn:microsoft.com/office/officeart/2005/8/layout/lProcess2"/>
    <dgm:cxn modelId="{A3ECEEBE-B16A-4C63-8DCA-8319B53D9D33}" type="presParOf" srcId="{BB1F5604-31FA-4DBE-A958-77F227F018B7}" destId="{2AA2BFA8-26A9-4BAE-AFB9-51AAF2684D2F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0.38462</cdr:x>
      <cdr:y>0</cdr:y>
    </cdr:from>
    <cdr:to>
      <cdr:x>1</cdr:x>
      <cdr:y>0.12528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00400" y="0"/>
          <a:ext cx="5760640" cy="5211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0.4631</cdr:x>
      <cdr:y>0.57251</cdr:y>
    </cdr:from>
    <cdr:to>
      <cdr:x>0.53234</cdr:x>
      <cdr:y>0.65714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239176" y="2788528"/>
          <a:ext cx="633822" cy="4122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>
              <a:latin typeface="Arial" panose="020B0604020202020204" pitchFamily="34" charset="0"/>
              <a:cs typeface="Arial" panose="020B0604020202020204" pitchFamily="34" charset="0"/>
            </a:rPr>
            <a:t>54 ТР</a:t>
          </a:r>
          <a:endParaRPr lang="ru-RU" sz="11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0.23599</cdr:x>
      <cdr:y>0.53273</cdr:y>
    </cdr:from>
    <cdr:to>
      <cdr:x>0.29899</cdr:x>
      <cdr:y>0.59466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160240" y="2594731"/>
          <a:ext cx="576693" cy="3016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>
              <a:latin typeface="Arial" panose="020B0604020202020204" pitchFamily="34" charset="0"/>
              <a:cs typeface="Arial" panose="020B0604020202020204" pitchFamily="34" charset="0"/>
            </a:rPr>
            <a:t>8 ТР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0.22094</cdr:x>
      <cdr:y>0.41259</cdr:y>
    </cdr:from>
    <cdr:to>
      <cdr:x>0.27425</cdr:x>
      <cdr:y>0.46241</cdr:y>
    </cdr:to>
    <cdr:sp macro="" textlink="">
      <cdr:nvSpPr>
        <cdr:cNvPr id="7" name="TextBox 6"/>
        <cdr:cNvSpPr txBox="1"/>
      </cdr:nvSpPr>
      <cdr:spPr>
        <a:xfrm xmlns:a="http://schemas.openxmlformats.org/drawingml/2006/main" rot="186721">
          <a:off x="2022451" y="2009596"/>
          <a:ext cx="487992" cy="2426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>
              <a:latin typeface="Arial" panose="020B0604020202020204" pitchFamily="34" charset="0"/>
              <a:cs typeface="Arial" panose="020B0604020202020204" pitchFamily="34" charset="0"/>
            </a:rPr>
            <a:t>1 ТР</a:t>
          </a:r>
          <a:endParaRPr lang="ru-RU" sz="11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0.26745</cdr:x>
      <cdr:y>0.41952</cdr:y>
    </cdr:from>
    <cdr:to>
      <cdr:x>0.32069</cdr:x>
      <cdr:y>0.4676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448272" y="2043340"/>
          <a:ext cx="487275" cy="2341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 smtClean="0">
              <a:latin typeface="Arial" panose="020B0604020202020204" pitchFamily="34" charset="0"/>
              <a:cs typeface="Arial" panose="020B0604020202020204" pitchFamily="34" charset="0"/>
            </a:rPr>
            <a:t>1 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ТР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0.13077</cdr:x>
      <cdr:y>0.86709</cdr:y>
    </cdr:from>
    <cdr:to>
      <cdr:x>0.98462</cdr:x>
      <cdr:y>0.98523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224136" y="4227934"/>
          <a:ext cx="799288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0.77562</cdr:x>
      <cdr:y>0.26161</cdr:y>
    </cdr:from>
    <cdr:to>
      <cdr:x>0.97249</cdr:x>
      <cdr:y>0.97046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092280" y="1275606"/>
          <a:ext cx="1800200" cy="3456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0.09091</cdr:x>
      <cdr:y>0</cdr:y>
    </cdr:from>
    <cdr:to>
      <cdr:x>0.8614</cdr:x>
      <cdr:y>0.15968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04056" y="0"/>
          <a:ext cx="4272071" cy="29895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dirty="0" smtClean="0"/>
            <a:t>Средняя оценка – 4,88</a:t>
          </a:r>
          <a:endParaRPr lang="ru-RU" sz="18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0.09902</cdr:x>
      <cdr:y>0.91441</cdr:y>
    </cdr:from>
    <cdr:to>
      <cdr:x>0.27504</cdr:x>
      <cdr:y>0.98288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4401" y="2963018"/>
          <a:ext cx="914410" cy="221867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2017 год</a:t>
          </a:r>
          <a:endParaRPr lang="ru-RU" sz="1200" b="1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0.39011</cdr:x>
      <cdr:y>0.91441</cdr:y>
    </cdr:from>
    <cdr:to>
      <cdr:x>0.56612</cdr:x>
      <cdr:y>0.98288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026568" y="3846414"/>
          <a:ext cx="914400" cy="2880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2018</a:t>
          </a:r>
          <a:r>
            <a:rPr lang="ru-RU" sz="12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год</a:t>
          </a:r>
          <a:endParaRPr lang="ru-RU" sz="1200" b="1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0.7114</cdr:x>
      <cdr:y>0.78885</cdr:y>
    </cdr:from>
    <cdr:to>
      <cdr:x>1</cdr:x>
      <cdr:y>0.92962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53952" y="1614165"/>
          <a:ext cx="914400" cy="2880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2017</a:t>
          </a:r>
          <a:r>
            <a:rPr lang="ru-RU" sz="12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год</a:t>
          </a:r>
          <a:endParaRPr lang="ru-RU" sz="1200" b="1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0.7114</cdr:x>
      <cdr:y>0.87097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56419" y="1458166"/>
          <a:ext cx="955949" cy="21602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2018</a:t>
          </a:r>
          <a:r>
            <a:rPr lang="ru-RU" sz="12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год</a:t>
          </a:r>
          <a:endParaRPr lang="ru-RU" sz="1200" b="1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7563D-1080-4D8D-99B1-4C3A821D528E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F9D2B-32F4-4CB5-B74B-EB957887E5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038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7563D-1080-4D8D-99B1-4C3A821D528E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F9D2B-32F4-4CB5-B74B-EB957887E5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034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7563D-1080-4D8D-99B1-4C3A821D528E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F9D2B-32F4-4CB5-B74B-EB957887E5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678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7563D-1080-4D8D-99B1-4C3A821D528E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F9D2B-32F4-4CB5-B74B-EB957887E5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406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7563D-1080-4D8D-99B1-4C3A821D528E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F9D2B-32F4-4CB5-B74B-EB957887E5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09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7563D-1080-4D8D-99B1-4C3A821D528E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F9D2B-32F4-4CB5-B74B-EB957887E5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449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7563D-1080-4D8D-99B1-4C3A821D528E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F9D2B-32F4-4CB5-B74B-EB957887E5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019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7563D-1080-4D8D-99B1-4C3A821D528E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F9D2B-32F4-4CB5-B74B-EB957887E5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620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7563D-1080-4D8D-99B1-4C3A821D528E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F9D2B-32F4-4CB5-B74B-EB957887E5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29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7563D-1080-4D8D-99B1-4C3A821D528E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F9D2B-32F4-4CB5-B74B-EB957887E5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649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7563D-1080-4D8D-99B1-4C3A821D528E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F9D2B-32F4-4CB5-B74B-EB957887E5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773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7563D-1080-4D8D-99B1-4C3A821D528E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F9D2B-32F4-4CB5-B74B-EB957887E5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96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4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JPG"/><Relationship Id="rId7" Type="http://schemas.microsoft.com/office/2007/relationships/hdphoto" Target="../media/hdphoto4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10" Type="http://schemas.microsoft.com/office/2007/relationships/hdphoto" Target="../media/hdphoto5.wdp"/><Relationship Id="rId4" Type="http://schemas.openxmlformats.org/officeDocument/2006/relationships/image" Target="../media/image3.jpe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hdphoto" Target="../media/hdphoto3.wdp"/><Relationship Id="rId7" Type="http://schemas.openxmlformats.org/officeDocument/2006/relationships/diagramLayout" Target="../diagrams/layou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microsoft.com/office/2007/relationships/hdphoto" Target="../media/hdphoto4.wdp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3.wdp"/><Relationship Id="rId7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microsoft.com/office/2007/relationships/hdphoto" Target="../media/hdphoto4.wdp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microsoft.com/office/2007/relationships/hdphoto" Target="../media/hdphoto3.wdp"/><Relationship Id="rId21" Type="http://schemas.openxmlformats.org/officeDocument/2006/relationships/image" Target="../media/image34.emf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image" Target="../media/image3.jpe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microsoft.com/office/2007/relationships/hdphoto" Target="../media/hdphoto4.wdp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4.png"/><Relationship Id="rId9" Type="http://schemas.openxmlformats.org/officeDocument/2006/relationships/image" Target="../media/image22.emf"/><Relationship Id="rId14" Type="http://schemas.openxmlformats.org/officeDocument/2006/relationships/image" Target="../media/image27.png"/><Relationship Id="rId22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microsoft.com/office/2007/relationships/hdphoto" Target="../media/hdphoto3.wdp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microsoft.com/office/2007/relationships/hdphoto" Target="../media/hdphoto4.wdp"/><Relationship Id="rId10" Type="http://schemas.openxmlformats.org/officeDocument/2006/relationships/image" Target="../media/image41.png"/><Relationship Id="rId4" Type="http://schemas.openxmlformats.org/officeDocument/2006/relationships/image" Target="../media/image4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microsoft.com/office/2007/relationships/hdphoto" Target="../media/hdphoto3.wdp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11" Type="http://schemas.openxmlformats.org/officeDocument/2006/relationships/image" Target="../media/image51.png"/><Relationship Id="rId5" Type="http://schemas.microsoft.com/office/2007/relationships/hdphoto" Target="../media/hdphoto4.wdp"/><Relationship Id="rId10" Type="http://schemas.openxmlformats.org/officeDocument/2006/relationships/image" Target="../media/image50.png"/><Relationship Id="rId4" Type="http://schemas.openxmlformats.org/officeDocument/2006/relationships/image" Target="../media/image4.png"/><Relationship Id="rId9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5.jpeg"/><Relationship Id="rId7" Type="http://schemas.microsoft.com/office/2007/relationships/hdphoto" Target="../media/hdphoto3.wdp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chart" Target="../charts/chart3.xml"/><Relationship Id="rId4" Type="http://schemas.openxmlformats.org/officeDocument/2006/relationships/image" Target="../media/image56.jpeg"/><Relationship Id="rId9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image" Target="../media/image3.jpeg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image" Target="../media/image57.jpeg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microsoft.com/office/2007/relationships/diagramDrawing" Target="../diagrams/drawing2.xml"/><Relationship Id="rId5" Type="http://schemas.openxmlformats.org/officeDocument/2006/relationships/image" Target="../media/image4.png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microsoft.com/office/2007/relationships/hdphoto" Target="../media/hdphoto3.wdp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6.wdp"/><Relationship Id="rId7" Type="http://schemas.microsoft.com/office/2007/relationships/hdphoto" Target="../media/hdphoto3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63.jpeg"/><Relationship Id="rId4" Type="http://schemas.openxmlformats.org/officeDocument/2006/relationships/chart" Target="../charts/chart4.xml"/><Relationship Id="rId9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microsoft.com/office/2007/relationships/hdphoto" Target="../media/hdphoto4.wdp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5.png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image" Target="../media/image3.jpeg"/><Relationship Id="rId7" Type="http://schemas.openxmlformats.org/officeDocument/2006/relationships/diagramData" Target="../diagrams/data4.xml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microsoft.com/office/2007/relationships/diagramDrawing" Target="../diagrams/drawing4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4.xml"/><Relationship Id="rId4" Type="http://schemas.microsoft.com/office/2007/relationships/hdphoto" Target="../media/hdphoto3.wdp"/><Relationship Id="rId9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microsoft.com/office/2007/relationships/hdphoto" Target="../media/hdphoto3.wdp"/><Relationship Id="rId7" Type="http://schemas.openxmlformats.org/officeDocument/2006/relationships/chart" Target="../charts/chart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microsoft.com/office/2007/relationships/hdphoto" Target="../media/hdphoto3.wdp"/><Relationship Id="rId7" Type="http://schemas.openxmlformats.org/officeDocument/2006/relationships/diagramLayout" Target="../diagrams/layout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5.xml"/><Relationship Id="rId5" Type="http://schemas.microsoft.com/office/2007/relationships/hdphoto" Target="../media/hdphoto4.wdp"/><Relationship Id="rId10" Type="http://schemas.microsoft.com/office/2007/relationships/diagramDrawing" Target="../diagrams/drawing5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microsoft.com/office/2007/relationships/hdphoto" Target="../media/hdphoto4.wdp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4594"/>
            <a:ext cx="9144000" cy="365628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4587974"/>
            <a:ext cx="9144000" cy="43204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2931790"/>
            <a:ext cx="9144000" cy="16561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Основные итог</a:t>
            </a:r>
            <a:r>
              <a:rPr lang="ru-RU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функционирования </a:t>
            </a:r>
            <a:b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информационных систем, технологического </a:t>
            </a:r>
            <a:r>
              <a:rPr lang="ru-RU" sz="2400" b="1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 административно-финансового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обеспечения </a:t>
            </a:r>
            <a:b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УФК </a:t>
            </a:r>
            <a:r>
              <a:rPr lang="ru-RU" sz="2400" b="1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 Алтайскому краю за 2018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763688" y="4587974"/>
            <a:ext cx="6120680" cy="360040"/>
          </a:xfrm>
          <a:noFill/>
          <a:ln>
            <a:noFill/>
          </a:ln>
        </p:spPr>
        <p:txBody>
          <a:bodyPr>
            <a:normAutofit fontScale="47500" lnSpcReduction="20000"/>
          </a:bodyPr>
          <a:lstStyle/>
          <a:p>
            <a:pPr marL="18288" indent="0" algn="just">
              <a:buNone/>
            </a:pPr>
            <a:r>
              <a:rPr lang="ru-RU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Заместитель руководителя Управления – Печникова Г.Н. </a:t>
            </a:r>
            <a:endParaRPr lang="ru-RU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239" y="79146"/>
            <a:ext cx="2285522" cy="25441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18734" y="2787774"/>
            <a:ext cx="9144000" cy="21602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45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4992" y="483518"/>
            <a:ext cx="9144000" cy="57606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98358" y="562104"/>
            <a:ext cx="7740352" cy="432048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Нормативные документы по реализации основных задач Отдела информационных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Отдела технологического обеспечения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35496" y="1216239"/>
            <a:ext cx="3168352" cy="35916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части ППО</a:t>
            </a:r>
          </a:p>
          <a:p>
            <a:pPr lvl="0"/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Приказ Федерального казначейства от 21.03.2013 № 53 «Об утверждении порядка организации работ по доработке прикладного программного обеспечения в информационных системах Федерального казначейства»;</a:t>
            </a:r>
          </a:p>
          <a:p>
            <a:pPr lvl="0" algn="just"/>
            <a:endParaRPr lang="ru-RU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Приказ Федерального казначейства от 23.06.2016 № 212 «Об утверждении Порядка организации процессов жизненного цикла информационных систем в Федеральном казначействе»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Приказ Федерального казначейства от 02.07.2018 №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188 «Об утверждении Порядка организации процессов жизненного цикла информационных систем в Федеральном казначействе»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275857" y="1216239"/>
            <a:ext cx="5832647" cy="35916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части обеспечения бесперебойного функционирования информационно-технической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инфраструктуры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Порядок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сопровождения и технического обслуживания прикладного программного обеспечения Федерального казначейства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0" algn="just">
              <a:lnSpc>
                <a:spcPct val="120000"/>
              </a:lnSpc>
            </a:pPr>
            <a:endParaRPr lang="ru-RU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Регламент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взаимодействия при возникновении аварийных ситуаций в информационных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системах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Федерального казначейства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утвержденный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заместителем руководителя Федерального казначейства А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Албычевым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от 29.06.2018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</a:pPr>
            <a:endParaRPr lang="en-US" sz="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Управления от 31.05.2018 №323 «О проведении мероприятий по обеспечению бесперебойного функционирования  аппаратно-программного обеспечения и информационно-технической инфраструктуры Управления Федерального казначейства по Алтайскому краю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</a:pPr>
            <a:endParaRPr lang="ru-RU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Управления от 24.12.2018 №659 «Об организации работы при наступлении нештатной ситуации в Управления Федерального казначейства по Алтайскому краю»;</a:t>
            </a:r>
          </a:p>
          <a:p>
            <a:pPr lvl="0" algn="just">
              <a:lnSpc>
                <a:spcPct val="120000"/>
              </a:lnSpc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Стандарты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обслуживания ИТ-систем ФК версии 2.0 от 06.03.2014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10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4992" y="483518"/>
            <a:ext cx="9144000" cy="50405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23132" y="511076"/>
            <a:ext cx="5544616" cy="432048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Централизация Системы управления эксплуатацией Федерального казначейства (СУЭ ФК)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11510"/>
            <a:ext cx="2411759" cy="588678"/>
          </a:xfrm>
          <a:prstGeom prst="rect">
            <a:avLst/>
          </a:prstGeom>
        </p:spPr>
      </p:pic>
      <p:sp>
        <p:nvSpPr>
          <p:cNvPr id="16" name="Скругленный прямоугольник 15"/>
          <p:cNvSpPr/>
          <p:nvPr/>
        </p:nvSpPr>
        <p:spPr>
          <a:xfrm>
            <a:off x="106184" y="2168577"/>
            <a:ext cx="8987462" cy="2540271"/>
          </a:xfrm>
          <a:prstGeom prst="roundRect">
            <a:avLst/>
          </a:prstGeom>
          <a:solidFill>
            <a:srgbClr val="E6E0EC">
              <a:alpha val="60000"/>
            </a:srgbClr>
          </a:solidFill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anchor="ctr"/>
          <a:lstStyle/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Сокращение времени, требуемого для выявления и локализация сбоев в работе информационных систем ФК, для поиска источников проблем, причин их возникновения за счет унификации интеграционных механизмов</a:t>
            </a:r>
            <a:r>
              <a:rPr lang="en-US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ru-RU" sz="500" dirty="0" smtClean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 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дополнительных возможностей для контроля предоставление доступа к единой Базе знаний для технических специалистов и диспетчеров функционирования </a:t>
            </a: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ТС</a:t>
            </a:r>
            <a:r>
              <a:rPr lang="en-US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500" dirty="0" smtClean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Унификация 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структуры хранимой информации, учета </a:t>
            </a: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ИТ-активов</a:t>
            </a:r>
            <a:r>
              <a:rPr lang="en-US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ru-RU" sz="500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единой среды мониторинга ИС ФК в СУЭ </a:t>
            </a: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ФК</a:t>
            </a:r>
            <a:r>
              <a:rPr lang="en-US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ru-RU" sz="500" dirty="0" smtClean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оперативного сбора информации и формирования единой </a:t>
            </a: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отчетности</a:t>
            </a:r>
            <a:r>
              <a:rPr lang="en-US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ru-RU" sz="500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Консолидация 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нормативно-справочной информации ЦАФК/УФК, упрощение сбора данных </a:t>
            </a: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эксплуатации для 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последующего анализа и </a:t>
            </a: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планирования</a:t>
            </a:r>
            <a:r>
              <a:rPr lang="en-US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ru-RU" sz="500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Переход 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централизованный программно-аппаратный </a:t>
            </a: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комплекс</a:t>
            </a:r>
            <a:r>
              <a:rPr lang="en-US" sz="12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3918" y="1217836"/>
            <a:ext cx="9019728" cy="707231"/>
          </a:xfrm>
          <a:prstGeom prst="roundRect">
            <a:avLst/>
          </a:prstGeom>
          <a:solidFill>
            <a:srgbClr val="E6E0EC">
              <a:alpha val="60000"/>
            </a:srgbClr>
          </a:solidFill>
          <a:ln w="15875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200" b="1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</a:t>
            </a:r>
            <a:r>
              <a:rPr lang="ru-RU" sz="12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перехода 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централизованную архитектуру СУЭ:  </a:t>
            </a:r>
            <a:r>
              <a:rPr lang="ru-RU" sz="12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единой 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Федерального казначейства и </a:t>
            </a:r>
            <a:r>
              <a:rPr lang="en-US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ФКУ 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ЦОКР отказоустойчивой и масштабируемой </a:t>
            </a:r>
            <a:r>
              <a:rPr lang="ru-RU" sz="12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единым гибким управлением процессами </a:t>
            </a:r>
            <a:r>
              <a:rPr lang="en-US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</a:t>
            </a:r>
            <a:r>
              <a:rPr lang="ru-RU" sz="1200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настройками, справочниками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228" y="1857115"/>
            <a:ext cx="9017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Централизованная СУЭ ФК  обеспечивает решение следующих задач:</a:t>
            </a:r>
          </a:p>
        </p:txBody>
      </p:sp>
    </p:spTree>
    <p:extLst>
      <p:ext uri="{BB962C8B-B14F-4D97-AF65-F5344CB8AC3E}">
        <p14:creationId xmlns:p14="http://schemas.microsoft.com/office/powerpoint/2010/main" val="347994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98358" y="463823"/>
            <a:ext cx="7740352" cy="43204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использования </a:t>
            </a:r>
            <a:r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Управлении СУЭ/ПУПЭ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 rot="10800000" flipV="1">
            <a:off x="0" y="1275603"/>
            <a:ext cx="9144000" cy="21602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обращений по СУЭ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ПУПЭ</a:t>
            </a:r>
            <a:endParaRPr lang="ru-RU" sz="1400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1520" y="1275604"/>
            <a:ext cx="5184576" cy="21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2506836551"/>
              </p:ext>
            </p:extLst>
          </p:nvPr>
        </p:nvGraphicFramePr>
        <p:xfrm>
          <a:off x="56090" y="1797061"/>
          <a:ext cx="9087910" cy="3165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19125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402747"/>
            <a:ext cx="2436440" cy="161727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1399023" y="463823"/>
            <a:ext cx="7349441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Полномочия по регистрации </a:t>
            </a:r>
            <a:r>
              <a:rPr lang="ru-RU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пользователей</a:t>
            </a:r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ГИИС «ЭБ»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64288" y="28597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79512" y="1186175"/>
            <a:ext cx="87129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Письмо Федерального казначейства от 09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.02.2018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№07-04-05/13-2085 «Об обеспечении подключения пользователей единого портала»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письмо Федерального казначейства от </a:t>
            </a:r>
            <a:r>
              <a:rPr lang="ru-RU" sz="1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30.04.2015 №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07-04-05/03-278 «Об организации работы по подключению к системе «Электронный </a:t>
            </a:r>
            <a:r>
              <a:rPr lang="ru-RU" sz="1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бюджет»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 целью обеспечения подключения пользователей организаций к компонентам системы «Электронный бюджет</a:t>
            </a:r>
            <a:r>
              <a:rPr lang="ru-RU" sz="1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100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2316817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Приказ Управления от 28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.02.2018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№135 «О назначении сотрудников Управления Федерального казначейства по Алтайскому краю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ответственных за подключение пользователей организаций к компонентам систем «Электронный бюджет»»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91005" y="3172030"/>
            <a:ext cx="4392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Заявки в Отдел информационных систем</a:t>
            </a:r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91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662409"/>
              </p:ext>
            </p:extLst>
          </p:nvPr>
        </p:nvGraphicFramePr>
        <p:xfrm>
          <a:off x="4614966" y="2597728"/>
          <a:ext cx="4449812" cy="2208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9812"/>
              </a:tblGrid>
              <a:tr h="220874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rgbClr val="6D4E9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829" y="2577968"/>
            <a:ext cx="2709581" cy="937095"/>
          </a:xfrm>
          <a:prstGeom prst="rect">
            <a:avLst/>
          </a:prstGeom>
        </p:spPr>
      </p:pic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611159"/>
              </p:ext>
            </p:extLst>
          </p:nvPr>
        </p:nvGraphicFramePr>
        <p:xfrm>
          <a:off x="84329" y="1229504"/>
          <a:ext cx="4449812" cy="980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9812"/>
              </a:tblGrid>
              <a:tr h="98069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rgbClr val="6D4E9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894122"/>
              </p:ext>
            </p:extLst>
          </p:nvPr>
        </p:nvGraphicFramePr>
        <p:xfrm>
          <a:off x="79908" y="2595254"/>
          <a:ext cx="4449812" cy="2208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9812"/>
              </a:tblGrid>
              <a:tr h="220874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rgbClr val="6D4E9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7" y="3542513"/>
            <a:ext cx="1596124" cy="1197093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одзаголовок 2"/>
          <p:cNvSpPr txBox="1">
            <a:spLocks/>
          </p:cNvSpPr>
          <p:nvPr/>
        </p:nvSpPr>
        <p:spPr>
          <a:xfrm>
            <a:off x="0" y="4948014"/>
            <a:ext cx="9144000" cy="24118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" indent="0" algn="just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45" name="Заголовок 1"/>
          <p:cNvSpPr txBox="1">
            <a:spLocks/>
          </p:cNvSpPr>
          <p:nvPr/>
        </p:nvSpPr>
        <p:spPr>
          <a:xfrm>
            <a:off x="1065473" y="480850"/>
            <a:ext cx="8091598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оператор связи, тестовая среда ППО АСФК в РЦОД 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716" y="3378778"/>
            <a:ext cx="1837809" cy="1379771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6156176" y="2534487"/>
            <a:ext cx="27481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Тестовая среда ППО АСФК Управления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РЦОД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(г. Городец)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15975" y1="25604" x2="27386" y2="33575"/>
                        <a14:foregroundMark x1="29461" y1="34541" x2="47925" y2="37923"/>
                        <a14:foregroundMark x1="59129" y1="37198" x2="83817" y2="26570"/>
                        <a14:foregroundMark x1="15975" y1="45652" x2="44813" y2="57729"/>
                        <a14:foregroundMark x1="48548" y1="57729" x2="73237" y2="53623"/>
                        <a14:foregroundMark x1="21577" y1="51449" x2="37137" y2="57005"/>
                        <a14:foregroundMark x1="15145" y1="65217" x2="31743" y2="75362"/>
                        <a14:foregroundMark x1="29253" y1="75362" x2="66183" y2="76329"/>
                        <a14:foregroundMark x1="86100" y1="22222" x2="83402" y2="26570"/>
                        <a14:foregroundMark x1="85892" y1="20048" x2="85892" y2="25121"/>
                        <a14:foregroundMark x1="85892" y1="41304" x2="85685" y2="47343"/>
                        <a14:foregroundMark x1="85685" y1="60386" x2="85685" y2="68599"/>
                        <a14:foregroundMark x1="65353" y1="77053" x2="84855" y2="64493"/>
                        <a14:backgroundMark x1="15145" y1="5314" x2="6224" y2="13043"/>
                        <a14:backgroundMark x1="13278" y1="12319" x2="13278" y2="3623"/>
                        <a14:backgroundMark x1="13693" y1="13768" x2="16390" y2="10386"/>
                        <a14:backgroundMark x1="13485" y1="1691" x2="18465" y2="2415"/>
                        <a14:backgroundMark x1="13900" y1="96618" x2="15768" y2="86232"/>
                        <a14:backgroundMark x1="13071" y1="88406" x2="15145" y2="84783"/>
                        <a14:backgroundMark x1="17220" y1="6763" x2="11618" y2="0"/>
                        <a14:backgroundMark x1="17220" y1="98792" x2="12241" y2="76087"/>
                        <a14:backgroundMark x1="7884" y1="98068" x2="18672" y2="98551"/>
                        <a14:backgroundMark x1="18880" y1="94686" x2="5394" y2="86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3" r="13184"/>
          <a:stretch/>
        </p:blipFill>
        <p:spPr>
          <a:xfrm>
            <a:off x="5005470" y="3649031"/>
            <a:ext cx="600959" cy="92763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15975" y1="25604" x2="27386" y2="33575"/>
                        <a14:foregroundMark x1="29461" y1="34541" x2="47925" y2="37923"/>
                        <a14:foregroundMark x1="59129" y1="37198" x2="83817" y2="26570"/>
                        <a14:foregroundMark x1="15975" y1="45652" x2="44813" y2="57729"/>
                        <a14:foregroundMark x1="48548" y1="57729" x2="73237" y2="53623"/>
                        <a14:foregroundMark x1="21577" y1="51449" x2="37137" y2="57005"/>
                        <a14:foregroundMark x1="15145" y1="65217" x2="31743" y2="75362"/>
                        <a14:foregroundMark x1="29253" y1="75362" x2="66183" y2="76329"/>
                        <a14:foregroundMark x1="86100" y1="22222" x2="83402" y2="26570"/>
                        <a14:foregroundMark x1="85892" y1="20048" x2="85892" y2="25121"/>
                        <a14:foregroundMark x1="85892" y1="41304" x2="85685" y2="47343"/>
                        <a14:foregroundMark x1="85685" y1="60386" x2="85685" y2="68599"/>
                        <a14:foregroundMark x1="65353" y1="77053" x2="84855" y2="64493"/>
                        <a14:backgroundMark x1="15145" y1="5314" x2="6224" y2="13043"/>
                        <a14:backgroundMark x1="13278" y1="12319" x2="13278" y2="3623"/>
                        <a14:backgroundMark x1="13693" y1="13768" x2="16390" y2="10386"/>
                        <a14:backgroundMark x1="13485" y1="1691" x2="18465" y2="2415"/>
                        <a14:backgroundMark x1="13900" y1="96618" x2="15768" y2="86232"/>
                        <a14:backgroundMark x1="13071" y1="88406" x2="15145" y2="84783"/>
                        <a14:backgroundMark x1="17220" y1="6763" x2="11618" y2="0"/>
                        <a14:backgroundMark x1="17220" y1="98792" x2="12241" y2="76087"/>
                        <a14:backgroundMark x1="7884" y1="98068" x2="18672" y2="98551"/>
                        <a14:backgroundMark x1="18880" y1="94686" x2="5394" y2="86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3" r="13184"/>
          <a:stretch/>
        </p:blipFill>
        <p:spPr>
          <a:xfrm>
            <a:off x="6694913" y="3649164"/>
            <a:ext cx="629284" cy="98379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4585067" y="2767515"/>
            <a:ext cx="1488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База данных АСФК Управления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5692563" y="3746848"/>
            <a:ext cx="940491" cy="694271"/>
          </a:xfrm>
          <a:prstGeom prst="rightArrow">
            <a:avLst/>
          </a:prstGeom>
          <a:solidFill>
            <a:srgbClr val="76949A"/>
          </a:solidFill>
          <a:ln>
            <a:solidFill>
              <a:srgbClr val="7694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alibri Light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15975" y1="25604" x2="27386" y2="33575"/>
                        <a14:foregroundMark x1="29461" y1="34541" x2="47925" y2="37923"/>
                        <a14:foregroundMark x1="59129" y1="37198" x2="83817" y2="26570"/>
                        <a14:foregroundMark x1="15975" y1="45652" x2="44813" y2="57729"/>
                        <a14:foregroundMark x1="48548" y1="57729" x2="73237" y2="53623"/>
                        <a14:foregroundMark x1="21577" y1="51449" x2="37137" y2="57005"/>
                        <a14:foregroundMark x1="15145" y1="65217" x2="31743" y2="75362"/>
                        <a14:foregroundMark x1="29253" y1="75362" x2="66183" y2="76329"/>
                        <a14:foregroundMark x1="86100" y1="22222" x2="83402" y2="26570"/>
                        <a14:foregroundMark x1="85892" y1="20048" x2="85892" y2="25121"/>
                        <a14:foregroundMark x1="85892" y1="41304" x2="85685" y2="47343"/>
                        <a14:foregroundMark x1="85685" y1="60386" x2="85685" y2="68599"/>
                        <a14:foregroundMark x1="65353" y1="77053" x2="84855" y2="64493"/>
                        <a14:backgroundMark x1="15145" y1="5314" x2="6224" y2="13043"/>
                        <a14:backgroundMark x1="13278" y1="12319" x2="13278" y2="3623"/>
                        <a14:backgroundMark x1="13693" y1="13768" x2="16390" y2="10386"/>
                        <a14:backgroundMark x1="13485" y1="1691" x2="18465" y2="2415"/>
                        <a14:backgroundMark x1="13900" y1="96618" x2="15768" y2="86232"/>
                        <a14:backgroundMark x1="13071" y1="88406" x2="15145" y2="84783"/>
                        <a14:backgroundMark x1="17220" y1="6763" x2="11618" y2="0"/>
                        <a14:backgroundMark x1="17220" y1="98792" x2="12241" y2="76087"/>
                        <a14:backgroundMark x1="7884" y1="98068" x2="18672" y2="98551"/>
                        <a14:backgroundMark x1="18880" y1="94686" x2="5394" y2="86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3" r="13184"/>
          <a:stretch/>
        </p:blipFill>
        <p:spPr>
          <a:xfrm>
            <a:off x="7331095" y="3649164"/>
            <a:ext cx="629284" cy="98379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15975" y1="25604" x2="27386" y2="33575"/>
                        <a14:foregroundMark x1="29461" y1="34541" x2="47925" y2="37923"/>
                        <a14:foregroundMark x1="59129" y1="37198" x2="83817" y2="26570"/>
                        <a14:foregroundMark x1="15975" y1="45652" x2="44813" y2="57729"/>
                        <a14:foregroundMark x1="48548" y1="57729" x2="73237" y2="53623"/>
                        <a14:foregroundMark x1="21577" y1="51449" x2="37137" y2="57005"/>
                        <a14:foregroundMark x1="15145" y1="65217" x2="31743" y2="75362"/>
                        <a14:foregroundMark x1="29253" y1="75362" x2="66183" y2="76329"/>
                        <a14:foregroundMark x1="86100" y1="22222" x2="83402" y2="26570"/>
                        <a14:foregroundMark x1="85892" y1="20048" x2="85892" y2="25121"/>
                        <a14:foregroundMark x1="85892" y1="41304" x2="85685" y2="47343"/>
                        <a14:foregroundMark x1="85685" y1="60386" x2="85685" y2="68599"/>
                        <a14:foregroundMark x1="65353" y1="77053" x2="84855" y2="64493"/>
                        <a14:backgroundMark x1="15145" y1="5314" x2="6224" y2="13043"/>
                        <a14:backgroundMark x1="13278" y1="12319" x2="13278" y2="3623"/>
                        <a14:backgroundMark x1="13693" y1="13768" x2="16390" y2="10386"/>
                        <a14:backgroundMark x1="13485" y1="1691" x2="18465" y2="2415"/>
                        <a14:backgroundMark x1="13900" y1="96618" x2="15768" y2="86232"/>
                        <a14:backgroundMark x1="13071" y1="88406" x2="15145" y2="84783"/>
                        <a14:backgroundMark x1="17220" y1="6763" x2="11618" y2="0"/>
                        <a14:backgroundMark x1="17220" y1="98792" x2="12241" y2="76087"/>
                        <a14:backgroundMark x1="7884" y1="98068" x2="18672" y2="98551"/>
                        <a14:backgroundMark x1="18880" y1="94686" x2="5394" y2="86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3" r="13184"/>
          <a:stretch/>
        </p:blipFill>
        <p:spPr>
          <a:xfrm>
            <a:off x="7973941" y="3652814"/>
            <a:ext cx="629284" cy="98379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57577" y="1226737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6D4E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2018 году был осуществлен переход </a:t>
            </a:r>
            <a:r>
              <a:rPr lang="ru-RU" sz="1600" b="1" dirty="0" smtClean="0">
                <a:solidFill>
                  <a:srgbClr val="6D4E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600" b="1" dirty="0">
                <a:solidFill>
                  <a:srgbClr val="6D4E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оператора связи</a:t>
            </a:r>
          </a:p>
          <a:p>
            <a:pPr algn="ctr"/>
            <a:r>
              <a:rPr lang="ru-RU" sz="1600" b="1" dirty="0">
                <a:solidFill>
                  <a:srgbClr val="6D4E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ПАО «Мегафон» на ПАО «Ростелеком</a:t>
            </a:r>
            <a:r>
              <a:rPr lang="ru-RU" sz="1600" b="1" dirty="0" smtClean="0">
                <a:solidFill>
                  <a:srgbClr val="6D4E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4650505" y="1465311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6D4E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2018 </a:t>
            </a:r>
            <a:r>
              <a:rPr lang="ru-RU" sz="1600" b="1" dirty="0" smtClean="0">
                <a:solidFill>
                  <a:srgbClr val="6D4E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 создана тестовая среда ППО АСФК Управления в РЦОД г. Городец</a:t>
            </a:r>
            <a:endParaRPr lang="ru-RU" sz="3200" dirty="0"/>
          </a:p>
        </p:txBody>
      </p:sp>
      <p:sp>
        <p:nvSpPr>
          <p:cNvPr id="5" name="Стрелка вниз 4"/>
          <p:cNvSpPr/>
          <p:nvPr/>
        </p:nvSpPr>
        <p:spPr>
          <a:xfrm>
            <a:off x="2281813" y="2221203"/>
            <a:ext cx="273963" cy="350548"/>
          </a:xfrm>
          <a:prstGeom prst="downArrow">
            <a:avLst/>
          </a:prstGeom>
          <a:solidFill>
            <a:srgbClr val="624585"/>
          </a:solidFill>
          <a:ln>
            <a:solidFill>
              <a:srgbClr val="7B57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6586879" y="2224424"/>
            <a:ext cx="273963" cy="350548"/>
          </a:xfrm>
          <a:prstGeom prst="downArrow">
            <a:avLst/>
          </a:prstGeom>
          <a:solidFill>
            <a:srgbClr val="624585"/>
          </a:solidFill>
          <a:ln>
            <a:solidFill>
              <a:srgbClr val="7B57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902737"/>
              </p:ext>
            </p:extLst>
          </p:nvPr>
        </p:nvGraphicFramePr>
        <p:xfrm>
          <a:off x="4612447" y="1226958"/>
          <a:ext cx="4449812" cy="980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9812"/>
              </a:tblGrid>
              <a:tr h="98069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rgbClr val="6D4E9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7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одзаголовок 2"/>
          <p:cNvSpPr txBox="1">
            <a:spLocks/>
          </p:cNvSpPr>
          <p:nvPr/>
        </p:nvSpPr>
        <p:spPr>
          <a:xfrm>
            <a:off x="0" y="4948014"/>
            <a:ext cx="9144000" cy="24118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" indent="0" algn="just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45" name="Заголовок 1"/>
          <p:cNvSpPr txBox="1">
            <a:spLocks/>
          </p:cNvSpPr>
          <p:nvPr/>
        </p:nvSpPr>
        <p:spPr>
          <a:xfrm>
            <a:off x="1229572" y="480850"/>
            <a:ext cx="712879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хранения данных (СХД)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Овал 8"/>
          <p:cNvSpPr/>
          <p:nvPr/>
        </p:nvSpPr>
        <p:spPr>
          <a:xfrm>
            <a:off x="2123728" y="2882002"/>
            <a:ext cx="839058" cy="78793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300" kern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2018</a:t>
            </a:r>
            <a:endParaRPr lang="ru-RU" sz="3300" kern="12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99023" y="1027530"/>
            <a:ext cx="6773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D4E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2018 году была осуществлена оптимизация СХД</a:t>
            </a:r>
            <a:endParaRPr lang="ru-RU" sz="2000" b="1" dirty="0">
              <a:solidFill>
                <a:srgbClr val="6D4E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32083" y="1782274"/>
            <a:ext cx="2622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6D4E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Апрель 2018г.</a:t>
            </a:r>
          </a:p>
          <a:p>
            <a:pPr algn="ctr"/>
            <a:r>
              <a:rPr lang="ru-RU" b="1" dirty="0" smtClean="0">
                <a:solidFill>
                  <a:srgbClr val="6D4E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 ТБ</a:t>
            </a:r>
            <a:endParaRPr lang="ru-RU" b="1" dirty="0">
              <a:solidFill>
                <a:srgbClr val="6D4E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60875" y="1681279"/>
            <a:ext cx="2622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6D4E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Сентябрь 2018г.</a:t>
            </a:r>
          </a:p>
          <a:p>
            <a:pPr algn="ctr"/>
            <a:r>
              <a:rPr lang="ru-RU" b="1" dirty="0" smtClean="0">
                <a:solidFill>
                  <a:srgbClr val="6D4E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2300 ТБ</a:t>
            </a:r>
            <a:endParaRPr lang="ru-RU" b="1" dirty="0">
              <a:solidFill>
                <a:srgbClr val="6D4E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254" y="2519189"/>
            <a:ext cx="2281840" cy="15430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771" y="2251617"/>
            <a:ext cx="3564557" cy="2005064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>
            <a:off x="3131840" y="3291830"/>
            <a:ext cx="2191743" cy="26469"/>
          </a:xfrm>
          <a:prstGeom prst="straightConnector1">
            <a:avLst/>
          </a:prstGeom>
          <a:ln w="1238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56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одзаголовок 2"/>
          <p:cNvSpPr txBox="1">
            <a:spLocks/>
          </p:cNvSpPr>
          <p:nvPr/>
        </p:nvSpPr>
        <p:spPr>
          <a:xfrm>
            <a:off x="0" y="4948014"/>
            <a:ext cx="9144000" cy="24118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" indent="0" algn="just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45" name="Заголовок 1"/>
          <p:cNvSpPr txBox="1">
            <a:spLocks/>
          </p:cNvSpPr>
          <p:nvPr/>
        </p:nvSpPr>
        <p:spPr>
          <a:xfrm>
            <a:off x="2445668" y="463823"/>
            <a:ext cx="4320480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Закупки 2018 и 2019  по 242 ВР</a:t>
            </a:r>
          </a:p>
        </p:txBody>
      </p:sp>
      <p:sp>
        <p:nvSpPr>
          <p:cNvPr id="55" name="Овал 8"/>
          <p:cNvSpPr/>
          <p:nvPr/>
        </p:nvSpPr>
        <p:spPr>
          <a:xfrm>
            <a:off x="1571835" y="985420"/>
            <a:ext cx="839058" cy="78793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300" kern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2018</a:t>
            </a:r>
            <a:endParaRPr lang="ru-RU" sz="3300" kern="12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graphicFrame>
        <p:nvGraphicFramePr>
          <p:cNvPr id="61" name="Схема 60"/>
          <p:cNvGraphicFramePr/>
          <p:nvPr>
            <p:extLst>
              <p:ext uri="{D42A27DB-BD31-4B8C-83A1-F6EECF244321}">
                <p14:modId xmlns:p14="http://schemas.microsoft.com/office/powerpoint/2010/main" val="2852523170"/>
              </p:ext>
            </p:extLst>
          </p:nvPr>
        </p:nvGraphicFramePr>
        <p:xfrm>
          <a:off x="93170" y="1347614"/>
          <a:ext cx="4478830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7" name="Заголовок 1"/>
          <p:cNvSpPr txBox="1">
            <a:spLocks/>
          </p:cNvSpPr>
          <p:nvPr/>
        </p:nvSpPr>
        <p:spPr>
          <a:xfrm>
            <a:off x="4860032" y="1125711"/>
            <a:ext cx="4176464" cy="3600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виды оказываемых услуг и поставляемых товаров</a:t>
            </a:r>
            <a:r>
              <a:rPr lang="en-US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ru-RU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44" indent="-285744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услуги связи </a:t>
            </a:r>
          </a:p>
          <a:p>
            <a:pPr marL="285744" indent="-285744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услуги по использованию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справочно-правовых 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 </a:t>
            </a:r>
          </a:p>
          <a:p>
            <a:pPr marL="285744" indent="-285744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услуги по ремонту и техническому обслуживанию вычислительной техники и оргтехники </a:t>
            </a:r>
          </a:p>
          <a:p>
            <a:pPr marL="285744" indent="-285744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поставка запасных частей для вычислительной техники и оргтехники </a:t>
            </a:r>
          </a:p>
          <a:p>
            <a:pPr marL="285744" indent="-285744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услуги по продлению лицензий на использование ПО по безопасности информации </a:t>
            </a:r>
          </a:p>
          <a:p>
            <a:pPr marL="285744" indent="-285744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поставка расходных материалов для печатающих устройств </a:t>
            </a:r>
          </a:p>
        </p:txBody>
      </p:sp>
    </p:spTree>
    <p:extLst>
      <p:ext uri="{BB962C8B-B14F-4D97-AF65-F5344CB8AC3E}">
        <p14:creationId xmlns:p14="http://schemas.microsoft.com/office/powerpoint/2010/main" val="227571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98358" y="463823"/>
            <a:ext cx="7740352" cy="43204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технологических регламентов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8432485"/>
              </p:ext>
            </p:extLst>
          </p:nvPr>
        </p:nvGraphicFramePr>
        <p:xfrm>
          <a:off x="395536" y="-668610"/>
          <a:ext cx="9153984" cy="4870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99592" y="3869005"/>
            <a:ext cx="85689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Внедрено 64 технологических регламента, в том числе 8 регламентов по работе в Системе комплексного информационно-аналитического обеспечения (СКИАО)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52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98358" y="463823"/>
            <a:ext cx="7740352" cy="432048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представления показателей ГГС в СКИАО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59303"/>
              </p:ext>
            </p:extLst>
          </p:nvPr>
        </p:nvGraphicFramePr>
        <p:xfrm>
          <a:off x="4355976" y="987574"/>
          <a:ext cx="2016224" cy="65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</a:tblGrid>
              <a:tr h="290621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Согласование</a:t>
                      </a:r>
                      <a:r>
                        <a:rPr lang="ru-RU" sz="105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перечня показателей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8163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отдела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" name="Таблица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09516"/>
              </p:ext>
            </p:extLst>
          </p:nvPr>
        </p:nvGraphicFramePr>
        <p:xfrm>
          <a:off x="179512" y="1275606"/>
          <a:ext cx="1800200" cy="86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</a:tblGrid>
              <a:tr h="531751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Заполнение справочника показателей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3234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Ответственный исполнитель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" name="Таблица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719220"/>
              </p:ext>
            </p:extLst>
          </p:nvPr>
        </p:nvGraphicFramePr>
        <p:xfrm>
          <a:off x="4427984" y="1851670"/>
          <a:ext cx="1880592" cy="963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59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Утверждение перечня показателей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835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заместитель руководителя</a:t>
                      </a:r>
                      <a:endParaRPr lang="ru-RU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3569">
                <a:tc>
                  <a:txBody>
                    <a:bodyPr/>
                    <a:lstStyle/>
                    <a:p>
                      <a:pPr algn="ctr"/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руководительУправления</a:t>
                      </a:r>
                      <a:endParaRPr lang="ru-RU" sz="10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45" name="Прямая со стрелкой 44"/>
          <p:cNvCxnSpPr/>
          <p:nvPr/>
        </p:nvCxnSpPr>
        <p:spPr>
          <a:xfrm>
            <a:off x="4139952" y="1563638"/>
            <a:ext cx="216024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5292080" y="1635646"/>
            <a:ext cx="0" cy="216024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4139952" y="2067694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4139952" y="2643758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4139952" y="2355726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Таблица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757205"/>
              </p:ext>
            </p:extLst>
          </p:nvPr>
        </p:nvGraphicFramePr>
        <p:xfrm>
          <a:off x="2123728" y="987574"/>
          <a:ext cx="2016224" cy="1767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Заполнение</a:t>
                      </a:r>
                      <a:r>
                        <a:rPr lang="ru-RU" sz="105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перечня показателей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4626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Гражданский служащий, замещающий должность до заместителя начальника отдела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582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отдела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566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Помощник руководителя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49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заместитель руководителя</a:t>
                      </a:r>
                      <a:endParaRPr lang="ru-RU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" name="Таблица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151512"/>
              </p:ext>
            </p:extLst>
          </p:nvPr>
        </p:nvGraphicFramePr>
        <p:xfrm>
          <a:off x="6732240" y="987574"/>
          <a:ext cx="2016224" cy="1531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</a:tblGrid>
              <a:tr h="186227">
                <a:tc>
                  <a:txBody>
                    <a:bodyPr/>
                    <a:lstStyle/>
                    <a:p>
                      <a:pPr algn="ctr"/>
                      <a:r>
                        <a:rPr lang="ru-RU" sz="1050" b="1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Заполнение таблицы ГГС</a:t>
                      </a:r>
                      <a:endParaRPr lang="ru-RU" sz="1050" b="1" kern="1200" dirty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245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Гражданский служащий, замещающий должность до заместителя начальника отдела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829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отдела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381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Помощник руководителя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38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заместитель руководителя</a:t>
                      </a:r>
                      <a:endParaRPr lang="ru-RU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2" name="Прямая со стрелкой 51"/>
          <p:cNvCxnSpPr/>
          <p:nvPr/>
        </p:nvCxnSpPr>
        <p:spPr>
          <a:xfrm>
            <a:off x="6516216" y="1203598"/>
            <a:ext cx="216024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Таблица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029512"/>
              </p:ext>
            </p:extLst>
          </p:nvPr>
        </p:nvGraphicFramePr>
        <p:xfrm>
          <a:off x="6732240" y="2715766"/>
          <a:ext cx="2016224" cy="534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</a:tblGrid>
              <a:tr h="29062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Согласование таблицы ГГС</a:t>
                      </a:r>
                      <a:endParaRPr lang="ru-RU" sz="1050" b="1" kern="1200" dirty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8163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начальник отдела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4" name="Таблица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319276"/>
              </p:ext>
            </p:extLst>
          </p:nvPr>
        </p:nvGraphicFramePr>
        <p:xfrm>
          <a:off x="6732240" y="3651870"/>
          <a:ext cx="1952600" cy="108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2600"/>
              </a:tblGrid>
              <a:tr h="49429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Утверждение таблицы ГГС</a:t>
                      </a:r>
                      <a:endParaRPr lang="ru-RU" sz="1050" b="1" kern="1200" dirty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929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заместитель руководителя</a:t>
                      </a:r>
                      <a:endParaRPr lang="ru-RU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2914">
                <a:tc>
                  <a:txBody>
                    <a:bodyPr/>
                    <a:lstStyle/>
                    <a:p>
                      <a:pPr algn="ctr"/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руководительУправления</a:t>
                      </a:r>
                      <a:endParaRPr lang="ru-RU" sz="10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5" name="Прямая соединительная линия 54"/>
          <p:cNvCxnSpPr/>
          <p:nvPr/>
        </p:nvCxnSpPr>
        <p:spPr>
          <a:xfrm>
            <a:off x="8964488" y="1635646"/>
            <a:ext cx="0" cy="1224136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6444208" y="2067694"/>
            <a:ext cx="0" cy="1368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H="1">
            <a:off x="6588224" y="2139702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H="1">
            <a:off x="6588224" y="2355726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6588224" y="2139702"/>
            <a:ext cx="0" cy="2448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6588224" y="4587974"/>
            <a:ext cx="1440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8028384" y="3219822"/>
            <a:ext cx="0" cy="43204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Таблица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23697"/>
              </p:ext>
            </p:extLst>
          </p:nvPr>
        </p:nvGraphicFramePr>
        <p:xfrm>
          <a:off x="3923928" y="3579862"/>
          <a:ext cx="1800200" cy="907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050" b="1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Сопроводительное письмо</a:t>
                      </a:r>
                      <a:endParaRPr lang="ru-RU" sz="1050" b="1" kern="1200" dirty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47525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Ответственный исполнитель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63" name="Прямая со стрелкой 62"/>
          <p:cNvCxnSpPr/>
          <p:nvPr/>
        </p:nvCxnSpPr>
        <p:spPr>
          <a:xfrm flipH="1">
            <a:off x="5724128" y="3795886"/>
            <a:ext cx="1008112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Таблица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995242"/>
              </p:ext>
            </p:extLst>
          </p:nvPr>
        </p:nvGraphicFramePr>
        <p:xfrm>
          <a:off x="899592" y="3579862"/>
          <a:ext cx="1952600" cy="916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2600"/>
              </a:tblGrid>
              <a:tr h="288156">
                <a:tc>
                  <a:txBody>
                    <a:bodyPr/>
                    <a:lstStyle/>
                    <a:p>
                      <a:pPr algn="ctr"/>
                      <a:r>
                        <a:rPr lang="ru-RU" sz="105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Утверждение сопроводительного письма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5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заместитель руководителя</a:t>
                      </a:r>
                      <a:endParaRPr lang="ru-RU" sz="10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506">
                <a:tc>
                  <a:txBody>
                    <a:bodyPr/>
                    <a:lstStyle/>
                    <a:p>
                      <a:pPr algn="ctr"/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руководительУправления</a:t>
                      </a:r>
                      <a:endParaRPr lang="ru-RU" sz="10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65" name="Прямая со стрелкой 64"/>
          <p:cNvCxnSpPr/>
          <p:nvPr/>
        </p:nvCxnSpPr>
        <p:spPr>
          <a:xfrm flipH="1">
            <a:off x="2843808" y="3723878"/>
            <a:ext cx="1080120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Рисунок 6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867894"/>
            <a:ext cx="720080" cy="701616"/>
          </a:xfrm>
          <a:prstGeom prst="rect">
            <a:avLst/>
          </a:prstGeom>
        </p:spPr>
      </p:pic>
      <p:pic>
        <p:nvPicPr>
          <p:cNvPr id="67" name="Picture 8" descr="C:\Users\3148\Desktop\use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0379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0" descr="Картинки по запросу человечки для презентации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139702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2" descr="ÐÐ°ÑÑÐ¸Ð½ÐºÐ¸ Ð¿Ð¾ Ð·Ð°Ð¿ÑÐ¾ÑÑ Ð¸ÐºÐ¾Ð½ÐºÐ° ÑÐµÐ·ÑÐ»ÑÑÐ°ÑÑ ÑÐ¿Ð¸ÑÐ¾Ðº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787774"/>
            <a:ext cx="770183" cy="77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2" descr="ÐÐ°ÑÑÐ¸Ð½ÐºÐ¸ Ð¿Ð¾ Ð·Ð°Ð¿ÑÐ¾ÑÑ Ð¸ÐºÐ¾Ð½ÐºÐ° ÑÐµÐ·ÑÐ»ÑÑÐ°ÑÑ ÑÐ¿Ð¸ÑÐ¾Ðº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931790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2" descr="ÐÐ°ÑÑÐ¸Ð½ÐºÐ¸ Ð¿Ð¾ Ð·Ð°Ð¿ÑÐ¾ÑÑ Ð¸ÐºÐ¾Ð½ÐºÐ° ÑÐµÐ·ÑÐ»ÑÑÐ°ÑÑ ÑÐ¿Ð¸ÑÐ¾Ðº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07580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2" name="Прямая соединительная линия 71"/>
          <p:cNvCxnSpPr/>
          <p:nvPr/>
        </p:nvCxnSpPr>
        <p:spPr>
          <a:xfrm flipV="1">
            <a:off x="6660232" y="1923678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6300192" y="1995686"/>
            <a:ext cx="216024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V="1">
            <a:off x="6516216" y="1203598"/>
            <a:ext cx="0" cy="792088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flipH="1">
            <a:off x="6444208" y="206769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flipH="1">
            <a:off x="6660232" y="1923678"/>
            <a:ext cx="720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6444208" y="3435846"/>
            <a:ext cx="12961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>
            <a:off x="7740352" y="343584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8748464" y="1627751"/>
            <a:ext cx="216024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flipH="1">
            <a:off x="8748464" y="2851887"/>
            <a:ext cx="216024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Соединительная линия уступом 85"/>
          <p:cNvCxnSpPr/>
          <p:nvPr/>
        </p:nvCxnSpPr>
        <p:spPr>
          <a:xfrm flipV="1">
            <a:off x="1121803" y="1140294"/>
            <a:ext cx="1001925" cy="137071"/>
          </a:xfrm>
          <a:prstGeom prst="bentConnector3">
            <a:avLst>
              <a:gd name="adj1" fmla="val -378"/>
            </a:avLst>
          </a:prstGeom>
          <a:ln w="22225"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692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4992" y="483519"/>
            <a:ext cx="9144000" cy="31901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059482" y="488095"/>
            <a:ext cx="8208912" cy="287642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предварительных испытаний версии 31.0. ИС «АСФК» 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519" y="1897246"/>
            <a:ext cx="1080120" cy="1531718"/>
          </a:xfrm>
          <a:prstGeom prst="rect">
            <a:avLst/>
          </a:prstGeom>
          <a:noFill/>
          <a:ln w="158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53" y="1897246"/>
            <a:ext cx="1080121" cy="1530405"/>
          </a:xfrm>
          <a:prstGeom prst="rect">
            <a:avLst/>
          </a:prstGeom>
          <a:noFill/>
          <a:ln w="158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595" y="4542117"/>
            <a:ext cx="366417" cy="308913"/>
          </a:xfrm>
          <a:prstGeom prst="rect">
            <a:avLst/>
          </a:prstGeom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12" y="1369406"/>
            <a:ext cx="2068709" cy="1420009"/>
          </a:xfrm>
          <a:prstGeom prst="rect">
            <a:avLst/>
          </a:prstGeom>
          <a:noFill/>
          <a:ln w="3175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accent1">
                <a:lumMod val="60000"/>
                <a:lumOff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20" descr="Картинки по запросу человечки для презентации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447" y="2864283"/>
            <a:ext cx="430887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500658" y="1078369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АСФК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62983" y="2841158"/>
            <a:ext cx="1941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ОТО, ОО, ОД, ОКОИБ, ООСВ, </a:t>
            </a:r>
            <a:r>
              <a:rPr lang="ru-RU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ОБУиО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ОИС, ОКС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7573" y="3497918"/>
            <a:ext cx="23762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Письма ФК </a:t>
            </a:r>
          </a:p>
          <a:p>
            <a:pPr marL="171450" indent="-171450">
              <a:buFontTx/>
              <a:buChar char="-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13.12.2018  № 13-07-04-27079 «О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 ПДИ версии 31.0. в УФК по Алтайскому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краю»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24.12.2018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 13-07-04/28044 «О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 повторных ПДИ версии 31.0 в Алтайском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крае»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54281" y="3505427"/>
            <a:ext cx="183897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Управления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 19.12.2018 №656 «Об организации работ по проведению предварительных испытаний версии 31.0.0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 «АСФК»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29" y="1709810"/>
            <a:ext cx="280987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025" y="1686635"/>
            <a:ext cx="280987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85489" y="2811639"/>
            <a:ext cx="302132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493361"/>
              </p:ext>
            </p:extLst>
          </p:nvPr>
        </p:nvGraphicFramePr>
        <p:xfrm>
          <a:off x="6642908" y="857167"/>
          <a:ext cx="2165556" cy="18542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028"/>
                <a:gridCol w="1017933"/>
                <a:gridCol w="838595"/>
              </a:tblGrid>
              <a:tr h="227458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Проверка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доработок АСФК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3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Номер доработки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Номер замечания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385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FTAS-409783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SF-1009285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385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FTAS-411097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SF-1009083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393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FTAS-413012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393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FTAS-435901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393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FTAS-431380</a:t>
                      </a:r>
                      <a:endParaRPr lang="ru-RU" sz="9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FTAS-414248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957" y="2016005"/>
            <a:ext cx="129610" cy="14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1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555" y="2224667"/>
            <a:ext cx="121012" cy="139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755" y="2404100"/>
            <a:ext cx="124812" cy="144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958" y="2595440"/>
            <a:ext cx="129610" cy="14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9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008" y="3444344"/>
            <a:ext cx="2426748" cy="1337502"/>
          </a:xfrm>
          <a:prstGeom prst="rect">
            <a:avLst/>
          </a:prstGeom>
          <a:noFill/>
          <a:ln w="158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innerShdw blurRad="63500" dist="50800" dir="13500000">
              <a:schemeClr val="accent1">
                <a:lumMod val="60000"/>
                <a:lumOff val="40000"/>
                <a:alpha val="50000"/>
              </a:scheme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1" name="Picture 1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136" y="3065103"/>
            <a:ext cx="1856570" cy="964452"/>
          </a:xfrm>
          <a:prstGeom prst="rect">
            <a:avLst/>
          </a:prstGeom>
          <a:noFill/>
          <a:ln w="158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innerShdw blurRad="63500" dist="50800" dir="13500000">
              <a:schemeClr val="accent1">
                <a:lumMod val="60000"/>
                <a:lumOff val="40000"/>
                <a:alpha val="50000"/>
              </a:scheme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6993756" y="3978875"/>
            <a:ext cx="1949950" cy="948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Протоколы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предварительных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испытаний версии АСФК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Письма </a:t>
            </a:r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УФК по  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лтайскому краю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21.12.2018 № </a:t>
            </a:r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17-18-15/12006,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28.12.2018 № 17-18-15/12226)</a:t>
            </a:r>
          </a:p>
        </p:txBody>
      </p:sp>
      <p:pic>
        <p:nvPicPr>
          <p:cNvPr id="33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546" y="3145945"/>
            <a:ext cx="21907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29" y="1003021"/>
            <a:ext cx="1080120" cy="152967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5875">
            <a:solidFill>
              <a:schemeClr val="tx2">
                <a:lumMod val="60000"/>
                <a:lumOff val="4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519" y="1872743"/>
            <a:ext cx="1080120" cy="1531718"/>
          </a:xfrm>
          <a:prstGeom prst="rect">
            <a:avLst/>
          </a:prstGeom>
          <a:noFill/>
          <a:ln w="158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844" y="965488"/>
            <a:ext cx="1152128" cy="1558388"/>
          </a:xfrm>
          <a:prstGeom prst="rect">
            <a:avLst/>
          </a:prstGeom>
          <a:noFill/>
          <a:ln w="158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innerShdw blurRad="63500" dist="50800" dir="10800000">
              <a:schemeClr val="tx1">
                <a:alpha val="50000"/>
              </a:scheme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7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53" y="1872743"/>
            <a:ext cx="1080121" cy="1530405"/>
          </a:xfrm>
          <a:prstGeom prst="rect">
            <a:avLst/>
          </a:prstGeom>
          <a:noFill/>
          <a:ln w="1587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29" y="1685307"/>
            <a:ext cx="280987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1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913" y="1014281"/>
            <a:ext cx="445278" cy="335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0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447" y="2690262"/>
            <a:ext cx="335561" cy="33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889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38179" y="483518"/>
            <a:ext cx="9148992" cy="57606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855200" y="483518"/>
            <a:ext cx="8316618" cy="646214"/>
          </a:xfrm>
        </p:spPr>
        <p:txBody>
          <a:bodyPr>
            <a:normAutofit fontScale="90000"/>
          </a:bodyPr>
          <a:lstStyle/>
          <a:p>
            <a:pPr marL="180000" lvl="1" algn="ctr">
              <a:spcBef>
                <a:spcPts val="2400"/>
              </a:spcBef>
              <a:spcAft>
                <a:spcPts val="600"/>
              </a:spcAft>
              <a:defRPr/>
            </a:pPr>
            <a:r>
              <a:rPr lang="ru-RU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</a:t>
            </a:r>
            <a:r>
              <a:rPr lang="ru-RU" sz="1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 работы </a:t>
            </a:r>
            <a:r>
              <a:rPr lang="ru-RU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наступлении нештатной ситуации в </a:t>
            </a:r>
            <a:r>
              <a:rPr lang="ru-RU" sz="1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ヒラギノ角ゴ ProN W3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ea typeface="ヒラギノ角ゴ ProN W3"/>
                <a:cs typeface="Times New Roman" pitchFamily="18" charset="0"/>
              </a:rPr>
            </a:br>
            <a:r>
              <a:rPr lang="ru-RU" sz="1100" b="1" i="1" dirty="0" smtClean="0">
                <a:solidFill>
                  <a:schemeClr val="bg1"/>
                </a:solidFill>
                <a:latin typeface="Times New Roman" pitchFamily="18" charset="0"/>
                <a:ea typeface="ヒラギノ角ゴ ProN W3"/>
                <a:cs typeface="Times New Roman" pitchFamily="18" charset="0"/>
              </a:rPr>
              <a:t>(</a:t>
            </a:r>
            <a:r>
              <a:rPr lang="ru-RU" sz="1100" b="1" i="1" dirty="0">
                <a:solidFill>
                  <a:schemeClr val="bg1"/>
                </a:solidFill>
                <a:latin typeface="Times New Roman" pitchFamily="18" charset="0"/>
                <a:ea typeface="ヒラギノ角ゴ ProN W3"/>
                <a:cs typeface="Times New Roman" pitchFamily="18" charset="0"/>
              </a:rPr>
              <a:t>утвержден Приказом Управления Федерального казначейства по Алтайскому краю </a:t>
            </a:r>
            <a:r>
              <a:rPr lang="ru-RU" sz="1100" b="1" i="1" dirty="0" smtClean="0">
                <a:solidFill>
                  <a:schemeClr val="bg1"/>
                </a:solidFill>
                <a:latin typeface="Times New Roman" pitchFamily="18" charset="0"/>
                <a:ea typeface="ヒラギノ角ゴ ProN W3"/>
                <a:cs typeface="Times New Roman" pitchFamily="18" charset="0"/>
              </a:rPr>
              <a:t>от  </a:t>
            </a:r>
            <a:r>
              <a:rPr lang="en-US" sz="1100" b="1" i="1" dirty="0">
                <a:solidFill>
                  <a:schemeClr val="bg1"/>
                </a:solidFill>
                <a:latin typeface="Times New Roman" pitchFamily="18" charset="0"/>
                <a:ea typeface="ヒラギノ角ゴ ProN W3"/>
                <a:cs typeface="Times New Roman" pitchFamily="18" charset="0"/>
              </a:rPr>
              <a:t>24 </a:t>
            </a:r>
            <a:r>
              <a:rPr lang="ru-RU" sz="1100" b="1" i="1" dirty="0">
                <a:solidFill>
                  <a:schemeClr val="bg1"/>
                </a:solidFill>
                <a:latin typeface="Times New Roman" pitchFamily="18" charset="0"/>
                <a:ea typeface="ヒラギノ角ゴ ProN W3"/>
                <a:cs typeface="Times New Roman" pitchFamily="18" charset="0"/>
              </a:rPr>
              <a:t>декабря 2018 г. № </a:t>
            </a:r>
            <a:r>
              <a:rPr lang="en-US" sz="1100" b="1" i="1" dirty="0">
                <a:solidFill>
                  <a:schemeClr val="bg1"/>
                </a:solidFill>
                <a:latin typeface="Times New Roman" pitchFamily="18" charset="0"/>
                <a:ea typeface="ヒラギノ角ゴ ProN W3"/>
                <a:cs typeface="Times New Roman" pitchFamily="18" charset="0"/>
              </a:rPr>
              <a:t>659</a:t>
            </a:r>
            <a:r>
              <a:rPr lang="ru-RU" sz="1100" b="1" i="1" dirty="0">
                <a:solidFill>
                  <a:schemeClr val="bg1"/>
                </a:solidFill>
                <a:latin typeface="Times New Roman" pitchFamily="18" charset="0"/>
                <a:ea typeface="ヒラギノ角ゴ ProN W3"/>
                <a:cs typeface="Times New Roman" pitchFamily="18" charset="0"/>
              </a:rPr>
              <a:t>)</a:t>
            </a:r>
            <a:r>
              <a:rPr lang="ru-RU" altLang="ru-RU" sz="1100" dirty="0">
                <a:solidFill>
                  <a:schemeClr val="bg1"/>
                </a:solidFill>
                <a:latin typeface="Cambria" pitchFamily="18" charset="0"/>
                <a:cs typeface="Times New Roman" pitchFamily="18" charset="0"/>
              </a:rPr>
              <a:t/>
            </a:r>
            <a:br>
              <a:rPr lang="ru-RU" altLang="ru-RU" sz="1100" dirty="0">
                <a:solidFill>
                  <a:schemeClr val="bg1"/>
                </a:solidFill>
                <a:latin typeface="Cambria" pitchFamily="18" charset="0"/>
                <a:cs typeface="Times New Roman" pitchFamily="18" charset="0"/>
              </a:rPr>
            </a:br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1470"/>
            <a:ext cx="1035007" cy="1152128"/>
          </a:xfrm>
          <a:prstGeom prst="rect">
            <a:avLst/>
          </a:prstGeom>
        </p:spPr>
      </p:pic>
      <p:sp>
        <p:nvSpPr>
          <p:cNvPr id="10" name="Блок-схема: процесс 9"/>
          <p:cNvSpPr/>
          <p:nvPr/>
        </p:nvSpPr>
        <p:spPr>
          <a:xfrm>
            <a:off x="6379132" y="3705241"/>
            <a:ext cx="2448272" cy="1092607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Проведение возможными способами только приоритетных платежей</a:t>
            </a:r>
          </a:p>
          <a:p>
            <a:pPr algn="ctr"/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3663512" y="1187068"/>
            <a:ext cx="2448272" cy="1092607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Невозможность, существенное затруднении в проведении платежных операций</a:t>
            </a:r>
          </a:p>
          <a:p>
            <a:pPr algn="ctr"/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2079336" y="1187068"/>
            <a:ext cx="1296144" cy="892552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Сохранение проблемы</a:t>
            </a:r>
          </a:p>
          <a:p>
            <a:pPr algn="ctr"/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51144" y="2627228"/>
            <a:ext cx="936104" cy="79208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mbria" pitchFamily="18" charset="0"/>
              </a:rPr>
              <a:t>Text</a:t>
            </a:r>
          </a:p>
        </p:txBody>
      </p:sp>
      <p:pic>
        <p:nvPicPr>
          <p:cNvPr id="15" name="Picture 9" descr="C:\Users\3148\Desktop\calenda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975" y="4355641"/>
            <a:ext cx="50405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77"/>
          <p:cNvSpPr txBox="1">
            <a:spLocks noChangeArrowheads="1"/>
          </p:cNvSpPr>
          <p:nvPr/>
        </p:nvSpPr>
        <p:spPr bwMode="auto">
          <a:xfrm>
            <a:off x="6039776" y="1979156"/>
            <a:ext cx="21602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rgbClr val="FFFFFF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rgbClr val="FFFFFF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rgbClr val="FFFFFF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rgbClr val="FFFFFF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rgbClr val="FFFFFF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 dirty="0" smtClean="0">
                <a:solidFill>
                  <a:srgbClr val="C00000"/>
                </a:solidFill>
              </a:rPr>
              <a:t>!</a:t>
            </a:r>
          </a:p>
        </p:txBody>
      </p:sp>
      <p:pic>
        <p:nvPicPr>
          <p:cNvPr id="17" name="Picture 7" descr="C:\Users\3148\Desktop\support-900x500 (1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416" y="1835140"/>
            <a:ext cx="77768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Овал 18"/>
          <p:cNvSpPr/>
          <p:nvPr/>
        </p:nvSpPr>
        <p:spPr>
          <a:xfrm>
            <a:off x="423152" y="2699236"/>
            <a:ext cx="792088" cy="648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50</a:t>
            </a:r>
          </a:p>
          <a:p>
            <a:pPr algn="ctr"/>
            <a:r>
              <a:rPr lang="ru-RU" sz="1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минут</a:t>
            </a:r>
            <a:endParaRPr lang="ru-RU" sz="1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207128" y="1259076"/>
            <a:ext cx="1263668" cy="892552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Регистрация сбоя</a:t>
            </a:r>
          </a:p>
          <a:p>
            <a:pPr algn="ctr">
              <a:spcBef>
                <a:spcPts val="0"/>
              </a:spcBef>
            </a:pPr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2" descr="ÐÐ°ÑÑÐ¸Ð½ÐºÐ¸ Ð¿Ð¾ Ð·Ð°Ð¿ÑÐ¾ÑÑ Ð´Ð¾ÐºÑÐ¼ÐµÐ½Ñ Ð¸ ÑÑÑÐºÐ° 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23" y="1763132"/>
            <a:ext cx="607281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Прямая со стрелкой 21"/>
          <p:cNvCxnSpPr/>
          <p:nvPr/>
        </p:nvCxnSpPr>
        <p:spPr>
          <a:xfrm>
            <a:off x="855200" y="2123172"/>
            <a:ext cx="0" cy="50400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287248" y="2987268"/>
            <a:ext cx="504056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hape 86"/>
          <p:cNvCxnSpPr>
            <a:endCxn id="13" idx="1"/>
          </p:cNvCxnSpPr>
          <p:nvPr/>
        </p:nvCxnSpPr>
        <p:spPr>
          <a:xfrm rot="5400000" flipH="1" flipV="1">
            <a:off x="1258344" y="2166305"/>
            <a:ext cx="1353952" cy="288031"/>
          </a:xfrm>
          <a:prstGeom prst="bentConnector2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Блок-схема: процесс 24"/>
          <p:cNvSpPr/>
          <p:nvPr/>
        </p:nvSpPr>
        <p:spPr>
          <a:xfrm>
            <a:off x="1287248" y="3563332"/>
            <a:ext cx="2232248" cy="892552"/>
          </a:xfrm>
          <a:prstGeom prst="flowChartProcess">
            <a:avLst/>
          </a:prstGeom>
          <a:solidFill>
            <a:srgbClr val="009A4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Восстановление работоспособности ИС</a:t>
            </a:r>
          </a:p>
          <a:p>
            <a:pPr algn="ctr"/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Picture 6" descr="ÐÐ°ÑÑÐ¸Ð½ÐºÐ¸ Ð¿Ð¾ Ð·Ð°Ð¿ÑÐ¾ÑÑ Ð¸ÐºÐ¾Ð½ÐºÐ°  Ð¿Ð»Ð°Ð½Ð¸ÑÐ¾Ð²Ð°Ð½Ð¸Ð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440" y="4283412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55200" y="4139396"/>
            <a:ext cx="4324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Прямая со стрелкой 27"/>
          <p:cNvCxnSpPr/>
          <p:nvPr/>
        </p:nvCxnSpPr>
        <p:spPr>
          <a:xfrm>
            <a:off x="1791304" y="2987268"/>
            <a:ext cx="0" cy="576064"/>
          </a:xfrm>
          <a:prstGeom prst="straightConnector1">
            <a:avLst/>
          </a:prstGeom>
          <a:ln w="158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7" descr="C:\Users\3148\Desktop\support-900x500 (1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704" y="1979156"/>
            <a:ext cx="929885" cy="51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Прямая соединительная линия 29"/>
          <p:cNvCxnSpPr/>
          <p:nvPr/>
        </p:nvCxnSpPr>
        <p:spPr>
          <a:xfrm>
            <a:off x="3375480" y="1763132"/>
            <a:ext cx="1440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/>
          <p:nvPr/>
        </p:nvCxnSpPr>
        <p:spPr>
          <a:xfrm rot="16200000" flipH="1">
            <a:off x="2997512" y="2285116"/>
            <a:ext cx="1332000" cy="288032"/>
          </a:xfrm>
          <a:prstGeom prst="bentConnector2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Блок-схема: процесс 31"/>
          <p:cNvSpPr/>
          <p:nvPr/>
        </p:nvSpPr>
        <p:spPr>
          <a:xfrm>
            <a:off x="3807528" y="2555220"/>
            <a:ext cx="2160240" cy="1092607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возможность проведения платежных операций штатным способом</a:t>
            </a:r>
          </a:p>
          <a:p>
            <a:pPr algn="ctr"/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" name="Picture 6" descr="C:\Users\3148\Desktop\folder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728" y="3347308"/>
            <a:ext cx="545522" cy="54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Прямая соединительная линия 33"/>
          <p:cNvCxnSpPr/>
          <p:nvPr/>
        </p:nvCxnSpPr>
        <p:spPr>
          <a:xfrm flipV="1">
            <a:off x="3519496" y="1475100"/>
            <a:ext cx="0" cy="288032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3519496" y="1475100"/>
            <a:ext cx="144016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hape 128"/>
          <p:cNvCxnSpPr>
            <a:endCxn id="25" idx="0"/>
          </p:cNvCxnSpPr>
          <p:nvPr/>
        </p:nvCxnSpPr>
        <p:spPr>
          <a:xfrm rot="10800000" flipV="1">
            <a:off x="2403372" y="3347308"/>
            <a:ext cx="1404156" cy="216024"/>
          </a:xfrm>
          <a:prstGeom prst="bentConnector2">
            <a:avLst/>
          </a:prstGeom>
          <a:ln w="158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519496" y="4139396"/>
            <a:ext cx="2880320" cy="0"/>
          </a:xfrm>
          <a:prstGeom prst="straightConnector1">
            <a:avLst/>
          </a:prstGeom>
          <a:ln w="158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Блок-схема: процесс 37"/>
          <p:cNvSpPr/>
          <p:nvPr/>
        </p:nvSpPr>
        <p:spPr>
          <a:xfrm>
            <a:off x="6399816" y="1187068"/>
            <a:ext cx="2376264" cy="692497"/>
          </a:xfrm>
          <a:prstGeom prst="flowChartProcess">
            <a:avLst/>
          </a:prstGeom>
          <a:solidFill>
            <a:srgbClr val="BF2F4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Объявление Аварии</a:t>
            </a:r>
          </a:p>
          <a:p>
            <a:pPr algn="ctr"/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Блок-схема: процесс 38"/>
          <p:cNvSpPr/>
          <p:nvPr/>
        </p:nvSpPr>
        <p:spPr>
          <a:xfrm>
            <a:off x="6399816" y="2315248"/>
            <a:ext cx="2448272" cy="1092607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Заседание Комиссии по ПУФ, определение приоритетных платежей</a:t>
            </a:r>
          </a:p>
          <a:p>
            <a:pPr algn="ctr"/>
            <a:endParaRPr lang="ru-RU" sz="13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040" y="2987268"/>
            <a:ext cx="648072" cy="527862"/>
          </a:xfrm>
          <a:prstGeom prst="rect">
            <a:avLst/>
          </a:prstGeom>
        </p:spPr>
      </p:pic>
      <p:pic>
        <p:nvPicPr>
          <p:cNvPr id="41" name="Picture 5" descr="C:\Users\3148\Desktop\tools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8048" y="1619116"/>
            <a:ext cx="443026" cy="44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Прямая со стрелкой 41"/>
          <p:cNvCxnSpPr/>
          <p:nvPr/>
        </p:nvCxnSpPr>
        <p:spPr>
          <a:xfrm>
            <a:off x="6111784" y="1619116"/>
            <a:ext cx="288032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7740352" y="3379071"/>
            <a:ext cx="0" cy="36000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7668344" y="1880164"/>
            <a:ext cx="0" cy="432048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67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98358" y="463823"/>
            <a:ext cx="7740352" cy="432048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Миграция данных из ИС «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Аксиок.Net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32" name="Rectangle 9"/>
          <p:cNvSpPr txBox="1">
            <a:spLocks noChangeArrowheads="1"/>
          </p:cNvSpPr>
          <p:nvPr/>
        </p:nvSpPr>
        <p:spPr>
          <a:xfrm>
            <a:off x="1038020" y="2067828"/>
            <a:ext cx="7453312" cy="641350"/>
          </a:xfrm>
          <a:prstGeom prst="rect">
            <a:avLst/>
          </a:prstGeom>
        </p:spPr>
        <p:txBody>
          <a:bodyPr lIns="91429" tIns="45715" rIns="91429" bIns="45715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5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 </a:t>
            </a:r>
            <a:endParaRPr lang="ru-RU" sz="54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33" name="Picture 4" descr="Картинки по запросу облако электронный бюджет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438" y="1393532"/>
            <a:ext cx="2809875" cy="15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Группа 6"/>
          <p:cNvGrpSpPr>
            <a:grpSpLocks/>
          </p:cNvGrpSpPr>
          <p:nvPr/>
        </p:nvGrpSpPr>
        <p:grpSpPr bwMode="auto">
          <a:xfrm>
            <a:off x="557139" y="4372084"/>
            <a:ext cx="4007530" cy="410840"/>
            <a:chOff x="1296416" y="2953518"/>
            <a:chExt cx="2375821" cy="691474"/>
          </a:xfrm>
          <a:solidFill>
            <a:schemeClr val="accent1">
              <a:lumMod val="50000"/>
            </a:schemeClr>
          </a:solidFill>
        </p:grpSpPr>
        <p:sp>
          <p:nvSpPr>
            <p:cNvPr id="35" name="Прямоугольник 34"/>
            <p:cNvSpPr/>
            <p:nvPr/>
          </p:nvSpPr>
          <p:spPr>
            <a:xfrm>
              <a:off x="1296416" y="2953518"/>
              <a:ext cx="2018737" cy="691474"/>
            </a:xfrm>
            <a:prstGeom prst="rect">
              <a:avLst/>
            </a:prstGeom>
            <a:grpFill/>
            <a:ln/>
            <a:effec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chemeClr val="bg1"/>
                  </a:solidFill>
                  <a:latin typeface="Cambria" pitchFamily="18" charset="0"/>
                  <a:cs typeface="Arial" charset="0"/>
                </a:rPr>
                <a:t>Миграция</a:t>
              </a:r>
            </a:p>
          </p:txBody>
        </p:sp>
        <p:sp>
          <p:nvSpPr>
            <p:cNvPr id="36" name="Равнобедренный треугольник 35"/>
            <p:cNvSpPr/>
            <p:nvPr/>
          </p:nvSpPr>
          <p:spPr>
            <a:xfrm rot="5400000">
              <a:off x="3148670" y="3121423"/>
              <a:ext cx="691474" cy="355662"/>
            </a:xfrm>
            <a:prstGeom prst="triangle">
              <a:avLst/>
            </a:prstGeom>
            <a:grpFill/>
            <a:ln/>
            <a:effec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b="1" dirty="0">
                <a:solidFill>
                  <a:schemeClr val="bg1"/>
                </a:solidFill>
                <a:latin typeface="Cambria" pitchFamily="18" charset="0"/>
                <a:cs typeface="Open Sans Condensed" pitchFamily="34" charset="0"/>
              </a:endParaRPr>
            </a:p>
          </p:txBody>
        </p:sp>
      </p:grpSp>
      <p:sp>
        <p:nvSpPr>
          <p:cNvPr id="37" name="Скругленный прямоугольник 36"/>
          <p:cNvSpPr/>
          <p:nvPr/>
        </p:nvSpPr>
        <p:spPr>
          <a:xfrm>
            <a:off x="235216" y="1491765"/>
            <a:ext cx="2325688" cy="1152854"/>
          </a:xfrm>
          <a:prstGeom prst="round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799496" y="1062798"/>
            <a:ext cx="2325688" cy="809625"/>
          </a:xfrm>
          <a:prstGeom prst="round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647" y="2794580"/>
            <a:ext cx="2474599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4" descr="C:\Users\3088\AppData\Local\Microsoft\Windows\Temporary Internet Files\Content.IE5\LH5FVAOI\server_2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186" y="3147947"/>
            <a:ext cx="728060" cy="473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3088\AppData\Local\Microsoft\Windows\Temporary Internet Files\Content.IE5\LH5FVAOI\server_2[1]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926" y="1406546"/>
            <a:ext cx="650945" cy="42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108" y="2149976"/>
            <a:ext cx="738963" cy="477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3" name="Соединительная линия уступом 42"/>
          <p:cNvCxnSpPr/>
          <p:nvPr/>
        </p:nvCxnSpPr>
        <p:spPr>
          <a:xfrm flipV="1">
            <a:off x="3371216" y="2497706"/>
            <a:ext cx="3217010" cy="326301"/>
          </a:xfrm>
          <a:prstGeom prst="bentConnector3">
            <a:avLst>
              <a:gd name="adj1" fmla="val 6324"/>
            </a:avLst>
          </a:prstGeom>
          <a:ln w="6032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782" y="3678818"/>
            <a:ext cx="3203434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5" name="Соединительная линия уступом 44"/>
          <p:cNvCxnSpPr/>
          <p:nvPr/>
        </p:nvCxnSpPr>
        <p:spPr>
          <a:xfrm>
            <a:off x="2560904" y="2149976"/>
            <a:ext cx="4027320" cy="6658"/>
          </a:xfrm>
          <a:prstGeom prst="bentConnector3">
            <a:avLst>
              <a:gd name="adj1" fmla="val 50000"/>
            </a:avLst>
          </a:prstGeom>
          <a:ln w="6032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Соединительная линия уступом 45"/>
          <p:cNvCxnSpPr/>
          <p:nvPr/>
        </p:nvCxnSpPr>
        <p:spPr>
          <a:xfrm>
            <a:off x="5143212" y="1308958"/>
            <a:ext cx="1584979" cy="531284"/>
          </a:xfrm>
          <a:prstGeom prst="bentConnector3">
            <a:avLst>
              <a:gd name="adj1" fmla="val 56098"/>
            </a:avLst>
          </a:prstGeom>
          <a:ln w="60325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205378" y="3493107"/>
            <a:ext cx="2537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Единая информационная система управления кадровым составом ГГС РФ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8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465" y="3277601"/>
            <a:ext cx="2665322" cy="1368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5" y="4265398"/>
            <a:ext cx="439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550700" y="4031716"/>
            <a:ext cx="39772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Централизованная ИС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Аксиок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34624" y="1591138"/>
            <a:ext cx="18961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из Подсистемы «Учет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нефинансовых активов»</a:t>
            </a:r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2118140" y="2882325"/>
            <a:ext cx="189618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из Подсистемы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«Зарплата и кадры»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2893949" y="1179001"/>
            <a:ext cx="2015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из Подсистемы «Учет и отчетность»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9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W:\Unit\AO\Документы по ПЛАНУ ЗАКУПОК\ПЛАНЕРКА\Коллегия\картинки\f5cfb620c56162c4f578cdb297ba43b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2" y="1153943"/>
            <a:ext cx="1440160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1322996" y="1235812"/>
            <a:ext cx="2240891" cy="42747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Недвижимое имущество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3" y="2090047"/>
            <a:ext cx="1944215" cy="86177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ru-RU" sz="1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Приняты </a:t>
            </a:r>
            <a:r>
              <a:rPr 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безвозмездное пользование помещения </a:t>
            </a:r>
            <a:r>
              <a:rPr 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с. Шелаболиха (экономия по аренде составила 41233 руб</a:t>
            </a:r>
            <a:r>
              <a:rPr lang="ru-RU" sz="1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ru-RU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4" name="Picture 4" descr="W:\Unit\AO\Документы по ПЛАНУ ЗАКУПОК\ПЛАНЕРКА\Коллегия\картинки\fcba9441f3ad5801f47f66f050444a19_1534686241_1000_7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288500"/>
            <a:ext cx="864096" cy="62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60100" y="3579862"/>
            <a:ext cx="1963628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Передано </a:t>
            </a:r>
            <a:r>
              <a:rPr lang="ru-RU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объектов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недвижимости, общей площадью </a:t>
            </a:r>
            <a:r>
              <a:rPr lang="ru-RU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1756,98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с последующей регистрацией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 в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Росреестре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76256" y="2183326"/>
            <a:ext cx="2071076" cy="2516073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0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05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Размежовано</a:t>
            </a:r>
            <a:r>
              <a:rPr lang="ru-RU" sz="10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участков с выделом 7778 </a:t>
            </a:r>
            <a:r>
              <a:rPr lang="ru-RU" sz="105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(подлежащих отказу), из которых произведен отказ от 10 участков общей площадью </a:t>
            </a:r>
            <a:r>
              <a:rPr lang="ru-RU" sz="10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6577 </a:t>
            </a:r>
            <a:r>
              <a:rPr lang="ru-RU" sz="105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0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.;</a:t>
            </a:r>
            <a:endParaRPr lang="ru-RU" sz="10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0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Дополнительно </a:t>
            </a:r>
            <a:r>
              <a:rPr lang="ru-RU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произведен отказ от 3 земельных участков под переданными зданиями площадью </a:t>
            </a:r>
            <a:r>
              <a:rPr lang="ru-RU" sz="10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862 </a:t>
            </a:r>
            <a:r>
              <a:rPr lang="ru-RU" sz="105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кв.м</a:t>
            </a:r>
            <a:r>
              <a:rPr lang="ru-RU" sz="10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.;</a:t>
            </a:r>
            <a:endParaRPr lang="ru-RU" sz="10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0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Уточнены границы земельного участка </a:t>
            </a:r>
            <a:r>
              <a:rPr lang="ru-RU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г. Алейске, права </a:t>
            </a:r>
            <a:r>
              <a:rPr lang="ru-RU" sz="10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зарегистрированы.</a:t>
            </a:r>
            <a:endParaRPr lang="ru-RU" sz="10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5" name="Picture 5" descr="W:\Unit\AO\Документы по ПЛАНУ ЗАКУПОК\ПЛАНЕРКА\Коллегия\картинки\вынос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818" y="1029696"/>
            <a:ext cx="1853169" cy="106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2531171068"/>
              </p:ext>
            </p:extLst>
          </p:nvPr>
        </p:nvGraphicFramePr>
        <p:xfrm>
          <a:off x="2416389" y="1762142"/>
          <a:ext cx="4680520" cy="2933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98358" y="463823"/>
            <a:ext cx="7740352" cy="43204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Недвижимое имущество и земельные участки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79513" y="2951821"/>
            <a:ext cx="1944215" cy="5539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ru-RU" sz="1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Приняты в оперативное управление помещения </a:t>
            </a:r>
            <a:r>
              <a:rPr 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с. </a:t>
            </a:r>
            <a:r>
              <a:rPr lang="ru-RU" sz="1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Солтон</a:t>
            </a:r>
            <a:endParaRPr lang="ru-RU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385949" y="1235812"/>
            <a:ext cx="2240891" cy="42747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Земельные участки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15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W:\Unit\AO\Документы по ПЛАНУ ЗАКУПОК\ПЛАНЕРКА\Коллегия\картинки\12486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876" y="771550"/>
            <a:ext cx="1656184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4992" y="483518"/>
            <a:ext cx="428896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475656" y="463823"/>
            <a:ext cx="1944216" cy="432048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Передано ДГУ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283968" y="483518"/>
            <a:ext cx="485504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995936" y="485806"/>
            <a:ext cx="5148064" cy="432048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Передача имущества в МФ ФКУ «ЦОКР»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                      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Новосибирске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283968" y="2283718"/>
            <a:ext cx="0" cy="2589620"/>
          </a:xfrm>
          <a:prstGeom prst="line">
            <a:avLst/>
          </a:prstGeom>
          <a:ln w="508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734020813"/>
              </p:ext>
            </p:extLst>
          </p:nvPr>
        </p:nvGraphicFramePr>
        <p:xfrm>
          <a:off x="-324544" y="1164026"/>
          <a:ext cx="5244892" cy="3691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21" name="Прямая со стрелкой 20"/>
          <p:cNvCxnSpPr/>
          <p:nvPr/>
        </p:nvCxnSpPr>
        <p:spPr>
          <a:xfrm flipV="1">
            <a:off x="2270814" y="3829682"/>
            <a:ext cx="117013" cy="254236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223364494"/>
              </p:ext>
            </p:extLst>
          </p:nvPr>
        </p:nvGraphicFramePr>
        <p:xfrm>
          <a:off x="4932040" y="1081520"/>
          <a:ext cx="4032448" cy="376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38044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6797264"/>
              </p:ext>
            </p:extLst>
          </p:nvPr>
        </p:nvGraphicFramePr>
        <p:xfrm>
          <a:off x="146576" y="1347613"/>
          <a:ext cx="5289520" cy="3525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80112" y="1779662"/>
            <a:ext cx="3456384" cy="30008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71450" algn="just">
              <a:buFontTx/>
              <a:buChar char="-"/>
            </a:pP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01.07.2018 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ППО АКСИОК.</a:t>
            </a:r>
            <a:r>
              <a:rPr lang="en-US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направлена информация в количественном выражении о потребности Управления в товарах, работах, услугах на 2019-2021 гг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algn="just"/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171450" algn="just">
              <a:buFontTx/>
              <a:buChar char="-"/>
            </a:pP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20.08.2018 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направлены 153 Заявки на потребность в товарах, работах, услугах, выполнение которых должно осуществляться с 01.01.2019 (после 01.09.2018 заявки направлялись в счет  имеющейся экономии по контрактам энергоснабжения (канцелярские товары, хозяйственные товары, </a:t>
            </a:r>
            <a:r>
              <a:rPr lang="ru-RU" sz="105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датеры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сетевые 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фильтры и пр.);</a:t>
            </a:r>
          </a:p>
          <a:p>
            <a:pPr lvl="0" algn="just"/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71450" algn="just">
              <a:buFontTx/>
              <a:buChar char="-"/>
            </a:pP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01.11.2018 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направлены 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</a:t>
            </a: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новым Порядком применения классификации операций сектора государственного управления (Приказ Минфина от 29.11.2017 №209-н). </a:t>
            </a:r>
            <a:endParaRPr lang="ru-RU" sz="105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W:\Unit\AO\Документы по ПЛАНУ ЗАКУПОК\ПЛАНЕРКА\Коллегия\картинки\ATbj76XT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948341"/>
            <a:ext cx="1944216" cy="135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98358" y="463823"/>
            <a:ext cx="7740352" cy="432048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Осуществление Филиалом №1 закупок для нужд Управления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580112" y="981877"/>
            <a:ext cx="3456384" cy="78751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реализации положений Приказа № 217 в части планирования закупок для нужд Управления на 2019-2021 годы Управлением в ФКУ «ЦОКР» (Филиал</a:t>
            </a:r>
            <a:r>
              <a:rPr lang="ru-RU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05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" descr="W:\Unit\AO\Документы по ПЛАНУ ЗАКУПОК\ПЛАНЕРКА\Коллегия\картинки\1e29392e46e165f04220e6f5b5e98c4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585" y="3570538"/>
            <a:ext cx="1244887" cy="133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-4992" y="483518"/>
            <a:ext cx="4572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30345" y="1689386"/>
            <a:ext cx="2150663" cy="16885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36000" tIns="36000" rIns="36000" bIns="36000" rtlCol="0">
            <a:spAutoFit/>
          </a:bodyPr>
          <a:lstStyle/>
          <a:p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крыши зданий 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Управления;</a:t>
            </a:r>
            <a:endParaRPr lang="ru-RU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внутренней отделке помещений здания Управления К9; </a:t>
            </a:r>
            <a:endParaRPr lang="ru-RU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 отопления в </a:t>
            </a:r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Отделе № 12                     (с. Калманка); </a:t>
            </a:r>
            <a:endParaRPr lang="ru-RU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анализационной насосной станции Управления;</a:t>
            </a:r>
            <a:endParaRPr lang="ru-RU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рыши в Отделе № 57 (г. Бийск);</a:t>
            </a:r>
            <a:endParaRPr lang="ru-RU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внутренней отделке помещений здания Управления К 13;</a:t>
            </a:r>
            <a:endParaRPr lang="ru-RU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сети водоснабжения в Отделе № 42              (с. Староалейское); </a:t>
            </a:r>
            <a:endParaRPr lang="ru-RU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омещений  в Отделе №63 (с. </a:t>
            </a:r>
            <a:r>
              <a:rPr lang="ru-RU" sz="7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Славгородское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</a:t>
            </a:r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конструкций 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здания УправленияК9.</a:t>
            </a:r>
            <a:endParaRPr lang="ru-RU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12558" y="1689386"/>
            <a:ext cx="1775866" cy="149271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канализационной насосной станции Управления;</a:t>
            </a:r>
          </a:p>
          <a:p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системы отопления в  Отделе 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№ 12 </a:t>
            </a:r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(с. Калманка); 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внутренней отделке помещений здания Управления К9; </a:t>
            </a:r>
          </a:p>
          <a:p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помещений  в Отделе №63 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(</a:t>
            </a:r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 </a:t>
            </a:r>
            <a:r>
              <a:rPr lang="ru-RU" sz="7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Славгородское</a:t>
            </a:r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крыши зданий Управления; 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- </a:t>
            </a:r>
            <a:r>
              <a:rPr lang="ru-RU" sz="7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Техотчет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обследованию крыши и перекрытия Бийск; </a:t>
            </a:r>
          </a:p>
          <a:p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7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Техотчет</a:t>
            </a:r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усилению </a:t>
            </a:r>
            <a:r>
              <a:rPr lang="ru-RU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конструкций </a:t>
            </a:r>
            <a:r>
              <a:rPr lang="ru-RU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здания УправленияК9.</a:t>
            </a:r>
            <a:endParaRPr lang="ru-RU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2083333" y="1357173"/>
            <a:ext cx="247650" cy="263667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30348" y="3451060"/>
            <a:ext cx="4153620" cy="144524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Завершены капитальные ремонты на 3 объектах:</a:t>
            </a:r>
            <a:endParaRPr lang="ru-RU" sz="800" b="1" u="sng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системы отопления в  Отделе № </a:t>
            </a: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(с. Калманка); ; </a:t>
            </a:r>
          </a:p>
          <a:p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канализационной насосной станции Управления;</a:t>
            </a:r>
          </a:p>
          <a:p>
            <a:pPr marL="171450" indent="-171450">
              <a:buFontTx/>
              <a:buChar char="-"/>
            </a:pP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помещений  </a:t>
            </a:r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Отделе </a:t>
            </a:r>
            <a:r>
              <a:rPr lang="ru-RU" sz="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lang="ru-RU" sz="8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 (</a:t>
            </a: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Славгородское</a:t>
            </a:r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endParaRPr lang="ru-RU" sz="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Кроме </a:t>
            </a:r>
            <a:r>
              <a:rPr lang="ru-RU" sz="8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того, без разработки ПСД проведены ремонтные работы:</a:t>
            </a:r>
          </a:p>
          <a:p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аварийные работы по ремонту трубопровода канализации  </a:t>
            </a: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Управлении. </a:t>
            </a:r>
            <a:endParaRPr lang="ru-RU" sz="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установка перегородки с дверью в </a:t>
            </a: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Отделе № 16 (с</a:t>
            </a:r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Краснощеково). </a:t>
            </a:r>
            <a:endParaRPr lang="ru-RU" sz="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ремонт </a:t>
            </a: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сети </a:t>
            </a:r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водоснабжения в </a:t>
            </a: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Отделе № 42 (с</a:t>
            </a:r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Староалейское).</a:t>
            </a:r>
            <a:endParaRPr lang="ru-RU" sz="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ремонт системы водоснабжения </a:t>
            </a:r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отопления </a:t>
            </a: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Отделе № 19 (с. Курья).</a:t>
            </a:r>
            <a:endParaRPr lang="ru-RU" sz="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установка 4 дверей в зданиях с. Зональное, с. Красногорское, </a:t>
            </a: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с</a:t>
            </a:r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Петропавловское, с. </a:t>
            </a:r>
            <a:r>
              <a:rPr lang="ru-RU" sz="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Панкрушиха.</a:t>
            </a:r>
            <a:endParaRPr lang="ru-RU" sz="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W:\Unit\AO\Документы по ПЛАНУ ЗАКУПОК\ПЛАНЕРКА\Коллегия\картинки\dedzw62zra8ggkwo0c0ok4kwok4w4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103185"/>
            <a:ext cx="1557281" cy="84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754748" y="485806"/>
            <a:ext cx="2140961" cy="43204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Ремонт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23" name="Блок-схема: альтернативный процесс 22"/>
          <p:cNvSpPr/>
          <p:nvPr/>
        </p:nvSpPr>
        <p:spPr>
          <a:xfrm>
            <a:off x="398479" y="1205842"/>
            <a:ext cx="1632079" cy="468706"/>
          </a:xfrm>
          <a:prstGeom prst="flowChartAlternateProcess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заявок </a:t>
            </a: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 на разработку ПСД и ремонт:</a:t>
            </a:r>
          </a:p>
        </p:txBody>
      </p:sp>
      <p:sp>
        <p:nvSpPr>
          <p:cNvPr id="24" name="Блок-схема: альтернативный процесс 23"/>
          <p:cNvSpPr/>
          <p:nvPr/>
        </p:nvSpPr>
        <p:spPr>
          <a:xfrm>
            <a:off x="2376325" y="1225004"/>
            <a:ext cx="1632079" cy="468706"/>
          </a:xfrm>
          <a:prstGeom prst="flowChartAlternateProcess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Получено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ПСД и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Технических </a:t>
            </a:r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заключения на ремонт:</a:t>
            </a:r>
            <a:endParaRPr lang="ru-RU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трелка углом вверх 2"/>
          <p:cNvSpPr/>
          <p:nvPr/>
        </p:nvSpPr>
        <p:spPr>
          <a:xfrm flipV="1">
            <a:off x="4050130" y="1546045"/>
            <a:ext cx="360040" cy="1855832"/>
          </a:xfrm>
          <a:prstGeom prst="bentUpArrow">
            <a:avLst>
              <a:gd name="adj1" fmla="val 27324"/>
              <a:gd name="adj2" fmla="val 22789"/>
              <a:gd name="adj3" fmla="val 21977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567008" y="483517"/>
            <a:ext cx="4572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5364088" y="507790"/>
            <a:ext cx="3528392" cy="412353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Инженерные системы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4567008" y="987574"/>
            <a:ext cx="0" cy="3094866"/>
          </a:xfrm>
          <a:prstGeom prst="line">
            <a:avLst/>
          </a:prstGeom>
          <a:ln w="508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788024" y="1205842"/>
            <a:ext cx="4032448" cy="252376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исполнения контракта на оказание услуг по техническому обслуживанию и ремонту </a:t>
            </a:r>
            <a:r>
              <a:rPr 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недвижимого </a:t>
            </a:r>
            <a:r>
              <a:rPr lang="ru-RU" sz="1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имущества осуществлено:</a:t>
            </a:r>
          </a:p>
          <a:p>
            <a:endParaRPr lang="ru-RU" sz="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9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замена приборов учета водоснабжения в 9 </a:t>
            </a:r>
            <a:r>
              <a:rPr lang="ru-RU" sz="9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зданиях                                         </a:t>
            </a:r>
            <a:r>
              <a:rPr lang="ru-RU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(Отделы № 1, 5, 6, 22, 27, 28, 31, 57 (с. Зональное), УФК);</a:t>
            </a:r>
            <a:endParaRPr lang="ru-RU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замена приборов учета электроснабжения в 5 </a:t>
            </a:r>
            <a:r>
              <a:rPr lang="ru-RU" sz="9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зданиях </a:t>
            </a:r>
            <a:r>
              <a:rPr lang="ru-RU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(Отделы № 2, 48, 54, 50, УФК);</a:t>
            </a:r>
            <a:endParaRPr lang="ru-RU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поверка и ТО узлов учета тепловой энергии в 24 </a:t>
            </a:r>
            <a:r>
              <a:rPr lang="ru-RU" sz="9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зданиях </a:t>
            </a:r>
            <a:r>
              <a:rPr lang="ru-RU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900" dirty="0" smtClean="0"/>
              <a:t>Отделы </a:t>
            </a:r>
            <a:r>
              <a:rPr lang="ru-RU" sz="900" dirty="0"/>
              <a:t>№ 1, № 9, № 57 (с. Зональное</a:t>
            </a:r>
            <a:r>
              <a:rPr lang="ru-RU" sz="900" dirty="0" smtClean="0"/>
              <a:t>), № </a:t>
            </a:r>
            <a:r>
              <a:rPr lang="ru-RU" sz="900" dirty="0"/>
              <a:t>13, № 16, № 18, </a:t>
            </a:r>
            <a:r>
              <a:rPr lang="ru-RU" sz="900" dirty="0" smtClean="0"/>
              <a:t>  № 19</a:t>
            </a:r>
            <a:r>
              <a:rPr lang="ru-RU" sz="900" dirty="0"/>
              <a:t>, № 20, № 22</a:t>
            </a:r>
            <a:r>
              <a:rPr lang="ru-RU" sz="900" dirty="0" smtClean="0"/>
              <a:t>, № </a:t>
            </a:r>
            <a:r>
              <a:rPr lang="ru-RU" sz="900" dirty="0"/>
              <a:t>63 </a:t>
            </a:r>
            <a:r>
              <a:rPr lang="ru-RU" sz="900" dirty="0" smtClean="0"/>
              <a:t>                      (</a:t>
            </a:r>
            <a:r>
              <a:rPr lang="ru-RU" sz="900" dirty="0"/>
              <a:t>с. </a:t>
            </a:r>
            <a:r>
              <a:rPr lang="ru-RU" sz="900" dirty="0" err="1"/>
              <a:t>Гальбштадт</a:t>
            </a:r>
            <a:r>
              <a:rPr lang="ru-RU" sz="900" dirty="0"/>
              <a:t>), № 25, № 28,</a:t>
            </a:r>
            <a:br>
              <a:rPr lang="ru-RU" sz="900" dirty="0"/>
            </a:br>
            <a:r>
              <a:rPr lang="ru-RU" sz="900" dirty="0"/>
              <a:t>№ 51 (с. Поспелиха), № 30</a:t>
            </a:r>
            <a:r>
              <a:rPr lang="ru-RU" sz="900" dirty="0" smtClean="0"/>
              <a:t>, № </a:t>
            </a:r>
            <a:r>
              <a:rPr lang="ru-RU" sz="900" dirty="0"/>
              <a:t>33 (с. Смоленское), № 37, № 38</a:t>
            </a:r>
            <a:r>
              <a:rPr lang="ru-RU" sz="900" dirty="0" smtClean="0"/>
              <a:t>, № </a:t>
            </a:r>
            <a:r>
              <a:rPr lang="ru-RU" sz="900" dirty="0"/>
              <a:t>43, № 48, </a:t>
            </a:r>
            <a:r>
              <a:rPr lang="ru-RU" sz="900" dirty="0" smtClean="0"/>
              <a:t>              № </a:t>
            </a:r>
            <a:r>
              <a:rPr lang="ru-RU" sz="900" dirty="0"/>
              <a:t>51 (с. Шипуново)</a:t>
            </a:r>
            <a:r>
              <a:rPr lang="ru-RU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ru-RU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ремонт узлов учета тепловой энергии в 4 </a:t>
            </a:r>
            <a:r>
              <a:rPr lang="ru-RU" sz="9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зданиях </a:t>
            </a:r>
            <a:r>
              <a:rPr lang="ru-RU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900" dirty="0" smtClean="0"/>
              <a:t>Отделы </a:t>
            </a:r>
            <a:r>
              <a:rPr lang="ru-RU" sz="900" dirty="0"/>
              <a:t>№ 1, № 33 (г. Белокуриха</a:t>
            </a:r>
            <a:r>
              <a:rPr lang="ru-RU" sz="900" dirty="0" smtClean="0"/>
              <a:t>), № </a:t>
            </a:r>
            <a:r>
              <a:rPr lang="ru-RU" sz="900" dirty="0"/>
              <a:t>43, № </a:t>
            </a:r>
            <a:r>
              <a:rPr lang="ru-RU" sz="900" dirty="0" smtClean="0"/>
              <a:t>60)</a:t>
            </a:r>
            <a:r>
              <a:rPr lang="ru-RU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ТО и ремонт электрокотлов в 14 </a:t>
            </a:r>
            <a:r>
              <a:rPr lang="ru-RU" sz="9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зданиях </a:t>
            </a:r>
            <a:r>
              <a:rPr lang="ru-RU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900" dirty="0"/>
              <a:t>Отделы № 4, № 5, № 10, № 15, № 27</a:t>
            </a:r>
            <a:r>
              <a:rPr lang="ru-RU" sz="900" dirty="0" smtClean="0"/>
              <a:t>, № </a:t>
            </a:r>
            <a:r>
              <a:rPr lang="ru-RU" sz="900" dirty="0"/>
              <a:t>34, № 35, № 46, № 47, № 49, № 53</a:t>
            </a:r>
            <a:r>
              <a:rPr lang="ru-RU" sz="900" dirty="0" smtClean="0"/>
              <a:t>, № </a:t>
            </a:r>
            <a:r>
              <a:rPr lang="ru-RU" sz="900" dirty="0"/>
              <a:t>59, № </a:t>
            </a:r>
            <a:r>
              <a:rPr lang="ru-RU" sz="900" dirty="0" smtClean="0"/>
              <a:t>61, Объект УФК</a:t>
            </a:r>
            <a:r>
              <a:rPr lang="ru-RU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87880" y="3939903"/>
            <a:ext cx="1944216" cy="76944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Произведен монтаж 20 кондиционеров в помещениях Управления и Отдела №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54.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29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4992" y="483518"/>
            <a:ext cx="9144000" cy="43204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Опросный лист по результатам деятельности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Межрегионального Филиала ФКУ «ЦОКР» в г.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Новосибирск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3431019" y="1203598"/>
            <a:ext cx="0" cy="3669740"/>
          </a:xfrm>
          <a:prstGeom prst="line">
            <a:avLst/>
          </a:prstGeom>
          <a:ln w="508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2270814" y="3829682"/>
            <a:ext cx="117013" cy="254236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090883"/>
              </p:ext>
            </p:extLst>
          </p:nvPr>
        </p:nvGraphicFramePr>
        <p:xfrm>
          <a:off x="107504" y="1258880"/>
          <a:ext cx="3312368" cy="361445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312368"/>
              </a:tblGrid>
              <a:tr h="3779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редакции Управления</a:t>
                      </a:r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400" b="1" kern="1200" dirty="0" smtClean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09943">
                <a:tc>
                  <a:txBody>
                    <a:bodyPr/>
                    <a:lstStyle/>
                    <a:p>
                      <a:pPr marL="45720" indent="0">
                        <a:buNone/>
                      </a:pPr>
                      <a:r>
                        <a:rPr lang="ru-RU" sz="100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</a:t>
                      </a:r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начисления оплаты труда и других выплат </a:t>
                      </a:r>
                      <a:r>
                        <a:rPr lang="ru-RU" sz="1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дополнить критерием:</a:t>
                      </a:r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" indent="0">
                        <a:buFontTx/>
                        <a:buNone/>
                      </a:pPr>
                      <a:r>
                        <a:rPr lang="ru-RU" sz="1000" b="1" u="none" kern="1200" baseline="0" dirty="0" smtClean="0">
                          <a:effectLst/>
                          <a:uFill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правильность расчетов по заработной плате и другим выплатам.</a:t>
                      </a:r>
                      <a:endParaRPr lang="ru-RU" sz="1000" b="1" u="none" baseline="0" dirty="0" smtClean="0">
                        <a:uFill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u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226580"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Дополнить Вопросы оценки деятельности пунктом</a:t>
                      </a:r>
                    </a:p>
                    <a:p>
                      <a:r>
                        <a:rPr lang="en-US" sz="100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r>
                        <a:rPr lang="ru-RU" sz="100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00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Соблюдение сроков исполнения государственных контрактов и организация работы по их исполнению:</a:t>
                      </a:r>
                      <a:endParaRPr lang="ru-RU" sz="1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 оказание услуг по техническому обслуживанию и ремонту недвижимого имущества;</a:t>
                      </a:r>
                    </a:p>
                    <a:p>
                      <a:r>
                        <a:rPr lang="ru-RU" sz="1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 оказание услуг по техническому обслуживанию и ремонту систем инженерного обеспечения;</a:t>
                      </a:r>
                    </a:p>
                    <a:p>
                      <a:r>
                        <a:rPr lang="ru-RU" sz="1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 оказание услуг по проведению противопожарных мероприятий;</a:t>
                      </a:r>
                    </a:p>
                    <a:p>
                      <a:r>
                        <a:rPr lang="ru-RU" sz="1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 оказание услуг по уборке помещений административных зданий;</a:t>
                      </a:r>
                    </a:p>
                    <a:p>
                      <a:r>
                        <a:rPr lang="ru-RU" sz="1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 оказание услуг по уборке прилегающих территорий.</a:t>
                      </a:r>
                      <a:endParaRPr lang="ru-RU" sz="10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3959715"/>
              </p:ext>
            </p:extLst>
          </p:nvPr>
        </p:nvGraphicFramePr>
        <p:xfrm>
          <a:off x="3491880" y="1020563"/>
          <a:ext cx="5544616" cy="171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455368" y="2643758"/>
            <a:ext cx="568863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выставления не максимальных оценок:</a:t>
            </a:r>
          </a:p>
          <a:p>
            <a:pPr algn="just"/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Ненадлежащее </a:t>
            </a:r>
            <a:r>
              <a:rPr lang="ru-RU" sz="1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контракта по содержанию недвижимого </a:t>
            </a:r>
            <a:r>
              <a:rPr lang="ru-RU" sz="1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 (уборка помещений, вывоз ТКО): 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февраль, апрель,;</a:t>
            </a:r>
          </a:p>
          <a:p>
            <a:pPr algn="just"/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сроков: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 государственных контрактов на оказание коммунальных услуг, услуг по содержанию и эксплуатации недвижимого имущества и оборудовани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я: февраль, апрель;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оригиналов Извещений на поставленные товары: 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март, 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</a:t>
            </a:r>
            <a:r>
              <a:rPr lang="ru-RU" sz="1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заявок и сроков </a:t>
            </a:r>
            <a:r>
              <a:rPr lang="ru-RU" sz="1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</a:t>
            </a:r>
            <a:r>
              <a:rPr lang="ru-RU" sz="1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контрактов по разработке </a:t>
            </a:r>
            <a:r>
              <a:rPr lang="ru-RU" sz="1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ПСД: 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июнь, июль,  август, сентябрь;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подписания </a:t>
            </a:r>
            <a:r>
              <a:rPr lang="ru-RU" sz="1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актов приема-передачи движимого имущества </a:t>
            </a:r>
            <a:r>
              <a:rPr lang="ru-RU" sz="1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</a:t>
            </a:r>
            <a:r>
              <a:rPr lang="ru-RU" sz="1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40 000 р., автомобильных </a:t>
            </a:r>
            <a:r>
              <a:rPr lang="ru-RU" sz="1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принадлежностей: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май, июнь, июль, август, сентябрь,;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заработной платы: 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октябрь.</a:t>
            </a:r>
          </a:p>
          <a:p>
            <a:pPr algn="just"/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   </a:t>
            </a:r>
            <a:r>
              <a:rPr lang="ru-RU" sz="1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 недвижимого имущества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май, июнь, июль, август, сентябрь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265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4992" y="483518"/>
            <a:ext cx="9144000" cy="43204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31640" y="463823"/>
            <a:ext cx="7807070" cy="451744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Ведение бюджетного и налогового учета </a:t>
            </a:r>
            <a:b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главе 100 «Федеральное казначейство»</a:t>
            </a:r>
            <a:endParaRPr lang="ru-RU" alt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1520" y="1285572"/>
            <a:ext cx="8784976" cy="422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от 06.12.2011 № 402-ФЗ «О бухгалтерском учете»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67197" y="1851670"/>
            <a:ext cx="8769299" cy="7339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Министерства финансов Российской Федерации от 01.12.2010 № 157н  «Об утверждении Единого плана счетов бухгалтерского учета для органов государственной власти (государственных органов), органов местного самоуправления, органов управления государственными внебюджетными фондами, государственных академий наук, государственных (муниципальных) учреждений и Инструкции по его применению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67197" y="2715766"/>
            <a:ext cx="8769299" cy="5760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Министерства финансов Российской Федерации от 06.12.2010 № 162н «Об утверждении Плана счетов бюджетного учета и Инструкции по его применению» 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67197" y="3399842"/>
            <a:ext cx="8769299" cy="648072"/>
          </a:xfrm>
          <a:prstGeom prst="rect">
            <a:avLst/>
          </a:prstGeom>
          <a:solidFill>
            <a:srgbClr val="F9F7FB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800100"/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Управления Федерального казначейства по Алтайскому краю от 14.08.2017 № 378 «Об утверждении Положений об Отделах Управления Федерального казначейства по Алтайскому краю»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7197" y="4220170"/>
            <a:ext cx="8769299" cy="461665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МТУ </a:t>
            </a:r>
            <a:r>
              <a:rPr lang="ru-RU" sz="12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Росимущества</a:t>
            </a:r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направлено 65 изменений в Карты федерального имущества и внесено 504 записи об изменениях сведений об объекте учета, в связи с изменением остаточной стоимости объектов Управления. </a:t>
            </a:r>
          </a:p>
        </p:txBody>
      </p:sp>
    </p:spTree>
    <p:extLst>
      <p:ext uri="{BB962C8B-B14F-4D97-AF65-F5344CB8AC3E}">
        <p14:creationId xmlns:p14="http://schemas.microsoft.com/office/powerpoint/2010/main" val="27141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384" y="485854"/>
            <a:ext cx="9144000" cy="42971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259632" y="483518"/>
            <a:ext cx="7879078" cy="432048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централизованной информационной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</a:t>
            </a: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учета </a:t>
            </a: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финансово-хозяйственной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«АКСИОК.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179512" y="1414140"/>
            <a:ext cx="8784976" cy="725562"/>
          </a:xfrm>
          <a:prstGeom prst="rect">
            <a:avLst/>
          </a:prstGeom>
          <a:solidFill>
            <a:srgbClr val="EEEAF2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Ведение 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бюджетного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учета и формирование бюджетной отчетности </a:t>
            </a:r>
          </a:p>
          <a:p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главе 100 «Федеральное казначейство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в 2018 году</a:t>
            </a:r>
          </a:p>
          <a:p>
            <a:endParaRPr lang="ru-RU" sz="14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74520" y="2779793"/>
            <a:ext cx="4037440" cy="664932"/>
          </a:xfrm>
          <a:prstGeom prst="rect">
            <a:avLst/>
          </a:prstGeom>
          <a:solidFill>
            <a:srgbClr val="EEEAF2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Децентрализованная информационная система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«АКСИОК.Net» </a:t>
            </a:r>
          </a:p>
          <a:p>
            <a:endParaRPr lang="ru-RU" sz="14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927048" y="2779793"/>
            <a:ext cx="4037440" cy="684750"/>
          </a:xfrm>
          <a:prstGeom prst="rect">
            <a:avLst/>
          </a:prstGeom>
          <a:solidFill>
            <a:srgbClr val="EEEAF2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Централизованная 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информационная система «АКСИОК.Net» </a:t>
            </a:r>
          </a:p>
          <a:p>
            <a:endParaRPr lang="ru-RU" sz="14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87896" y="3939902"/>
            <a:ext cx="8784976" cy="717412"/>
          </a:xfrm>
          <a:prstGeom prst="rect">
            <a:avLst/>
          </a:prstGeom>
          <a:solidFill>
            <a:schemeClr val="bg1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1 января 2019 года ведение бюджетного учета осуществляется </a:t>
            </a:r>
          </a:p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ППО 1С «Электронный бюджет»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трелка вправо 12"/>
          <p:cNvSpPr>
            <a:spLocks noChangeArrowheads="1"/>
          </p:cNvSpPr>
          <p:nvPr/>
        </p:nvSpPr>
        <p:spPr bwMode="auto">
          <a:xfrm rot="5400000">
            <a:off x="3480511" y="2128881"/>
            <a:ext cx="496074" cy="643487"/>
          </a:xfrm>
          <a:prstGeom prst="rightArrow">
            <a:avLst>
              <a:gd name="adj1" fmla="val 37213"/>
              <a:gd name="adj2" fmla="val 43243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право 13"/>
          <p:cNvSpPr>
            <a:spLocks noChangeArrowheads="1"/>
          </p:cNvSpPr>
          <p:nvPr/>
        </p:nvSpPr>
        <p:spPr bwMode="auto">
          <a:xfrm rot="5400000">
            <a:off x="5149761" y="2128882"/>
            <a:ext cx="496074" cy="643487"/>
          </a:xfrm>
          <a:prstGeom prst="rightArrow">
            <a:avLst>
              <a:gd name="adj1" fmla="val 37213"/>
              <a:gd name="adj2" fmla="val 43243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55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4992" y="483518"/>
            <a:ext cx="9144000" cy="43204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547664" y="463823"/>
            <a:ext cx="7591046" cy="451744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Бюджетная отчетность по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главе</a:t>
            </a: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«Федеральное казначейство»</a:t>
            </a:r>
            <a:endParaRPr lang="ru-RU" alt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183382" y="1275606"/>
            <a:ext cx="8784976" cy="1237992"/>
          </a:xfrm>
          <a:prstGeom prst="rect">
            <a:avLst/>
          </a:prstGeom>
          <a:solidFill>
            <a:schemeClr val="bg1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Федерального казначейства от 17.12.2018 № 416 </a:t>
            </a:r>
            <a:endParaRPr lang="ru-RU" sz="1400" b="1" dirty="0" smtClean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сроках и порядке представления годовой, квартальной и месячной отчетности об исполнении федерального бюджета по главе 100 «Федеральное казначейство» и отчетности в государственные внебюджетные фонды Российской Федерации в 2019 году»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79512" y="2715766"/>
            <a:ext cx="8784976" cy="1024971"/>
          </a:xfrm>
          <a:prstGeom prst="rect">
            <a:avLst/>
          </a:prstGeom>
          <a:solidFill>
            <a:schemeClr val="bg1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Минфина России от 13.06.1995г. №49 </a:t>
            </a:r>
            <a:endParaRPr lang="ru-RU" sz="1400" b="1" dirty="0" smtClean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утверждении методических указаний о проведении инвентаризации имущества и финансовых обязательств»</a:t>
            </a:r>
          </a:p>
          <a:p>
            <a:endParaRPr lang="ru-RU" sz="14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7015" y="3939902"/>
            <a:ext cx="7691409" cy="738664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2018 году сформировано и представлено в Управление делами Федерального казначейства 362 отчета по главе 100 «Федеральное казначейство». Получены уведомления о принятии отчетности без замечаний.</a:t>
            </a:r>
          </a:p>
        </p:txBody>
      </p:sp>
    </p:spTree>
    <p:extLst>
      <p:ext uri="{BB962C8B-B14F-4D97-AF65-F5344CB8AC3E}">
        <p14:creationId xmlns:p14="http://schemas.microsoft.com/office/powerpoint/2010/main" val="353887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4992" y="483518"/>
            <a:ext cx="9144000" cy="43204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259632" y="463823"/>
            <a:ext cx="7879078" cy="451744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Полномочия по администрированию доходов </a:t>
            </a: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главе 100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Федеральное казначейство»</a:t>
            </a:r>
            <a:endParaRPr lang="ru-RU" alt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930604" y="2163713"/>
            <a:ext cx="7272808" cy="288032"/>
          </a:xfrm>
          <a:prstGeom prst="rect">
            <a:avLst/>
          </a:prstGeom>
          <a:solidFill>
            <a:srgbClr val="EEEAF2"/>
          </a:solidFill>
          <a:ln w="28575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1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год поступило доходов в сумме 2 464 136 949,30 рублей </a:t>
            </a:r>
          </a:p>
          <a:p>
            <a:endParaRPr lang="ru-RU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480212"/>
              </p:ext>
            </p:extLst>
          </p:nvPr>
        </p:nvGraphicFramePr>
        <p:xfrm>
          <a:off x="48760" y="2504180"/>
          <a:ext cx="9036495" cy="2184613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tableStyleId>{7DF18680-E054-41AD-8BC1-D1AEF772440D}</a:tableStyleId>
              </a:tblPr>
              <a:tblGrid>
                <a:gridCol w="3339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912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587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8524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42637">
                <a:tc>
                  <a:txBody>
                    <a:bodyPr/>
                    <a:lstStyle/>
                    <a:p>
                      <a:pPr algn="ctr"/>
                      <a:r>
                        <a:rPr lang="ru-RU" sz="72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№ п/п</a:t>
                      </a:r>
                      <a:endParaRPr lang="ru-RU" sz="72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Код классификации доходов бюджетов</a:t>
                      </a:r>
                      <a:endParaRPr lang="ru-RU" sz="72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Поступило в </a:t>
                      </a:r>
                      <a:r>
                        <a:rPr lang="ru-RU" sz="72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 году (руб.)</a:t>
                      </a:r>
                      <a:endParaRPr lang="ru-RU" sz="72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2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Наименование источника доходов</a:t>
                      </a:r>
                      <a:endParaRPr lang="ru-RU" sz="72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3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20" b="0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72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72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10011607000016000140</a:t>
                      </a:r>
                      <a:endParaRPr lang="ru-RU" sz="72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2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20 000,00</a:t>
                      </a:r>
                      <a:endParaRPr lang="ru-RU" sz="72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72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Денежные взыскания (штрафы) за нарушение законодательства Российской Федерации об основах конституционного строя Российской Федерации, о государственной власти Российской Федерации, о государственной службе Российской Федерации, о выборах и референдумах Российской Федерации, об Уполномоченном по правам человека в Российской Федерации (федеральные государственные органы, Банк России, органы управления государственными внебюджетными фондами Российской Федерации)</a:t>
                      </a:r>
                      <a:endParaRPr lang="ru-RU" sz="72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60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20" b="0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72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72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10011618010016000140</a:t>
                      </a:r>
                      <a:endParaRPr lang="ru-RU" sz="72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2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70 000,00</a:t>
                      </a:r>
                      <a:endParaRPr lang="ru-RU" sz="72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72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Денежные взыскания (штрафы) за нарушение бюджетного законодательства (в части федерального бюджета) (федеральные государственные органы, Банк России, органы управления государственными внебюджетными фондами Российской Федерации)</a:t>
                      </a:r>
                      <a:endParaRPr lang="ru-RU" sz="720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47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20" b="0" i="0" u="none" strike="noStrike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720" b="0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72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10011633010016000140</a:t>
                      </a:r>
                      <a:endParaRPr lang="ru-RU" sz="72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2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115 000,00</a:t>
                      </a:r>
                      <a:endParaRPr lang="ru-RU" sz="72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72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Денежные взыскания (штрафы) за нарушение законодательства Российской Федерации о контрактной системе в сфере закупок товаров, работ, услуг для обеспечения государственных и муниципальных нужд для нужд Российской Федерации (федеральные государственные органы, Банк России, органы управления государственными внебюджетными фондами Российской Федерации)</a:t>
                      </a:r>
                      <a:endParaRPr lang="ru-RU" sz="720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60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20" b="0" i="0" u="none" strike="noStrike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720" b="0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72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10011690010016000140</a:t>
                      </a:r>
                      <a:endParaRPr lang="ru-RU" sz="72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2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5 000,00</a:t>
                      </a:r>
                      <a:endParaRPr lang="ru-RU" sz="72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72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Прочие поступления от денежных взысканий (штрафов) и иных сумм в возмещение ущерба, зачисляемые в федеральный бюджет (федеральные государственные органы, Банк России, органы управления государственными внебюджетными фондами Российской Федерации)</a:t>
                      </a:r>
                      <a:endParaRPr lang="ru-RU" sz="720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773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20" b="0" i="0" u="none" strike="noStrike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720" b="0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72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10011701010016000180</a:t>
                      </a:r>
                      <a:endParaRPr lang="ru-RU" sz="72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2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17 880 606,30</a:t>
                      </a:r>
                      <a:endParaRPr lang="ru-RU" sz="72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72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Невыясненные поступления, зачисляемые в федеральный бюджет (федеральные государственные органы, Банк России, органы управления государственными внебюджетными фондами Российской Федерации)</a:t>
                      </a:r>
                      <a:endParaRPr lang="ru-RU" sz="720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60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20" b="0" i="0" u="none" strike="noStrike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720" b="0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72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10020801000010000180</a:t>
                      </a:r>
                      <a:endParaRPr lang="ru-RU" sz="72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2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2 446 046 343,00</a:t>
                      </a:r>
                      <a:endParaRPr lang="ru-RU" sz="72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72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Перечисления из федерального бюджета (в федеральный бюджет) для осуществления возврата (зачета) излишне уплаченных или излишне взысканных сумм налогов, сборов и иных платежей, а также сумм процентов за несвоевременное осуществление такого возврата и процентов, начисленных на излишне взысканные суммы</a:t>
                      </a:r>
                      <a:endParaRPr lang="ru-RU" sz="720" kern="12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-16080" y="1059582"/>
            <a:ext cx="9139008" cy="576064"/>
          </a:xfrm>
          <a:prstGeom prst="rect">
            <a:avLst/>
          </a:prstGeom>
          <a:solidFill>
            <a:srgbClr val="EEEAF2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Федерального казначейства от 15.06.2017 № 136 «Об осуществлении бюджетных полномочий главного администратора (администратора) доходов федерального бюджета Федеральным казначейством и бюджетных полномочий администратора доходов федерального бюджета территориальными органами Федерального казначейства и федеральным казенным учреждением «Центр по обеспечению деятельности Казначейства России» 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111" y="1685602"/>
            <a:ext cx="9118817" cy="30039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139 уведомлений об уточнении вида и принадлежности платежа при уточнении невыясненных поступлений, зачисляемых в федеральный бюджет</a:t>
            </a:r>
          </a:p>
        </p:txBody>
      </p:sp>
    </p:spTree>
    <p:extLst>
      <p:ext uri="{BB962C8B-B14F-4D97-AF65-F5344CB8AC3E}">
        <p14:creationId xmlns:p14="http://schemas.microsoft.com/office/powerpoint/2010/main" val="380468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4992" y="483518"/>
            <a:ext cx="9144000" cy="43204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214519" y="483518"/>
            <a:ext cx="7924191" cy="43204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</a:t>
            </a:r>
            <a:r>
              <a:rPr lang="ru-RU" alt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мероприятий </a:t>
            </a:r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передаче бухгалтерского </a:t>
            </a:r>
            <a:r>
              <a:rPr lang="ru-RU" alt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бюджетного учета) </a:t>
            </a:r>
            <a:r>
              <a:rPr lang="en-US" alt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главе 100 «Федеральное казначейство» в ФКУ «ЦОКР»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97520" y="1995686"/>
            <a:ext cx="4469488" cy="2462213"/>
          </a:xfrm>
          <a:prstGeom prst="rect">
            <a:avLst/>
          </a:prstGeom>
          <a:solidFill>
            <a:srgbClr val="F9F7FB"/>
          </a:solidFill>
          <a:ln w="28575"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ru-RU" altLang="ru-RU" sz="11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Рабочей группы по централизации бюджетного учета и формированию бюджетной отчетности по главе 100 в ФКУ «ЦОКР» г. Новосибирска, участие в еженедельных ВКС с ФК </a:t>
            </a:r>
            <a:endParaRPr lang="ru-RU" altLang="ru-RU" sz="1100" dirty="0" smtClean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ru-RU" altLang="ru-RU" sz="11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</a:t>
            </a:r>
            <a:r>
              <a:rPr lang="ru-RU" altLang="ru-RU" sz="11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 ведения бюджетного учета Управления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altLang="ru-RU" sz="11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годовой инвентаризации всех активов и обязательств Управления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altLang="ru-RU" sz="11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Утверждение Учетной политике Управления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ru-RU" altLang="ru-RU" sz="11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Заключение </a:t>
            </a:r>
            <a:r>
              <a:rPr lang="ru-RU" sz="11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соглашения с МФ ФКУ «ЦОКР» в г.Новосибирске по ведению бюджетного учета и формированию бюджетной отчетности Управления с 1 января 2019 года</a:t>
            </a:r>
            <a:endParaRPr lang="ru-RU" altLang="ru-RU" sz="11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ru-RU" sz="11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Миграция данных в ГИИС «Электронный бюджет» </a:t>
            </a:r>
            <a:r>
              <a:rPr lang="ru-RU" sz="11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1С</a:t>
            </a:r>
          </a:p>
          <a:p>
            <a:pPr marL="171450" indent="-171450">
              <a:buFont typeface="Wingdings" pitchFamily="2" charset="2"/>
              <a:buChar char="ü"/>
            </a:pPr>
            <a:endParaRPr lang="ru-RU" altLang="ru-RU" sz="11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endParaRPr lang="ru-RU" altLang="ru-RU" sz="11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567008" y="1995686"/>
            <a:ext cx="4469488" cy="2462213"/>
          </a:xfrm>
          <a:prstGeom prst="rect">
            <a:avLst/>
          </a:prstGeom>
          <a:solidFill>
            <a:srgbClr val="F9F7FB"/>
          </a:solidFill>
          <a:ln w="28575"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spcBef>
                <a:spcPct val="0"/>
              </a:spcBef>
              <a:buFont typeface="Wingdings" pitchFamily="2" charset="2"/>
              <a:buChar char="ü"/>
            </a:pPr>
            <a:r>
              <a:rPr lang="ru-RU" altLang="ru-RU" sz="11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оперативной информации по счетам бюджетного учета по состоянию на 01.01.2019</a:t>
            </a:r>
            <a:r>
              <a:rPr lang="ru-RU" altLang="ru-RU" sz="11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spcBef>
                <a:spcPct val="0"/>
              </a:spcBef>
              <a:buFont typeface="Wingdings" pitchFamily="2" charset="2"/>
              <a:buChar char="ü"/>
            </a:pPr>
            <a:r>
              <a:rPr lang="ru-RU" altLang="ru-RU" sz="11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</a:t>
            </a:r>
            <a:r>
              <a:rPr lang="ru-RU" altLang="ru-RU" sz="11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регистров бухгалтерского учета для передачи </a:t>
            </a:r>
            <a:r>
              <a:rPr lang="ru-RU" altLang="ru-RU" sz="11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остатков</a:t>
            </a:r>
          </a:p>
          <a:p>
            <a:pPr marL="285750" indent="-285750" algn="just">
              <a:spcBef>
                <a:spcPct val="0"/>
              </a:spcBef>
              <a:buFont typeface="Wingdings" pitchFamily="2" charset="2"/>
              <a:buChar char="ü"/>
            </a:pPr>
            <a:r>
              <a:rPr lang="ru-RU" altLang="ru-RU" sz="11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</a:t>
            </a:r>
            <a:r>
              <a:rPr lang="ru-RU" altLang="ru-RU" sz="11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главной книги (ф.0504072) </a:t>
            </a:r>
            <a:r>
              <a:rPr lang="ru-RU" altLang="ru-RU" sz="1100" baseline="300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2018 год после  закрытия счетов бюджетного учета отчетного финансового года</a:t>
            </a:r>
            <a:r>
              <a:rPr lang="ru-RU" altLang="ru-RU" sz="11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spcBef>
                <a:spcPct val="0"/>
              </a:spcBef>
              <a:buFont typeface="Wingdings" pitchFamily="2" charset="2"/>
              <a:buChar char="ü"/>
            </a:pPr>
            <a:r>
              <a:rPr lang="ru-RU" altLang="ru-RU" sz="11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</a:t>
            </a:r>
            <a:r>
              <a:rPr lang="ru-RU" altLang="ru-RU" sz="11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предоставление отчетности в налоговые, внебюджетные и статистические органы</a:t>
            </a:r>
            <a:r>
              <a:rPr lang="ru-RU" altLang="ru-RU" sz="11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spcBef>
                <a:spcPct val="0"/>
              </a:spcBef>
              <a:buFont typeface="Wingdings" pitchFamily="2" charset="2"/>
              <a:buChar char="ü"/>
            </a:pPr>
            <a:r>
              <a:rPr lang="ru-RU" altLang="ru-RU" sz="11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</a:t>
            </a:r>
            <a:r>
              <a:rPr lang="ru-RU" altLang="ru-RU" sz="11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исходящих остатков по счетам бюджетного учета по состоянию на 01.01.2019</a:t>
            </a:r>
            <a:r>
              <a:rPr lang="ru-RU" altLang="ru-RU" sz="11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spcBef>
                <a:spcPct val="0"/>
              </a:spcBef>
              <a:buFont typeface="Wingdings" pitchFamily="2" charset="2"/>
              <a:buChar char="ü"/>
            </a:pPr>
            <a:r>
              <a:rPr lang="ru-RU" altLang="ru-RU" sz="1100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</a:t>
            </a:r>
            <a:r>
              <a:rPr lang="ru-RU" altLang="ru-RU" sz="11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Акта приема передачи данных по счетам бюджетного учета по состоянию на 01.01.2019 с приложением подтверждающих документов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567008" y="1372875"/>
            <a:ext cx="4469488" cy="430887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Первоочередные мероприятия до 01.04.2019 г</a:t>
            </a:r>
            <a:r>
              <a:rPr lang="ru-RU" altLang="ru-RU" sz="11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1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264" y="1372875"/>
            <a:ext cx="4520744" cy="430887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1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Передача бухгалтерского (бюджетного учета)  по главе 100 «Федеральное казначейство» в ФКУ «ЦОКР»</a:t>
            </a:r>
            <a:endParaRPr lang="ru-RU" sz="11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36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715766"/>
            <a:ext cx="1853952" cy="185395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98358" y="463823"/>
            <a:ext cx="7740352" cy="43204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делопроизводства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963191933"/>
              </p:ext>
            </p:extLst>
          </p:nvPr>
        </p:nvGraphicFramePr>
        <p:xfrm>
          <a:off x="-684584" y="658292"/>
          <a:ext cx="2880320" cy="4634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256929"/>
              </p:ext>
            </p:extLst>
          </p:nvPr>
        </p:nvGraphicFramePr>
        <p:xfrm>
          <a:off x="2915816" y="1347614"/>
          <a:ext cx="6096000" cy="3168354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{17292A2E-F333-43FB-9621-5CBBE7FDCDCB}</a:tableStyleId>
              </a:tblPr>
              <a:tblGrid>
                <a:gridCol w="2232248"/>
                <a:gridCol w="1944216"/>
                <a:gridCol w="1919536"/>
              </a:tblGrid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Корреспонденция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Batang" pitchFamily="18" charset="-127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</a:t>
                      </a: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Batang" pitchFamily="18" charset="-127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r>
                        <a:rPr lang="en-US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Batang" pitchFamily="18" charset="-127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059">
                <a:tc>
                  <a:txBody>
                    <a:bodyPr/>
                    <a:lstStyle/>
                    <a:p>
                      <a:endPara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Входящая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91847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57373</a:t>
                      </a:r>
                      <a:endParaRPr lang="en-US" sz="1400" b="1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059">
                <a:tc>
                  <a:txBody>
                    <a:bodyPr/>
                    <a:lstStyle/>
                    <a:p>
                      <a:endPara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Исходящая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18460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12286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059">
                <a:tc>
                  <a:txBody>
                    <a:bodyPr/>
                    <a:lstStyle/>
                    <a:p>
                      <a:endPara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Внутриведомственная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28319</a:t>
                      </a:r>
                      <a:endParaRPr lang="en-US" sz="1400" b="1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23588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059">
                <a:tc>
                  <a:txBody>
                    <a:bodyPr/>
                    <a:lstStyle/>
                    <a:p>
                      <a:endPara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Обращения</a:t>
                      </a:r>
                      <a:r>
                        <a:rPr lang="ru-RU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граждан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247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059">
                <a:tc>
                  <a:txBody>
                    <a:bodyPr/>
                    <a:lstStyle/>
                    <a:p>
                      <a:endPara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Ответы</a:t>
                      </a:r>
                      <a:r>
                        <a:rPr lang="ru-RU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 обращения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238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</a:t>
                      </a:r>
                      <a:endParaRPr lang="en-US" sz="1400" b="1" dirty="0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96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98358" y="463823"/>
            <a:ext cx="7740352" cy="43204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Внешняя оценка деятельности Управления в 2018 году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graphicFrame>
        <p:nvGraphicFramePr>
          <p:cNvPr id="10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6149040"/>
              </p:ext>
            </p:extLst>
          </p:nvPr>
        </p:nvGraphicFramePr>
        <p:xfrm>
          <a:off x="251520" y="1491630"/>
          <a:ext cx="5400600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4541862"/>
              </p:ext>
            </p:extLst>
          </p:nvPr>
        </p:nvGraphicFramePr>
        <p:xfrm>
          <a:off x="5652120" y="1491630"/>
          <a:ext cx="3312368" cy="1534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928306166"/>
              </p:ext>
            </p:extLst>
          </p:nvPr>
        </p:nvGraphicFramePr>
        <p:xfrm>
          <a:off x="5652120" y="3111810"/>
          <a:ext cx="3312368" cy="1674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3" name="Прямоугольник 12"/>
          <p:cNvSpPr/>
          <p:nvPr/>
        </p:nvSpPr>
        <p:spPr>
          <a:xfrm flipV="1">
            <a:off x="251520" y="1275604"/>
            <a:ext cx="5400600" cy="20306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5652120" y="1275604"/>
            <a:ext cx="3312368" cy="20306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1520" y="1275604"/>
            <a:ext cx="5184576" cy="21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проведенных анкетирований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5652120" y="1275604"/>
            <a:ext cx="3312368" cy="21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Респондентов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6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5652120" y="1275604"/>
            <a:ext cx="3312368" cy="21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Респондентов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1398358" y="463823"/>
            <a:ext cx="77403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Периодичность проведения анкетирований отделами Управления в 2018 году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573562612"/>
              </p:ext>
            </p:extLst>
          </p:nvPr>
        </p:nvGraphicFramePr>
        <p:xfrm>
          <a:off x="323528" y="1275604"/>
          <a:ext cx="8497062" cy="3439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64288" y="28597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86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W:\Unit\AO\Документы по ПЛАНУ ЗАКУПОК\ПЛАНЕРКА\Коллегия\картинки\604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757" y="996644"/>
            <a:ext cx="1763688" cy="213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W:\Unit\AO\Документы по ПЛАНУ ЗАКУПОК\ПЛАНЕРКА\Коллегия\картинки\r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5" b="4855"/>
          <a:stretch/>
        </p:blipFill>
        <p:spPr bwMode="auto">
          <a:xfrm>
            <a:off x="1433239" y="2002244"/>
            <a:ext cx="1741018" cy="172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2199" y="463823"/>
            <a:ext cx="9106512" cy="432048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пожарной безопасности</a:t>
            </a:r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948014"/>
            <a:ext cx="9144000" cy="241185"/>
          </a:xfrm>
          <a:noFill/>
          <a:ln>
            <a:noFill/>
          </a:ln>
        </p:spPr>
        <p:txBody>
          <a:bodyPr>
            <a:normAutofit fontScale="32500" lnSpcReduction="20000"/>
          </a:bodyPr>
          <a:lstStyle/>
          <a:p>
            <a:pPr marL="18288" indent="0" algn="just">
              <a:buNone/>
            </a:pP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cxnSp>
        <p:nvCxnSpPr>
          <p:cNvPr id="17" name="Прямая соединительная линия 16"/>
          <p:cNvCxnSpPr>
            <a:endCxn id="8" idx="0"/>
          </p:cNvCxnSpPr>
          <p:nvPr/>
        </p:nvCxnSpPr>
        <p:spPr>
          <a:xfrm>
            <a:off x="4567008" y="987574"/>
            <a:ext cx="0" cy="3885764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5148065" y="2746292"/>
            <a:ext cx="1440159" cy="60935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Усть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-Пристань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Ребриха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Панкрушиха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6" name="Прямоугольник 9215"/>
          <p:cNvSpPr/>
          <p:nvPr/>
        </p:nvSpPr>
        <p:spPr>
          <a:xfrm>
            <a:off x="1334846" y="989830"/>
            <a:ext cx="1937803" cy="549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Ежеквартальное техническое обслуживание и ремонт систем охранно-пожарной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сигнализации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915816" y="1648767"/>
            <a:ext cx="1534422" cy="706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Огнезащитная обработка крыш: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зданий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843808" y="2577399"/>
            <a:ext cx="1657060" cy="549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качества огнезащитного состава: </a:t>
            </a:r>
          </a:p>
          <a:p>
            <a:pPr algn="ctr"/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здания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686966" y="3578151"/>
            <a:ext cx="1741018" cy="549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Перекатка пожарных рукавов: </a:t>
            </a:r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штук в 4 зданиях</a:t>
            </a:r>
            <a:endParaRPr lang="ru-RU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2198" y="2588303"/>
            <a:ext cx="1587474" cy="549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пожарных кранов: </a:t>
            </a:r>
            <a:endParaRPr lang="ru-RU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штук в 6 зданиях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79512" y="3578151"/>
            <a:ext cx="1741018" cy="549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Испытание наружных пожарных лестниц и ограждений кровли в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зданиях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433239" y="4265193"/>
            <a:ext cx="1741018" cy="549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обслуживание и перезарядка огнетушителей: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428 штук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101748" y="1648766"/>
            <a:ext cx="1517924" cy="706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106 сотрудников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программе «Пожарно-технический минимум»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902651" y="1141355"/>
            <a:ext cx="3053725" cy="50741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 </a:t>
            </a: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Государственного пожарного надзора 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292080" y="1662723"/>
            <a:ext cx="0" cy="424069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4902651" y="2086792"/>
            <a:ext cx="677461" cy="26893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7164288" y="1662723"/>
            <a:ext cx="0" cy="424069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6825557" y="2106551"/>
            <a:ext cx="677461" cy="26893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5292080" y="2365364"/>
            <a:ext cx="0" cy="380928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4902651" y="2746292"/>
            <a:ext cx="245414" cy="60935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902651" y="3355649"/>
            <a:ext cx="1685573" cy="26893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замечаний не </a:t>
            </a:r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выявлено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7164288" y="2366894"/>
            <a:ext cx="0" cy="379398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6739951" y="2746291"/>
            <a:ext cx="245414" cy="18361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983308" y="2938235"/>
            <a:ext cx="1208949" cy="118973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Калманка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Мамонтово</a:t>
            </a:r>
            <a:endPara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Чарышское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Шипуново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Поспелиха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Шелаболиха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Алейск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6985365" y="4312137"/>
            <a:ext cx="1206892" cy="2702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Советское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985365" y="2746292"/>
            <a:ext cx="1187033" cy="1841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март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983309" y="4127973"/>
            <a:ext cx="1206046" cy="1841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25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398358" y="463823"/>
            <a:ext cx="77403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мероприятий в области охраны труда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0" y="4948014"/>
            <a:ext cx="9144000" cy="24118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" indent="0" algn="just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521357"/>
              </p:ext>
            </p:extLst>
          </p:nvPr>
        </p:nvGraphicFramePr>
        <p:xfrm>
          <a:off x="395536" y="1203598"/>
          <a:ext cx="8424936" cy="265295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212468"/>
                <a:gridCol w="4212468"/>
              </a:tblGrid>
              <a:tr h="518458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604A7B"/>
                          </a:solidFill>
                          <a:effectLst/>
                        </a:rPr>
                        <a:t>Проведен вводный инструктаж</a:t>
                      </a:r>
                      <a:endParaRPr lang="ru-RU" sz="1600" b="1" dirty="0">
                        <a:solidFill>
                          <a:srgbClr val="604A7B"/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 kern="1200" baseline="0" dirty="0" smtClean="0">
                          <a:solidFill>
                            <a:srgbClr val="604A7B"/>
                          </a:solidFill>
                          <a:effectLst/>
                        </a:rPr>
                        <a:t>c </a:t>
                      </a:r>
                      <a:r>
                        <a:rPr lang="ru-RU" sz="1200" b="0" kern="1200" dirty="0" smtClean="0">
                          <a:solidFill>
                            <a:srgbClr val="604A7B"/>
                          </a:solidFill>
                          <a:effectLst/>
                        </a:rPr>
                        <a:t>25 сотрудниками, принятыми на службу в Управление</a:t>
                      </a:r>
                      <a:endParaRPr lang="ru-RU" sz="1200" b="0" dirty="0">
                        <a:solidFill>
                          <a:srgbClr val="604A7B"/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1845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EEA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rgbClr val="604A7B"/>
                          </a:solidFill>
                          <a:effectLst/>
                        </a:rPr>
                        <a:t>c </a:t>
                      </a:r>
                      <a:r>
                        <a:rPr lang="ru-RU" sz="1200" kern="1200" dirty="0" smtClean="0">
                          <a:solidFill>
                            <a:srgbClr val="604A7B"/>
                          </a:solidFill>
                          <a:effectLst/>
                        </a:rPr>
                        <a:t>45 работниками </a:t>
                      </a:r>
                      <a:r>
                        <a:rPr lang="ru-RU" sz="1200" kern="1200" dirty="0" err="1" smtClean="0">
                          <a:solidFill>
                            <a:srgbClr val="604A7B"/>
                          </a:solidFill>
                          <a:effectLst/>
                        </a:rPr>
                        <a:t>ЦОКРа</a:t>
                      </a:r>
                      <a:r>
                        <a:rPr lang="ru-RU" sz="1200" kern="1200" dirty="0" smtClean="0">
                          <a:solidFill>
                            <a:srgbClr val="604A7B"/>
                          </a:solidFill>
                          <a:effectLst/>
                        </a:rPr>
                        <a:t> и сторонних организаций</a:t>
                      </a:r>
                      <a:endParaRPr lang="ru-RU" sz="1200" b="0" dirty="0">
                        <a:solidFill>
                          <a:srgbClr val="604A7B"/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18458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604A7B"/>
                          </a:solidFill>
                          <a:effectLst/>
                        </a:rPr>
                        <a:t>Организовано обучение по оказанию первой помощи</a:t>
                      </a:r>
                      <a:endParaRPr lang="ru-RU" sz="1600" b="1" dirty="0">
                        <a:solidFill>
                          <a:srgbClr val="604A7B"/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rgbClr val="604A7B"/>
                          </a:solidFill>
                          <a:effectLst/>
                        </a:rPr>
                        <a:t>60 вновь принятых на службу в Управление сотрудников </a:t>
                      </a:r>
                      <a:endParaRPr lang="ru-RU" sz="1200" b="0" dirty="0">
                        <a:solidFill>
                          <a:srgbClr val="604A7B"/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1845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EEA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rgbClr val="604A7B"/>
                          </a:solidFill>
                          <a:effectLst/>
                        </a:rPr>
                        <a:t>83 гражданских служащих, ответственных за организацию работы по охране труда в Управлении</a:t>
                      </a:r>
                      <a:endParaRPr lang="ru-RU" sz="1200" b="0" dirty="0">
                        <a:solidFill>
                          <a:srgbClr val="604A7B"/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1845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604A7B"/>
                          </a:solidFill>
                          <a:effectLst/>
                        </a:rPr>
                        <a:t>Обеспечено проведение инструктажей по охране труда, проверки знаний, присвоения </a:t>
                      </a:r>
                      <a:r>
                        <a:rPr lang="en-US" sz="1600" b="1" kern="1200" dirty="0" smtClean="0">
                          <a:solidFill>
                            <a:srgbClr val="604A7B"/>
                          </a:solidFill>
                          <a:effectLst/>
                        </a:rPr>
                        <a:t>I</a:t>
                      </a:r>
                      <a:r>
                        <a:rPr lang="ru-RU" sz="1600" b="1" kern="1200" dirty="0" smtClean="0">
                          <a:solidFill>
                            <a:srgbClr val="604A7B"/>
                          </a:solidFill>
                          <a:effectLst/>
                        </a:rPr>
                        <a:t> группы по электробезопасности </a:t>
                      </a:r>
                      <a:r>
                        <a:rPr lang="ru-RU" sz="1600" b="1" kern="1200" dirty="0" err="1" smtClean="0">
                          <a:solidFill>
                            <a:srgbClr val="604A7B"/>
                          </a:solidFill>
                          <a:effectLst/>
                        </a:rPr>
                        <a:t>неэлектротехническому</a:t>
                      </a:r>
                      <a:r>
                        <a:rPr lang="ru-RU" sz="1600" b="1" kern="1200" dirty="0" smtClean="0">
                          <a:solidFill>
                            <a:srgbClr val="604A7B"/>
                          </a:solidFill>
                          <a:effectLst/>
                        </a:rPr>
                        <a:t> персоналу Управления.</a:t>
                      </a:r>
                      <a:endParaRPr lang="ru-RU" sz="1600" b="1" dirty="0">
                        <a:solidFill>
                          <a:srgbClr val="604A7B"/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EEAF2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95536" y="3939902"/>
            <a:ext cx="8424936" cy="830997"/>
          </a:xfrm>
          <a:prstGeom prst="rect">
            <a:avLst/>
          </a:prstGeom>
          <a:solidFill>
            <a:srgbClr val="EEEAF2"/>
          </a:solidFill>
          <a:ln>
            <a:solidFill>
              <a:srgbClr val="7D60B4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604A7B"/>
                </a:solidFill>
              </a:rPr>
              <a:t>C</a:t>
            </a:r>
            <a:r>
              <a:rPr lang="ru-RU" sz="1600" b="1" dirty="0">
                <a:solidFill>
                  <a:srgbClr val="604A7B"/>
                </a:solidFill>
              </a:rPr>
              <a:t> 2012 года Управлению, как ответственному работодателю, устанавливается максимальная скидка к страховому тарифу на обязательное социальное страхование от несчастных случаев на производстве и профессиональных заболеваний в размере 40%.</a:t>
            </a:r>
            <a:endParaRPr lang="ru-RU" sz="1600" b="1" dirty="0">
              <a:solidFill>
                <a:srgbClr val="604A7B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12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398358" y="463823"/>
            <a:ext cx="774035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работы архива Управления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0" y="4948014"/>
            <a:ext cx="9144000" cy="24118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" indent="0" algn="just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958370" y="1347614"/>
            <a:ext cx="4549734" cy="504056"/>
          </a:xfrm>
          <a:prstGeom prst="rect">
            <a:avLst/>
          </a:prstGeom>
          <a:solidFill>
            <a:srgbClr val="EEEAF2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1200" dirty="0" smtClean="0">
                <a:solidFill>
                  <a:schemeClr val="accent4">
                    <a:lumMod val="75000"/>
                  </a:schemeClr>
                </a:solidFill>
                <a:cs typeface="Times New Roman" pitchFamily="18" charset="0"/>
              </a:rPr>
              <a:t>Подготовлены, утверждены и согласованы описи дел за 2014 год</a:t>
            </a:r>
            <a:endParaRPr lang="ru-RU" altLang="ru-RU" sz="1200" dirty="0">
              <a:solidFill>
                <a:schemeClr val="accent4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10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59" y="1415690"/>
            <a:ext cx="367903" cy="36790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958370" y="1851670"/>
            <a:ext cx="4549734" cy="504056"/>
          </a:xfrm>
          <a:prstGeom prst="rect">
            <a:avLst/>
          </a:prstGeom>
          <a:solidFill>
            <a:srgbClr val="EEEAF2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 smtClean="0">
                <a:solidFill>
                  <a:srgbClr val="604A7B"/>
                </a:solidFill>
              </a:rPr>
              <a:t>Переданы </a:t>
            </a:r>
            <a:r>
              <a:rPr lang="ru-RU" sz="1200" dirty="0">
                <a:solidFill>
                  <a:srgbClr val="604A7B"/>
                </a:solidFill>
              </a:rPr>
              <a:t>на государственное хранение документы за 2002-2003 годы в количестве 103 </a:t>
            </a:r>
            <a:r>
              <a:rPr lang="ru-RU" sz="1200" dirty="0" smtClean="0">
                <a:solidFill>
                  <a:srgbClr val="604A7B"/>
                </a:solidFill>
              </a:rPr>
              <a:t>дел</a:t>
            </a:r>
            <a:endParaRPr lang="ru-RU" altLang="ru-RU" sz="1200" dirty="0">
              <a:solidFill>
                <a:srgbClr val="604A7B"/>
              </a:solidFill>
              <a:cs typeface="Times New Roman" pitchFamily="18" charset="0"/>
            </a:endParaRPr>
          </a:p>
        </p:txBody>
      </p:sp>
      <p:pic>
        <p:nvPicPr>
          <p:cNvPr id="12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59" y="1919746"/>
            <a:ext cx="367903" cy="36790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958370" y="2355726"/>
            <a:ext cx="4549734" cy="504056"/>
          </a:xfrm>
          <a:prstGeom prst="rect">
            <a:avLst/>
          </a:prstGeom>
          <a:solidFill>
            <a:srgbClr val="EEEAF2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604A7B"/>
                </a:solidFill>
              </a:rPr>
              <a:t>П</a:t>
            </a:r>
            <a:r>
              <a:rPr lang="ru-RU" sz="1200" dirty="0" smtClean="0">
                <a:solidFill>
                  <a:srgbClr val="604A7B"/>
                </a:solidFill>
              </a:rPr>
              <a:t>риняты </a:t>
            </a:r>
            <a:r>
              <a:rPr lang="ru-RU" sz="1200" dirty="0">
                <a:solidFill>
                  <a:srgbClr val="604A7B"/>
                </a:solidFill>
              </a:rPr>
              <a:t>на постоянное хранение в архив Управления документы 2015 года – 635 </a:t>
            </a:r>
            <a:r>
              <a:rPr lang="ru-RU" sz="1200" dirty="0" smtClean="0">
                <a:solidFill>
                  <a:srgbClr val="604A7B"/>
                </a:solidFill>
              </a:rPr>
              <a:t>дел</a:t>
            </a:r>
            <a:endParaRPr lang="ru-RU" altLang="ru-RU" sz="1200" dirty="0">
              <a:solidFill>
                <a:srgbClr val="604A7B"/>
              </a:solidFill>
              <a:cs typeface="Times New Roman" pitchFamily="18" charset="0"/>
            </a:endParaRPr>
          </a:p>
        </p:txBody>
      </p:sp>
      <p:pic>
        <p:nvPicPr>
          <p:cNvPr id="14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59" y="2423802"/>
            <a:ext cx="367903" cy="36790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958370" y="2843014"/>
            <a:ext cx="4549734" cy="504056"/>
          </a:xfrm>
          <a:prstGeom prst="rect">
            <a:avLst/>
          </a:prstGeom>
          <a:solidFill>
            <a:srgbClr val="EEEAF2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 anchorCtr="0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604A7B"/>
                </a:solidFill>
              </a:rPr>
              <a:t>40 территориальными отделами обеспечена передача документов постоянного хранения на государственное хранение в муниципальные </a:t>
            </a:r>
            <a:r>
              <a:rPr lang="ru-RU" sz="1200" dirty="0" smtClean="0">
                <a:solidFill>
                  <a:srgbClr val="604A7B"/>
                </a:solidFill>
              </a:rPr>
              <a:t>архивы</a:t>
            </a:r>
            <a:endParaRPr lang="ru-RU" altLang="ru-RU" sz="1200" dirty="0">
              <a:solidFill>
                <a:srgbClr val="604A7B"/>
              </a:solidFill>
              <a:cs typeface="Times New Roman" pitchFamily="18" charset="0"/>
            </a:endParaRPr>
          </a:p>
        </p:txBody>
      </p:sp>
      <p:pic>
        <p:nvPicPr>
          <p:cNvPr id="16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59" y="2911090"/>
            <a:ext cx="367903" cy="36790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958370" y="3347070"/>
            <a:ext cx="4549734" cy="504056"/>
          </a:xfrm>
          <a:prstGeom prst="rect">
            <a:avLst/>
          </a:prstGeom>
          <a:solidFill>
            <a:srgbClr val="EEEAF2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604A7B"/>
                </a:solidFill>
              </a:rPr>
              <a:t>У</a:t>
            </a:r>
            <a:r>
              <a:rPr lang="ru-RU" sz="1200" dirty="0" smtClean="0">
                <a:solidFill>
                  <a:srgbClr val="604A7B"/>
                </a:solidFill>
              </a:rPr>
              <a:t>ничтожены </a:t>
            </a:r>
            <a:r>
              <a:rPr lang="ru-RU" sz="1200" dirty="0">
                <a:solidFill>
                  <a:srgbClr val="604A7B"/>
                </a:solidFill>
              </a:rPr>
              <a:t>документы временного срока хранения за 2012 </a:t>
            </a:r>
            <a:r>
              <a:rPr lang="ru-RU" sz="1200" dirty="0" smtClean="0">
                <a:solidFill>
                  <a:srgbClr val="604A7B"/>
                </a:solidFill>
              </a:rPr>
              <a:t>год </a:t>
            </a:r>
            <a:r>
              <a:rPr lang="ru-RU" sz="1200" dirty="0">
                <a:solidFill>
                  <a:srgbClr val="604A7B"/>
                </a:solidFill>
              </a:rPr>
              <a:t>в количестве  3344 </a:t>
            </a:r>
            <a:r>
              <a:rPr lang="ru-RU" sz="1200" dirty="0" smtClean="0">
                <a:solidFill>
                  <a:srgbClr val="604A7B"/>
                </a:solidFill>
              </a:rPr>
              <a:t>томов</a:t>
            </a:r>
            <a:endParaRPr lang="ru-RU" altLang="ru-RU" sz="1200" dirty="0">
              <a:solidFill>
                <a:srgbClr val="604A7B"/>
              </a:solidFill>
              <a:cs typeface="Times New Roman" pitchFamily="18" charset="0"/>
            </a:endParaRPr>
          </a:p>
        </p:txBody>
      </p:sp>
      <p:pic>
        <p:nvPicPr>
          <p:cNvPr id="18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59" y="3415146"/>
            <a:ext cx="367903" cy="36790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958370" y="3859262"/>
            <a:ext cx="4549734" cy="504056"/>
          </a:xfrm>
          <a:prstGeom prst="rect">
            <a:avLst/>
          </a:prstGeom>
          <a:solidFill>
            <a:srgbClr val="EEEAF2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604A7B"/>
                </a:solidFill>
              </a:rPr>
              <a:t>С</a:t>
            </a:r>
            <a:r>
              <a:rPr lang="ru-RU" sz="1200" dirty="0" smtClean="0">
                <a:solidFill>
                  <a:srgbClr val="604A7B"/>
                </a:solidFill>
              </a:rPr>
              <a:t>оставлен </a:t>
            </a:r>
            <a:r>
              <a:rPr lang="ru-RU" sz="1200" dirty="0">
                <a:solidFill>
                  <a:srgbClr val="604A7B"/>
                </a:solidFill>
              </a:rPr>
              <a:t>и представлен в Государственный архив Алтайского края Паспорт архива Управления за 2018 </a:t>
            </a:r>
            <a:r>
              <a:rPr lang="ru-RU" sz="1200" dirty="0" smtClean="0">
                <a:solidFill>
                  <a:srgbClr val="604A7B"/>
                </a:solidFill>
              </a:rPr>
              <a:t>год</a:t>
            </a:r>
            <a:endParaRPr lang="ru-RU" altLang="ru-RU" sz="1200" dirty="0">
              <a:solidFill>
                <a:srgbClr val="604A7B"/>
              </a:solidFill>
              <a:cs typeface="Times New Roman" pitchFamily="18" charset="0"/>
            </a:endParaRPr>
          </a:p>
        </p:txBody>
      </p:sp>
      <p:pic>
        <p:nvPicPr>
          <p:cNvPr id="20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59" y="3927338"/>
            <a:ext cx="367903" cy="36790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Заголовок 1"/>
          <p:cNvSpPr txBox="1">
            <a:spLocks/>
          </p:cNvSpPr>
          <p:nvPr/>
        </p:nvSpPr>
        <p:spPr>
          <a:xfrm>
            <a:off x="5796136" y="2072697"/>
            <a:ext cx="3024336" cy="763200"/>
          </a:xfrm>
          <a:prstGeom prst="rect">
            <a:avLst/>
          </a:prstGeom>
          <a:solidFill>
            <a:srgbClr val="EEEAF2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srgbClr val="604A7B"/>
                </a:solidFill>
              </a:rPr>
              <a:t>П</a:t>
            </a:r>
            <a:r>
              <a:rPr lang="ru-RU" sz="1200" dirty="0" smtClean="0">
                <a:solidFill>
                  <a:srgbClr val="604A7B"/>
                </a:solidFill>
              </a:rPr>
              <a:t>ередачу </a:t>
            </a:r>
            <a:r>
              <a:rPr lang="ru-RU" sz="1200" dirty="0">
                <a:solidFill>
                  <a:srgbClr val="604A7B"/>
                </a:solidFill>
              </a:rPr>
              <a:t>на государственное хранение документов за 2003 </a:t>
            </a:r>
            <a:r>
              <a:rPr lang="ru-RU" sz="1200" dirty="0" smtClean="0">
                <a:solidFill>
                  <a:srgbClr val="604A7B"/>
                </a:solidFill>
              </a:rPr>
              <a:t>год</a:t>
            </a:r>
            <a:endParaRPr lang="ru-RU" altLang="ru-RU" sz="1200" dirty="0">
              <a:solidFill>
                <a:srgbClr val="604A7B"/>
              </a:solidFill>
              <a:cs typeface="Times New Roman" pitchFamily="18" charset="0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5796136" y="2835897"/>
            <a:ext cx="3024336" cy="763200"/>
          </a:xfrm>
          <a:prstGeom prst="rect">
            <a:avLst/>
          </a:prstGeom>
          <a:solidFill>
            <a:srgbClr val="EEEAF2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>
                <a:solidFill>
                  <a:srgbClr val="604A7B"/>
                </a:solidFill>
              </a:rPr>
              <a:t>Передачу </a:t>
            </a:r>
            <a:r>
              <a:rPr lang="ru-RU" sz="1200" dirty="0">
                <a:solidFill>
                  <a:srgbClr val="604A7B"/>
                </a:solidFill>
              </a:rPr>
              <a:t>на хранение в архив Управления документов за 2016 </a:t>
            </a:r>
            <a:r>
              <a:rPr lang="ru-RU" sz="1200" dirty="0" smtClean="0">
                <a:solidFill>
                  <a:srgbClr val="604A7B"/>
                </a:solidFill>
              </a:rPr>
              <a:t>год</a:t>
            </a:r>
            <a:endParaRPr lang="ru-RU" altLang="ru-RU" sz="1200" dirty="0">
              <a:solidFill>
                <a:srgbClr val="604A7B"/>
              </a:solidFill>
              <a:cs typeface="Times New Roman" pitchFamily="18" charset="0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5796136" y="3599097"/>
            <a:ext cx="3024336" cy="763464"/>
          </a:xfrm>
          <a:prstGeom prst="rect">
            <a:avLst/>
          </a:prstGeom>
          <a:solidFill>
            <a:srgbClr val="EEEAF2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>
                <a:solidFill>
                  <a:srgbClr val="604A7B"/>
                </a:solidFill>
              </a:rPr>
              <a:t>Уничтожение </a:t>
            </a:r>
            <a:r>
              <a:rPr lang="ru-RU" sz="1200" dirty="0">
                <a:solidFill>
                  <a:srgbClr val="604A7B"/>
                </a:solidFill>
              </a:rPr>
              <a:t>документов за </a:t>
            </a:r>
            <a:r>
              <a:rPr lang="ru-RU" sz="1200" dirty="0" smtClean="0">
                <a:solidFill>
                  <a:srgbClr val="604A7B"/>
                </a:solidFill>
              </a:rPr>
              <a:t>201</a:t>
            </a:r>
            <a:r>
              <a:rPr lang="en-US" sz="1200" dirty="0" smtClean="0">
                <a:solidFill>
                  <a:srgbClr val="604A7B"/>
                </a:solidFill>
              </a:rPr>
              <a:t>3</a:t>
            </a:r>
            <a:r>
              <a:rPr lang="ru-RU" sz="1200" dirty="0" smtClean="0">
                <a:solidFill>
                  <a:srgbClr val="604A7B"/>
                </a:solidFill>
              </a:rPr>
              <a:t> год</a:t>
            </a:r>
            <a:endParaRPr lang="ru-RU" altLang="ru-RU" sz="1200" dirty="0">
              <a:solidFill>
                <a:srgbClr val="604A7B"/>
              </a:solidFill>
              <a:cs typeface="Times New Roman" pitchFamily="18" charset="0"/>
            </a:endParaRPr>
          </a:p>
        </p:txBody>
      </p:sp>
      <p:sp>
        <p:nvSpPr>
          <p:cNvPr id="32" name="Прямоугольная выноска 31"/>
          <p:cNvSpPr/>
          <p:nvPr/>
        </p:nvSpPr>
        <p:spPr>
          <a:xfrm>
            <a:off x="5796136" y="1347614"/>
            <a:ext cx="3024336" cy="648072"/>
          </a:xfrm>
          <a:prstGeom prst="wedgeRectCallout">
            <a:avLst>
              <a:gd name="adj1" fmla="val -20623"/>
              <a:gd name="adj2" fmla="val 72298"/>
            </a:avLst>
          </a:prstGeom>
          <a:solidFill>
            <a:srgbClr val="EEEAF2"/>
          </a:solidFill>
          <a:ln>
            <a:solidFill>
              <a:srgbClr val="7D60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5768629" y="1482338"/>
            <a:ext cx="3105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604A7B"/>
                </a:solidFill>
              </a:rPr>
              <a:t>П</a:t>
            </a:r>
            <a:r>
              <a:rPr lang="ru-RU" b="1" dirty="0" smtClean="0">
                <a:solidFill>
                  <a:srgbClr val="604A7B"/>
                </a:solidFill>
              </a:rPr>
              <a:t>редстоит обеспечить в 2019</a:t>
            </a:r>
            <a:endParaRPr lang="ru-RU" b="1" dirty="0">
              <a:solidFill>
                <a:srgbClr val="604A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30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" y="0"/>
            <a:ext cx="9144000" cy="555526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-4992" y="483518"/>
            <a:ext cx="9144000" cy="4366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-4992" y="4873338"/>
            <a:ext cx="9144000" cy="720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одзаголовок 2"/>
          <p:cNvSpPr txBox="1">
            <a:spLocks/>
          </p:cNvSpPr>
          <p:nvPr/>
        </p:nvSpPr>
        <p:spPr>
          <a:xfrm>
            <a:off x="0" y="4948014"/>
            <a:ext cx="9144000" cy="24118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" indent="0" algn="just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Барнаул                                                                                                                                                                                          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altay.roskazna.ru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1035007" cy="1152128"/>
          </a:xfrm>
          <a:prstGeom prst="rect">
            <a:avLst/>
          </a:prstGeom>
        </p:spPr>
      </p:pic>
      <p:sp>
        <p:nvSpPr>
          <p:cNvPr id="45" name="Заголовок 1"/>
          <p:cNvSpPr txBox="1">
            <a:spLocks/>
          </p:cNvSpPr>
          <p:nvPr/>
        </p:nvSpPr>
        <p:spPr>
          <a:xfrm>
            <a:off x="696832" y="1206448"/>
            <a:ext cx="7740352" cy="3096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</a:p>
          <a:p>
            <a:r>
              <a:rPr lang="ru-RU" sz="8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внимание!</a:t>
            </a:r>
            <a:endParaRPr lang="ru-RU" sz="8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52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716</TotalTime>
  <Words>3431</Words>
  <Application>Microsoft Office PowerPoint</Application>
  <PresentationFormat>Экран (16:9)</PresentationFormat>
  <Paragraphs>477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1" baseType="lpstr">
      <vt:lpstr>Batang</vt:lpstr>
      <vt:lpstr>Arial</vt:lpstr>
      <vt:lpstr>Calibri</vt:lpstr>
      <vt:lpstr>Calibri Light</vt:lpstr>
      <vt:lpstr>Cambria</vt:lpstr>
      <vt:lpstr>Liberation Serif</vt:lpstr>
      <vt:lpstr>Open Sans Condensed</vt:lpstr>
      <vt:lpstr>Times New Roman</vt:lpstr>
      <vt:lpstr>Wingdings</vt:lpstr>
      <vt:lpstr>ヒラギノ角ゴ ProN W3</vt:lpstr>
      <vt:lpstr>Тема Office</vt:lpstr>
      <vt:lpstr>Основные итоги функционирования  информационных систем, технологического и административно-финансового обеспечения  УФК по Алтайскому краю за 2018 год</vt:lpstr>
      <vt:lpstr>Нормативные документы по реализации основных задач Отдела информационных систем и Отдела технологического обеспечения</vt:lpstr>
      <vt:lpstr>Централизация Системы управления эксплуатацией Федерального казначейства (СУЭ ФК)</vt:lpstr>
      <vt:lpstr>Показатели использования в Управлении СУЭ/ПУПЭ</vt:lpstr>
      <vt:lpstr>Презентация PowerPoint</vt:lpstr>
      <vt:lpstr>Презентация PowerPoint</vt:lpstr>
      <vt:lpstr>Презентация PowerPoint</vt:lpstr>
      <vt:lpstr>Презентация PowerPoint</vt:lpstr>
      <vt:lpstr>Внедрение технологических регламентов</vt:lpstr>
      <vt:lpstr>Порядок представления показателей ГГС в СКИАО</vt:lpstr>
      <vt:lpstr>Проведение предварительных испытаний версии 31.0. ИС «АСФК» </vt:lpstr>
      <vt:lpstr>Порядок организации работы при наступлении нештатной ситуации в Управлении (утвержден Приказом Управления Федерального казначейства по Алтайскому краю от  24 декабря 2018 г. № 659) </vt:lpstr>
      <vt:lpstr>Миграция данных из ИС «Аксиок.Net»</vt:lpstr>
      <vt:lpstr>Недвижимое имущество и земельные участки</vt:lpstr>
      <vt:lpstr>Передано ДГУ</vt:lpstr>
      <vt:lpstr>Осуществление Филиалом №1 закупок для нужд Управления</vt:lpstr>
      <vt:lpstr>Ремонт</vt:lpstr>
      <vt:lpstr>Презентация PowerPoint</vt:lpstr>
      <vt:lpstr>Ведение бюджетного и налогового учета  по главе 100 «Федеральное казначейство»</vt:lpstr>
      <vt:lpstr>Внедрение централизованной информационной системы учета  финансово-хозяйственной деятельности Управления «АКСИОК.Net» </vt:lpstr>
      <vt:lpstr>Бюджетная отчетность по главе 100 «Федеральное казначейство»</vt:lpstr>
      <vt:lpstr>Полномочия по администрированию доходов  по главе 100 «Федеральное казначейство»</vt:lpstr>
      <vt:lpstr>Перечень мероприятий по передаче бухгалтерского (бюджетного учета)  по главе 100 «Федеральное казначейство» в ФКУ «ЦОКР»</vt:lpstr>
      <vt:lpstr>Организация делопроизводства</vt:lpstr>
      <vt:lpstr>Внешняя оценка деятельности Управления в 2018 году</vt:lpstr>
      <vt:lpstr>Презентация PowerPoint</vt:lpstr>
      <vt:lpstr>Обеспечение пожарной безопасности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Лазарев Сергей Сергеевич</dc:creator>
  <cp:lastModifiedBy>Десятниченко Александр Сергеевич</cp:lastModifiedBy>
  <cp:revision>79</cp:revision>
  <cp:lastPrinted>2019-03-28T00:31:05Z</cp:lastPrinted>
  <dcterms:created xsi:type="dcterms:W3CDTF">2019-02-12T02:20:33Z</dcterms:created>
  <dcterms:modified xsi:type="dcterms:W3CDTF">2019-03-28T05:13:49Z</dcterms:modified>
</cp:coreProperties>
</file>