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414" r:id="rId3"/>
    <p:sldId id="417" r:id="rId4"/>
    <p:sldId id="423" r:id="rId5"/>
    <p:sldId id="422" r:id="rId6"/>
    <p:sldId id="424" r:id="rId7"/>
    <p:sldId id="419" r:id="rId8"/>
    <p:sldId id="425" r:id="rId9"/>
    <p:sldId id="385" r:id="rId10"/>
  </p:sldIdLst>
  <p:sldSz cx="9144000" cy="5143500" type="screen16x9"/>
  <p:notesSz cx="6797675" cy="99282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FFFFCC"/>
    <a:srgbClr val="FFFF00"/>
    <a:srgbClr val="FF9900"/>
    <a:srgbClr val="000048"/>
    <a:srgbClr val="000099"/>
    <a:srgbClr val="FF9966"/>
    <a:srgbClr val="FF0066"/>
    <a:srgbClr val="00FF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34615" autoAdjust="0"/>
    <p:restoredTop sz="99876" autoAdjust="0"/>
  </p:normalViewPr>
  <p:slideViewPr>
    <p:cSldViewPr>
      <p:cViewPr>
        <p:scale>
          <a:sx n="122" d="100"/>
          <a:sy n="122" d="100"/>
        </p:scale>
        <p:origin x="-264" y="-43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17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7038754953153544E-2"/>
          <c:y val="0.10706862338419459"/>
          <c:w val="0.9017514543879197"/>
          <c:h val="0.7413250379587476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FFC000"/>
              </a:solidFill>
              <a:ln>
                <a:noFill/>
              </a:ln>
            </c:spPr>
          </c:dPt>
          <c:dPt>
            <c:idx val="1"/>
            <c:bubble3D val="0"/>
            <c:spPr>
              <a:solidFill>
                <a:srgbClr val="00B050"/>
              </a:solidFill>
            </c:spPr>
          </c:dPt>
          <c:dPt>
            <c:idx val="2"/>
            <c:bubble3D val="0"/>
            <c:spPr>
              <a:solidFill>
                <a:schemeClr val="accent1">
                  <a:lumMod val="50000"/>
                </a:schemeClr>
              </a:solidFill>
            </c:spPr>
          </c:dPt>
          <c:dPt>
            <c:idx val="3"/>
            <c:bubble3D val="0"/>
            <c:spPr>
              <a:solidFill>
                <a:srgbClr val="C00000"/>
              </a:solidFill>
            </c:spPr>
          </c:dPt>
          <c:cat>
            <c:strRef>
              <c:f>Лист1!$A$2:$A$5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43.6</c:v>
                </c:pt>
                <c:pt idx="1">
                  <c:v>3.8</c:v>
                </c:pt>
                <c:pt idx="2">
                  <c:v>27.3</c:v>
                </c:pt>
                <c:pt idx="3">
                  <c:v>12.7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17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1188193871640253E-3"/>
          <c:y val="0.12650099079747787"/>
          <c:w val="0.87922729493165053"/>
          <c:h val="0.87349900920252299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3"/>
          <c:dPt>
            <c:idx val="0"/>
            <c:bubble3D val="0"/>
            <c:spPr>
              <a:solidFill>
                <a:srgbClr val="C00000"/>
              </a:solidFill>
              <a:ln>
                <a:noFill/>
              </a:ln>
            </c:spPr>
          </c:dPt>
          <c:dPt>
            <c:idx val="1"/>
            <c:bubble3D val="0"/>
            <c:spPr>
              <a:solidFill>
                <a:srgbClr val="00B050"/>
              </a:solidFill>
            </c:spPr>
          </c:dPt>
          <c:dPt>
            <c:idx val="2"/>
            <c:bubble3D val="0"/>
            <c:spPr>
              <a:solidFill>
                <a:srgbClr val="FFC000"/>
              </a:solidFill>
            </c:spPr>
          </c:dPt>
          <c:dPt>
            <c:idx val="3"/>
            <c:bubble3D val="0"/>
            <c:spPr>
              <a:solidFill>
                <a:schemeClr val="accent1">
                  <a:lumMod val="50000"/>
                </a:schemeClr>
              </a:solidFill>
            </c:spPr>
          </c:dPt>
          <c:dPt>
            <c:idx val="4"/>
            <c:bubble3D val="0"/>
            <c:spPr>
              <a:solidFill>
                <a:srgbClr val="7030A0"/>
              </a:solidFill>
            </c:spPr>
          </c:dPt>
          <c:dPt>
            <c:idx val="5"/>
            <c:bubble3D val="0"/>
            <c:spPr>
              <a:solidFill>
                <a:schemeClr val="accent1">
                  <a:lumMod val="20000"/>
                  <a:lumOff val="80000"/>
                </a:schemeClr>
              </a:solidFill>
            </c:spPr>
          </c:dPt>
          <c:dLbls>
            <c:dLbl>
              <c:idx val="1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2.4812709713068478E-2"/>
                  <c:y val="-0.1586623589534459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1.9443254346415959E-2"/>
                  <c:y val="-4.58473808611442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Лист1!$A$2:$A$12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Лист1!$B$2:$B$12</c:f>
              <c:numCache>
                <c:formatCode>0.00%</c:formatCode>
                <c:ptCount val="11"/>
                <c:pt idx="1">
                  <c:v>6.3E-2</c:v>
                </c:pt>
                <c:pt idx="3">
                  <c:v>0.55900000000000005</c:v>
                </c:pt>
                <c:pt idx="4">
                  <c:v>0.24299999999999999</c:v>
                </c:pt>
                <c:pt idx="5">
                  <c:v>4.4999999999999998E-2</c:v>
                </c:pt>
                <c:pt idx="6">
                  <c:v>3.3000000000000002E-2</c:v>
                </c:pt>
                <c:pt idx="7">
                  <c:v>2.1000000000000001E-2</c:v>
                </c:pt>
                <c:pt idx="8">
                  <c:v>1.2999999999999999E-2</c:v>
                </c:pt>
                <c:pt idx="9">
                  <c:v>1.2E-2</c:v>
                </c:pt>
                <c:pt idx="10">
                  <c:v>1.0999999999999999E-2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5061482275185163E-3"/>
          <c:y val="1.6398824714753651E-2"/>
          <c:w val="0.6647667456702685"/>
          <c:h val="0.9836011002499605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Документ- основание возникновения бюджетного обязательства:</c:v>
                </c:pt>
              </c:strCache>
            </c:strRef>
          </c:tx>
          <c:cat>
            <c:strRef>
              <c:f>Лист1!$A$2:$A$4</c:f>
              <c:strCache>
                <c:ptCount val="2"/>
                <c:pt idx="0">
                  <c:v>277 исполнительных документов (60,0% от общего количества Уведомлений о превышении лимитов бюджетных обязательств)</c:v>
                </c:pt>
                <c:pt idx="1">
                  <c:v>185 решения налоговых органов (40,0% от общего количества Уведомлений о превышении лимитов бюджетных обязательств)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2"/>
                <c:pt idx="0">
                  <c:v>277</c:v>
                </c:pt>
                <c:pt idx="1">
                  <c:v>185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5572985630515945"/>
          <c:y val="0.41748135373721573"/>
          <c:w val="0.33071480964717637"/>
          <c:h val="0.51288372456976128"/>
        </c:manualLayout>
      </c:layout>
      <c:overlay val="0"/>
      <c:txPr>
        <a:bodyPr/>
        <a:lstStyle/>
        <a:p>
          <a:pPr>
            <a:defRPr sz="900"/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0.65625</cdr:x>
      <cdr:y>0.1679</cdr:y>
    </cdr:from>
    <cdr:to>
      <cdr:x>0.99216</cdr:x>
      <cdr:y>0.41976</cdr:y>
    </cdr:to>
    <cdr:sp macro="" textlink="">
      <cdr:nvSpPr>
        <cdr:cNvPr id="2" name="Скругленный прямоугольник 1"/>
        <cdr:cNvSpPr/>
      </cdr:nvSpPr>
      <cdr:spPr>
        <a:xfrm xmlns:a="http://schemas.openxmlformats.org/drawingml/2006/main">
          <a:off x="5533530" y="720080"/>
          <a:ext cx="2832467" cy="1080120"/>
        </a:xfrm>
        <a:prstGeom xmlns:a="http://schemas.openxmlformats.org/drawingml/2006/main" prst="roundRect">
          <a:avLst/>
        </a:prstGeom>
        <a:solidFill xmlns:a="http://schemas.openxmlformats.org/drawingml/2006/main">
          <a:srgbClr val="D2EEFA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Всего выявлено 462 факта превышения лимитов бюджетных обязательств.</a:t>
          </a:r>
        </a:p>
        <a:p xmlns:a="http://schemas.openxmlformats.org/drawingml/2006/main">
          <a:pPr algn="ctr"/>
          <a:endParaRPr lang="ru-RU" sz="14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0.52177</cdr:x>
      <cdr:y>0</cdr:y>
    </cdr:from>
    <cdr:to>
      <cdr:x>0.62547</cdr:x>
      <cdr:y>0.13017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4399658" y="0"/>
          <a:ext cx="874349" cy="50403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 sz="24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0.45159</cdr:x>
      <cdr:y>0.5205</cdr:y>
    </cdr:from>
    <cdr:to>
      <cdr:x>0.53699</cdr:x>
      <cdr:y>0.63803</cdr:y>
    </cdr:to>
    <cdr:sp macro="" textlink="">
      <cdr:nvSpPr>
        <cdr:cNvPr id="10" name="TextBox 1"/>
        <cdr:cNvSpPr txBox="1"/>
      </cdr:nvSpPr>
      <cdr:spPr>
        <a:xfrm xmlns:a="http://schemas.openxmlformats.org/drawingml/2006/main">
          <a:off x="3807853" y="2232248"/>
          <a:ext cx="720102" cy="50404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277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0.23142</cdr:x>
      <cdr:y>0</cdr:y>
    </cdr:from>
    <cdr:to>
      <cdr:x>0.33512</cdr:x>
      <cdr:y>0.13017</cdr:y>
    </cdr:to>
    <cdr:sp macro="" textlink="">
      <cdr:nvSpPr>
        <cdr:cNvPr id="12" name="TextBox 1"/>
        <cdr:cNvSpPr txBox="1"/>
      </cdr:nvSpPr>
      <cdr:spPr>
        <a:xfrm xmlns:a="http://schemas.openxmlformats.org/drawingml/2006/main">
          <a:off x="1951386" y="-771550"/>
          <a:ext cx="874349" cy="5582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 sz="24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0.10141</cdr:x>
      <cdr:y>0.23714</cdr:y>
    </cdr:from>
    <cdr:to>
      <cdr:x>0.2051</cdr:x>
      <cdr:y>0.36731</cdr:y>
    </cdr:to>
    <cdr:sp macro="" textlink="">
      <cdr:nvSpPr>
        <cdr:cNvPr id="15" name="TextBox 1"/>
        <cdr:cNvSpPr txBox="1"/>
      </cdr:nvSpPr>
      <cdr:spPr>
        <a:xfrm xmlns:a="http://schemas.openxmlformats.org/drawingml/2006/main">
          <a:off x="855089" y="1017016"/>
          <a:ext cx="874325" cy="5582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185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8F9EC6-0E39-4C8C-9A78-EB568657E479}" type="datetimeFigureOut">
              <a:rPr lang="ru-RU" smtClean="0"/>
              <a:pPr/>
              <a:t>05.04.2018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671"/>
            <a:ext cx="2946400" cy="49696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9671"/>
            <a:ext cx="2946400" cy="49696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9CF751-2167-45EF-B0B8-1279CD43726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46839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1629D88-16AF-472D-8461-129D70B0E2B4}" type="datetimeFigureOut">
              <a:rPr lang="ru-RU"/>
              <a:pPr>
                <a:defRPr/>
              </a:pPr>
              <a:t>05.04.2018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5629"/>
            <a:ext cx="5438775" cy="44679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671"/>
            <a:ext cx="2946400" cy="49696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671"/>
            <a:ext cx="2946400" cy="49696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E7F5886-6D63-4113-A2E6-C6325E371F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75283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E7F5886-6D63-4113-A2E6-C6325E371F3C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11143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E7F5886-6D63-4113-A2E6-C6325E371F3C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86247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1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20AA94-B60C-42B0-B770-D6C316F6171D}" type="datetime1">
              <a:rPr lang="ru-RU" smtClean="0"/>
              <a:pPr>
                <a:defRPr/>
              </a:pPr>
              <a:t>05.04.2018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5F4AD3-4F83-485F-A56B-5D71F3429B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F4282A-3F28-4697-8FA3-04E5CBDD5108}" type="datetime1">
              <a:rPr lang="ru-RU" smtClean="0"/>
              <a:pPr>
                <a:defRPr/>
              </a:pPr>
              <a:t>05.04.2018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22908F-4BCB-40D4-9D3C-90C1DBFA98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B1C884-C598-43C0-B8FF-AC23DD20CAAC}" type="datetime1">
              <a:rPr lang="ru-RU" smtClean="0"/>
              <a:pPr>
                <a:defRPr/>
              </a:pPr>
              <a:t>05.04.2018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BA7D04-D60B-4AC5-9D5F-2F4705F8D8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D4BFF3-313B-4E2B-94C7-E5AA2A3CC560}" type="datetime1">
              <a:rPr lang="ru-RU" smtClean="0"/>
              <a:pPr>
                <a:defRPr/>
              </a:pPr>
              <a:t>05.04.2018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A03484-619F-48D2-AD94-D0BDFDB699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0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0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3601B6-EF40-4178-B73E-4022BC5C64B1}" type="datetime1">
              <a:rPr lang="ru-RU" smtClean="0"/>
              <a:pPr>
                <a:defRPr/>
              </a:pPr>
              <a:t>05.04.2018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170E45-91E0-4C41-9410-456B8D4DEC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310B82-5815-409B-A0F1-DC4B007B54CF}" type="datetime1">
              <a:rPr lang="ru-RU" smtClean="0"/>
              <a:pPr>
                <a:defRPr/>
              </a:pPr>
              <a:t>05.04.2018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9A2E3E-E2FA-444E-8B16-4E6C656D6D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BF1BF5-133A-4FB3-B1A1-DC67B15C0C83}" type="datetime1">
              <a:rPr lang="ru-RU" smtClean="0"/>
              <a:pPr>
                <a:defRPr/>
              </a:pPr>
              <a:t>05.04.2018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D70FA4-A262-4D85-839E-9232EE5237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90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9F302B-CA2E-47A1-9EAA-2437F26DA556}" type="datetime1">
              <a:rPr lang="ru-RU" smtClean="0"/>
              <a:pPr>
                <a:defRPr/>
              </a:pPr>
              <a:t>05.04.2018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88731F-391D-4554-8D00-8C22E16639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5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8E14F2-6F1E-4321-925F-446AA931F9A8}" type="datetime1">
              <a:rPr lang="ru-RU" smtClean="0"/>
              <a:pPr>
                <a:defRPr/>
              </a:pPr>
              <a:t>05.04.2018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9AEFDC-E804-49F7-8D20-E5FE575340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DA6AFA-C65E-4D9F-A5F2-0FF377C4A994}" type="datetime1">
              <a:rPr lang="ru-RU" smtClean="0"/>
              <a:pPr>
                <a:defRPr/>
              </a:pPr>
              <a:t>05.04.2018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936FEC-BCE8-483C-BA73-1AB19A606A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F90F73-E9FD-4902-A2C2-2F05BC1096D4}" type="datetime1">
              <a:rPr lang="ru-RU" smtClean="0"/>
              <a:pPr>
                <a:defRPr/>
              </a:pPr>
              <a:t>05.04.2018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D90772-9320-4176-80DC-FCD7DA1E16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200152"/>
            <a:ext cx="8229600" cy="339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5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1711D41-9E51-4D6C-9D37-502801C847D3}" type="datetime1">
              <a:rPr lang="ru-RU" smtClean="0"/>
              <a:pPr>
                <a:defRPr/>
              </a:pPr>
              <a:t>05.04.2018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5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5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7997879-BE36-49B8-A2DC-695E8D6264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51470"/>
            <a:ext cx="648072" cy="648072"/>
          </a:xfrm>
          <a:prstGeom prst="rect">
            <a:avLst/>
          </a:prstGeom>
          <a:noFill/>
        </p:spPr>
      </p:pic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0" y="1059584"/>
            <a:ext cx="9144000" cy="258658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68580" tIns="34290" rIns="68580" bIns="34290" anchor="ctr"/>
          <a:lstStyle/>
          <a:p>
            <a:pPr algn="ctr" defTabSz="336947">
              <a:defRPr/>
            </a:pPr>
            <a:r>
              <a:rPr lang="ru-RU" sz="2200" b="1" cap="all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Open Sans Condensed Light" pitchFamily="34" charset="0"/>
                <a:cs typeface="Open Sans Condensed Light" pitchFamily="34" charset="0"/>
              </a:rPr>
              <a:t>РЕАЛИЗАЦИЯ ПОЛНОМОЧИЙ УПРАВЛЕНИЯ ФЕДЕРАЛЬНОГО КАЗНАЧЕЙСТВА ПО АЛТАЙСКОМУ КРАЮ ПО КОНТРОЛЮ В ФИНАНСОВО-БЮДЖЕТНОЙ СФЕРЕ ЗА 2017 ГОД, ЦЕЛИ И ЗАДАЧИ НА 2018 ГОД</a:t>
            </a:r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339502"/>
            <a:ext cx="2304256" cy="118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extBox 3"/>
          <p:cNvSpPr txBox="1">
            <a:spLocks noChangeArrowheads="1"/>
          </p:cNvSpPr>
          <p:nvPr/>
        </p:nvSpPr>
        <p:spPr bwMode="auto">
          <a:xfrm>
            <a:off x="827584" y="123478"/>
            <a:ext cx="26979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r>
              <a:rPr lang="ru-RU" altLang="ru-RU" sz="1200" b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Arial" pitchFamily="34" charset="0"/>
              </a:rPr>
              <a:t>УФК ПО АЛТАЙСКОМУ КРАЮ</a:t>
            </a:r>
            <a:endParaRPr lang="ru-RU" altLang="ru-RU" sz="1200" b="1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23" name="TextBox 3"/>
          <p:cNvSpPr txBox="1">
            <a:spLocks noChangeArrowheads="1"/>
          </p:cNvSpPr>
          <p:nvPr/>
        </p:nvSpPr>
        <p:spPr bwMode="auto">
          <a:xfrm>
            <a:off x="827584" y="411512"/>
            <a:ext cx="1440160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r>
              <a:rPr lang="en-US" altLang="ru-RU" sz="11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Lucida Sans Unicode" pitchFamily="34" charset="0"/>
              </a:rPr>
              <a:t>altay.roskazna.ru</a:t>
            </a:r>
            <a:endParaRPr lang="ru-RU" altLang="ru-RU" sz="1100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Lucida Sans Unicode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413040"/>
            <a:ext cx="2016224" cy="103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7937"/>
            <a:ext cx="648072" cy="648072"/>
          </a:xfrm>
          <a:prstGeom prst="rect">
            <a:avLst/>
          </a:prstGeom>
          <a:noFill/>
        </p:spPr>
      </p:pic>
      <p:sp>
        <p:nvSpPr>
          <p:cNvPr id="11" name="TextBox 3"/>
          <p:cNvSpPr txBox="1">
            <a:spLocks noChangeArrowheads="1"/>
          </p:cNvSpPr>
          <p:nvPr/>
        </p:nvSpPr>
        <p:spPr bwMode="auto">
          <a:xfrm>
            <a:off x="827584" y="123478"/>
            <a:ext cx="3274020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r>
              <a:rPr lang="ru-RU" altLang="ru-RU" sz="1200" b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Arial" pitchFamily="34" charset="0"/>
              </a:rPr>
              <a:t>УФК ПО АЛТАЙСКОМУ КРАЮ</a:t>
            </a:r>
            <a:endParaRPr lang="ru-RU" altLang="ru-RU" sz="1200" b="1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12" name="TextBox 3"/>
          <p:cNvSpPr txBox="1">
            <a:spLocks noChangeArrowheads="1"/>
          </p:cNvSpPr>
          <p:nvPr/>
        </p:nvSpPr>
        <p:spPr bwMode="auto">
          <a:xfrm>
            <a:off x="683568" y="485048"/>
            <a:ext cx="1440160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r>
              <a:rPr lang="en-US" altLang="ru-RU" sz="11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Lucida Sans Unicode" pitchFamily="34" charset="0"/>
              </a:rPr>
              <a:t>altay.roskazna.ru</a:t>
            </a:r>
            <a:endParaRPr lang="ru-RU" altLang="ru-RU" sz="1100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Lucida Sans Unicode" pitchFamily="34" charset="0"/>
            </a:endParaRPr>
          </a:p>
        </p:txBody>
      </p:sp>
      <p:sp>
        <p:nvSpPr>
          <p:cNvPr id="66562" name="AutoShape 2" descr="https://im1-tub-ru.yandex.net/i?id=dfeede8b11dbe0a0404c936f2ca8a788&amp;n=33&amp;h=215&amp;w=21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6564" name="AutoShape 4" descr="https://im1-tub-ru.yandex.net/i?id=dfeede8b11dbe0a0404c936f2ca8a788&amp;n=33&amp;h=215&amp;w=21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9" name="Прямоугольник 58"/>
          <p:cNvSpPr/>
          <p:nvPr/>
        </p:nvSpPr>
        <p:spPr>
          <a:xfrm>
            <a:off x="35496" y="723575"/>
            <a:ext cx="89289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Структура объема проверенных средств  </a:t>
            </a:r>
          </a:p>
        </p:txBody>
      </p:sp>
      <p:graphicFrame>
        <p:nvGraphicFramePr>
          <p:cNvPr id="60" name="Диаграмма 59"/>
          <p:cNvGraphicFramePr/>
          <p:nvPr>
            <p:extLst>
              <p:ext uri="{D42A27DB-BD31-4B8C-83A1-F6EECF244321}">
                <p14:modId xmlns:p14="http://schemas.microsoft.com/office/powerpoint/2010/main" val="3349103356"/>
              </p:ext>
            </p:extLst>
          </p:nvPr>
        </p:nvGraphicFramePr>
        <p:xfrm>
          <a:off x="-540568" y="1251507"/>
          <a:ext cx="3168352" cy="1440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1" name="Прямоугольник 60"/>
          <p:cNvSpPr/>
          <p:nvPr/>
        </p:nvSpPr>
        <p:spPr bwMode="auto">
          <a:xfrm>
            <a:off x="2240451" y="2238132"/>
            <a:ext cx="144016" cy="14401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2" name="Прямоугольник 61"/>
          <p:cNvSpPr/>
          <p:nvPr/>
        </p:nvSpPr>
        <p:spPr bwMode="auto">
          <a:xfrm>
            <a:off x="2249488" y="1537110"/>
            <a:ext cx="144016" cy="14401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6" name="TextBox 75"/>
          <p:cNvSpPr txBox="1"/>
          <p:nvPr/>
        </p:nvSpPr>
        <p:spPr>
          <a:xfrm>
            <a:off x="2411760" y="1011384"/>
            <a:ext cx="655272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средства, выделенные из федерального бюджета в виде межбюджетных трансфертов ( 6 370,8 млн. руб.)</a:t>
            </a:r>
            <a:endParaRPr lang="ru-RU" sz="11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78" name="Прямоугольник 77"/>
          <p:cNvSpPr/>
          <p:nvPr/>
        </p:nvSpPr>
        <p:spPr>
          <a:xfrm>
            <a:off x="467544" y="1899580"/>
            <a:ext cx="7920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43,6 %</a:t>
            </a:r>
          </a:p>
        </p:txBody>
      </p:sp>
      <p:sp>
        <p:nvSpPr>
          <p:cNvPr id="126" name="Содержимое 2"/>
          <p:cNvSpPr>
            <a:spLocks noGrp="1"/>
          </p:cNvSpPr>
          <p:nvPr>
            <p:ph idx="1"/>
          </p:nvPr>
        </p:nvSpPr>
        <p:spPr>
          <a:xfrm>
            <a:off x="-19200" y="3507854"/>
            <a:ext cx="8964488" cy="792088"/>
          </a:xfrm>
        </p:spPr>
        <p:txBody>
          <a:bodyPr/>
          <a:lstStyle/>
          <a:p>
            <a:pPr marL="0" indent="0" algn="ctr">
              <a:buNone/>
            </a:pPr>
            <a:r>
              <a:rPr lang="ru-RU" sz="1100" b="1" dirty="0" smtClean="0">
                <a:solidFill>
                  <a:srgbClr val="C00000"/>
                </a:solidFill>
                <a:latin typeface="Cambria" pitchFamily="18" charset="0"/>
              </a:rPr>
              <a:t>42 </a:t>
            </a: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проверки по централизованным заданиям Федерального казначейства</a:t>
            </a:r>
          </a:p>
          <a:p>
            <a:pPr marL="0" indent="0" algn="ctr">
              <a:buNone/>
            </a:pPr>
            <a:r>
              <a:rPr lang="ru-RU" sz="1100" b="1" dirty="0" smtClean="0">
                <a:solidFill>
                  <a:srgbClr val="C00000"/>
                </a:solidFill>
                <a:latin typeface="Cambria" pitchFamily="18" charset="0"/>
              </a:rPr>
              <a:t>44</a:t>
            </a: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 проверки по инициативе  УФК </a:t>
            </a:r>
            <a:r>
              <a:rPr lang="ru-RU" altLang="ru-RU" sz="11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по Алтайскому краю </a:t>
            </a:r>
            <a:endParaRPr lang="ru-RU" sz="11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  <a:p>
            <a:pPr marL="0" indent="0" algn="ctr">
              <a:buNone/>
            </a:pPr>
            <a:r>
              <a:rPr lang="ru-RU" sz="1100" b="1" dirty="0" smtClean="0">
                <a:solidFill>
                  <a:srgbClr val="C00000"/>
                </a:solidFill>
                <a:latin typeface="Cambria" pitchFamily="18" charset="0"/>
              </a:rPr>
              <a:t>4</a:t>
            </a: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 внеплановых проверки</a:t>
            </a:r>
          </a:p>
        </p:txBody>
      </p:sp>
      <p:sp>
        <p:nvSpPr>
          <p:cNvPr id="223" name="Прямоугольник 222"/>
          <p:cNvSpPr/>
          <p:nvPr/>
        </p:nvSpPr>
        <p:spPr>
          <a:xfrm>
            <a:off x="1115616" y="1622581"/>
            <a:ext cx="7920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b="1" dirty="0" smtClean="0">
                <a:solidFill>
                  <a:schemeClr val="bg1"/>
                </a:solidFill>
                <a:latin typeface="Cambria" pitchFamily="18" charset="0"/>
              </a:rPr>
              <a:t>27,3 %</a:t>
            </a:r>
          </a:p>
        </p:txBody>
      </p:sp>
      <p:sp>
        <p:nvSpPr>
          <p:cNvPr id="66" name="TextBox 84"/>
          <p:cNvSpPr txBox="1">
            <a:spLocks noChangeArrowheads="1"/>
          </p:cNvSpPr>
          <p:nvPr/>
        </p:nvSpPr>
        <p:spPr bwMode="auto">
          <a:xfrm>
            <a:off x="107504" y="3236243"/>
            <a:ext cx="8856984" cy="284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ts val="1500"/>
              </a:lnSpc>
            </a:pPr>
            <a:r>
              <a:rPr lang="ru-RU" altLang="ru-RU" sz="1200" b="1" dirty="0" smtClean="0">
                <a:solidFill>
                  <a:srgbClr val="C00000"/>
                </a:solidFill>
                <a:latin typeface="Cambria" pitchFamily="18" charset="0"/>
              </a:rPr>
              <a:t>УФК по Алтайскому краю проведено 90 проверок</a:t>
            </a:r>
          </a:p>
        </p:txBody>
      </p:sp>
      <p:sp>
        <p:nvSpPr>
          <p:cNvPr id="67" name="TextBox 15"/>
          <p:cNvSpPr txBox="1">
            <a:spLocks noChangeArrowheads="1"/>
          </p:cNvSpPr>
          <p:nvPr/>
        </p:nvSpPr>
        <p:spPr bwMode="auto">
          <a:xfrm>
            <a:off x="2752626" y="0"/>
            <a:ext cx="6463382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1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Результаты осуществления функций по контролю и надзору в финансово-бюджетной сфере в УФК по Алтайскому краю, 2017 год</a:t>
            </a:r>
          </a:p>
        </p:txBody>
      </p:sp>
      <p:sp>
        <p:nvSpPr>
          <p:cNvPr id="77" name="Прямоугольник 76"/>
          <p:cNvSpPr/>
          <p:nvPr/>
        </p:nvSpPr>
        <p:spPr>
          <a:xfrm>
            <a:off x="107504" y="4299944"/>
            <a:ext cx="885698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- проведено </a:t>
            </a:r>
            <a:r>
              <a:rPr lang="ru-RU" sz="1100" b="1" dirty="0" smtClean="0">
                <a:solidFill>
                  <a:srgbClr val="C00000"/>
                </a:solidFill>
                <a:latin typeface="Cambria" pitchFamily="18" charset="0"/>
              </a:rPr>
              <a:t>9</a:t>
            </a: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 обследований по поручению Аппарата Полномочного представителя Президента Российской Федерации в Сибирском Федеральном округе </a:t>
            </a:r>
          </a:p>
          <a:p>
            <a:pPr algn="ctr"/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- принято участие в </a:t>
            </a:r>
            <a:r>
              <a:rPr lang="ru-RU" sz="1100" b="1" dirty="0" smtClean="0">
                <a:solidFill>
                  <a:srgbClr val="C00000"/>
                </a:solidFill>
                <a:latin typeface="Cambria" pitchFamily="18" charset="0"/>
              </a:rPr>
              <a:t>12  </a:t>
            </a: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проверках, проводимых органами </a:t>
            </a:r>
          </a:p>
          <a:p>
            <a:pPr algn="ctr"/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  прокуратуры Алтайского края</a:t>
            </a:r>
            <a:endParaRPr lang="ru-RU" sz="1100" b="1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-72008" y="1035484"/>
            <a:ext cx="23397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Всего 23 292,7 млн. руб.</a:t>
            </a:r>
          </a:p>
        </p:txBody>
      </p:sp>
      <p:sp>
        <p:nvSpPr>
          <p:cNvPr id="81" name="Прямоугольник 80"/>
          <p:cNvSpPr/>
          <p:nvPr/>
        </p:nvSpPr>
        <p:spPr bwMode="auto">
          <a:xfrm>
            <a:off x="2267744" y="1107492"/>
            <a:ext cx="144016" cy="14401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2" name="TextBox 81"/>
          <p:cNvSpPr txBox="1"/>
          <p:nvPr/>
        </p:nvSpPr>
        <p:spPr>
          <a:xfrm>
            <a:off x="2555776" y="1442269"/>
            <a:ext cx="640871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средства федерального бюджета ( 10 187,1 млн. руб.)</a:t>
            </a:r>
            <a:endParaRPr lang="ru-RU" sz="11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83" name="Прямоугольник 82"/>
          <p:cNvSpPr/>
          <p:nvPr/>
        </p:nvSpPr>
        <p:spPr>
          <a:xfrm>
            <a:off x="683568" y="1343262"/>
            <a:ext cx="57606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b="1" dirty="0" smtClean="0">
                <a:solidFill>
                  <a:schemeClr val="tx2"/>
                </a:solidFill>
                <a:latin typeface="Cambria" pitchFamily="18" charset="0"/>
              </a:rPr>
              <a:t>3,8</a:t>
            </a:r>
            <a:r>
              <a:rPr lang="ru-RU" sz="1200" b="1" dirty="0" smtClean="0">
                <a:solidFill>
                  <a:schemeClr val="bg1"/>
                </a:solidFill>
                <a:latin typeface="Cambria" pitchFamily="18" charset="0"/>
              </a:rPr>
              <a:t>%</a:t>
            </a:r>
          </a:p>
        </p:txBody>
      </p:sp>
      <p:sp>
        <p:nvSpPr>
          <p:cNvPr id="84" name="Прямоугольник 83"/>
          <p:cNvSpPr/>
          <p:nvPr/>
        </p:nvSpPr>
        <p:spPr bwMode="auto">
          <a:xfrm>
            <a:off x="2240487" y="1916568"/>
            <a:ext cx="144016" cy="144016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5" name="TextBox 84"/>
          <p:cNvSpPr txBox="1"/>
          <p:nvPr/>
        </p:nvSpPr>
        <p:spPr>
          <a:xfrm>
            <a:off x="2555776" y="1827572"/>
            <a:ext cx="640871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средства Фонда содействия реформированию жилищно-коммунального хозяйства (884,8 млн. руб.)</a:t>
            </a:r>
            <a:endParaRPr lang="ru-RU" sz="11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86" name="Прямоугольник 85"/>
          <p:cNvSpPr/>
          <p:nvPr/>
        </p:nvSpPr>
        <p:spPr>
          <a:xfrm>
            <a:off x="1259632" y="2055043"/>
            <a:ext cx="93610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b="1" dirty="0" smtClean="0">
                <a:solidFill>
                  <a:schemeClr val="bg1"/>
                </a:solidFill>
                <a:latin typeface="Cambria" pitchFamily="18" charset="0"/>
              </a:rPr>
              <a:t>12,7%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2555776" y="2176576"/>
            <a:ext cx="640871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средства государственных внебюджетных фондов (44,8 млн. руб.)</a:t>
            </a:r>
          </a:p>
          <a:p>
            <a:pPr algn="just">
              <a:defRPr/>
            </a:pP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средства местных бюджетов (198,8  млн. руб.) </a:t>
            </a:r>
          </a:p>
          <a:p>
            <a:pPr algn="just">
              <a:defRPr/>
            </a:pPr>
            <a:r>
              <a:rPr lang="ru-RU" sz="11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с</a:t>
            </a: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редства бюджета субъекта РФ (2 637,9 млн. руб.)</a:t>
            </a:r>
          </a:p>
          <a:p>
            <a:pPr algn="just">
              <a:defRPr/>
            </a:pPr>
            <a:r>
              <a:rPr lang="ru-RU" sz="11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п</a:t>
            </a: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рочие средства (2968,5 млн. руб.)</a:t>
            </a:r>
            <a:endParaRPr lang="ru-RU" sz="11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88" name="Прямоугольник 87"/>
          <p:cNvSpPr/>
          <p:nvPr/>
        </p:nvSpPr>
        <p:spPr>
          <a:xfrm>
            <a:off x="35496" y="983220"/>
            <a:ext cx="8928992" cy="2236603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defRPr/>
            </a:pPr>
            <a:endParaRPr lang="ru-RU" sz="10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22908F-4BCB-40D4-9D3C-90C1DBFA9846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413040"/>
            <a:ext cx="2016224" cy="103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7937"/>
            <a:ext cx="648072" cy="648072"/>
          </a:xfrm>
          <a:prstGeom prst="rect">
            <a:avLst/>
          </a:prstGeom>
          <a:noFill/>
        </p:spPr>
      </p:pic>
      <p:sp>
        <p:nvSpPr>
          <p:cNvPr id="11" name="TextBox 3"/>
          <p:cNvSpPr txBox="1">
            <a:spLocks noChangeArrowheads="1"/>
          </p:cNvSpPr>
          <p:nvPr/>
        </p:nvSpPr>
        <p:spPr bwMode="auto">
          <a:xfrm>
            <a:off x="899592" y="123478"/>
            <a:ext cx="3202012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r>
              <a:rPr lang="ru-RU" altLang="ru-RU" sz="1200" b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Arial" pitchFamily="34" charset="0"/>
              </a:rPr>
              <a:t>УФК ПО АЛТАЙСКОМУ КРАЮ</a:t>
            </a:r>
            <a:endParaRPr lang="ru-RU" altLang="ru-RU" sz="1200" b="1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12" name="TextBox 3"/>
          <p:cNvSpPr txBox="1">
            <a:spLocks noChangeArrowheads="1"/>
          </p:cNvSpPr>
          <p:nvPr/>
        </p:nvSpPr>
        <p:spPr bwMode="auto">
          <a:xfrm>
            <a:off x="683568" y="485048"/>
            <a:ext cx="1440160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r>
              <a:rPr lang="en-US" altLang="ru-RU" sz="11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Lucida Sans Unicode" pitchFamily="34" charset="0"/>
              </a:rPr>
              <a:t>altay.roskazna.ru</a:t>
            </a:r>
            <a:endParaRPr lang="ru-RU" altLang="ru-RU" sz="1100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Lucida Sans Unicode" pitchFamily="34" charset="0"/>
            </a:endParaRPr>
          </a:p>
        </p:txBody>
      </p:sp>
      <p:sp>
        <p:nvSpPr>
          <p:cNvPr id="66562" name="AutoShape 2" descr="https://im1-tub-ru.yandex.net/i?id=dfeede8b11dbe0a0404c936f2ca8a788&amp;n=33&amp;h=215&amp;w=21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6564" name="AutoShape 4" descr="https://im1-tub-ru.yandex.net/i?id=dfeede8b11dbe0a0404c936f2ca8a788&amp;n=33&amp;h=215&amp;w=21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7" name="TextBox 15"/>
          <p:cNvSpPr txBox="1">
            <a:spLocks noChangeArrowheads="1"/>
          </p:cNvSpPr>
          <p:nvPr/>
        </p:nvSpPr>
        <p:spPr bwMode="auto">
          <a:xfrm>
            <a:off x="2771800" y="0"/>
            <a:ext cx="6444208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1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Результаты осуществления функций по контролю и надзору в финансово-бюджетной сфере в УФК по Алтайскому краю, 2017 год </a:t>
            </a:r>
          </a:p>
        </p:txBody>
      </p:sp>
      <p:sp>
        <p:nvSpPr>
          <p:cNvPr id="90" name="Прямоугольник 89"/>
          <p:cNvSpPr/>
          <p:nvPr/>
        </p:nvSpPr>
        <p:spPr>
          <a:xfrm>
            <a:off x="107504" y="1275606"/>
            <a:ext cx="9001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Структура объема выявленных нарушений</a:t>
            </a:r>
          </a:p>
        </p:txBody>
      </p:sp>
      <p:graphicFrame>
        <p:nvGraphicFramePr>
          <p:cNvPr id="92" name="Диаграмма 91"/>
          <p:cNvGraphicFramePr/>
          <p:nvPr>
            <p:extLst>
              <p:ext uri="{D42A27DB-BD31-4B8C-83A1-F6EECF244321}">
                <p14:modId xmlns:p14="http://schemas.microsoft.com/office/powerpoint/2010/main" val="2649309159"/>
              </p:ext>
            </p:extLst>
          </p:nvPr>
        </p:nvGraphicFramePr>
        <p:xfrm>
          <a:off x="-496354" y="1744818"/>
          <a:ext cx="5993904" cy="17067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02" name="TextBox 101"/>
          <p:cNvSpPr txBox="1"/>
          <p:nvPr/>
        </p:nvSpPr>
        <p:spPr>
          <a:xfrm>
            <a:off x="4716524" y="1583383"/>
            <a:ext cx="4175956" cy="2169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900" dirty="0" smtClean="0">
                <a:solidFill>
                  <a:schemeClr val="tx2"/>
                </a:solidFill>
                <a:latin typeface="+mj-lt"/>
              </a:rPr>
              <a:t>1, 3 % Нарушения порядка предоставления бюджетных средств (75,8 млн. руб.)</a:t>
            </a:r>
          </a:p>
          <a:p>
            <a:pPr>
              <a:defRPr/>
            </a:pPr>
            <a:r>
              <a:rPr lang="ru-RU" sz="900" dirty="0" smtClean="0">
                <a:solidFill>
                  <a:schemeClr val="tx2"/>
                </a:solidFill>
                <a:latin typeface="+mj-lt"/>
              </a:rPr>
              <a:t>3,3 % Неэффективное использование бюджетных средств (193,5 млн. руб.)</a:t>
            </a:r>
          </a:p>
          <a:p>
            <a:pPr>
              <a:defRPr/>
            </a:pPr>
            <a:r>
              <a:rPr lang="ru-RU" sz="900" dirty="0" smtClean="0">
                <a:solidFill>
                  <a:schemeClr val="tx2"/>
                </a:solidFill>
                <a:latin typeface="+mj-lt"/>
              </a:rPr>
              <a:t>4,5 % Неправомерное использование средств (266,7 млн. руб.)</a:t>
            </a:r>
          </a:p>
          <a:p>
            <a:pPr>
              <a:defRPr/>
            </a:pPr>
            <a:r>
              <a:rPr lang="ru-RU" sz="900" dirty="0">
                <a:solidFill>
                  <a:schemeClr val="tx2"/>
                </a:solidFill>
                <a:latin typeface="+mj-lt"/>
              </a:rPr>
              <a:t>6,3 % Нарушения порядка ведения бюджетного учета , предоставления </a:t>
            </a:r>
            <a:r>
              <a:rPr lang="ru-RU" sz="900" dirty="0" smtClean="0">
                <a:solidFill>
                  <a:schemeClr val="tx2"/>
                </a:solidFill>
                <a:latin typeface="+mj-lt"/>
              </a:rPr>
              <a:t>    бюджетной </a:t>
            </a:r>
            <a:r>
              <a:rPr lang="ru-RU" sz="900" dirty="0">
                <a:solidFill>
                  <a:schemeClr val="tx2"/>
                </a:solidFill>
                <a:latin typeface="+mj-lt"/>
              </a:rPr>
              <a:t>отчетности (373,0 млн. руб.)</a:t>
            </a:r>
          </a:p>
          <a:p>
            <a:pPr>
              <a:defRPr/>
            </a:pPr>
            <a:r>
              <a:rPr lang="ru-RU" sz="900" dirty="0">
                <a:solidFill>
                  <a:schemeClr val="tx2"/>
                </a:solidFill>
                <a:latin typeface="+mj-lt"/>
              </a:rPr>
              <a:t>55,9 % Иные нарушения бюджетного законодательства (3 322,8 млн. руб.)</a:t>
            </a:r>
          </a:p>
          <a:p>
            <a:pPr>
              <a:defRPr/>
            </a:pPr>
            <a:r>
              <a:rPr lang="ru-RU" sz="900" dirty="0">
                <a:solidFill>
                  <a:schemeClr val="tx2"/>
                </a:solidFill>
                <a:latin typeface="+mj-lt"/>
              </a:rPr>
              <a:t>24,3 % Нарушения в сфере осуществления закупок (1 440,8 млн. руб.)</a:t>
            </a:r>
            <a:endParaRPr lang="ru-RU" sz="900" dirty="0" smtClean="0">
              <a:solidFill>
                <a:schemeClr val="tx2"/>
              </a:solidFill>
              <a:latin typeface="+mj-lt"/>
            </a:endParaRPr>
          </a:p>
          <a:p>
            <a:pPr>
              <a:defRPr/>
            </a:pPr>
            <a:r>
              <a:rPr lang="ru-RU" sz="900" dirty="0" smtClean="0">
                <a:solidFill>
                  <a:schemeClr val="tx2"/>
                </a:solidFill>
                <a:latin typeface="+mj-lt"/>
              </a:rPr>
              <a:t>2,1 % Нарушения в использовании средств Фонда содействия реформированию ЖКХ  (122,6 млн. руб.)</a:t>
            </a:r>
          </a:p>
          <a:p>
            <a:pPr>
              <a:defRPr/>
            </a:pPr>
            <a:r>
              <a:rPr lang="ru-RU" sz="900" dirty="0" smtClean="0">
                <a:solidFill>
                  <a:schemeClr val="tx2"/>
                </a:solidFill>
                <a:latin typeface="+mj-lt"/>
              </a:rPr>
              <a:t>1,2 % Нарушения в использовании региональным оператором  средств, полученных в качестве поддержки капитального ремонта в многоквартирных домах  (73,7 млн. руб.)</a:t>
            </a:r>
          </a:p>
          <a:p>
            <a:pPr>
              <a:defRPr/>
            </a:pPr>
            <a:r>
              <a:rPr lang="ru-RU" sz="900" dirty="0" smtClean="0">
                <a:solidFill>
                  <a:schemeClr val="tx2"/>
                </a:solidFill>
                <a:latin typeface="+mj-lt"/>
              </a:rPr>
              <a:t>1,1 % Другие нарушения законодательства в финансово-бюджетной сфере  (69,3 млн. руб.)</a:t>
            </a:r>
          </a:p>
          <a:p>
            <a:pPr marL="171450" indent="-171450">
              <a:buFontTx/>
              <a:buChar char="-"/>
              <a:defRPr/>
            </a:pPr>
            <a:endParaRPr lang="ru-RU" sz="9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4968552" y="2469545"/>
            <a:ext cx="377991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endParaRPr lang="ru-RU" sz="10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4968552" y="3367033"/>
            <a:ext cx="392392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endParaRPr lang="ru-RU" sz="10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6858508" y="2621114"/>
            <a:ext cx="432861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endParaRPr lang="ru-RU" sz="10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12" name="TextBox 111"/>
          <p:cNvSpPr txBox="1"/>
          <p:nvPr/>
        </p:nvSpPr>
        <p:spPr>
          <a:xfrm>
            <a:off x="4932548" y="2867335"/>
            <a:ext cx="424796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endParaRPr lang="ru-RU" sz="10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14" name="Прямоугольник 113"/>
          <p:cNvSpPr/>
          <p:nvPr/>
        </p:nvSpPr>
        <p:spPr>
          <a:xfrm>
            <a:off x="35496" y="827588"/>
            <a:ext cx="9073008" cy="400110"/>
          </a:xfrm>
          <a:prstGeom prst="rect">
            <a:avLst/>
          </a:prstGeom>
          <a:ln w="19050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ts val="1200"/>
              </a:lnSpc>
            </a:pPr>
            <a:r>
              <a:rPr lang="ru-RU" sz="13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Проведенными контрольными мероприятиями установлены финансовые нарушения </a:t>
            </a:r>
          </a:p>
          <a:p>
            <a:pPr algn="ctr">
              <a:lnSpc>
                <a:spcPts val="1200"/>
              </a:lnSpc>
            </a:pPr>
            <a:r>
              <a:rPr lang="ru-RU" sz="13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на сумму </a:t>
            </a:r>
            <a:r>
              <a:rPr lang="ru-RU" sz="13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  5 938,2 млн. руб.</a:t>
            </a:r>
            <a:endParaRPr lang="ru-RU" sz="1300" b="1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116" name="Прямоугольник 115"/>
          <p:cNvSpPr/>
          <p:nvPr/>
        </p:nvSpPr>
        <p:spPr>
          <a:xfrm>
            <a:off x="107504" y="3939902"/>
            <a:ext cx="8964488" cy="292388"/>
          </a:xfrm>
          <a:prstGeom prst="rect">
            <a:avLst/>
          </a:prstGeom>
          <a:ln w="19050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3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Возмещено выявленных финансовых </a:t>
            </a:r>
            <a:r>
              <a:rPr lang="ru-RU" sz="1300" b="1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нарушений </a:t>
            </a:r>
            <a:r>
              <a:rPr lang="ru-RU" sz="13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27,1 </a:t>
            </a:r>
            <a:r>
              <a:rPr lang="ru-RU" sz="13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млн. руб.</a:t>
            </a:r>
          </a:p>
        </p:txBody>
      </p:sp>
      <p:sp>
        <p:nvSpPr>
          <p:cNvPr id="63" name="Прямоугольник 62"/>
          <p:cNvSpPr/>
          <p:nvPr/>
        </p:nvSpPr>
        <p:spPr>
          <a:xfrm>
            <a:off x="107504" y="4259872"/>
            <a:ext cx="8964488" cy="400110"/>
          </a:xfrm>
          <a:prstGeom prst="rect">
            <a:avLst/>
          </a:prstGeom>
          <a:ln w="19050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ts val="1200"/>
              </a:lnSpc>
            </a:pP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Составлено </a:t>
            </a:r>
            <a:r>
              <a:rPr lang="ru-RU" sz="1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73 </a:t>
            </a: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 протокола об административных правонарушениях на сумму </a:t>
            </a:r>
            <a:r>
              <a:rPr lang="ru-RU" sz="1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435,7 млн. руб. </a:t>
            </a:r>
          </a:p>
          <a:p>
            <a:pPr algn="ctr">
              <a:lnSpc>
                <a:spcPts val="1200"/>
              </a:lnSpc>
            </a:pPr>
            <a:r>
              <a:rPr lang="ru-RU" sz="1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.  </a:t>
            </a:r>
          </a:p>
        </p:txBody>
      </p:sp>
      <p:sp>
        <p:nvSpPr>
          <p:cNvPr id="64" name="Прямоугольник 63"/>
          <p:cNvSpPr/>
          <p:nvPr/>
        </p:nvSpPr>
        <p:spPr>
          <a:xfrm>
            <a:off x="107504" y="4691922"/>
            <a:ext cx="8964488" cy="246221"/>
          </a:xfrm>
          <a:prstGeom prst="rect">
            <a:avLst/>
          </a:prstGeom>
          <a:ln w="19050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ts val="1200"/>
              </a:lnSpc>
            </a:pP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Взысканы штрафные санкции за административные правонарушения на сумму </a:t>
            </a:r>
            <a:r>
              <a:rPr lang="ru-RU" sz="1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287,0 тыс. руб.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604448" y="4767265"/>
            <a:ext cx="72008" cy="274637"/>
          </a:xfrm>
        </p:spPr>
        <p:txBody>
          <a:bodyPr/>
          <a:lstStyle/>
          <a:p>
            <a:pPr>
              <a:defRPr/>
            </a:pPr>
            <a:fld id="{B022908F-4BCB-40D4-9D3C-90C1DBFA9846}" type="slidenum">
              <a:rPr lang="ru-RU" smtClean="0"/>
              <a:pPr>
                <a:defRPr/>
              </a:pPr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620510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339502"/>
            <a:ext cx="2304256" cy="118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51470"/>
            <a:ext cx="648072" cy="648072"/>
          </a:xfrm>
          <a:prstGeom prst="rect">
            <a:avLst/>
          </a:prstGeom>
          <a:noFill/>
        </p:spPr>
      </p:pic>
      <p:sp>
        <p:nvSpPr>
          <p:cNvPr id="11" name="TextBox 3"/>
          <p:cNvSpPr txBox="1">
            <a:spLocks noChangeArrowheads="1"/>
          </p:cNvSpPr>
          <p:nvPr/>
        </p:nvSpPr>
        <p:spPr bwMode="auto">
          <a:xfrm>
            <a:off x="827584" y="123478"/>
            <a:ext cx="26979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r>
              <a:rPr lang="ru-RU" altLang="ru-RU" sz="1200" b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Arial" pitchFamily="34" charset="0"/>
              </a:rPr>
              <a:t>УФК ПО АЛТАЙСКОМУ КРАЮ</a:t>
            </a:r>
            <a:endParaRPr lang="ru-RU" altLang="ru-RU" sz="1200" b="1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12" name="TextBox 3"/>
          <p:cNvSpPr txBox="1">
            <a:spLocks noChangeArrowheads="1"/>
          </p:cNvSpPr>
          <p:nvPr/>
        </p:nvSpPr>
        <p:spPr bwMode="auto">
          <a:xfrm>
            <a:off x="827584" y="411512"/>
            <a:ext cx="1440160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r>
              <a:rPr lang="en-US" altLang="ru-RU" sz="11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Lucida Sans Unicode" pitchFamily="34" charset="0"/>
              </a:rPr>
              <a:t>altay.roskazna.ru</a:t>
            </a:r>
            <a:endParaRPr lang="ru-RU" altLang="ru-RU" sz="1100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Lucida Sans Unicode" pitchFamily="34" charset="0"/>
            </a:endParaRPr>
          </a:p>
        </p:txBody>
      </p:sp>
      <p:sp>
        <p:nvSpPr>
          <p:cNvPr id="66562" name="AutoShape 2" descr="https://im1-tub-ru.yandex.net/i?id=dfeede8b11dbe0a0404c936f2ca8a788&amp;n=33&amp;h=215&amp;w=21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6564" name="AutoShape 4" descr="https://im1-tub-ru.yandex.net/i?id=dfeede8b11dbe0a0404c936f2ca8a788&amp;n=33&amp;h=215&amp;w=21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" name="TextBox 15"/>
          <p:cNvSpPr txBox="1">
            <a:spLocks noChangeArrowheads="1"/>
          </p:cNvSpPr>
          <p:nvPr/>
        </p:nvSpPr>
        <p:spPr bwMode="auto">
          <a:xfrm>
            <a:off x="2771800" y="73536"/>
            <a:ext cx="6444208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1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Информация о количестве дел об административных правонарушениях, возбужденных по результатам исполнения Управлением Федерального казначейства по Алтайскому краю полномочий по контролю в финансово-бюджетной сфере в 2017 году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4283968" y="1707654"/>
            <a:ext cx="4032448" cy="36004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ts val="500"/>
              </a:lnSpc>
            </a:pPr>
            <a:endParaRPr lang="ru-RU" sz="1300" b="1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88731F-391D-4554-8D00-8C22E1663993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  <p:graphicFrame>
        <p:nvGraphicFramePr>
          <p:cNvPr id="15" name="Содержимое 14"/>
          <p:cNvGraphicFramePr>
            <a:graphicFrameLocks noGrp="1"/>
          </p:cNvGraphicFramePr>
          <p:nvPr>
            <p:ph idx="1"/>
          </p:nvPr>
        </p:nvGraphicFramePr>
        <p:xfrm>
          <a:off x="357188" y="928688"/>
          <a:ext cx="8329612" cy="3718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15076"/>
                <a:gridCol w="211453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Статья </a:t>
                      </a:r>
                      <a:r>
                        <a:rPr lang="ru-RU" sz="18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КоАП</a:t>
                      </a: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РФ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Количество возбужденных дел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Статья 15.15.6 «Нарушение порядка представления бюджетной отчетности»</a:t>
                      </a:r>
                      <a:endParaRPr lang="ru-RU" sz="11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42</a:t>
                      </a:r>
                      <a:endParaRPr lang="ru-RU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Статья 7.29.3 «Нарушение законодательства Российской Федерации о контрактной системе в сфере закупок при планировании закупок»</a:t>
                      </a:r>
                      <a:endParaRPr lang="ru-RU" sz="11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17</a:t>
                      </a:r>
                      <a:endParaRPr lang="ru-RU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Статья 7.32 «Нарушение порядка заключения, изменения контракта»</a:t>
                      </a:r>
                      <a:endParaRPr lang="ru-RU" sz="11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5</a:t>
                      </a:r>
                      <a:endParaRPr lang="ru-RU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Статья 15.11 «Грубое нарушение требований к бухгалтерскому учету в том числе к бухгалтерской (финансовой) отчетности»</a:t>
                      </a:r>
                      <a:endParaRPr lang="ru-RU" sz="11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3</a:t>
                      </a:r>
                      <a:endParaRPr lang="ru-RU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Статья 15.14. «Нецелевое использование бюджетных средств»</a:t>
                      </a:r>
                      <a:endParaRPr lang="ru-RU" sz="11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1</a:t>
                      </a:r>
                      <a:endParaRPr lang="ru-RU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Статья 15.15.10 «Нарушение порядка принятия бюджетных обязательств»</a:t>
                      </a:r>
                      <a:endParaRPr lang="ru-RU" sz="11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1</a:t>
                      </a:r>
                      <a:endParaRPr lang="ru-RU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Статья 20.25 «Уклонение от исполнения административного наказания»</a:t>
                      </a:r>
                      <a:r>
                        <a:rPr lang="ru-RU" sz="180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endParaRPr lang="ru-RU" sz="11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1</a:t>
                      </a:r>
                      <a:endParaRPr lang="ru-RU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b="1" dirty="0" smtClean="0"/>
                        <a:t>ВСЕГО:</a:t>
                      </a:r>
                      <a:endParaRPr lang="ru-RU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/>
                        <a:t>73</a:t>
                      </a:r>
                      <a:endParaRPr lang="ru-RU" sz="11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27821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339502"/>
            <a:ext cx="2304256" cy="118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51470"/>
            <a:ext cx="648072" cy="648072"/>
          </a:xfrm>
          <a:prstGeom prst="rect">
            <a:avLst/>
          </a:prstGeom>
          <a:noFill/>
        </p:spPr>
      </p:pic>
      <p:sp>
        <p:nvSpPr>
          <p:cNvPr id="11" name="TextBox 3"/>
          <p:cNvSpPr txBox="1">
            <a:spLocks noChangeArrowheads="1"/>
          </p:cNvSpPr>
          <p:nvPr/>
        </p:nvSpPr>
        <p:spPr bwMode="auto">
          <a:xfrm>
            <a:off x="827584" y="123478"/>
            <a:ext cx="26979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r>
              <a:rPr lang="ru-RU" altLang="ru-RU" sz="1200" b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Arial" pitchFamily="34" charset="0"/>
              </a:rPr>
              <a:t>УФК ПО АЛТАЙСКОМУ КРАЮ</a:t>
            </a:r>
            <a:endParaRPr lang="ru-RU" altLang="ru-RU" sz="1200" b="1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12" name="TextBox 3"/>
          <p:cNvSpPr txBox="1">
            <a:spLocks noChangeArrowheads="1"/>
          </p:cNvSpPr>
          <p:nvPr/>
        </p:nvSpPr>
        <p:spPr bwMode="auto">
          <a:xfrm>
            <a:off x="827584" y="411512"/>
            <a:ext cx="1440160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r>
              <a:rPr lang="en-US" altLang="ru-RU" sz="11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Lucida Sans Unicode" pitchFamily="34" charset="0"/>
              </a:rPr>
              <a:t>altay.roskazna.ru</a:t>
            </a:r>
            <a:endParaRPr lang="ru-RU" altLang="ru-RU" sz="1100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Lucida Sans Unicode" pitchFamily="34" charset="0"/>
            </a:endParaRPr>
          </a:p>
        </p:txBody>
      </p:sp>
      <p:sp>
        <p:nvSpPr>
          <p:cNvPr id="66562" name="AutoShape 2" descr="https://im1-tub-ru.yandex.net/i?id=dfeede8b11dbe0a0404c936f2ca8a788&amp;n=33&amp;h=215&amp;w=21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6564" name="AutoShape 4" descr="https://im1-tub-ru.yandex.net/i?id=dfeede8b11dbe0a0404c936f2ca8a788&amp;n=33&amp;h=215&amp;w=21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" name="TextBox 15"/>
          <p:cNvSpPr txBox="1">
            <a:spLocks noChangeArrowheads="1"/>
          </p:cNvSpPr>
          <p:nvPr/>
        </p:nvSpPr>
        <p:spPr bwMode="auto">
          <a:xfrm>
            <a:off x="2771800" y="73536"/>
            <a:ext cx="6444208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1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Результаты осуществления функций по контролю и надзору в финансово-бюджетной сфере в УФК по Алтайскому краю</a:t>
            </a:r>
            <a:r>
              <a:rPr lang="ru-RU" altLang="ru-RU" sz="15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 </a:t>
            </a:r>
            <a:r>
              <a:rPr lang="ru-RU" altLang="ru-RU" sz="1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в 2017 году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4283968" y="1707654"/>
            <a:ext cx="4032448" cy="36004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ts val="500"/>
              </a:lnSpc>
            </a:pPr>
            <a:endParaRPr lang="ru-RU" sz="1300" b="1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66" name="Прямоугольник 65"/>
          <p:cNvSpPr/>
          <p:nvPr/>
        </p:nvSpPr>
        <p:spPr>
          <a:xfrm>
            <a:off x="179512" y="1707655"/>
            <a:ext cx="8784976" cy="3096344"/>
          </a:xfrm>
          <a:prstGeom prst="rect">
            <a:avLst/>
          </a:prstGeom>
          <a:noFill/>
          <a:ln w="952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RU" sz="12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  <a:p>
            <a:pPr>
              <a:lnSpc>
                <a:spcPts val="500"/>
              </a:lnSpc>
            </a:pPr>
            <a:endParaRPr lang="ru-RU" sz="12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  <a:p>
            <a:pPr>
              <a:lnSpc>
                <a:spcPts val="500"/>
              </a:lnSpc>
            </a:pPr>
            <a:endParaRPr lang="ru-RU" sz="12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  <a:p>
            <a:pPr marL="182563" algn="just"/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Проведено </a:t>
            </a:r>
            <a:r>
              <a:rPr lang="ru-RU" sz="1400" b="1" dirty="0" smtClean="0">
                <a:solidFill>
                  <a:srgbClr val="FF0000"/>
                </a:solidFill>
                <a:latin typeface="Cambria" pitchFamily="18" charset="0"/>
              </a:rPr>
              <a:t>28 заседаний Контрольной комиссии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по рассмотрению  </a:t>
            </a:r>
            <a:r>
              <a:rPr lang="ru-RU" sz="140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результатов 94 контрольных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мероприятий</a:t>
            </a:r>
          </a:p>
          <a:p>
            <a:pPr marL="182563"/>
            <a:endParaRPr lang="ru-RU" sz="14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  <a:p>
            <a:pPr algn="ctr"/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направлено руководителям объектов контроля</a:t>
            </a:r>
          </a:p>
          <a:p>
            <a:pPr algn="ctr"/>
            <a:r>
              <a:rPr lang="ru-RU" sz="1400" b="1" dirty="0" smtClean="0">
                <a:solidFill>
                  <a:srgbClr val="C00000"/>
                </a:solidFill>
                <a:latin typeface="Cambria" pitchFamily="18" charset="0"/>
              </a:rPr>
              <a:t>56 представлений </a:t>
            </a:r>
          </a:p>
          <a:p>
            <a:pPr algn="ctr"/>
            <a:r>
              <a:rPr lang="ru-RU" sz="1400" b="1" dirty="0" smtClean="0">
                <a:solidFill>
                  <a:srgbClr val="C00000"/>
                </a:solidFill>
                <a:latin typeface="Cambria" pitchFamily="18" charset="0"/>
              </a:rPr>
              <a:t> 18 предписаний</a:t>
            </a:r>
          </a:p>
          <a:p>
            <a:pPr algn="ctr">
              <a:lnSpc>
                <a:spcPts val="500"/>
              </a:lnSpc>
            </a:pPr>
            <a:endParaRPr lang="ru-RU" sz="14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  <a:p>
            <a:pPr algn="ctr"/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направлено </a:t>
            </a:r>
            <a:r>
              <a:rPr lang="ru-RU" sz="1400" b="1" dirty="0" smtClean="0">
                <a:solidFill>
                  <a:srgbClr val="C00000"/>
                </a:solidFill>
                <a:latin typeface="Cambria" pitchFamily="18" charset="0"/>
              </a:rPr>
              <a:t>67 информационных писем</a:t>
            </a:r>
            <a:r>
              <a:rPr lang="ru-RU" sz="1400" dirty="0" smtClean="0">
                <a:solidFill>
                  <a:srgbClr val="C00000"/>
                </a:solidFill>
                <a:latin typeface="Cambria" pitchFamily="18" charset="0"/>
              </a:rPr>
              <a:t>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в Прокуратуру Алтайского края</a:t>
            </a:r>
          </a:p>
          <a:p>
            <a:pPr algn="ctr"/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 о выявленных нарушениях</a:t>
            </a:r>
          </a:p>
          <a:p>
            <a:pPr algn="ctr">
              <a:lnSpc>
                <a:spcPts val="500"/>
              </a:lnSpc>
            </a:pPr>
            <a:endParaRPr lang="ru-RU" sz="14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  <a:p>
            <a:pPr marL="182563"/>
            <a:endParaRPr lang="ru-RU" dirty="0"/>
          </a:p>
        </p:txBody>
      </p:sp>
      <p:sp>
        <p:nvSpPr>
          <p:cNvPr id="67" name="Прямоугольник 66"/>
          <p:cNvSpPr/>
          <p:nvPr/>
        </p:nvSpPr>
        <p:spPr>
          <a:xfrm>
            <a:off x="155575" y="912789"/>
            <a:ext cx="8826660" cy="792088"/>
          </a:xfrm>
          <a:prstGeom prst="rect">
            <a:avLst/>
          </a:prstGeom>
          <a:gradFill flip="none" rotWithShape="1">
            <a:gsLst>
              <a:gs pos="0">
                <a:srgbClr val="1468A4">
                  <a:shade val="30000"/>
                  <a:satMod val="115000"/>
                </a:srgbClr>
              </a:gs>
              <a:gs pos="50000">
                <a:srgbClr val="1468A4">
                  <a:shade val="67500"/>
                  <a:satMod val="115000"/>
                </a:srgbClr>
              </a:gs>
              <a:gs pos="100000">
                <a:srgbClr val="1468A4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algn="ctr">
              <a:defRPr/>
            </a:pPr>
            <a:r>
              <a:rPr lang="ru-RU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charset="0"/>
              </a:rPr>
              <a:t>Обеспечения принципов коллегиальности и открытости контрольно-надзорной деятельности </a:t>
            </a:r>
          </a:p>
          <a:p>
            <a:pPr algn="ctr">
              <a:defRPr/>
            </a:pPr>
            <a:r>
              <a:rPr lang="ru-RU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charset="0"/>
              </a:rPr>
              <a:t>в УФК по Алтайскому краю</a:t>
            </a:r>
          </a:p>
        </p:txBody>
      </p:sp>
      <p:sp>
        <p:nvSpPr>
          <p:cNvPr id="68" name="Прямоугольник 67"/>
          <p:cNvSpPr/>
          <p:nvPr/>
        </p:nvSpPr>
        <p:spPr>
          <a:xfrm>
            <a:off x="107504" y="1707654"/>
            <a:ext cx="8838728" cy="36004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13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Работа Контрольной комиссии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22908F-4BCB-40D4-9D3C-90C1DBFA9846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32052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339502"/>
            <a:ext cx="2304256" cy="118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51470"/>
            <a:ext cx="648072" cy="648072"/>
          </a:xfrm>
          <a:prstGeom prst="rect">
            <a:avLst/>
          </a:prstGeom>
          <a:noFill/>
        </p:spPr>
      </p:pic>
      <p:sp>
        <p:nvSpPr>
          <p:cNvPr id="11" name="TextBox 3"/>
          <p:cNvSpPr txBox="1">
            <a:spLocks noChangeArrowheads="1"/>
          </p:cNvSpPr>
          <p:nvPr/>
        </p:nvSpPr>
        <p:spPr bwMode="auto">
          <a:xfrm>
            <a:off x="827584" y="123478"/>
            <a:ext cx="26979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r>
              <a:rPr lang="ru-RU" altLang="ru-RU" sz="1200" b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Arial" pitchFamily="34" charset="0"/>
              </a:rPr>
              <a:t>УФК ПО АЛТАЙСКОМУ КРАЮ</a:t>
            </a:r>
            <a:endParaRPr lang="ru-RU" altLang="ru-RU" sz="1200" b="1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12" name="TextBox 3"/>
          <p:cNvSpPr txBox="1">
            <a:spLocks noChangeArrowheads="1"/>
          </p:cNvSpPr>
          <p:nvPr/>
        </p:nvSpPr>
        <p:spPr bwMode="auto">
          <a:xfrm>
            <a:off x="827584" y="411512"/>
            <a:ext cx="1440160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r>
              <a:rPr lang="en-US" altLang="ru-RU" sz="11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Lucida Sans Unicode" pitchFamily="34" charset="0"/>
              </a:rPr>
              <a:t>altay.roskazna.ru</a:t>
            </a:r>
            <a:endParaRPr lang="ru-RU" altLang="ru-RU" sz="1100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Lucida Sans Unicode" pitchFamily="34" charset="0"/>
            </a:endParaRPr>
          </a:p>
        </p:txBody>
      </p:sp>
      <p:sp>
        <p:nvSpPr>
          <p:cNvPr id="66562" name="AutoShape 2" descr="https://im1-tub-ru.yandex.net/i?id=dfeede8b11dbe0a0404c936f2ca8a788&amp;n=33&amp;h=215&amp;w=21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6564" name="AutoShape 4" descr="https://im1-tub-ru.yandex.net/i?id=dfeede8b11dbe0a0404c936f2ca8a788&amp;n=33&amp;h=215&amp;w=21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" name="TextBox 15"/>
          <p:cNvSpPr txBox="1">
            <a:spLocks noChangeArrowheads="1"/>
          </p:cNvSpPr>
          <p:nvPr/>
        </p:nvSpPr>
        <p:spPr bwMode="auto">
          <a:xfrm>
            <a:off x="2771800" y="73536"/>
            <a:ext cx="644420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1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Информация об уведомлениях о применении бюджетных мер принуждения , направленных Управлением Федерального казначейства по Алтайскому краю в 2017 году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4283968" y="1707654"/>
            <a:ext cx="4032448" cy="36004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ts val="500"/>
              </a:lnSpc>
            </a:pPr>
            <a:endParaRPr lang="ru-RU" sz="1300" b="1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88731F-391D-4554-8D00-8C22E1663993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  <p:graphicFrame>
        <p:nvGraphicFramePr>
          <p:cNvPr id="17" name="Содержимое 1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33091843"/>
              </p:ext>
            </p:extLst>
          </p:nvPr>
        </p:nvGraphicFramePr>
        <p:xfrm>
          <a:off x="642938" y="605806"/>
          <a:ext cx="8215310" cy="4251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14814"/>
                <a:gridCol w="928694"/>
                <a:gridCol w="928694"/>
                <a:gridCol w="1071570"/>
                <a:gridCol w="107153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</a:rPr>
                        <a:t>Наименование контрольного мероприятия</a:t>
                      </a:r>
                      <a:endParaRPr lang="ru-RU" sz="11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</a:rPr>
                        <a:t>Направлено уведомлений</a:t>
                      </a:r>
                      <a:endParaRPr lang="ru-RU" sz="9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</a:rPr>
                        <a:t>На сумму, млн. рублей</a:t>
                      </a:r>
                      <a:endParaRPr lang="ru-RU" sz="9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</a:rPr>
                        <a:t>Принято решение о взыскании в доход федерального бюджета</a:t>
                      </a:r>
                      <a:endParaRPr lang="ru-RU" sz="9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</a:rPr>
                        <a:t>На сумму, млн. рублей</a:t>
                      </a:r>
                      <a:endParaRPr lang="ru-RU" sz="9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solidFill>
                            <a:schemeClr val="tx1"/>
                          </a:solidFill>
                        </a:rPr>
                        <a:t>Внеплановая проверка установления факта </a:t>
                      </a:r>
                      <a:r>
                        <a:rPr lang="ru-RU" sz="900" dirty="0" err="1" smtClean="0">
                          <a:solidFill>
                            <a:schemeClr val="tx1"/>
                          </a:solidFill>
                        </a:rPr>
                        <a:t>невозврата</a:t>
                      </a:r>
                      <a:r>
                        <a:rPr lang="ru-RU" sz="900" dirty="0" smtClean="0">
                          <a:solidFill>
                            <a:schemeClr val="tx1"/>
                          </a:solidFill>
                        </a:rPr>
                        <a:t> средств из бюджета</a:t>
                      </a:r>
                      <a:r>
                        <a:rPr lang="ru-RU" sz="900" baseline="0" dirty="0" smtClean="0">
                          <a:solidFill>
                            <a:schemeClr val="tx1"/>
                          </a:solidFill>
                        </a:rPr>
                        <a:t> Алтайского края на лицевой счет Федерального агентства по туризму для перечисления взысканий (штрафов) за нарушение  условий соглашений о предоставлении субсидии бюджетам субъектов Российской Федерации на реализацию мероприятий  федеральной целевой программы «Развитие внутреннего и въездного туризма в Российской Федерации (2011 – 2018 годы)</a:t>
                      </a:r>
                      <a:endParaRPr lang="ru-RU" sz="9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9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solidFill>
                            <a:schemeClr val="tx1"/>
                          </a:solidFill>
                        </a:rPr>
                        <a:t>7,1</a:t>
                      </a:r>
                      <a:endParaRPr lang="ru-RU" sz="9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9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solidFill>
                            <a:schemeClr val="tx1"/>
                          </a:solidFill>
                        </a:rPr>
                        <a:t>7,1</a:t>
                      </a:r>
                      <a:endParaRPr lang="ru-RU" sz="9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solidFill>
                            <a:schemeClr val="tx1"/>
                          </a:solidFill>
                        </a:rPr>
                        <a:t>Проверка соблюдения условий предоставления и использования средств из федерального бюджета в рамках подпрограммы «Развитие малого и среднего предпринимательства» государственной программы Российской Федерации «Экономическое развитие и инновационная экономика»</a:t>
                      </a:r>
                      <a:endParaRPr lang="ru-RU" sz="9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ru-RU" sz="9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solidFill>
                            <a:schemeClr val="tx1"/>
                          </a:solidFill>
                        </a:rPr>
                        <a:t>1,2</a:t>
                      </a:r>
                      <a:endParaRPr lang="ru-RU" sz="9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9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solidFill>
                            <a:schemeClr val="tx1"/>
                          </a:solidFill>
                        </a:rPr>
                        <a:t>0,3</a:t>
                      </a:r>
                      <a:endParaRPr lang="ru-RU" sz="9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solidFill>
                            <a:schemeClr val="tx1"/>
                          </a:solidFill>
                        </a:rPr>
                        <a:t>Проверка использования субсидий, предоставленных из федерального бюджета бюджетам субъектов Российской Федерации на предоставление жилых помещений детям-сиротам и детям, оставшимся без попечения родителей, лицам из их числа по договорам найма специализированных жилых помещений</a:t>
                      </a:r>
                      <a:endParaRPr lang="ru-RU" sz="9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9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solidFill>
                            <a:schemeClr val="tx1"/>
                          </a:solidFill>
                        </a:rPr>
                        <a:t>2,6</a:t>
                      </a:r>
                      <a:endParaRPr lang="ru-RU" sz="9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9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solidFill>
                            <a:schemeClr val="tx1"/>
                          </a:solidFill>
                        </a:rPr>
                        <a:t>2,6</a:t>
                      </a:r>
                      <a:endParaRPr lang="ru-RU" sz="9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solidFill>
                            <a:schemeClr val="tx1"/>
                          </a:solidFill>
                        </a:rPr>
                        <a:t>Проверка соблюдения условий предоставления и использования субсидий, предоставленных из федерального бюджета бюджетам субъектов Российской Федерации на реализацию мероприятий федеральной целевой программы «Развитие внутреннего и въездного туризма в Российской Федерации (2011-2018 годы)», утвержденной постановлением Правительства Российской Федерации от 2 августа 2011 г. № 644</a:t>
                      </a:r>
                      <a:endParaRPr lang="ru-RU" sz="9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9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solidFill>
                            <a:schemeClr val="tx1"/>
                          </a:solidFill>
                        </a:rPr>
                        <a:t>51,9</a:t>
                      </a:r>
                      <a:endParaRPr lang="ru-RU" sz="9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9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solidFill>
                            <a:schemeClr val="tx1"/>
                          </a:solidFill>
                        </a:rPr>
                        <a:t>51,9</a:t>
                      </a:r>
                      <a:endParaRPr lang="ru-RU" sz="9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191468">
                <a:tc>
                  <a:txBody>
                    <a:bodyPr/>
                    <a:lstStyle/>
                    <a:p>
                      <a:r>
                        <a:rPr lang="ru-RU" sz="900" b="1" dirty="0" smtClean="0">
                          <a:solidFill>
                            <a:schemeClr val="tx1"/>
                          </a:solidFill>
                        </a:rPr>
                        <a:t>ВСЕГО:</a:t>
                      </a:r>
                      <a:endParaRPr lang="ru-RU" sz="9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ru-RU" sz="9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</a:rPr>
                        <a:t>62,8</a:t>
                      </a:r>
                      <a:endParaRPr lang="ru-RU" sz="9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ru-RU" sz="9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</a:rPr>
                        <a:t>61,9</a:t>
                      </a:r>
                      <a:endParaRPr lang="ru-RU" sz="9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27821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339502"/>
            <a:ext cx="2304256" cy="118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51470"/>
            <a:ext cx="648072" cy="648072"/>
          </a:xfrm>
          <a:prstGeom prst="rect">
            <a:avLst/>
          </a:prstGeom>
          <a:noFill/>
        </p:spPr>
      </p:pic>
      <p:sp>
        <p:nvSpPr>
          <p:cNvPr id="11" name="TextBox 3"/>
          <p:cNvSpPr txBox="1">
            <a:spLocks noChangeArrowheads="1"/>
          </p:cNvSpPr>
          <p:nvPr/>
        </p:nvSpPr>
        <p:spPr bwMode="auto">
          <a:xfrm>
            <a:off x="827584" y="123478"/>
            <a:ext cx="26979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r>
              <a:rPr lang="ru-RU" altLang="ru-RU" sz="1200" b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Arial" pitchFamily="34" charset="0"/>
              </a:rPr>
              <a:t>УФК ПО АЛТАЙСКОМУ КРАЮ</a:t>
            </a:r>
            <a:endParaRPr lang="ru-RU" altLang="ru-RU" sz="1200" b="1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12" name="TextBox 3"/>
          <p:cNvSpPr txBox="1">
            <a:spLocks noChangeArrowheads="1"/>
          </p:cNvSpPr>
          <p:nvPr/>
        </p:nvSpPr>
        <p:spPr bwMode="auto">
          <a:xfrm>
            <a:off x="827584" y="411512"/>
            <a:ext cx="1440160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r>
              <a:rPr lang="en-US" altLang="ru-RU" sz="11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Lucida Sans Unicode" pitchFamily="34" charset="0"/>
              </a:rPr>
              <a:t>altay.roskazna.ru</a:t>
            </a:r>
            <a:endParaRPr lang="ru-RU" altLang="ru-RU" sz="1100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Lucida Sans Unicode" pitchFamily="34" charset="0"/>
            </a:endParaRPr>
          </a:p>
        </p:txBody>
      </p:sp>
      <p:sp>
        <p:nvSpPr>
          <p:cNvPr id="66562" name="AutoShape 2" descr="https://im1-tub-ru.yandex.net/i?id=dfeede8b11dbe0a0404c936f2ca8a788&amp;n=33&amp;h=215&amp;w=21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6564" name="AutoShape 4" descr="https://im1-tub-ru.yandex.net/i?id=dfeede8b11dbe0a0404c936f2ca8a788&amp;n=33&amp;h=215&amp;w=21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" name="TextBox 15"/>
          <p:cNvSpPr txBox="1">
            <a:spLocks noChangeArrowheads="1"/>
          </p:cNvSpPr>
          <p:nvPr/>
        </p:nvSpPr>
        <p:spPr bwMode="auto">
          <a:xfrm>
            <a:off x="2771800" y="73536"/>
            <a:ext cx="6444208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1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Порядок принятия решения о возбуждении дела об административном правонарушении, ответственность за которое предусмотрена статьей 15.15.10 КоАП РФ, и назначении лиц, ответственных за осуществление контрольных действий по их выявлению (утвержден приказом УФК по Алтайскому краю от 06.04.2017 № 98)</a:t>
            </a:r>
          </a:p>
          <a:p>
            <a:pPr algn="ctr"/>
            <a:endParaRPr lang="ru-RU" altLang="ru-RU" sz="10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 algn="ctr"/>
            <a:r>
              <a:rPr lang="ru-RU" altLang="ru-RU" sz="1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 </a:t>
            </a:r>
          </a:p>
          <a:p>
            <a:pPr algn="ctr"/>
            <a:r>
              <a:rPr lang="ru-RU" altLang="ru-RU" sz="1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Результаты анализа  Уведомлений о принятии бюджетных обязательств сверх утвержденных бюджетных данных в 2017 году 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4283968" y="1707654"/>
            <a:ext cx="4032448" cy="36004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ts val="500"/>
              </a:lnSpc>
            </a:pPr>
            <a:endParaRPr lang="ru-RU" sz="1300" b="1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75649174"/>
              </p:ext>
            </p:extLst>
          </p:nvPr>
        </p:nvGraphicFramePr>
        <p:xfrm>
          <a:off x="460374" y="771550"/>
          <a:ext cx="8432105" cy="42886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88731F-391D-4554-8D00-8C22E1663993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27821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339502"/>
            <a:ext cx="2304256" cy="118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51470"/>
            <a:ext cx="648072" cy="648072"/>
          </a:xfrm>
          <a:prstGeom prst="rect">
            <a:avLst/>
          </a:prstGeom>
          <a:noFill/>
        </p:spPr>
      </p:pic>
      <p:sp>
        <p:nvSpPr>
          <p:cNvPr id="11" name="TextBox 3"/>
          <p:cNvSpPr txBox="1">
            <a:spLocks noChangeArrowheads="1"/>
          </p:cNvSpPr>
          <p:nvPr/>
        </p:nvSpPr>
        <p:spPr bwMode="auto">
          <a:xfrm>
            <a:off x="827584" y="123478"/>
            <a:ext cx="26979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r>
              <a:rPr lang="ru-RU" altLang="ru-RU" sz="1200" b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Arial" pitchFamily="34" charset="0"/>
              </a:rPr>
              <a:t>УФК ПО АЛТАЙСКОМУ КРАЮ</a:t>
            </a:r>
            <a:endParaRPr lang="ru-RU" altLang="ru-RU" sz="1200" b="1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12" name="TextBox 3"/>
          <p:cNvSpPr txBox="1">
            <a:spLocks noChangeArrowheads="1"/>
          </p:cNvSpPr>
          <p:nvPr/>
        </p:nvSpPr>
        <p:spPr bwMode="auto">
          <a:xfrm>
            <a:off x="827584" y="411512"/>
            <a:ext cx="1440160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r>
              <a:rPr lang="en-US" altLang="ru-RU" sz="11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Lucida Sans Unicode" pitchFamily="34" charset="0"/>
              </a:rPr>
              <a:t>altay.roskazna.ru</a:t>
            </a:r>
            <a:endParaRPr lang="ru-RU" altLang="ru-RU" sz="1100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Lucida Sans Unicode" pitchFamily="34" charset="0"/>
            </a:endParaRPr>
          </a:p>
        </p:txBody>
      </p:sp>
      <p:sp>
        <p:nvSpPr>
          <p:cNvPr id="66562" name="AutoShape 2" descr="https://im1-tub-ru.yandex.net/i?id=dfeede8b11dbe0a0404c936f2ca8a788&amp;n=33&amp;h=215&amp;w=21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6564" name="AutoShape 4" descr="https://im1-tub-ru.yandex.net/i?id=dfeede8b11dbe0a0404c936f2ca8a788&amp;n=33&amp;h=215&amp;w=21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" name="TextBox 15"/>
          <p:cNvSpPr txBox="1">
            <a:spLocks noChangeArrowheads="1"/>
          </p:cNvSpPr>
          <p:nvPr/>
        </p:nvSpPr>
        <p:spPr bwMode="auto">
          <a:xfrm>
            <a:off x="2771800" y="73536"/>
            <a:ext cx="6444208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1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Информация о фактах несвоевременного исполнения банками и иными кредитными организациями платежных документов, выявленных Управлением Федерального казначейства по Алтайскому краю в 2017 году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4283968" y="1707654"/>
            <a:ext cx="4032448" cy="36004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ts val="500"/>
              </a:lnSpc>
            </a:pPr>
            <a:endParaRPr lang="ru-RU" sz="1300" b="1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88731F-391D-4554-8D00-8C22E1663993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  <p:graphicFrame>
        <p:nvGraphicFramePr>
          <p:cNvPr id="14" name="Содержимое 13"/>
          <p:cNvGraphicFramePr>
            <a:graphicFrameLocks noGrp="1"/>
          </p:cNvGraphicFramePr>
          <p:nvPr>
            <p:ph idx="1"/>
          </p:nvPr>
        </p:nvGraphicFramePr>
        <p:xfrm>
          <a:off x="785786" y="684836"/>
          <a:ext cx="8072494" cy="4137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28209"/>
                <a:gridCol w="1544285"/>
              </a:tblGrid>
              <a:tr h="680631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Наименование банка (иной кредитной организации)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Количество фактов несвоевременного</a:t>
                      </a:r>
                      <a:r>
                        <a:rPr lang="ru-RU" sz="1000" baseline="0" dirty="0" smtClean="0">
                          <a:solidFill>
                            <a:schemeClr val="tx1"/>
                          </a:solidFill>
                        </a:rPr>
                        <a:t> исполнения платежных документов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207149">
                <a:tc>
                  <a:txBody>
                    <a:bodyPr/>
                    <a:lstStyle/>
                    <a:p>
                      <a:r>
                        <a:rPr lang="ru-RU" sz="800" dirty="0" smtClean="0"/>
                        <a:t>АЛТАЙСКОЕ ОТДЕЛЕНИЕ N8644 ПАО СБЕРБАНК Г. БАРНАУЛ</a:t>
                      </a:r>
                      <a:endParaRPr lang="ru-R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/>
                        <a:t>9</a:t>
                      </a:r>
                      <a:endParaRPr lang="ru-RU" sz="800" dirty="0"/>
                    </a:p>
                  </a:txBody>
                  <a:tcPr/>
                </a:tc>
              </a:tr>
              <a:tr h="207149">
                <a:tc>
                  <a:txBody>
                    <a:bodyPr/>
                    <a:lstStyle/>
                    <a:p>
                      <a:r>
                        <a:rPr lang="ru-RU" sz="800" dirty="0" smtClean="0"/>
                        <a:t>ООО КБ "АЛТАЙКАПИТАЛБАНК" Г. БАРНАУЛ</a:t>
                      </a:r>
                      <a:endParaRPr lang="ru-R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/>
                        <a:t>3</a:t>
                      </a:r>
                      <a:endParaRPr lang="ru-RU" sz="800" dirty="0"/>
                    </a:p>
                  </a:txBody>
                  <a:tcPr/>
                </a:tc>
              </a:tr>
              <a:tr h="207149">
                <a:tc>
                  <a:txBody>
                    <a:bodyPr/>
                    <a:lstStyle/>
                    <a:p>
                      <a:r>
                        <a:rPr lang="ru-RU" sz="800" dirty="0" smtClean="0"/>
                        <a:t>"СИБСОЦБАНК" ООО Г. БАРНАУЛ</a:t>
                      </a:r>
                      <a:endParaRPr lang="ru-R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/>
                        <a:t>23</a:t>
                      </a:r>
                      <a:endParaRPr lang="ru-RU" sz="800" dirty="0"/>
                    </a:p>
                  </a:txBody>
                  <a:tcPr/>
                </a:tc>
              </a:tr>
              <a:tr h="207149">
                <a:tc>
                  <a:txBody>
                    <a:bodyPr/>
                    <a:lstStyle/>
                    <a:p>
                      <a:r>
                        <a:rPr lang="ru-RU" sz="800" dirty="0" smtClean="0"/>
                        <a:t>ФИЛИАЛ "АЛТАЙСКИЙ" АО КБ "АГРОПРОМКРЕДИТ" Г. БАРНАУЛ</a:t>
                      </a:r>
                      <a:endParaRPr lang="ru-R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/>
                        <a:t>14</a:t>
                      </a:r>
                      <a:endParaRPr lang="ru-RU" sz="800" dirty="0"/>
                    </a:p>
                  </a:txBody>
                  <a:tcPr/>
                </a:tc>
              </a:tr>
              <a:tr h="207149">
                <a:tc>
                  <a:txBody>
                    <a:bodyPr/>
                    <a:lstStyle/>
                    <a:p>
                      <a:r>
                        <a:rPr lang="ru-RU" sz="800" b="1" dirty="0" smtClean="0"/>
                        <a:t>ИТОГО ПО БАНКАМ</a:t>
                      </a:r>
                      <a:r>
                        <a:rPr lang="ru-RU" sz="800" b="1" baseline="0" dirty="0" smtClean="0"/>
                        <a:t> НА ТЕРРИТОРИИ АЛТАЙСКОГО КРАЯ:</a:t>
                      </a:r>
                      <a:endParaRPr lang="ru-RU" sz="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/>
                        <a:t>49</a:t>
                      </a:r>
                      <a:endParaRPr lang="ru-RU" sz="800" b="1" dirty="0"/>
                    </a:p>
                  </a:txBody>
                  <a:tcPr/>
                </a:tc>
              </a:tr>
              <a:tr h="207149">
                <a:tc>
                  <a:txBody>
                    <a:bodyPr/>
                    <a:lstStyle/>
                    <a:p>
                      <a:r>
                        <a:rPr lang="ru-RU" sz="800" dirty="0" smtClean="0"/>
                        <a:t>АКБ "НООСФЕРА" (АО) Г. ГОРНО-АЛТАЙСК</a:t>
                      </a:r>
                      <a:endParaRPr lang="ru-R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/>
                        <a:t>11</a:t>
                      </a:r>
                      <a:endParaRPr lang="ru-RU" sz="800" dirty="0"/>
                    </a:p>
                  </a:txBody>
                  <a:tcPr/>
                </a:tc>
              </a:tr>
              <a:tr h="207149">
                <a:tc>
                  <a:txBody>
                    <a:bodyPr/>
                    <a:lstStyle/>
                    <a:p>
                      <a:r>
                        <a:rPr lang="ru-RU" sz="800" dirty="0" smtClean="0"/>
                        <a:t>ГОРНО-АЛТАЙСКОЕ ОТДЕЛЕНИЕ N8558 ПАО СБЕРБАНК Г. ГОРНО-АЛТАЙСК</a:t>
                      </a:r>
                      <a:endParaRPr lang="ru-R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/>
                        <a:t>1</a:t>
                      </a:r>
                      <a:endParaRPr lang="ru-RU" sz="800" dirty="0"/>
                    </a:p>
                  </a:txBody>
                  <a:tcPr/>
                </a:tc>
              </a:tr>
              <a:tr h="207149">
                <a:tc>
                  <a:txBody>
                    <a:bodyPr/>
                    <a:lstStyle/>
                    <a:p>
                      <a:r>
                        <a:rPr lang="ru-RU" sz="800" dirty="0" smtClean="0"/>
                        <a:t>ООО ПНКО "ЭЛПЛАТ" Г. ИЖЕВСК</a:t>
                      </a:r>
                      <a:endParaRPr lang="ru-R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/>
                        <a:t>4</a:t>
                      </a:r>
                      <a:endParaRPr lang="ru-RU" sz="800" dirty="0"/>
                    </a:p>
                  </a:txBody>
                  <a:tcPr/>
                </a:tc>
              </a:tr>
              <a:tr h="207149">
                <a:tc>
                  <a:txBody>
                    <a:bodyPr/>
                    <a:lstStyle/>
                    <a:p>
                      <a:r>
                        <a:rPr lang="ru-RU" sz="800" dirty="0" smtClean="0"/>
                        <a:t>БАНК "ЛЕВОБЕРЕЖНЫЙ" (ПАО) Г. НОВОСИБИРСК</a:t>
                      </a:r>
                      <a:endParaRPr lang="ru-R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/>
                        <a:t>1</a:t>
                      </a:r>
                      <a:endParaRPr lang="ru-RU" sz="800" dirty="0"/>
                    </a:p>
                  </a:txBody>
                  <a:tcPr/>
                </a:tc>
              </a:tr>
              <a:tr h="224670">
                <a:tc>
                  <a:txBody>
                    <a:bodyPr/>
                    <a:lstStyle/>
                    <a:p>
                      <a:r>
                        <a:rPr lang="ru-RU" sz="800" dirty="0" smtClean="0"/>
                        <a:t>ФИЛИАЛ БАНКА ГПБ (АО) В Г.НОВОСИБИРСКЕ Г. НОВОСИБИРСК</a:t>
                      </a:r>
                      <a:endParaRPr lang="ru-R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/>
                        <a:t>19</a:t>
                      </a:r>
                      <a:endParaRPr lang="ru-RU" sz="800" dirty="0"/>
                    </a:p>
                  </a:txBody>
                  <a:tcPr/>
                </a:tc>
              </a:tr>
              <a:tr h="207149">
                <a:tc>
                  <a:txBody>
                    <a:bodyPr/>
                    <a:lstStyle/>
                    <a:p>
                      <a:r>
                        <a:rPr lang="ru-RU" sz="800" dirty="0" smtClean="0"/>
                        <a:t>ФИЛИАЛ БАНКА ГПБ (АО) "ЗАПАДНО-СИБИРСКИЙ" Г. НОВОСИБИРСК</a:t>
                      </a:r>
                      <a:endParaRPr lang="ru-R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/>
                        <a:t>2</a:t>
                      </a:r>
                      <a:endParaRPr lang="ru-RU" sz="800" dirty="0"/>
                    </a:p>
                  </a:txBody>
                  <a:tcPr/>
                </a:tc>
              </a:tr>
              <a:tr h="224670">
                <a:tc>
                  <a:txBody>
                    <a:bodyPr/>
                    <a:lstStyle/>
                    <a:p>
                      <a:r>
                        <a:rPr lang="ru-RU" sz="800" dirty="0" smtClean="0"/>
                        <a:t>СИБИРСКАЯ ДИРЕКЦИЯ ПАО "МЕЖТОПЭНЕРГОБАНК" Г. НОВОСИБИРСК</a:t>
                      </a:r>
                      <a:endParaRPr lang="ru-R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/>
                        <a:t>1</a:t>
                      </a:r>
                      <a:endParaRPr lang="ru-RU" sz="800" dirty="0"/>
                    </a:p>
                  </a:txBody>
                  <a:tcPr/>
                </a:tc>
              </a:tr>
              <a:tr h="207149">
                <a:tc>
                  <a:txBody>
                    <a:bodyPr/>
                    <a:lstStyle/>
                    <a:p>
                      <a:r>
                        <a:rPr lang="ru-RU" sz="800" dirty="0" smtClean="0"/>
                        <a:t>ФИЛИАЛ "НОВОСИБИРСКИЙ" АО "АЛЬФА-БАНК" Г. НОВОСИБИРСК</a:t>
                      </a:r>
                      <a:endParaRPr lang="ru-R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/>
                        <a:t>2</a:t>
                      </a:r>
                      <a:endParaRPr lang="ru-RU" sz="800" dirty="0"/>
                    </a:p>
                  </a:txBody>
                  <a:tcPr/>
                </a:tc>
              </a:tr>
              <a:tr h="207149">
                <a:tc>
                  <a:txBody>
                    <a:bodyPr/>
                    <a:lstStyle/>
                    <a:p>
                      <a:r>
                        <a:rPr lang="ru-RU" sz="800" dirty="0" smtClean="0"/>
                        <a:t>АО ЮНИКРЕДИТ БАНК Г. МОСКВА</a:t>
                      </a:r>
                      <a:endParaRPr lang="ru-R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/>
                        <a:t>1</a:t>
                      </a:r>
                      <a:endParaRPr lang="ru-RU" sz="800" dirty="0"/>
                    </a:p>
                  </a:txBody>
                  <a:tcPr/>
                </a:tc>
              </a:tr>
              <a:tr h="207149">
                <a:tc>
                  <a:txBody>
                    <a:bodyPr/>
                    <a:lstStyle/>
                    <a:p>
                      <a:r>
                        <a:rPr lang="ru-RU" sz="800" b="1" dirty="0" smtClean="0"/>
                        <a:t>ИТОГО ПО БАНКАМ ВНЕ ТЕРРИТОРИИ АЛТАЙСКОГО КРАЯ:</a:t>
                      </a:r>
                      <a:endParaRPr lang="ru-RU" sz="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/>
                        <a:t>42</a:t>
                      </a:r>
                      <a:endParaRPr lang="ru-RU" sz="800" b="1" dirty="0"/>
                    </a:p>
                  </a:txBody>
                  <a:tcPr/>
                </a:tc>
              </a:tr>
              <a:tr h="207149">
                <a:tc>
                  <a:txBody>
                    <a:bodyPr/>
                    <a:lstStyle/>
                    <a:p>
                      <a:r>
                        <a:rPr lang="ru-RU" sz="800" b="1" dirty="0" smtClean="0"/>
                        <a:t>ВСЕГО:</a:t>
                      </a:r>
                      <a:endParaRPr lang="ru-RU" sz="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/>
                        <a:t>91</a:t>
                      </a:r>
                      <a:endParaRPr lang="ru-RU" sz="8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27821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Рисунок 5" descr="подложка для титульника_1.jpg"/>
          <p:cNvPicPr>
            <a:picLocks noChangeAspect="1"/>
          </p:cNvPicPr>
          <p:nvPr/>
        </p:nvPicPr>
        <p:blipFill>
          <a:blip r:embed="rId3" cstate="print"/>
          <a:srcRect l="38188"/>
          <a:stretch>
            <a:fillRect/>
          </a:stretch>
        </p:blipFill>
        <p:spPr bwMode="auto">
          <a:xfrm>
            <a:off x="3491880" y="0"/>
            <a:ext cx="565212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339502"/>
            <a:ext cx="2304256" cy="118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51470"/>
            <a:ext cx="648072" cy="648072"/>
          </a:xfrm>
          <a:prstGeom prst="rect">
            <a:avLst/>
          </a:prstGeom>
          <a:noFill/>
        </p:spPr>
      </p:pic>
      <p:sp>
        <p:nvSpPr>
          <p:cNvPr id="11" name="TextBox 3"/>
          <p:cNvSpPr txBox="1">
            <a:spLocks noChangeArrowheads="1"/>
          </p:cNvSpPr>
          <p:nvPr/>
        </p:nvSpPr>
        <p:spPr bwMode="auto">
          <a:xfrm>
            <a:off x="827584" y="123478"/>
            <a:ext cx="26979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r>
              <a:rPr lang="ru-RU" altLang="ru-RU" sz="1200" b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Arial" pitchFamily="34" charset="0"/>
              </a:rPr>
              <a:t>УФК ПО АЛТАЙСКОМУ КРАЮ</a:t>
            </a:r>
            <a:endParaRPr lang="ru-RU" altLang="ru-RU" sz="1200" b="1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12" name="TextBox 3"/>
          <p:cNvSpPr txBox="1">
            <a:spLocks noChangeArrowheads="1"/>
          </p:cNvSpPr>
          <p:nvPr/>
        </p:nvSpPr>
        <p:spPr bwMode="auto">
          <a:xfrm>
            <a:off x="827584" y="411512"/>
            <a:ext cx="1440160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r>
              <a:rPr lang="en-US" altLang="ru-RU" sz="11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Lucida Sans Unicode" pitchFamily="34" charset="0"/>
              </a:rPr>
              <a:t>altay.roskazna.ru</a:t>
            </a:r>
            <a:endParaRPr lang="ru-RU" altLang="ru-RU" sz="1100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Lucida Sans Unicode" pitchFamily="34" charset="0"/>
            </a:endParaRPr>
          </a:p>
        </p:txBody>
      </p:sp>
      <p:sp>
        <p:nvSpPr>
          <p:cNvPr id="66562" name="AutoShape 2" descr="https://im1-tub-ru.yandex.net/i?id=dfeede8b11dbe0a0404c936f2ca8a788&amp;n=33&amp;h=215&amp;w=21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6564" name="AutoShape 4" descr="https://im1-tub-ru.yandex.net/i?id=dfeede8b11dbe0a0404c936f2ca8a788&amp;n=33&amp;h=215&amp;w=21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" name="Rectangle 9"/>
          <p:cNvSpPr txBox="1">
            <a:spLocks noChangeArrowheads="1"/>
          </p:cNvSpPr>
          <p:nvPr/>
        </p:nvSpPr>
        <p:spPr>
          <a:xfrm>
            <a:off x="846138" y="1995687"/>
            <a:ext cx="7453312" cy="641350"/>
          </a:xfrm>
          <a:prstGeom prst="rect">
            <a:avLst/>
          </a:prstGeom>
        </p:spPr>
        <p:txBody>
          <a:bodyPr lIns="91429" tIns="45715" rIns="91429" bIns="45715"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  <a:buFontTx/>
              <a:buNone/>
              <a:defRPr/>
            </a:pPr>
            <a:r>
              <a:rPr lang="ru-RU" sz="54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Times New Roman" pitchFamily="18" charset="0"/>
              </a:rPr>
              <a:t>СПАСИБО ЗА ВНИМАНИЕ!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22908F-4BCB-40D4-9D3C-90C1DBFA9846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30019</TotalTime>
  <Words>1144</Words>
  <Application>Microsoft Office PowerPoint</Application>
  <PresentationFormat>Экран (16:9)</PresentationFormat>
  <Paragraphs>179</Paragraphs>
  <Slides>9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Pavilion</dc:creator>
  <cp:lastModifiedBy>Борисова Татьяна Васильевна</cp:lastModifiedBy>
  <cp:revision>1058</cp:revision>
  <cp:lastPrinted>2018-03-30T09:25:36Z</cp:lastPrinted>
  <dcterms:created xsi:type="dcterms:W3CDTF">2013-03-17T05:57:37Z</dcterms:created>
  <dcterms:modified xsi:type="dcterms:W3CDTF">2018-04-05T03:01:13Z</dcterms:modified>
</cp:coreProperties>
</file>