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81" r:id="rId4"/>
    <p:sldId id="270" r:id="rId5"/>
    <p:sldId id="278" r:id="rId6"/>
    <p:sldId id="271" r:id="rId7"/>
    <p:sldId id="262" r:id="rId8"/>
    <p:sldId id="259" r:id="rId9"/>
    <p:sldId id="282" r:id="rId10"/>
    <p:sldId id="260" r:id="rId11"/>
    <p:sldId id="272" r:id="rId12"/>
    <p:sldId id="274" r:id="rId13"/>
    <p:sldId id="275" r:id="rId14"/>
    <p:sldId id="276" r:id="rId15"/>
    <p:sldId id="277" r:id="rId16"/>
  </p:sldIdLst>
  <p:sldSz cx="9144000" cy="5143500" type="screen16x9"/>
  <p:notesSz cx="6797675" cy="9928225"/>
  <p:defaultTextStyle>
    <a:defPPr>
      <a:defRPr lang="ru-RU"/>
    </a:defPPr>
    <a:lvl1pPr marL="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14" autoAdjust="0"/>
  </p:normalViewPr>
  <p:slideViewPr>
    <p:cSldViewPr>
      <p:cViewPr>
        <p:scale>
          <a:sx n="100" d="100"/>
          <a:sy n="100" d="100"/>
        </p:scale>
        <p:origin x="-49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0;&#1086;&#1083;&#1083;&#1077;&#1075;&#1080;&#1103;%202017\&#1048;&#1085;&#1092;&#1086;&#1088;&#1084;&#1072;&#1094;&#1080;&#1103;%20&#1076;&#1083;&#1103;%20&#1082;&#1086;&#1083;&#1083;&#1077;&#1075;&#1080;&#1080;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1700FS1\UFK-1\Obmen\OKOIB\&#1050;&#1072;&#1083;&#1072;&#1096;&#1085;&#1080;&#1082;&#1086;&#1074;&#1072;&#1045;&#1042;\&#1056;&#1077;&#1096;&#1077;&#1085;&#1080;&#1103;%20&#1053;&#1054;%20&#1059;&#1060;&#1050;%20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сведений о бюджетных обязательствах, поступивших в Управление в 2017 году, шт.</a:t>
            </a:r>
          </a:p>
        </c:rich>
      </c:tx>
      <c:layout>
        <c:manualLayout>
          <c:xMode val="edge"/>
          <c:yMode val="edge"/>
          <c:x val="0.14319166892812848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Итог!$C$29</c:f>
              <c:strCache>
                <c:ptCount val="1"/>
                <c:pt idx="0">
                  <c:v>Всего 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7040271712760806E-3"/>
                  <c:y val="2.4055378949020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1144600978311684E-2"/>
                  <c:y val="1.7694832412288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Итог!$A$30:$B$32</c:f>
              <c:strCache>
                <c:ptCount val="3"/>
                <c:pt idx="0">
                  <c:v>краевой бюджет</c:v>
                </c:pt>
                <c:pt idx="1">
                  <c:v>город Барнаул</c:v>
                </c:pt>
                <c:pt idx="2">
                  <c:v>город Бийск</c:v>
                </c:pt>
              </c:strCache>
            </c:strRef>
          </c:cat>
          <c:val>
            <c:numRef>
              <c:f>Итог!$C$30:$C$32</c:f>
              <c:numCache>
                <c:formatCode>#,##0</c:formatCode>
                <c:ptCount val="3"/>
                <c:pt idx="0">
                  <c:v>79217</c:v>
                </c:pt>
                <c:pt idx="1">
                  <c:v>15998</c:v>
                </c:pt>
                <c:pt idx="2">
                  <c:v>6602</c:v>
                </c:pt>
              </c:numCache>
            </c:numRef>
          </c:val>
        </c:ser>
        <c:ser>
          <c:idx val="1"/>
          <c:order val="1"/>
          <c:tx>
            <c:strRef>
              <c:f>Итог!$D$29</c:f>
              <c:strCache>
                <c:ptCount val="1"/>
                <c:pt idx="0">
                  <c:v>Поставлено на учет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2.7861502445779222E-2"/>
                  <c:y val="2.3593109883051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95030517120455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671690146746753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Итог!$A$30:$B$32</c:f>
              <c:strCache>
                <c:ptCount val="3"/>
                <c:pt idx="0">
                  <c:v>краевой бюджет</c:v>
                </c:pt>
                <c:pt idx="1">
                  <c:v>город Барнаул</c:v>
                </c:pt>
                <c:pt idx="2">
                  <c:v>город Бийск</c:v>
                </c:pt>
              </c:strCache>
            </c:strRef>
          </c:cat>
          <c:val>
            <c:numRef>
              <c:f>Итог!$D$30:$D$32</c:f>
              <c:numCache>
                <c:formatCode>#,##0</c:formatCode>
                <c:ptCount val="3"/>
                <c:pt idx="0">
                  <c:v>66644</c:v>
                </c:pt>
                <c:pt idx="1">
                  <c:v>13265</c:v>
                </c:pt>
                <c:pt idx="2">
                  <c:v>4891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8253056"/>
        <c:axId val="118254592"/>
      </c:barChart>
      <c:catAx>
        <c:axId val="11825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254592"/>
        <c:crosses val="autoZero"/>
        <c:auto val="1"/>
        <c:lblAlgn val="ctr"/>
        <c:lblOffset val="100"/>
        <c:noMultiLvlLbl val="0"/>
      </c:catAx>
      <c:valAx>
        <c:axId val="11825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8253056"/>
        <c:crosses val="autoZero"/>
        <c:crossBetween val="between"/>
      </c:valAx>
      <c:spPr>
        <a:noFill/>
        <a:ln>
          <a:noFill/>
        </a:ln>
        <a:effectLst/>
        <a:sp3d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  <a:scene3d>
      <a:camera prst="orthographicFront"/>
      <a:lightRig rig="threePt" dir="t"/>
    </a:scene3d>
    <a:sp3d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824640881685841E-2"/>
          <c:y val="0"/>
          <c:w val="0.93768137696945475"/>
          <c:h val="0.87798487256974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Лист2!$A$2</c:f>
              <c:strCache>
                <c:ptCount val="1"/>
                <c:pt idx="0">
                  <c:v>ИД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Лист2!$B$1:$D$1</c:f>
              <c:numCache>
                <c:formatCode>m/d/yyyy</c:formatCode>
                <c:ptCount val="3"/>
                <c:pt idx="0">
                  <c:v>43040</c:v>
                </c:pt>
                <c:pt idx="1">
                  <c:v>43101</c:v>
                </c:pt>
                <c:pt idx="2">
                  <c:v>43160</c:v>
                </c:pt>
              </c:numCache>
            </c:numRef>
          </c:cat>
          <c:val>
            <c:numRef>
              <c:f>Лист2!$B$2:$D$2</c:f>
              <c:numCache>
                <c:formatCode>General</c:formatCode>
                <c:ptCount val="3"/>
                <c:pt idx="0">
                  <c:v>4416</c:v>
                </c:pt>
                <c:pt idx="1">
                  <c:v>1768</c:v>
                </c:pt>
                <c:pt idx="2">
                  <c:v>2093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РНО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</a:sp3d>
          </c:spPr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Лист2!$B$1:$D$1</c:f>
              <c:numCache>
                <c:formatCode>m/d/yyyy</c:formatCode>
                <c:ptCount val="3"/>
                <c:pt idx="0">
                  <c:v>43040</c:v>
                </c:pt>
                <c:pt idx="1">
                  <c:v>43101</c:v>
                </c:pt>
                <c:pt idx="2">
                  <c:v>43160</c:v>
                </c:pt>
              </c:numCache>
            </c:numRef>
          </c:cat>
          <c:val>
            <c:numRef>
              <c:f>Лист2!$B$3:$D$3</c:f>
              <c:numCache>
                <c:formatCode>General</c:formatCode>
                <c:ptCount val="3"/>
                <c:pt idx="0">
                  <c:v>2972</c:v>
                </c:pt>
                <c:pt idx="1">
                  <c:v>851</c:v>
                </c:pt>
                <c:pt idx="2">
                  <c:v>482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118413568"/>
        <c:axId val="123285504"/>
      </c:barChart>
      <c:dateAx>
        <c:axId val="118413568"/>
        <c:scaling>
          <c:orientation val="minMax"/>
          <c:max val="43191"/>
        </c:scaling>
        <c:delete val="1"/>
        <c:axPos val="b"/>
        <c:numFmt formatCode="m/d/yyyy" sourceLinked="0"/>
        <c:majorTickMark val="none"/>
        <c:minorTickMark val="none"/>
        <c:tickLblPos val="nextTo"/>
        <c:crossAx val="123285504"/>
        <c:crosses val="autoZero"/>
        <c:auto val="1"/>
        <c:lblOffset val="100"/>
        <c:baseTimeUnit val="months"/>
      </c:dateAx>
      <c:valAx>
        <c:axId val="1232855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84135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8CEBF8-F95A-4E63-B69F-F25FF47A2230}" type="doc">
      <dgm:prSet loTypeId="urn:microsoft.com/office/officeart/2005/8/layout/lProcess3" loCatId="process" qsTypeId="urn:microsoft.com/office/officeart/2005/8/quickstyle/3d4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885005E-16CA-4AAB-B440-C976A8239CFF}">
      <dgm:prSet phldrT="[Текст]" custT="1"/>
      <dgm:spPr>
        <a:xfrm>
          <a:off x="1387101" y="1679228"/>
          <a:ext cx="4983883" cy="724799"/>
        </a:xfrm>
        <a:solidFill>
          <a:srgbClr val="FFC000">
            <a:tint val="40000"/>
            <a:alpha val="90000"/>
            <a:hueOff val="2302784"/>
            <a:satOff val="-12252"/>
            <a:lumOff val="-698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2302784"/>
              <a:satOff val="-12252"/>
              <a:lumOff val="-698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Создание условий </a:t>
          </a: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для реализации части 5 статьи 30.5 Федерального закона от 27 июня 2011 г. </a:t>
          </a:r>
        </a:p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№ 161-ФЗ «О национальной платежной системе» </a:t>
          </a:r>
        </a:p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в части полномасштабного внедрения платежных карт «Мир»</a:t>
          </a:r>
          <a:endParaRPr lang="ru-RU" sz="100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C54570EB-0C16-424C-A726-A9E42F28997E}" type="parTrans" cxnId="{212A1946-DC91-498C-8372-44D3CCC84DED}">
      <dgm:prSet/>
      <dgm:spPr/>
      <dgm:t>
        <a:bodyPr/>
        <a:lstStyle/>
        <a:p>
          <a:endParaRPr lang="ru-RU"/>
        </a:p>
      </dgm:t>
    </dgm:pt>
    <dgm:pt modelId="{BA4265D9-E2ED-4C30-96F8-339EC70B73CC}" type="sibTrans" cxnId="{212A1946-DC91-498C-8372-44D3CCC84DED}">
      <dgm:prSet/>
      <dgm:spPr/>
      <dgm:t>
        <a:bodyPr/>
        <a:lstStyle/>
        <a:p>
          <a:endParaRPr lang="ru-RU"/>
        </a:p>
      </dgm:t>
    </dgm:pt>
    <dgm:pt modelId="{5A0F8DFC-15DC-4100-9D88-38696A78D8AC}">
      <dgm:prSet phldrT="[Текст]" custT="1"/>
      <dgm:spPr>
        <a:xfrm>
          <a:off x="1387101" y="2495039"/>
          <a:ext cx="5024432" cy="618408"/>
        </a:xfrm>
        <a:solidFill>
          <a:srgbClr val="FFC000">
            <a:tint val="40000"/>
            <a:alpha val="90000"/>
            <a:hueOff val="4605567"/>
            <a:satOff val="-24504"/>
            <a:lumOff val="-1396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4605567"/>
              <a:satOff val="-24504"/>
              <a:lumOff val="-1396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Сокращение перечня реквизитов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получателя, необходимых для     осуществления выплат, и </a:t>
          </a:r>
        </a:p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снижение риска возникновения ошибок при их указании 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3878796C-CC71-4B22-9774-4C56B9EFB7BA}" type="parTrans" cxnId="{6EC33218-1432-4F00-887D-9336D2EEF5D3}">
      <dgm:prSet/>
      <dgm:spPr/>
      <dgm:t>
        <a:bodyPr/>
        <a:lstStyle/>
        <a:p>
          <a:endParaRPr lang="ru-RU"/>
        </a:p>
      </dgm:t>
    </dgm:pt>
    <dgm:pt modelId="{25A9D79B-5995-4F62-B8A4-A899FF8DF350}" type="sibTrans" cxnId="{6EC33218-1432-4F00-887D-9336D2EEF5D3}">
      <dgm:prSet/>
      <dgm:spPr/>
      <dgm:t>
        <a:bodyPr/>
        <a:lstStyle/>
        <a:p>
          <a:endParaRPr lang="ru-RU"/>
        </a:p>
      </dgm:t>
    </dgm:pt>
    <dgm:pt modelId="{24EF20B1-FC67-43DF-A31C-57BF0EA27963}">
      <dgm:prSet phldrT="[Текст]" custT="1"/>
      <dgm:spPr>
        <a:xfrm>
          <a:off x="729022" y="3206484"/>
          <a:ext cx="844018" cy="625337"/>
        </a:xfrm>
        <a:solidFill>
          <a:srgbClr val="FFC000">
            <a:hueOff val="7425494"/>
            <a:satOff val="-34263"/>
            <a:lumOff val="1261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3</a:t>
          </a:r>
          <a:endParaRPr lang="ru-RU" sz="1000" b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6369AE3B-326B-4CFA-9E40-70197BE7B725}" type="parTrans" cxnId="{D5B62199-1485-43CA-A848-F1F9B8767680}">
      <dgm:prSet/>
      <dgm:spPr/>
      <dgm:t>
        <a:bodyPr/>
        <a:lstStyle/>
        <a:p>
          <a:endParaRPr lang="ru-RU"/>
        </a:p>
      </dgm:t>
    </dgm:pt>
    <dgm:pt modelId="{E61372E1-1BDE-40FB-9E13-2BF5DFF61DB0}" type="sibTrans" cxnId="{D5B62199-1485-43CA-A848-F1F9B8767680}">
      <dgm:prSet/>
      <dgm:spPr/>
      <dgm:t>
        <a:bodyPr/>
        <a:lstStyle/>
        <a:p>
          <a:endParaRPr lang="ru-RU"/>
        </a:p>
      </dgm:t>
    </dgm:pt>
    <dgm:pt modelId="{DC312774-0583-4663-894A-4C42FAED6F87}">
      <dgm:prSet phldrT="[Текст]" custT="1"/>
      <dgm:spPr>
        <a:xfrm>
          <a:off x="1382479" y="3257613"/>
          <a:ext cx="5064761" cy="519030"/>
        </a:xfrm>
        <a:solidFill>
          <a:srgbClr val="FFC000">
            <a:tint val="40000"/>
            <a:alpha val="90000"/>
            <a:hueOff val="6908351"/>
            <a:satOff val="-36757"/>
            <a:lumOff val="-2094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6908351"/>
              <a:satOff val="-36757"/>
              <a:lumOff val="-2094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Исключение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случаев выплаты 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по недействительным (устаревшим, заблокированным) реквизитам и картам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724067FA-02B0-43CB-B38B-06A21CCC2317}" type="parTrans" cxnId="{04D74168-81DD-4E3D-A836-7580ACFF22E8}">
      <dgm:prSet/>
      <dgm:spPr/>
      <dgm:t>
        <a:bodyPr/>
        <a:lstStyle/>
        <a:p>
          <a:endParaRPr lang="ru-RU"/>
        </a:p>
      </dgm:t>
    </dgm:pt>
    <dgm:pt modelId="{197B4453-9F92-43E0-87BF-86E2B813813C}" type="sibTrans" cxnId="{04D74168-81DD-4E3D-A836-7580ACFF22E8}">
      <dgm:prSet/>
      <dgm:spPr/>
      <dgm:t>
        <a:bodyPr/>
        <a:lstStyle/>
        <a:p>
          <a:endParaRPr lang="ru-RU"/>
        </a:p>
      </dgm:t>
    </dgm:pt>
    <dgm:pt modelId="{F6122D9E-DC31-45A9-B593-522E3E6BB288}">
      <dgm:prSet phldrT="[Текст]" custT="1"/>
      <dgm:spPr>
        <a:xfrm>
          <a:off x="1387101" y="4685921"/>
          <a:ext cx="5005202" cy="519030"/>
        </a:xfrm>
        <a:solidFill>
          <a:srgbClr val="FFC000">
            <a:tint val="40000"/>
            <a:alpha val="90000"/>
            <a:hueOff val="11513918"/>
            <a:satOff val="-61261"/>
            <a:lumOff val="-3490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11513918"/>
              <a:satOff val="-61261"/>
              <a:lumOff val="-349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Оптимизация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взаиморасчетов, </a:t>
          </a:r>
        </a:p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исключение множества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операций по расчетам с банками 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2520F6C9-E39C-42DA-B289-234465FB5952}" type="parTrans" cxnId="{55AE5342-90AF-460B-BBFD-AA3C96DFE5FA}">
      <dgm:prSet/>
      <dgm:spPr/>
      <dgm:t>
        <a:bodyPr/>
        <a:lstStyle/>
        <a:p>
          <a:endParaRPr lang="ru-RU"/>
        </a:p>
      </dgm:t>
    </dgm:pt>
    <dgm:pt modelId="{315E234F-978C-4F0C-8D7B-95025CF003A6}" type="sibTrans" cxnId="{55AE5342-90AF-460B-BBFD-AA3C96DFE5FA}">
      <dgm:prSet/>
      <dgm:spPr/>
      <dgm:t>
        <a:bodyPr/>
        <a:lstStyle/>
        <a:p>
          <a:endParaRPr lang="ru-RU"/>
        </a:p>
      </dgm:t>
    </dgm:pt>
    <dgm:pt modelId="{0288BEDD-3895-4F51-9029-1DDFADA5891F}">
      <dgm:prSet phldrT="[Текст]" custT="1"/>
      <dgm:spPr>
        <a:xfrm>
          <a:off x="729022" y="3919368"/>
          <a:ext cx="844018" cy="625337"/>
        </a:xfrm>
        <a:solidFill>
          <a:srgbClr val="FFC000">
            <a:hueOff val="8910593"/>
            <a:satOff val="-41115"/>
            <a:lumOff val="1513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4</a:t>
          </a:r>
          <a:endParaRPr lang="ru-RU" sz="1000" b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DBA64D14-7524-4E24-B03A-21FC122644B7}" type="parTrans" cxnId="{B8852B71-100F-4810-9AC6-026B57F4F6AC}">
      <dgm:prSet/>
      <dgm:spPr/>
      <dgm:t>
        <a:bodyPr/>
        <a:lstStyle/>
        <a:p>
          <a:endParaRPr lang="ru-RU"/>
        </a:p>
      </dgm:t>
    </dgm:pt>
    <dgm:pt modelId="{164938D0-7C38-4C11-B30C-2795CC28FA20}" type="sibTrans" cxnId="{B8852B71-100F-4810-9AC6-026B57F4F6AC}">
      <dgm:prSet/>
      <dgm:spPr/>
      <dgm:t>
        <a:bodyPr/>
        <a:lstStyle/>
        <a:p>
          <a:endParaRPr lang="ru-RU"/>
        </a:p>
      </dgm:t>
    </dgm:pt>
    <dgm:pt modelId="{F60B34C3-5355-46FD-AD9A-AAD03934255B}">
      <dgm:prSet phldrT="[Текст]" custT="1"/>
      <dgm:spPr>
        <a:xfrm>
          <a:off x="1387101" y="3941409"/>
          <a:ext cx="5005202" cy="577208"/>
        </a:xfrm>
        <a:solidFill>
          <a:srgbClr val="FFC000">
            <a:tint val="40000"/>
            <a:alpha val="90000"/>
            <a:hueOff val="9211134"/>
            <a:satOff val="-49009"/>
            <a:lumOff val="-2792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9211134"/>
              <a:satOff val="-49009"/>
              <a:lumOff val="-2792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1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Сокращение времени</a:t>
          </a:r>
        </a:p>
        <a:p>
          <a:pPr lvl="0" algn="ctr" rtl="0" eaLnBrk="0" fontAlgn="base" hangingPunct="0">
            <a:spcBef>
              <a:spcPct val="0"/>
            </a:spcBef>
            <a:spcAft>
              <a:spcPct val="0"/>
            </a:spcAft>
          </a:pPr>
          <a:r>
            <a:rPr lang="ru-RU" sz="11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доведения денежных средств до получателя </a:t>
          </a:r>
          <a:endParaRPr lang="ru-RU" sz="110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DF7775A3-FA51-4F47-B648-3B32DD9D37BB}" type="parTrans" cxnId="{AD2FD297-FB62-4D79-9229-2FF809CC4CCC}">
      <dgm:prSet/>
      <dgm:spPr/>
      <dgm:t>
        <a:bodyPr/>
        <a:lstStyle/>
        <a:p>
          <a:endParaRPr lang="ru-RU"/>
        </a:p>
      </dgm:t>
    </dgm:pt>
    <dgm:pt modelId="{EEB795F2-1F10-4344-9008-99E503DC4184}" type="sibTrans" cxnId="{AD2FD297-FB62-4D79-9229-2FF809CC4CCC}">
      <dgm:prSet/>
      <dgm:spPr/>
      <dgm:t>
        <a:bodyPr/>
        <a:lstStyle/>
        <a:p>
          <a:endParaRPr lang="ru-RU"/>
        </a:p>
      </dgm:t>
    </dgm:pt>
    <dgm:pt modelId="{0E1C0DB7-2B67-497C-8B95-B11D125B9C51}">
      <dgm:prSet phldrT="[Текст]" custT="1"/>
      <dgm:spPr>
        <a:xfrm>
          <a:off x="729022" y="4632253"/>
          <a:ext cx="844018" cy="625337"/>
        </a:xfrm>
        <a:solidFill>
          <a:srgbClr val="FFC000">
            <a:hueOff val="10395692"/>
            <a:satOff val="-47968"/>
            <a:lumOff val="1765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5</a:t>
          </a:r>
          <a:endParaRPr lang="ru-RU" sz="1000" b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F94715BB-D22B-4624-99AF-BA2D22AD7712}" type="parTrans" cxnId="{5F88D958-9198-44B2-9EA4-E6D904C3D91C}">
      <dgm:prSet/>
      <dgm:spPr/>
      <dgm:t>
        <a:bodyPr/>
        <a:lstStyle/>
        <a:p>
          <a:endParaRPr lang="ru-RU"/>
        </a:p>
      </dgm:t>
    </dgm:pt>
    <dgm:pt modelId="{7AD90E12-8B47-475A-9B4C-DECBFD3B4C86}" type="sibTrans" cxnId="{5F88D958-9198-44B2-9EA4-E6D904C3D91C}">
      <dgm:prSet/>
      <dgm:spPr/>
      <dgm:t>
        <a:bodyPr/>
        <a:lstStyle/>
        <a:p>
          <a:endParaRPr lang="ru-RU"/>
        </a:p>
      </dgm:t>
    </dgm:pt>
    <dgm:pt modelId="{51584239-1BAF-4939-95D5-2A9FBCA3A8E4}">
      <dgm:prSet phldrT="[Текст]" custT="1"/>
      <dgm:spPr>
        <a:xfrm>
          <a:off x="888342" y="1234010"/>
          <a:ext cx="5450176" cy="401560"/>
        </a:xfrm>
        <a:solidFill>
          <a:srgbClr val="FFC000">
            <a:hueOff val="2970198"/>
            <a:satOff val="-13705"/>
            <a:lumOff val="504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400" b="1" dirty="0" smtClean="0">
              <a:solidFill>
                <a:sysClr val="window" lastClr="FFFFFF"/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Преимущества технологии:</a:t>
          </a:r>
          <a:endParaRPr lang="ru-RU" sz="1400" b="1" dirty="0">
            <a:solidFill>
              <a:sysClr val="window" lastClr="FFFFFF"/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DF1E5BAF-FF1A-4703-8452-BF96F953DA4C}" type="parTrans" cxnId="{5BAFB9A4-4417-42C8-813A-0839E822DC32}">
      <dgm:prSet/>
      <dgm:spPr/>
      <dgm:t>
        <a:bodyPr/>
        <a:lstStyle/>
        <a:p>
          <a:endParaRPr lang="ru-RU"/>
        </a:p>
      </dgm:t>
    </dgm:pt>
    <dgm:pt modelId="{0100893A-13ED-42EE-A226-C42A44C5B62F}" type="sibTrans" cxnId="{5BAFB9A4-4417-42C8-813A-0839E822DC32}">
      <dgm:prSet/>
      <dgm:spPr/>
      <dgm:t>
        <a:bodyPr/>
        <a:lstStyle/>
        <a:p>
          <a:endParaRPr lang="ru-RU"/>
        </a:p>
      </dgm:t>
    </dgm:pt>
    <dgm:pt modelId="{E3A514C1-CB3B-4DB6-8B28-7386915F29BA}">
      <dgm:prSet phldrT="[Текст]" custT="1"/>
      <dgm:spPr>
        <a:xfrm>
          <a:off x="887498" y="123880"/>
          <a:ext cx="5440077" cy="389597"/>
        </a:xfr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800" b="1" dirty="0" smtClean="0">
              <a:solidFill>
                <a:sysClr val="window" lastClr="FFFFFF"/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Особенности технологии:</a:t>
          </a:r>
          <a:endParaRPr lang="ru-RU" sz="1800" dirty="0">
            <a:solidFill>
              <a:sysClr val="window" lastClr="FFFFFF"/>
            </a:solidFill>
            <a:effectLst/>
            <a:latin typeface="Calibri"/>
            <a:ea typeface="+mn-ea"/>
            <a:cs typeface="+mn-cs"/>
          </a:endParaRPr>
        </a:p>
      </dgm:t>
    </dgm:pt>
    <dgm:pt modelId="{931F6844-F537-42EB-85A9-6F6E9E0FA9EE}" type="parTrans" cxnId="{1FE8B8AD-26C6-421F-9746-58CAA2DC2D1E}">
      <dgm:prSet/>
      <dgm:spPr/>
      <dgm:t>
        <a:bodyPr/>
        <a:lstStyle/>
        <a:p>
          <a:endParaRPr lang="ru-RU"/>
        </a:p>
      </dgm:t>
    </dgm:pt>
    <dgm:pt modelId="{063F1825-883A-4965-82C6-01299A7D7F8B}" type="sibTrans" cxnId="{1FE8B8AD-26C6-421F-9746-58CAA2DC2D1E}">
      <dgm:prSet/>
      <dgm:spPr/>
      <dgm:t>
        <a:bodyPr/>
        <a:lstStyle/>
        <a:p>
          <a:endParaRPr lang="ru-RU"/>
        </a:p>
      </dgm:t>
    </dgm:pt>
    <dgm:pt modelId="{B9217AE8-A1EC-4E58-9048-5DBB878F0C06}">
      <dgm:prSet phldrT="[Текст]" custT="1"/>
      <dgm:spPr>
        <a:xfrm>
          <a:off x="3180421" y="585824"/>
          <a:ext cx="3294284" cy="534595"/>
        </a:xfrm>
        <a:solidFill>
          <a:srgbClr val="FFC000">
            <a:tint val="40000"/>
            <a:alpha val="9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gm:spPr>
      <dgm:t>
        <a:bodyPr/>
        <a:lstStyle/>
        <a:p>
          <a:r>
            <a:rPr lang="ru-RU" sz="1000" b="1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Возможность использования средств физическим лицом </a:t>
          </a:r>
        </a:p>
        <a:p>
          <a:r>
            <a:rPr lang="ru-RU" sz="1000" b="1" dirty="0" smtClean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В ДЕНЬ ОСУЩЕСТВЛЕНИЯ ВЫПЛАТ</a:t>
          </a:r>
          <a:endParaRPr lang="ru-RU" sz="1000" b="1" dirty="0">
            <a:solidFill>
              <a:srgbClr val="44546A">
                <a:lumMod val="75000"/>
              </a:srgb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3F7D3B74-AB17-4950-905A-F8B9EE678408}" type="parTrans" cxnId="{33CDE3DE-6F38-475D-9900-749E48F40254}">
      <dgm:prSet/>
      <dgm:spPr/>
      <dgm:t>
        <a:bodyPr/>
        <a:lstStyle/>
        <a:p>
          <a:endParaRPr lang="ru-RU"/>
        </a:p>
      </dgm:t>
    </dgm:pt>
    <dgm:pt modelId="{91C5E6DD-DC78-4859-A7F1-0429C3B1492C}" type="sibTrans" cxnId="{33CDE3DE-6F38-475D-9900-749E48F40254}">
      <dgm:prSet/>
      <dgm:spPr/>
      <dgm:t>
        <a:bodyPr/>
        <a:lstStyle/>
        <a:p>
          <a:endParaRPr lang="ru-RU"/>
        </a:p>
      </dgm:t>
    </dgm:pt>
    <dgm:pt modelId="{D40CB06B-1210-4759-9A8A-B9EDA5CA99D8}">
      <dgm:prSet phldrT="[Текст]" custT="1"/>
      <dgm:spPr>
        <a:xfrm>
          <a:off x="609396" y="537097"/>
          <a:ext cx="2760787" cy="625337"/>
        </a:xfrm>
        <a:solidFill>
          <a:srgbClr val="FFC000">
            <a:hueOff val="1485099"/>
            <a:satOff val="-6853"/>
            <a:lumOff val="252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Выплата по </a:t>
          </a:r>
          <a:r>
            <a:rPr lang="ru-RU" sz="1000" b="1" dirty="0" smtClean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НОМЕРУ</a:t>
          </a:r>
          <a:r>
            <a:rPr lang="ru-RU" sz="1000" b="1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платежной карты «Мир»</a:t>
          </a:r>
          <a:endParaRPr lang="ru-RU" sz="1000" dirty="0">
            <a:solidFill>
              <a:srgbClr val="44546A">
                <a:lumMod val="75000"/>
              </a:srgbClr>
            </a:solidFill>
            <a:effectLst/>
            <a:latin typeface="Calibri"/>
            <a:ea typeface="+mn-ea"/>
            <a:cs typeface="+mn-cs"/>
          </a:endParaRPr>
        </a:p>
      </dgm:t>
    </dgm:pt>
    <dgm:pt modelId="{DA02DE18-CA5B-4FF6-B06F-72C2457F59D0}" type="parTrans" cxnId="{C52FEA57-0ACD-4317-96A1-6AD6A81A7925}">
      <dgm:prSet/>
      <dgm:spPr/>
      <dgm:t>
        <a:bodyPr/>
        <a:lstStyle/>
        <a:p>
          <a:endParaRPr lang="ru-RU"/>
        </a:p>
      </dgm:t>
    </dgm:pt>
    <dgm:pt modelId="{A46B580A-4099-4B37-B0F3-60A6A6FD4DA2}" type="sibTrans" cxnId="{C52FEA57-0ACD-4317-96A1-6AD6A81A7925}">
      <dgm:prSet/>
      <dgm:spPr/>
      <dgm:t>
        <a:bodyPr/>
        <a:lstStyle/>
        <a:p>
          <a:endParaRPr lang="ru-RU"/>
        </a:p>
      </dgm:t>
    </dgm:pt>
    <dgm:pt modelId="{C3038CEF-D103-4CCD-99BB-0CC059DED52E}">
      <dgm:prSet phldrT="[Текст]" custT="1"/>
      <dgm:spPr>
        <a:xfrm>
          <a:off x="729022" y="2493599"/>
          <a:ext cx="844018" cy="625337"/>
        </a:xfrm>
        <a:solidFill>
          <a:srgbClr val="FFC000">
            <a:hueOff val="5940396"/>
            <a:satOff val="-27410"/>
            <a:lumOff val="1009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2</a:t>
          </a:r>
          <a:endParaRPr lang="ru-RU" sz="1000" b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83D20DE9-911E-4C84-959C-9AA76A20A209}" type="sibTrans" cxnId="{3C81407C-D849-4030-9739-948EFC538F74}">
      <dgm:prSet/>
      <dgm:spPr/>
      <dgm:t>
        <a:bodyPr/>
        <a:lstStyle/>
        <a:p>
          <a:endParaRPr lang="ru-RU"/>
        </a:p>
      </dgm:t>
    </dgm:pt>
    <dgm:pt modelId="{7AD812E0-05A8-4FAD-9747-C0B0D921FEDC}" type="parTrans" cxnId="{3C81407C-D849-4030-9739-948EFC538F74}">
      <dgm:prSet/>
      <dgm:spPr/>
      <dgm:t>
        <a:bodyPr/>
        <a:lstStyle/>
        <a:p>
          <a:endParaRPr lang="ru-RU"/>
        </a:p>
      </dgm:t>
    </dgm:pt>
    <dgm:pt modelId="{3701277B-F860-4DDC-8FE3-0FA926834B0D}">
      <dgm:prSet phldrT="[Текст]" custT="1"/>
      <dgm:spPr>
        <a:xfrm>
          <a:off x="729022" y="1730983"/>
          <a:ext cx="844018" cy="625337"/>
        </a:xfrm>
        <a:solidFill>
          <a:srgbClr val="FFC000">
            <a:hueOff val="4455297"/>
            <a:satOff val="-20558"/>
            <a:lumOff val="756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ru-RU" sz="1000" b="1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1</a:t>
          </a:r>
          <a:endParaRPr lang="ru-RU" sz="1000" b="1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gm:t>
    </dgm:pt>
    <dgm:pt modelId="{A2265834-39DB-4269-B22A-5DF7B293FE67}" type="parTrans" cxnId="{469BC737-798D-4955-B6E8-3D00B1B1823A}">
      <dgm:prSet/>
      <dgm:spPr/>
      <dgm:t>
        <a:bodyPr/>
        <a:lstStyle/>
        <a:p>
          <a:endParaRPr lang="ru-RU"/>
        </a:p>
      </dgm:t>
    </dgm:pt>
    <dgm:pt modelId="{4536E754-693F-4499-B40B-91E08258B78F}" type="sibTrans" cxnId="{469BC737-798D-4955-B6E8-3D00B1B1823A}">
      <dgm:prSet/>
      <dgm:spPr/>
      <dgm:t>
        <a:bodyPr/>
        <a:lstStyle/>
        <a:p>
          <a:endParaRPr lang="ru-RU"/>
        </a:p>
      </dgm:t>
    </dgm:pt>
    <dgm:pt modelId="{D1CF1C13-3CCD-4A45-9D1B-46322F548329}" type="pres">
      <dgm:prSet presAssocID="{EB8CEBF8-F95A-4E63-B69F-F25FF47A223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5D3A90C-9762-4F1E-A9A0-08ACDD7CDF2E}" type="pres">
      <dgm:prSet presAssocID="{E3A514C1-CB3B-4DB6-8B28-7386915F29BA}" presName="horFlow" presStyleCnt="0"/>
      <dgm:spPr/>
    </dgm:pt>
    <dgm:pt modelId="{E4F6B26C-5467-4090-86E3-182A7AECCC05}" type="pres">
      <dgm:prSet presAssocID="{E3A514C1-CB3B-4DB6-8B28-7386915F29BA}" presName="bigChev" presStyleLbl="node1" presStyleIdx="0" presStyleCnt="8" custScaleX="347977" custScaleY="62302" custLinFactNeighborX="5776" custLinFactNeighborY="6048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4450EE8E-DF91-4B8C-AC7A-09C555B96A0A}" type="pres">
      <dgm:prSet presAssocID="{E3A514C1-CB3B-4DB6-8B28-7386915F29BA}" presName="vSp" presStyleCnt="0"/>
      <dgm:spPr/>
    </dgm:pt>
    <dgm:pt modelId="{4A9E19EA-BD0B-49E5-9E2A-8B399E10402F}" type="pres">
      <dgm:prSet presAssocID="{D40CB06B-1210-4759-9A8A-B9EDA5CA99D8}" presName="horFlow" presStyleCnt="0"/>
      <dgm:spPr/>
    </dgm:pt>
    <dgm:pt modelId="{5BB05FEE-FDFE-4205-974E-C09C6A8BBEBC}" type="pres">
      <dgm:prSet presAssocID="{D40CB06B-1210-4759-9A8A-B9EDA5CA99D8}" presName="bigChev" presStyleLbl="node1" presStyleIdx="1" presStyleCnt="8" custScaleX="195559" custLinFactX="-7630" custLinFactNeighborX="-100000" custLinFactNeighborY="-3130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4A4D94CC-BF74-43E0-8B42-6D9ECB6EF8FA}" type="pres">
      <dgm:prSet presAssocID="{3F7D3B74-AB17-4950-905A-F8B9EE678408}" presName="parTrans" presStyleCnt="0"/>
      <dgm:spPr/>
    </dgm:pt>
    <dgm:pt modelId="{B5E8F376-D4E5-46B7-9F84-39E0A7FC5BD4}" type="pres">
      <dgm:prSet presAssocID="{B9217AE8-A1EC-4E58-9048-5DBB878F0C06}" presName="node" presStyleLbl="alignAccFollowNode1" presStyleIdx="0" presStyleCnt="6" custScaleX="266896" custScaleY="125571" custLinFactX="-12622" custLinFactNeighborX="-100000" custLinFactNeighborY="-10078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B6F630AF-131C-45ED-98A0-96C689CCF7D0}" type="pres">
      <dgm:prSet presAssocID="{D40CB06B-1210-4759-9A8A-B9EDA5CA99D8}" presName="vSp" presStyleCnt="0"/>
      <dgm:spPr/>
    </dgm:pt>
    <dgm:pt modelId="{579A0D92-3AC5-4789-847F-32B12FB8A5B8}" type="pres">
      <dgm:prSet presAssocID="{51584239-1BAF-4939-95D5-2A9FBCA3A8E4}" presName="horFlow" presStyleCnt="0"/>
      <dgm:spPr/>
    </dgm:pt>
    <dgm:pt modelId="{371633A6-48AA-47D5-84BB-519CD206B076}" type="pres">
      <dgm:prSet presAssocID="{51584239-1BAF-4939-95D5-2A9FBCA3A8E4}" presName="bigChev" presStyleLbl="node1" presStyleIdx="2" presStyleCnt="8" custScaleX="348623" custScaleY="64215" custLinFactNeighborX="7248" custLinFactNeighborY="-16264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EA991087-39C9-422D-A8F9-A331953A76DA}" type="pres">
      <dgm:prSet presAssocID="{51584239-1BAF-4939-95D5-2A9FBCA3A8E4}" presName="vSp" presStyleCnt="0"/>
      <dgm:spPr/>
    </dgm:pt>
    <dgm:pt modelId="{0786918B-A03E-4D05-8FD4-7140B90573BF}" type="pres">
      <dgm:prSet presAssocID="{3701277B-F860-4DDC-8FE3-0FA926834B0D}" presName="horFlow" presStyleCnt="0"/>
      <dgm:spPr/>
    </dgm:pt>
    <dgm:pt modelId="{F79DC995-19D4-495D-8117-4EA16D63B0CA}" type="pres">
      <dgm:prSet presAssocID="{3701277B-F860-4DDC-8FE3-0FA926834B0D}" presName="bigChev" presStyleLbl="node1" presStyleIdx="3" presStyleCnt="8" custScaleX="53988" custLinFactX="-61188" custLinFactNeighborX="-100000" custLinFactNeighborY="-27741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A5EEE9C6-5130-476A-8F42-48EDF118ECA7}" type="pres">
      <dgm:prSet presAssocID="{C54570EB-0C16-424C-A726-A9E42F28997E}" presName="parTrans" presStyleCnt="0"/>
      <dgm:spPr/>
    </dgm:pt>
    <dgm:pt modelId="{C03B6F76-44BC-4545-BECF-823DD92C641A}" type="pres">
      <dgm:prSet presAssocID="{5885005E-16CA-4AAB-B440-C976A8239CFF}" presName="node" presStyleLbl="alignAccFollowNode1" presStyleIdx="1" presStyleCnt="6" custScaleX="410016" custScaleY="139645" custLinFactX="-5811" custLinFactNeighborX="-100000" custLinFactNeighborY="-32194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74D5436F-C465-481A-86C2-4E9FD173382D}" type="pres">
      <dgm:prSet presAssocID="{3701277B-F860-4DDC-8FE3-0FA926834B0D}" presName="vSp" presStyleCnt="0"/>
      <dgm:spPr/>
    </dgm:pt>
    <dgm:pt modelId="{684EBCE6-4839-4FE8-8530-7E2755D22781}" type="pres">
      <dgm:prSet presAssocID="{C3038CEF-D103-4CCD-99BB-0CC059DED52E}" presName="horFlow" presStyleCnt="0"/>
      <dgm:spPr/>
    </dgm:pt>
    <dgm:pt modelId="{5AC33D30-0151-4E40-B893-5D88855D15EA}" type="pres">
      <dgm:prSet presAssocID="{C3038CEF-D103-4CCD-99BB-0CC059DED52E}" presName="bigChev" presStyleLbl="node1" presStyleIdx="4" presStyleCnt="8" custScaleX="53988" custLinFactX="-61188" custLinFactNeighborX="-100000" custLinFactNeighborY="-27741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355841E2-7871-4DF8-A7FB-8D21244ED69A}" type="pres">
      <dgm:prSet presAssocID="{3878796C-CC71-4B22-9774-4C56B9EFB7BA}" presName="parTrans" presStyleCnt="0"/>
      <dgm:spPr/>
    </dgm:pt>
    <dgm:pt modelId="{396FC962-7EF6-46A4-854B-4CEF2955979B}" type="pres">
      <dgm:prSet presAssocID="{5A0F8DFC-15DC-4100-9D88-38696A78D8AC}" presName="node" presStyleLbl="alignAccFollowNode1" presStyleIdx="2" presStyleCnt="6" custScaleX="413352" custScaleY="119147" custLinFactX="-5811" custLinFactNeighborX="-100000" custLinFactNeighborY="-32194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07DA69B2-1AE9-478D-9286-3B217C611BED}" type="pres">
      <dgm:prSet presAssocID="{C3038CEF-D103-4CCD-99BB-0CC059DED52E}" presName="vSp" presStyleCnt="0"/>
      <dgm:spPr/>
    </dgm:pt>
    <dgm:pt modelId="{F48D0AC7-B6D7-4890-85B5-6FFEA40CBF51}" type="pres">
      <dgm:prSet presAssocID="{24EF20B1-FC67-43DF-A31C-57BF0EA27963}" presName="horFlow" presStyleCnt="0"/>
      <dgm:spPr/>
    </dgm:pt>
    <dgm:pt modelId="{F62FC809-3EAF-4647-BC8B-CA669BFA7C7C}" type="pres">
      <dgm:prSet presAssocID="{24EF20B1-FC67-43DF-A31C-57BF0EA27963}" presName="bigChev" presStyleLbl="node1" presStyleIdx="5" presStyleCnt="8" custScaleX="53988" custLinFactX="-61188" custLinFactNeighborX="-100000" custLinFactNeighborY="-27741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7EC7876A-DEB4-4D77-A336-9ACB033F2559}" type="pres">
      <dgm:prSet presAssocID="{724067FA-02B0-43CB-B38B-06A21CCC2317}" presName="parTrans" presStyleCnt="0"/>
      <dgm:spPr/>
    </dgm:pt>
    <dgm:pt modelId="{66AE5171-5069-45FA-AAA7-FDD7FE55834D}" type="pres">
      <dgm:prSet presAssocID="{DC312774-0583-4663-894A-4C42FAED6F87}" presName="node" presStyleLbl="alignAccFollowNode1" presStyleIdx="3" presStyleCnt="6" custScaleX="416669" custLinFactX="-5811" custLinFactNeighborX="-100000" custLinFactNeighborY="-32194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FA2643A-A9D8-493D-ABC8-F637B29AFE25}" type="pres">
      <dgm:prSet presAssocID="{24EF20B1-FC67-43DF-A31C-57BF0EA27963}" presName="vSp" presStyleCnt="0"/>
      <dgm:spPr/>
    </dgm:pt>
    <dgm:pt modelId="{31344E30-DD04-48FD-AC1F-43618812028A}" type="pres">
      <dgm:prSet presAssocID="{0288BEDD-3895-4F51-9029-1DDFADA5891F}" presName="horFlow" presStyleCnt="0"/>
      <dgm:spPr/>
    </dgm:pt>
    <dgm:pt modelId="{17202C47-6FBF-4404-98ED-DFAE75D0B9A2}" type="pres">
      <dgm:prSet presAssocID="{0288BEDD-3895-4F51-9029-1DDFADA5891F}" presName="bigChev" presStyleLbl="node1" presStyleIdx="6" presStyleCnt="8" custScaleX="53988" custLinFactX="-61188" custLinFactNeighborX="-100000" custLinFactNeighborY="-27741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BCA99889-97CC-4F69-9E39-1B81A689A517}" type="pres">
      <dgm:prSet presAssocID="{DF7775A3-FA51-4F47-B648-3B32DD9D37BB}" presName="parTrans" presStyleCnt="0"/>
      <dgm:spPr/>
    </dgm:pt>
    <dgm:pt modelId="{2B1C9AAD-432E-4711-A7CA-40713F751DC0}" type="pres">
      <dgm:prSet presAssocID="{F60B34C3-5355-46FD-AD9A-AAD03934255B}" presName="node" presStyleLbl="alignAccFollowNode1" presStyleIdx="4" presStyleCnt="6" custScaleX="411770" custScaleY="111209" custLinFactX="-5811" custLinFactNeighborX="-100000" custLinFactNeighborY="-32194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A19B8947-BF13-4F08-A8F0-A9A693018D57}" type="pres">
      <dgm:prSet presAssocID="{0288BEDD-3895-4F51-9029-1DDFADA5891F}" presName="vSp" presStyleCnt="0"/>
      <dgm:spPr/>
    </dgm:pt>
    <dgm:pt modelId="{D97972A0-9DB9-41C3-BC9B-7BDBC255AFC5}" type="pres">
      <dgm:prSet presAssocID="{0E1C0DB7-2B67-497C-8B95-B11D125B9C51}" presName="horFlow" presStyleCnt="0"/>
      <dgm:spPr/>
    </dgm:pt>
    <dgm:pt modelId="{ABB48E2C-B5E6-4147-A469-AC6ECA163FC8}" type="pres">
      <dgm:prSet presAssocID="{0E1C0DB7-2B67-497C-8B95-B11D125B9C51}" presName="bigChev" presStyleLbl="node1" presStyleIdx="7" presStyleCnt="8" custScaleX="53988" custLinFactX="-61188" custLinFactNeighborX="-100000" custLinFactNeighborY="-27741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530C339E-EDAB-4772-90E9-6FF5FBAEC123}" type="pres">
      <dgm:prSet presAssocID="{2520F6C9-E39C-42DA-B289-234465FB5952}" presName="parTrans" presStyleCnt="0"/>
      <dgm:spPr/>
    </dgm:pt>
    <dgm:pt modelId="{8601413F-B3E2-46D1-912D-C1A68D344778}" type="pres">
      <dgm:prSet presAssocID="{F6122D9E-DC31-45A9-B593-522E3E6BB288}" presName="node" presStyleLbl="alignAccFollowNode1" presStyleIdx="5" presStyleCnt="6" custScaleX="411770" custLinFactX="-5811" custLinFactNeighborX="-100000" custLinFactNeighborY="-31705">
        <dgm:presLayoutVars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</dgm:ptLst>
  <dgm:cxnLst>
    <dgm:cxn modelId="{40DC5671-E0A6-4724-A153-E382502C5924}" type="presOf" srcId="{E3A514C1-CB3B-4DB6-8B28-7386915F29BA}" destId="{E4F6B26C-5467-4090-86E3-182A7AECCC05}" srcOrd="0" destOrd="0" presId="urn:microsoft.com/office/officeart/2005/8/layout/lProcess3"/>
    <dgm:cxn modelId="{1FE8B8AD-26C6-421F-9746-58CAA2DC2D1E}" srcId="{EB8CEBF8-F95A-4E63-B69F-F25FF47A2230}" destId="{E3A514C1-CB3B-4DB6-8B28-7386915F29BA}" srcOrd="0" destOrd="0" parTransId="{931F6844-F537-42EB-85A9-6F6E9E0FA9EE}" sibTransId="{063F1825-883A-4965-82C6-01299A7D7F8B}"/>
    <dgm:cxn modelId="{814A323F-8CC5-4E77-834E-FE2F0CD011B3}" type="presOf" srcId="{0288BEDD-3895-4F51-9029-1DDFADA5891F}" destId="{17202C47-6FBF-4404-98ED-DFAE75D0B9A2}" srcOrd="0" destOrd="0" presId="urn:microsoft.com/office/officeart/2005/8/layout/lProcess3"/>
    <dgm:cxn modelId="{5BAFB9A4-4417-42C8-813A-0839E822DC32}" srcId="{EB8CEBF8-F95A-4E63-B69F-F25FF47A2230}" destId="{51584239-1BAF-4939-95D5-2A9FBCA3A8E4}" srcOrd="2" destOrd="0" parTransId="{DF1E5BAF-FF1A-4703-8452-BF96F953DA4C}" sibTransId="{0100893A-13ED-42EE-A226-C42A44C5B62F}"/>
    <dgm:cxn modelId="{6EF9AD5D-FE42-46FC-A7AD-BB39A750CDC0}" type="presOf" srcId="{F6122D9E-DC31-45A9-B593-522E3E6BB288}" destId="{8601413F-B3E2-46D1-912D-C1A68D344778}" srcOrd="0" destOrd="0" presId="urn:microsoft.com/office/officeart/2005/8/layout/lProcess3"/>
    <dgm:cxn modelId="{33CDE3DE-6F38-475D-9900-749E48F40254}" srcId="{D40CB06B-1210-4759-9A8A-B9EDA5CA99D8}" destId="{B9217AE8-A1EC-4E58-9048-5DBB878F0C06}" srcOrd="0" destOrd="0" parTransId="{3F7D3B74-AB17-4950-905A-F8B9EE678408}" sibTransId="{91C5E6DD-DC78-4859-A7F1-0429C3B1492C}"/>
    <dgm:cxn modelId="{628CA41D-4443-41FE-AC11-5BC448519C34}" type="presOf" srcId="{F60B34C3-5355-46FD-AD9A-AAD03934255B}" destId="{2B1C9AAD-432E-4711-A7CA-40713F751DC0}" srcOrd="0" destOrd="0" presId="urn:microsoft.com/office/officeart/2005/8/layout/lProcess3"/>
    <dgm:cxn modelId="{D6A2AE02-AC89-4F64-83BB-4F387CB54440}" type="presOf" srcId="{51584239-1BAF-4939-95D5-2A9FBCA3A8E4}" destId="{371633A6-48AA-47D5-84BB-519CD206B076}" srcOrd="0" destOrd="0" presId="urn:microsoft.com/office/officeart/2005/8/layout/lProcess3"/>
    <dgm:cxn modelId="{C52FEA57-0ACD-4317-96A1-6AD6A81A7925}" srcId="{EB8CEBF8-F95A-4E63-B69F-F25FF47A2230}" destId="{D40CB06B-1210-4759-9A8A-B9EDA5CA99D8}" srcOrd="1" destOrd="0" parTransId="{DA02DE18-CA5B-4FF6-B06F-72C2457F59D0}" sibTransId="{A46B580A-4099-4B37-B0F3-60A6A6FD4DA2}"/>
    <dgm:cxn modelId="{ADD86FFB-1DA8-4E6E-A458-D6109F3EDD7E}" type="presOf" srcId="{EB8CEBF8-F95A-4E63-B69F-F25FF47A2230}" destId="{D1CF1C13-3CCD-4A45-9D1B-46322F548329}" srcOrd="0" destOrd="0" presId="urn:microsoft.com/office/officeart/2005/8/layout/lProcess3"/>
    <dgm:cxn modelId="{4C985A28-9A60-477B-966A-37D4C102FA28}" type="presOf" srcId="{D40CB06B-1210-4759-9A8A-B9EDA5CA99D8}" destId="{5BB05FEE-FDFE-4205-974E-C09C6A8BBEBC}" srcOrd="0" destOrd="0" presId="urn:microsoft.com/office/officeart/2005/8/layout/lProcess3"/>
    <dgm:cxn modelId="{A4768A05-11EE-4ED3-9353-4505CBF9326F}" type="presOf" srcId="{0E1C0DB7-2B67-497C-8B95-B11D125B9C51}" destId="{ABB48E2C-B5E6-4147-A469-AC6ECA163FC8}" srcOrd="0" destOrd="0" presId="urn:microsoft.com/office/officeart/2005/8/layout/lProcess3"/>
    <dgm:cxn modelId="{469BC737-798D-4955-B6E8-3D00B1B1823A}" srcId="{EB8CEBF8-F95A-4E63-B69F-F25FF47A2230}" destId="{3701277B-F860-4DDC-8FE3-0FA926834B0D}" srcOrd="3" destOrd="0" parTransId="{A2265834-39DB-4269-B22A-5DF7B293FE67}" sibTransId="{4536E754-693F-4499-B40B-91E08258B78F}"/>
    <dgm:cxn modelId="{7030E3BA-B0F1-47AD-B9C2-0518F6111DB4}" type="presOf" srcId="{24EF20B1-FC67-43DF-A31C-57BF0EA27963}" destId="{F62FC809-3EAF-4647-BC8B-CA669BFA7C7C}" srcOrd="0" destOrd="0" presId="urn:microsoft.com/office/officeart/2005/8/layout/lProcess3"/>
    <dgm:cxn modelId="{53E5EF15-E65F-42C5-A9BD-1C161F4DF962}" type="presOf" srcId="{DC312774-0583-4663-894A-4C42FAED6F87}" destId="{66AE5171-5069-45FA-AAA7-FDD7FE55834D}" srcOrd="0" destOrd="0" presId="urn:microsoft.com/office/officeart/2005/8/layout/lProcess3"/>
    <dgm:cxn modelId="{AD2FD297-FB62-4D79-9229-2FF809CC4CCC}" srcId="{0288BEDD-3895-4F51-9029-1DDFADA5891F}" destId="{F60B34C3-5355-46FD-AD9A-AAD03934255B}" srcOrd="0" destOrd="0" parTransId="{DF7775A3-FA51-4F47-B648-3B32DD9D37BB}" sibTransId="{EEB795F2-1F10-4344-9008-99E503DC4184}"/>
    <dgm:cxn modelId="{8D4C211E-AC67-4F5F-B405-B31511946E88}" type="presOf" srcId="{5885005E-16CA-4AAB-B440-C976A8239CFF}" destId="{C03B6F76-44BC-4545-BECF-823DD92C641A}" srcOrd="0" destOrd="0" presId="urn:microsoft.com/office/officeart/2005/8/layout/lProcess3"/>
    <dgm:cxn modelId="{D631BB86-F03A-4A6A-9575-CB3173D82018}" type="presOf" srcId="{C3038CEF-D103-4CCD-99BB-0CC059DED52E}" destId="{5AC33D30-0151-4E40-B893-5D88855D15EA}" srcOrd="0" destOrd="0" presId="urn:microsoft.com/office/officeart/2005/8/layout/lProcess3"/>
    <dgm:cxn modelId="{04D74168-81DD-4E3D-A836-7580ACFF22E8}" srcId="{24EF20B1-FC67-43DF-A31C-57BF0EA27963}" destId="{DC312774-0583-4663-894A-4C42FAED6F87}" srcOrd="0" destOrd="0" parTransId="{724067FA-02B0-43CB-B38B-06A21CCC2317}" sibTransId="{197B4453-9F92-43E0-87BF-86E2B813813C}"/>
    <dgm:cxn modelId="{55050C54-4368-491E-B80F-C46C4DAD5C94}" type="presOf" srcId="{B9217AE8-A1EC-4E58-9048-5DBB878F0C06}" destId="{B5E8F376-D4E5-46B7-9F84-39E0A7FC5BD4}" srcOrd="0" destOrd="0" presId="urn:microsoft.com/office/officeart/2005/8/layout/lProcess3"/>
    <dgm:cxn modelId="{D5B62199-1485-43CA-A848-F1F9B8767680}" srcId="{EB8CEBF8-F95A-4E63-B69F-F25FF47A2230}" destId="{24EF20B1-FC67-43DF-A31C-57BF0EA27963}" srcOrd="5" destOrd="0" parTransId="{6369AE3B-326B-4CFA-9E40-70197BE7B725}" sibTransId="{E61372E1-1BDE-40FB-9E13-2BF5DFF61DB0}"/>
    <dgm:cxn modelId="{3C81407C-D849-4030-9739-948EFC538F74}" srcId="{EB8CEBF8-F95A-4E63-B69F-F25FF47A2230}" destId="{C3038CEF-D103-4CCD-99BB-0CC059DED52E}" srcOrd="4" destOrd="0" parTransId="{7AD812E0-05A8-4FAD-9747-C0B0D921FEDC}" sibTransId="{83D20DE9-911E-4C84-959C-9AA76A20A209}"/>
    <dgm:cxn modelId="{55AE5342-90AF-460B-BBFD-AA3C96DFE5FA}" srcId="{0E1C0DB7-2B67-497C-8B95-B11D125B9C51}" destId="{F6122D9E-DC31-45A9-B593-522E3E6BB288}" srcOrd="0" destOrd="0" parTransId="{2520F6C9-E39C-42DA-B289-234465FB5952}" sibTransId="{315E234F-978C-4F0C-8D7B-95025CF003A6}"/>
    <dgm:cxn modelId="{DD073B45-8081-4F2D-AF0E-82E84CC4BA5D}" type="presOf" srcId="{5A0F8DFC-15DC-4100-9D88-38696A78D8AC}" destId="{396FC962-7EF6-46A4-854B-4CEF2955979B}" srcOrd="0" destOrd="0" presId="urn:microsoft.com/office/officeart/2005/8/layout/lProcess3"/>
    <dgm:cxn modelId="{6EC33218-1432-4F00-887D-9336D2EEF5D3}" srcId="{C3038CEF-D103-4CCD-99BB-0CC059DED52E}" destId="{5A0F8DFC-15DC-4100-9D88-38696A78D8AC}" srcOrd="0" destOrd="0" parTransId="{3878796C-CC71-4B22-9774-4C56B9EFB7BA}" sibTransId="{25A9D79B-5995-4F62-B8A4-A899FF8DF350}"/>
    <dgm:cxn modelId="{B8852B71-100F-4810-9AC6-026B57F4F6AC}" srcId="{EB8CEBF8-F95A-4E63-B69F-F25FF47A2230}" destId="{0288BEDD-3895-4F51-9029-1DDFADA5891F}" srcOrd="6" destOrd="0" parTransId="{DBA64D14-7524-4E24-B03A-21FC122644B7}" sibTransId="{164938D0-7C38-4C11-B30C-2795CC28FA20}"/>
    <dgm:cxn modelId="{710ECE71-34CB-41EB-923D-C87FF110875F}" type="presOf" srcId="{3701277B-F860-4DDC-8FE3-0FA926834B0D}" destId="{F79DC995-19D4-495D-8117-4EA16D63B0CA}" srcOrd="0" destOrd="0" presId="urn:microsoft.com/office/officeart/2005/8/layout/lProcess3"/>
    <dgm:cxn modelId="{5F88D958-9198-44B2-9EA4-E6D904C3D91C}" srcId="{EB8CEBF8-F95A-4E63-B69F-F25FF47A2230}" destId="{0E1C0DB7-2B67-497C-8B95-B11D125B9C51}" srcOrd="7" destOrd="0" parTransId="{F94715BB-D22B-4624-99AF-BA2D22AD7712}" sibTransId="{7AD90E12-8B47-475A-9B4C-DECBFD3B4C86}"/>
    <dgm:cxn modelId="{212A1946-DC91-498C-8372-44D3CCC84DED}" srcId="{3701277B-F860-4DDC-8FE3-0FA926834B0D}" destId="{5885005E-16CA-4AAB-B440-C976A8239CFF}" srcOrd="0" destOrd="0" parTransId="{C54570EB-0C16-424C-A726-A9E42F28997E}" sibTransId="{BA4265D9-E2ED-4C30-96F8-339EC70B73CC}"/>
    <dgm:cxn modelId="{5DEC7AE9-86C1-434F-A3A0-12758963DA4C}" type="presParOf" srcId="{D1CF1C13-3CCD-4A45-9D1B-46322F548329}" destId="{35D3A90C-9762-4F1E-A9A0-08ACDD7CDF2E}" srcOrd="0" destOrd="0" presId="urn:microsoft.com/office/officeart/2005/8/layout/lProcess3"/>
    <dgm:cxn modelId="{7B4516DD-387F-4446-830A-7C713CEF04B1}" type="presParOf" srcId="{35D3A90C-9762-4F1E-A9A0-08ACDD7CDF2E}" destId="{E4F6B26C-5467-4090-86E3-182A7AECCC05}" srcOrd="0" destOrd="0" presId="urn:microsoft.com/office/officeart/2005/8/layout/lProcess3"/>
    <dgm:cxn modelId="{F77536E2-321D-4A23-A320-B8EF62361390}" type="presParOf" srcId="{D1CF1C13-3CCD-4A45-9D1B-46322F548329}" destId="{4450EE8E-DF91-4B8C-AC7A-09C555B96A0A}" srcOrd="1" destOrd="0" presId="urn:microsoft.com/office/officeart/2005/8/layout/lProcess3"/>
    <dgm:cxn modelId="{0270B5A7-20A7-4E21-95DD-630B80215754}" type="presParOf" srcId="{D1CF1C13-3CCD-4A45-9D1B-46322F548329}" destId="{4A9E19EA-BD0B-49E5-9E2A-8B399E10402F}" srcOrd="2" destOrd="0" presId="urn:microsoft.com/office/officeart/2005/8/layout/lProcess3"/>
    <dgm:cxn modelId="{69469FF1-728A-4296-BA12-C70954074FEC}" type="presParOf" srcId="{4A9E19EA-BD0B-49E5-9E2A-8B399E10402F}" destId="{5BB05FEE-FDFE-4205-974E-C09C6A8BBEBC}" srcOrd="0" destOrd="0" presId="urn:microsoft.com/office/officeart/2005/8/layout/lProcess3"/>
    <dgm:cxn modelId="{9FBA6D73-8037-4248-BB30-0DE6BFBF8A2E}" type="presParOf" srcId="{4A9E19EA-BD0B-49E5-9E2A-8B399E10402F}" destId="{4A4D94CC-BF74-43E0-8B42-6D9ECB6EF8FA}" srcOrd="1" destOrd="0" presId="urn:microsoft.com/office/officeart/2005/8/layout/lProcess3"/>
    <dgm:cxn modelId="{E432D156-32DB-493E-A696-89AA6F0A9D02}" type="presParOf" srcId="{4A9E19EA-BD0B-49E5-9E2A-8B399E10402F}" destId="{B5E8F376-D4E5-46B7-9F84-39E0A7FC5BD4}" srcOrd="2" destOrd="0" presId="urn:microsoft.com/office/officeart/2005/8/layout/lProcess3"/>
    <dgm:cxn modelId="{970FB3F7-B911-44B8-9434-143CB7B33D36}" type="presParOf" srcId="{D1CF1C13-3CCD-4A45-9D1B-46322F548329}" destId="{B6F630AF-131C-45ED-98A0-96C689CCF7D0}" srcOrd="3" destOrd="0" presId="urn:microsoft.com/office/officeart/2005/8/layout/lProcess3"/>
    <dgm:cxn modelId="{311D2A95-2B40-4601-913E-E735D8F53CE0}" type="presParOf" srcId="{D1CF1C13-3CCD-4A45-9D1B-46322F548329}" destId="{579A0D92-3AC5-4789-847F-32B12FB8A5B8}" srcOrd="4" destOrd="0" presId="urn:microsoft.com/office/officeart/2005/8/layout/lProcess3"/>
    <dgm:cxn modelId="{AABA1981-7538-475D-B0FE-19119A4F1268}" type="presParOf" srcId="{579A0D92-3AC5-4789-847F-32B12FB8A5B8}" destId="{371633A6-48AA-47D5-84BB-519CD206B076}" srcOrd="0" destOrd="0" presId="urn:microsoft.com/office/officeart/2005/8/layout/lProcess3"/>
    <dgm:cxn modelId="{AFEBC639-B4EC-4F0C-8063-41D2F8FDFB1A}" type="presParOf" srcId="{D1CF1C13-3CCD-4A45-9D1B-46322F548329}" destId="{EA991087-39C9-422D-A8F9-A331953A76DA}" srcOrd="5" destOrd="0" presId="urn:microsoft.com/office/officeart/2005/8/layout/lProcess3"/>
    <dgm:cxn modelId="{31143B8A-1743-43B6-8E14-80491EFD5F5E}" type="presParOf" srcId="{D1CF1C13-3CCD-4A45-9D1B-46322F548329}" destId="{0786918B-A03E-4D05-8FD4-7140B90573BF}" srcOrd="6" destOrd="0" presId="urn:microsoft.com/office/officeart/2005/8/layout/lProcess3"/>
    <dgm:cxn modelId="{C4AC09C6-258A-41CF-BFB7-ACD80E694583}" type="presParOf" srcId="{0786918B-A03E-4D05-8FD4-7140B90573BF}" destId="{F79DC995-19D4-495D-8117-4EA16D63B0CA}" srcOrd="0" destOrd="0" presId="urn:microsoft.com/office/officeart/2005/8/layout/lProcess3"/>
    <dgm:cxn modelId="{1C600824-AF3A-4F6F-A991-E00403755546}" type="presParOf" srcId="{0786918B-A03E-4D05-8FD4-7140B90573BF}" destId="{A5EEE9C6-5130-476A-8F42-48EDF118ECA7}" srcOrd="1" destOrd="0" presId="urn:microsoft.com/office/officeart/2005/8/layout/lProcess3"/>
    <dgm:cxn modelId="{3A61375C-1133-44E9-9C5A-CAE3D5B200AA}" type="presParOf" srcId="{0786918B-A03E-4D05-8FD4-7140B90573BF}" destId="{C03B6F76-44BC-4545-BECF-823DD92C641A}" srcOrd="2" destOrd="0" presId="urn:microsoft.com/office/officeart/2005/8/layout/lProcess3"/>
    <dgm:cxn modelId="{CC625130-B4EB-4BF7-B8EA-A4B9BAFF7D94}" type="presParOf" srcId="{D1CF1C13-3CCD-4A45-9D1B-46322F548329}" destId="{74D5436F-C465-481A-86C2-4E9FD173382D}" srcOrd="7" destOrd="0" presId="urn:microsoft.com/office/officeart/2005/8/layout/lProcess3"/>
    <dgm:cxn modelId="{AE72FD73-1A9E-4774-BFBC-DC5215C3F82A}" type="presParOf" srcId="{D1CF1C13-3CCD-4A45-9D1B-46322F548329}" destId="{684EBCE6-4839-4FE8-8530-7E2755D22781}" srcOrd="8" destOrd="0" presId="urn:microsoft.com/office/officeart/2005/8/layout/lProcess3"/>
    <dgm:cxn modelId="{5F5FA514-BCD1-4015-B36D-3C599CAB7376}" type="presParOf" srcId="{684EBCE6-4839-4FE8-8530-7E2755D22781}" destId="{5AC33D30-0151-4E40-B893-5D88855D15EA}" srcOrd="0" destOrd="0" presId="urn:microsoft.com/office/officeart/2005/8/layout/lProcess3"/>
    <dgm:cxn modelId="{461F49CE-FFCC-45FD-924E-35319576CFCB}" type="presParOf" srcId="{684EBCE6-4839-4FE8-8530-7E2755D22781}" destId="{355841E2-7871-4DF8-A7FB-8D21244ED69A}" srcOrd="1" destOrd="0" presId="urn:microsoft.com/office/officeart/2005/8/layout/lProcess3"/>
    <dgm:cxn modelId="{37ED1C85-89D2-4E71-A214-989DBF2076F1}" type="presParOf" srcId="{684EBCE6-4839-4FE8-8530-7E2755D22781}" destId="{396FC962-7EF6-46A4-854B-4CEF2955979B}" srcOrd="2" destOrd="0" presId="urn:microsoft.com/office/officeart/2005/8/layout/lProcess3"/>
    <dgm:cxn modelId="{2CC238F0-8016-4FB1-89F4-C1249E87E773}" type="presParOf" srcId="{D1CF1C13-3CCD-4A45-9D1B-46322F548329}" destId="{07DA69B2-1AE9-478D-9286-3B217C611BED}" srcOrd="9" destOrd="0" presId="urn:microsoft.com/office/officeart/2005/8/layout/lProcess3"/>
    <dgm:cxn modelId="{1C14545E-D90D-4745-A798-C82AC78B3405}" type="presParOf" srcId="{D1CF1C13-3CCD-4A45-9D1B-46322F548329}" destId="{F48D0AC7-B6D7-4890-85B5-6FFEA40CBF51}" srcOrd="10" destOrd="0" presId="urn:microsoft.com/office/officeart/2005/8/layout/lProcess3"/>
    <dgm:cxn modelId="{20320819-0C58-46FE-951A-13E174F10F2F}" type="presParOf" srcId="{F48D0AC7-B6D7-4890-85B5-6FFEA40CBF51}" destId="{F62FC809-3EAF-4647-BC8B-CA669BFA7C7C}" srcOrd="0" destOrd="0" presId="urn:microsoft.com/office/officeart/2005/8/layout/lProcess3"/>
    <dgm:cxn modelId="{39112584-75EB-4D95-98FA-90C337A0FBD1}" type="presParOf" srcId="{F48D0AC7-B6D7-4890-85B5-6FFEA40CBF51}" destId="{7EC7876A-DEB4-4D77-A336-9ACB033F2559}" srcOrd="1" destOrd="0" presId="urn:microsoft.com/office/officeart/2005/8/layout/lProcess3"/>
    <dgm:cxn modelId="{DF1ACC48-D523-4AE7-BB4A-7E9569C5F086}" type="presParOf" srcId="{F48D0AC7-B6D7-4890-85B5-6FFEA40CBF51}" destId="{66AE5171-5069-45FA-AAA7-FDD7FE55834D}" srcOrd="2" destOrd="0" presId="urn:microsoft.com/office/officeart/2005/8/layout/lProcess3"/>
    <dgm:cxn modelId="{E785CFD4-99CB-4CCC-A501-537E1640BBFA}" type="presParOf" srcId="{D1CF1C13-3CCD-4A45-9D1B-46322F548329}" destId="{1FA2643A-A9D8-493D-ABC8-F637B29AFE25}" srcOrd="11" destOrd="0" presId="urn:microsoft.com/office/officeart/2005/8/layout/lProcess3"/>
    <dgm:cxn modelId="{4D560DFD-1E2A-4343-8973-D62A86C052DA}" type="presParOf" srcId="{D1CF1C13-3CCD-4A45-9D1B-46322F548329}" destId="{31344E30-DD04-48FD-AC1F-43618812028A}" srcOrd="12" destOrd="0" presId="urn:microsoft.com/office/officeart/2005/8/layout/lProcess3"/>
    <dgm:cxn modelId="{12B9975A-0D63-4BBF-8D74-FDC7199219D1}" type="presParOf" srcId="{31344E30-DD04-48FD-AC1F-43618812028A}" destId="{17202C47-6FBF-4404-98ED-DFAE75D0B9A2}" srcOrd="0" destOrd="0" presId="urn:microsoft.com/office/officeart/2005/8/layout/lProcess3"/>
    <dgm:cxn modelId="{AE1F9537-22E6-4FC2-8FC2-5E547B74A2AD}" type="presParOf" srcId="{31344E30-DD04-48FD-AC1F-43618812028A}" destId="{BCA99889-97CC-4F69-9E39-1B81A689A517}" srcOrd="1" destOrd="0" presId="urn:microsoft.com/office/officeart/2005/8/layout/lProcess3"/>
    <dgm:cxn modelId="{20048BFC-DF21-43A9-BC4F-D0981F24E5CA}" type="presParOf" srcId="{31344E30-DD04-48FD-AC1F-43618812028A}" destId="{2B1C9AAD-432E-4711-A7CA-40713F751DC0}" srcOrd="2" destOrd="0" presId="urn:microsoft.com/office/officeart/2005/8/layout/lProcess3"/>
    <dgm:cxn modelId="{203B2AC8-2CAB-40A9-9B39-FFFB499FC642}" type="presParOf" srcId="{D1CF1C13-3CCD-4A45-9D1B-46322F548329}" destId="{A19B8947-BF13-4F08-A8F0-A9A693018D57}" srcOrd="13" destOrd="0" presId="urn:microsoft.com/office/officeart/2005/8/layout/lProcess3"/>
    <dgm:cxn modelId="{8B21F6B2-DB66-4C8D-A2D9-5C51AC5005FE}" type="presParOf" srcId="{D1CF1C13-3CCD-4A45-9D1B-46322F548329}" destId="{D97972A0-9DB9-41C3-BC9B-7BDBC255AFC5}" srcOrd="14" destOrd="0" presId="urn:microsoft.com/office/officeart/2005/8/layout/lProcess3"/>
    <dgm:cxn modelId="{772278A3-2EB8-4F7D-AC96-54E4010137A5}" type="presParOf" srcId="{D97972A0-9DB9-41C3-BC9B-7BDBC255AFC5}" destId="{ABB48E2C-B5E6-4147-A469-AC6ECA163FC8}" srcOrd="0" destOrd="0" presId="urn:microsoft.com/office/officeart/2005/8/layout/lProcess3"/>
    <dgm:cxn modelId="{F3668D92-415E-4FE2-894E-7E5E318C76D6}" type="presParOf" srcId="{D97972A0-9DB9-41C3-BC9B-7BDBC255AFC5}" destId="{530C339E-EDAB-4772-90E9-6FF5FBAEC123}" srcOrd="1" destOrd="0" presId="urn:microsoft.com/office/officeart/2005/8/layout/lProcess3"/>
    <dgm:cxn modelId="{96F94740-365A-4655-BB91-AB10DE68FC17}" type="presParOf" srcId="{D97972A0-9DB9-41C3-BC9B-7BDBC255AFC5}" destId="{8601413F-B3E2-46D1-912D-C1A68D344778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5790E8-B305-498D-9EF7-7FBAF72B412D}" type="doc">
      <dgm:prSet loTypeId="urn:microsoft.com/office/officeart/2005/8/layout/cycle2" loCatId="cycle" qsTypeId="urn:microsoft.com/office/officeart/2005/8/quickstyle/3d2" qsCatId="3D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C69EDCF-64CC-464C-8B67-705D70CC30AD}">
      <dgm:prSet phldrT="[Текст]" custT="1"/>
      <dgm:spPr>
        <a:xfrm>
          <a:off x="5089939" y="1107356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ru-RU" sz="11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mbria" pitchFamily="18" charset="0"/>
            <a:ea typeface="+mn-ea"/>
            <a:cs typeface="+mn-cs"/>
          </a:endParaRPr>
        </a:p>
        <a:p>
          <a:r>
            <a:rPr lang="ru-RU" sz="105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УФК по Алтайскому краю</a:t>
          </a:r>
          <a:endParaRPr lang="ru-RU" sz="1050" b="1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F5281312-7E21-474E-9B07-98E5AAA6319B}" type="parTrans" cxnId="{BF24CEB1-C480-4DFB-8025-F9B28F37C48D}">
      <dgm:prSet/>
      <dgm:spPr/>
      <dgm:t>
        <a:bodyPr/>
        <a:lstStyle/>
        <a:p>
          <a:endParaRPr lang="ru-RU"/>
        </a:p>
      </dgm:t>
    </dgm:pt>
    <dgm:pt modelId="{EE1E9EAE-2F36-41DF-B55D-5CB2324B1352}" type="sibTrans" cxnId="{BF24CEB1-C480-4DFB-8025-F9B28F37C48D}">
      <dgm:prSet/>
      <dgm:spPr>
        <a:xfrm rot="5400000">
          <a:off x="5630639" y="2691362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7AE5EBE-D6A6-4796-9060-3A030A06934F}">
      <dgm:prSet phldrT="[Текст]" custT="1"/>
      <dgm:spPr>
        <a:xfrm>
          <a:off x="5089939" y="3321247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ru-RU" altLang="ru-RU" sz="9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r>
            <a:rPr lang="ru-RU" altLang="ru-RU" sz="105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АО «НСПК»</a:t>
          </a:r>
          <a:endParaRPr lang="ru-RU" sz="1050" b="1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E9D6C514-055E-4279-B9CD-EE3FA539BBE9}" type="parTrans" cxnId="{D790A214-C598-46FD-837C-7FB3F70B5FD4}">
      <dgm:prSet/>
      <dgm:spPr/>
      <dgm:t>
        <a:bodyPr/>
        <a:lstStyle/>
        <a:p>
          <a:endParaRPr lang="ru-RU"/>
        </a:p>
      </dgm:t>
    </dgm:pt>
    <dgm:pt modelId="{FD609B3E-4A84-42A0-B985-4DD2200358BA}" type="sibTrans" cxnId="{D790A214-C598-46FD-837C-7FB3F70B5FD4}">
      <dgm:prSet/>
      <dgm:spPr>
        <a:xfrm rot="9000000">
          <a:off x="4681612" y="4357331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89DFC67-9626-4249-B7B9-6FCD97A70EF6}">
      <dgm:prSet phldrT="[Текст]" custT="1"/>
      <dgm:spPr>
        <a:xfrm>
          <a:off x="3172654" y="4428192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ru-RU" sz="90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Кредитная организация</a:t>
          </a:r>
        </a:p>
        <a:p>
          <a:r>
            <a:rPr lang="ru-RU" sz="900" b="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 (на сегодня банки: СБ, ВТБ, Левобережный)</a:t>
          </a:r>
          <a:endParaRPr lang="ru-RU" sz="900" b="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AC0D4A79-0A53-47CE-92E4-4DD1E13F0304}" type="parTrans" cxnId="{50B65A3D-B95F-4148-8B4C-E485AA755C22}">
      <dgm:prSet/>
      <dgm:spPr/>
      <dgm:t>
        <a:bodyPr/>
        <a:lstStyle/>
        <a:p>
          <a:endParaRPr lang="ru-RU"/>
        </a:p>
      </dgm:t>
    </dgm:pt>
    <dgm:pt modelId="{11BCAC59-F2B4-434D-8C0C-F35EA6E639F0}" type="sibTrans" cxnId="{50B65A3D-B95F-4148-8B4C-E485AA755C22}">
      <dgm:prSet/>
      <dgm:spPr>
        <a:xfrm rot="12600000">
          <a:off x="2764326" y="4368434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42615D6-A909-43DC-AD21-C2677B6B1CAD}">
      <dgm:prSet phldrT="[Текст]" custT="1"/>
      <dgm:spPr>
        <a:xfrm>
          <a:off x="3172654" y="411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ru-RU" sz="80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Органы, </a:t>
          </a:r>
          <a:br>
            <a:rPr lang="ru-RU" sz="80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</a:br>
          <a:r>
            <a:rPr lang="ru-RU" sz="80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осуществляющие выплаты</a:t>
          </a:r>
        </a:p>
        <a:p>
          <a:r>
            <a:rPr lang="ru-RU" sz="8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ГУ - Алтайское региональное отделение </a:t>
          </a:r>
        </a:p>
        <a:p>
          <a:r>
            <a:rPr lang="ru-RU" sz="8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ФСС РФ</a:t>
          </a:r>
          <a:endParaRPr lang="ru-RU" sz="8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948D238F-0111-4649-9730-E4AC063CF3BE}" type="sibTrans" cxnId="{0580C296-BBDA-4F4F-83BB-851CE9B455B2}">
      <dgm:prSet/>
      <dgm:spPr>
        <a:xfrm rot="1800000">
          <a:off x="4662381" y="1036495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AD0F190-08E8-4ADB-A09B-995DB95F641C}" type="parTrans" cxnId="{0580C296-BBDA-4F4F-83BB-851CE9B455B2}">
      <dgm:prSet/>
      <dgm:spPr/>
      <dgm:t>
        <a:bodyPr/>
        <a:lstStyle/>
        <a:p>
          <a:endParaRPr lang="ru-RU"/>
        </a:p>
      </dgm:t>
    </dgm:pt>
    <dgm:pt modelId="{EABD1D00-8075-44B3-869B-B36CAF132611}">
      <dgm:prSet custT="1"/>
      <dgm:spPr>
        <a:xfrm>
          <a:off x="1255369" y="3321247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endParaRPr lang="ru-RU" sz="1100" b="1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mbria" pitchFamily="18" charset="0"/>
            <a:ea typeface="+mn-ea"/>
            <a:cs typeface="+mn-cs"/>
          </a:endParaRPr>
        </a:p>
        <a:p>
          <a:r>
            <a:rPr lang="ru-RU" sz="105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Расчетный центр</a:t>
          </a:r>
        </a:p>
        <a:p>
          <a:r>
            <a:rPr lang="ru-RU" sz="105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ЦБ РФ</a:t>
          </a:r>
          <a:endParaRPr lang="ru-RU" sz="1050" b="1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719EF49D-692D-4941-854C-52A5E9FD2BC4}" type="parTrans" cxnId="{E5FB0041-1551-4FAF-AACC-2F2707E86618}">
      <dgm:prSet/>
      <dgm:spPr/>
      <dgm:t>
        <a:bodyPr/>
        <a:lstStyle/>
        <a:p>
          <a:endParaRPr lang="ru-RU"/>
        </a:p>
      </dgm:t>
    </dgm:pt>
    <dgm:pt modelId="{F41C8B55-43BF-4B80-B350-12825A7EA9FF}" type="sibTrans" cxnId="{E5FB0041-1551-4FAF-AACC-2F2707E86618}">
      <dgm:prSet/>
      <dgm:spPr>
        <a:xfrm rot="16200000">
          <a:off x="1796068" y="2713567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60BB97C-6FE2-47FA-B2D2-459A89FB37CF}">
      <dgm:prSet phldrT="[Текст]" custT="1"/>
      <dgm:spPr>
        <a:xfrm>
          <a:off x="1255369" y="1107356"/>
          <a:ext cx="1473699" cy="1473699"/>
        </a:xfr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lnSpc>
              <a:spcPct val="100000"/>
            </a:lnSpc>
            <a:spcAft>
              <a:spcPts val="200"/>
            </a:spcAft>
          </a:pPr>
          <a:r>
            <a:rPr lang="ru-RU" sz="800" b="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Застрахованное лицо </a:t>
          </a:r>
          <a:r>
            <a:rPr lang="ru-RU" sz="900" b="1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Сотрудники УФК по Алтайскому краю</a:t>
          </a:r>
          <a:endParaRPr lang="ru-RU" sz="900" b="1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gm:t>
    </dgm:pt>
    <dgm:pt modelId="{EB62F6BA-CD0A-4B7A-976A-946721EB8242}" type="sibTrans" cxnId="{FA0252D6-3D23-47FA-B27D-9D82DD1310D1}">
      <dgm:prSet/>
      <dgm:spPr>
        <a:xfrm rot="19800000">
          <a:off x="2745095" y="1047598"/>
          <a:ext cx="392300" cy="497373"/>
        </a:xfr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9671F6D-E1B5-4A6A-A89D-327A203E1153}" type="parTrans" cxnId="{FA0252D6-3D23-47FA-B27D-9D82DD1310D1}">
      <dgm:prSet/>
      <dgm:spPr/>
      <dgm:t>
        <a:bodyPr/>
        <a:lstStyle/>
        <a:p>
          <a:endParaRPr lang="ru-RU"/>
        </a:p>
      </dgm:t>
    </dgm:pt>
    <dgm:pt modelId="{00B4093D-61AD-4D56-A6DC-D7F9CB884269}" type="pres">
      <dgm:prSet presAssocID="{245790E8-B305-498D-9EF7-7FBAF72B412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597439-C8C7-4070-9D8D-06594EFF5174}" type="pres">
      <dgm:prSet presAssocID="{F42615D6-A909-43DC-AD21-C2677B6B1CAD}" presName="node" presStyleLbl="node1" presStyleIdx="0" presStyleCnt="6" custRadScaleRad="89986" custRadScaleInc="-731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7AE3B6B8-27B0-41E6-867E-054365890E10}" type="pres">
      <dgm:prSet presAssocID="{948D238F-0111-4649-9730-E4AC063CF3BE}" presName="sibTrans" presStyleLbl="sibTrans2D1" presStyleIdx="0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1A0F6461-134D-4B3E-9F57-AD3708B7300E}" type="pres">
      <dgm:prSet presAssocID="{948D238F-0111-4649-9730-E4AC063CF3BE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2977EB42-96EE-48C4-95C1-925FF093D90F}" type="pres">
      <dgm:prSet presAssocID="{3C69EDCF-64CC-464C-8B67-705D70CC30AD}" presName="node" presStyleLbl="node1" presStyleIdx="1" presStyleCnt="6" custScaleX="108465" custRadScaleRad="106208" custRadScaleInc="622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3DAFA54A-0DE2-49A5-8830-0652E33F2705}" type="pres">
      <dgm:prSet presAssocID="{EE1E9EAE-2F36-41DF-B55D-5CB2324B1352}" presName="sibTrans" presStyleLbl="sibTrans2D1" presStyleIdx="1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4BDE6CAA-7300-4CF7-8B4E-8C47F566DC24}" type="pres">
      <dgm:prSet presAssocID="{EE1E9EAE-2F36-41DF-B55D-5CB2324B1352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B9B5DC98-D785-4AAD-A99A-197D160966F3}" type="pres">
      <dgm:prSet presAssocID="{D7AE5EBE-D6A6-4796-9060-3A030A06934F}" presName="node" presStyleLbl="node1" presStyleIdx="2" presStyleCnt="6" custRadScaleRad="110092" custRadScaleInc="-10505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2DD87E86-C8E5-4D66-B6E2-667BA7BE9488}" type="pres">
      <dgm:prSet presAssocID="{FD609B3E-4A84-42A0-B985-4DD2200358BA}" presName="sibTrans" presStyleLbl="sibTrans2D1" presStyleIdx="2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DFF7AD35-0E47-4BC7-B8D7-C615694B47D5}" type="pres">
      <dgm:prSet presAssocID="{FD609B3E-4A84-42A0-B985-4DD2200358BA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13B229DA-B1D4-4987-B1F5-7D7D0EB32D0F}" type="pres">
      <dgm:prSet presAssocID="{689DFC67-9626-4249-B7B9-6FCD97A70EF6}" presName="node" presStyleLbl="node1" presStyleIdx="3" presStyleCnt="6" custScaleX="125770" custRadScaleRad="97538" custRadScaleInc="-1400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4A52BE9B-B2E0-43B3-ADE3-629A8B17E20E}" type="pres">
      <dgm:prSet presAssocID="{11BCAC59-F2B4-434D-8C0C-F35EA6E639F0}" presName="sibTrans" presStyleLbl="sibTrans2D1" presStyleIdx="3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36AD9F68-6EF8-4213-B32C-4BD7418482F8}" type="pres">
      <dgm:prSet presAssocID="{11BCAC59-F2B4-434D-8C0C-F35EA6E639F0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8BBC7AD9-5C3C-47F5-B399-BC39C36B80C8}" type="pres">
      <dgm:prSet presAssocID="{EABD1D00-8075-44B3-869B-B36CAF132611}" presName="node" presStyleLbl="node1" presStyleIdx="4" presStyleCnt="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7841A546-6ECD-4715-BA30-58EE9855C8F1}" type="pres">
      <dgm:prSet presAssocID="{F41C8B55-43BF-4B80-B350-12825A7EA9FF}" presName="sibTrans" presStyleLbl="sibTrans2D1" presStyleIdx="4" presStyleCnt="6" custLinFactNeighborY="-13558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0201C4C1-F807-44FD-A025-DBF31932BD5D}" type="pres">
      <dgm:prSet presAssocID="{F41C8B55-43BF-4B80-B350-12825A7EA9FF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593FE542-E158-4DEC-B3BF-318CB79530B6}" type="pres">
      <dgm:prSet presAssocID="{060BB97C-6FE2-47FA-B2D2-459A89FB37CF}" presName="node" presStyleLbl="node1" presStyleIdx="5" presStyleCnt="6" custScaleX="111696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ru-RU"/>
        </a:p>
      </dgm:t>
    </dgm:pt>
    <dgm:pt modelId="{CFAD4AF3-FC7D-43B2-8F10-235AD46B4F47}" type="pres">
      <dgm:prSet presAssocID="{EB62F6BA-CD0A-4B7A-976A-946721EB8242}" presName="sibTrans" presStyleLbl="sibTrans2D1" presStyleIdx="5" presStyleCnt="6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ru-RU"/>
        </a:p>
      </dgm:t>
    </dgm:pt>
    <dgm:pt modelId="{7CF0B9DD-D927-4CD2-AB36-0CA9515E2DBA}" type="pres">
      <dgm:prSet presAssocID="{EB62F6BA-CD0A-4B7A-976A-946721EB8242}" presName="connectorText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84CAAD89-1A08-489B-B0FC-FEC4524DDA63}" type="presOf" srcId="{FD609B3E-4A84-42A0-B985-4DD2200358BA}" destId="{DFF7AD35-0E47-4BC7-B8D7-C615694B47D5}" srcOrd="1" destOrd="0" presId="urn:microsoft.com/office/officeart/2005/8/layout/cycle2"/>
    <dgm:cxn modelId="{78538DA7-9C19-44B8-B1DE-57C27E165B49}" type="presOf" srcId="{060BB97C-6FE2-47FA-B2D2-459A89FB37CF}" destId="{593FE542-E158-4DEC-B3BF-318CB79530B6}" srcOrd="0" destOrd="0" presId="urn:microsoft.com/office/officeart/2005/8/layout/cycle2"/>
    <dgm:cxn modelId="{8752B0EB-F991-4011-ACD0-A0169A6BD657}" type="presOf" srcId="{EB62F6BA-CD0A-4B7A-976A-946721EB8242}" destId="{CFAD4AF3-FC7D-43B2-8F10-235AD46B4F47}" srcOrd="0" destOrd="0" presId="urn:microsoft.com/office/officeart/2005/8/layout/cycle2"/>
    <dgm:cxn modelId="{962795D0-3025-4E49-A432-7121ABFCF6D2}" type="presOf" srcId="{EABD1D00-8075-44B3-869B-B36CAF132611}" destId="{8BBC7AD9-5C3C-47F5-B399-BC39C36B80C8}" srcOrd="0" destOrd="0" presId="urn:microsoft.com/office/officeart/2005/8/layout/cycle2"/>
    <dgm:cxn modelId="{D790A214-C598-46FD-837C-7FB3F70B5FD4}" srcId="{245790E8-B305-498D-9EF7-7FBAF72B412D}" destId="{D7AE5EBE-D6A6-4796-9060-3A030A06934F}" srcOrd="2" destOrd="0" parTransId="{E9D6C514-055E-4279-B9CD-EE3FA539BBE9}" sibTransId="{FD609B3E-4A84-42A0-B985-4DD2200358BA}"/>
    <dgm:cxn modelId="{DDF02BB4-2B34-4A44-9C5A-B573C77CD589}" type="presOf" srcId="{EE1E9EAE-2F36-41DF-B55D-5CB2324B1352}" destId="{3DAFA54A-0DE2-49A5-8830-0652E33F2705}" srcOrd="0" destOrd="0" presId="urn:microsoft.com/office/officeart/2005/8/layout/cycle2"/>
    <dgm:cxn modelId="{E5FB0041-1551-4FAF-AACC-2F2707E86618}" srcId="{245790E8-B305-498D-9EF7-7FBAF72B412D}" destId="{EABD1D00-8075-44B3-869B-B36CAF132611}" srcOrd="4" destOrd="0" parTransId="{719EF49D-692D-4941-854C-52A5E9FD2BC4}" sibTransId="{F41C8B55-43BF-4B80-B350-12825A7EA9FF}"/>
    <dgm:cxn modelId="{E1DC91E9-1E37-4633-A9B3-B37CD2D38B46}" type="presOf" srcId="{11BCAC59-F2B4-434D-8C0C-F35EA6E639F0}" destId="{4A52BE9B-B2E0-43B3-ADE3-629A8B17E20E}" srcOrd="0" destOrd="0" presId="urn:microsoft.com/office/officeart/2005/8/layout/cycle2"/>
    <dgm:cxn modelId="{FA0252D6-3D23-47FA-B27D-9D82DD1310D1}" srcId="{245790E8-B305-498D-9EF7-7FBAF72B412D}" destId="{060BB97C-6FE2-47FA-B2D2-459A89FB37CF}" srcOrd="5" destOrd="0" parTransId="{89671F6D-E1B5-4A6A-A89D-327A203E1153}" sibTransId="{EB62F6BA-CD0A-4B7A-976A-946721EB8242}"/>
    <dgm:cxn modelId="{81A5DD9E-B5F1-42D2-99D0-A6C225C9BC0B}" type="presOf" srcId="{11BCAC59-F2B4-434D-8C0C-F35EA6E639F0}" destId="{36AD9F68-6EF8-4213-B32C-4BD7418482F8}" srcOrd="1" destOrd="0" presId="urn:microsoft.com/office/officeart/2005/8/layout/cycle2"/>
    <dgm:cxn modelId="{A831777C-3706-4544-A882-A3F87E048EF5}" type="presOf" srcId="{F42615D6-A909-43DC-AD21-C2677B6B1CAD}" destId="{A5597439-C8C7-4070-9D8D-06594EFF5174}" srcOrd="0" destOrd="0" presId="urn:microsoft.com/office/officeart/2005/8/layout/cycle2"/>
    <dgm:cxn modelId="{15BAF1AE-BF46-477C-BB78-60172FEBD777}" type="presOf" srcId="{FD609B3E-4A84-42A0-B985-4DD2200358BA}" destId="{2DD87E86-C8E5-4D66-B6E2-667BA7BE9488}" srcOrd="0" destOrd="0" presId="urn:microsoft.com/office/officeart/2005/8/layout/cycle2"/>
    <dgm:cxn modelId="{82718E48-CC8B-40CC-80BA-B4BD9D25D8F8}" type="presOf" srcId="{EE1E9EAE-2F36-41DF-B55D-5CB2324B1352}" destId="{4BDE6CAA-7300-4CF7-8B4E-8C47F566DC24}" srcOrd="1" destOrd="0" presId="urn:microsoft.com/office/officeart/2005/8/layout/cycle2"/>
    <dgm:cxn modelId="{BF24CEB1-C480-4DFB-8025-F9B28F37C48D}" srcId="{245790E8-B305-498D-9EF7-7FBAF72B412D}" destId="{3C69EDCF-64CC-464C-8B67-705D70CC30AD}" srcOrd="1" destOrd="0" parTransId="{F5281312-7E21-474E-9B07-98E5AAA6319B}" sibTransId="{EE1E9EAE-2F36-41DF-B55D-5CB2324B1352}"/>
    <dgm:cxn modelId="{8BD22CE4-1F08-41AF-93AE-273756C18B7F}" type="presOf" srcId="{F41C8B55-43BF-4B80-B350-12825A7EA9FF}" destId="{0201C4C1-F807-44FD-A025-DBF31932BD5D}" srcOrd="1" destOrd="0" presId="urn:microsoft.com/office/officeart/2005/8/layout/cycle2"/>
    <dgm:cxn modelId="{91CDDCC8-43B6-420A-B66C-32730E27922B}" type="presOf" srcId="{948D238F-0111-4649-9730-E4AC063CF3BE}" destId="{1A0F6461-134D-4B3E-9F57-AD3708B7300E}" srcOrd="1" destOrd="0" presId="urn:microsoft.com/office/officeart/2005/8/layout/cycle2"/>
    <dgm:cxn modelId="{77C3DE0B-D310-49FD-8015-33A66CD6373D}" type="presOf" srcId="{245790E8-B305-498D-9EF7-7FBAF72B412D}" destId="{00B4093D-61AD-4D56-A6DC-D7F9CB884269}" srcOrd="0" destOrd="0" presId="urn:microsoft.com/office/officeart/2005/8/layout/cycle2"/>
    <dgm:cxn modelId="{0580C296-BBDA-4F4F-83BB-851CE9B455B2}" srcId="{245790E8-B305-498D-9EF7-7FBAF72B412D}" destId="{F42615D6-A909-43DC-AD21-C2677B6B1CAD}" srcOrd="0" destOrd="0" parTransId="{EAD0F190-08E8-4ADB-A09B-995DB95F641C}" sibTransId="{948D238F-0111-4649-9730-E4AC063CF3BE}"/>
    <dgm:cxn modelId="{A5284FF3-4C1D-4CB1-B00A-BDE95F896604}" type="presOf" srcId="{D7AE5EBE-D6A6-4796-9060-3A030A06934F}" destId="{B9B5DC98-D785-4AAD-A99A-197D160966F3}" srcOrd="0" destOrd="0" presId="urn:microsoft.com/office/officeart/2005/8/layout/cycle2"/>
    <dgm:cxn modelId="{A29EAF14-C9F4-4156-92AC-EE7BCC7BC58D}" type="presOf" srcId="{EB62F6BA-CD0A-4B7A-976A-946721EB8242}" destId="{7CF0B9DD-D927-4CD2-AB36-0CA9515E2DBA}" srcOrd="1" destOrd="0" presId="urn:microsoft.com/office/officeart/2005/8/layout/cycle2"/>
    <dgm:cxn modelId="{E72FDD38-02FA-4307-AB52-41C8209AE85D}" type="presOf" srcId="{689DFC67-9626-4249-B7B9-6FCD97A70EF6}" destId="{13B229DA-B1D4-4987-B1F5-7D7D0EB32D0F}" srcOrd="0" destOrd="0" presId="urn:microsoft.com/office/officeart/2005/8/layout/cycle2"/>
    <dgm:cxn modelId="{69035E0A-1733-4459-ACE0-15F3ECB8B9AA}" type="presOf" srcId="{3C69EDCF-64CC-464C-8B67-705D70CC30AD}" destId="{2977EB42-96EE-48C4-95C1-925FF093D90F}" srcOrd="0" destOrd="0" presId="urn:microsoft.com/office/officeart/2005/8/layout/cycle2"/>
    <dgm:cxn modelId="{50B65A3D-B95F-4148-8B4C-E485AA755C22}" srcId="{245790E8-B305-498D-9EF7-7FBAF72B412D}" destId="{689DFC67-9626-4249-B7B9-6FCD97A70EF6}" srcOrd="3" destOrd="0" parTransId="{AC0D4A79-0A53-47CE-92E4-4DD1E13F0304}" sibTransId="{11BCAC59-F2B4-434D-8C0C-F35EA6E639F0}"/>
    <dgm:cxn modelId="{AE75B844-6C36-4FBF-B5AB-0E5A41817BCE}" type="presOf" srcId="{948D238F-0111-4649-9730-E4AC063CF3BE}" destId="{7AE3B6B8-27B0-41E6-867E-054365890E10}" srcOrd="0" destOrd="0" presId="urn:microsoft.com/office/officeart/2005/8/layout/cycle2"/>
    <dgm:cxn modelId="{194A5679-1CF6-41F6-92E3-D4974CC0CBD0}" type="presOf" srcId="{F41C8B55-43BF-4B80-B350-12825A7EA9FF}" destId="{7841A546-6ECD-4715-BA30-58EE9855C8F1}" srcOrd="0" destOrd="0" presId="urn:microsoft.com/office/officeart/2005/8/layout/cycle2"/>
    <dgm:cxn modelId="{8134EDCE-CF1F-4FBF-86C0-89552BCD5770}" type="presParOf" srcId="{00B4093D-61AD-4D56-A6DC-D7F9CB884269}" destId="{A5597439-C8C7-4070-9D8D-06594EFF5174}" srcOrd="0" destOrd="0" presId="urn:microsoft.com/office/officeart/2005/8/layout/cycle2"/>
    <dgm:cxn modelId="{61C55690-47E1-47B7-9078-DBADC5721D50}" type="presParOf" srcId="{00B4093D-61AD-4D56-A6DC-D7F9CB884269}" destId="{7AE3B6B8-27B0-41E6-867E-054365890E10}" srcOrd="1" destOrd="0" presId="urn:microsoft.com/office/officeart/2005/8/layout/cycle2"/>
    <dgm:cxn modelId="{0835DE20-33ED-416F-B47E-2EC073064810}" type="presParOf" srcId="{7AE3B6B8-27B0-41E6-867E-054365890E10}" destId="{1A0F6461-134D-4B3E-9F57-AD3708B7300E}" srcOrd="0" destOrd="0" presId="urn:microsoft.com/office/officeart/2005/8/layout/cycle2"/>
    <dgm:cxn modelId="{079A5538-BBC8-40D0-A142-C7E1E34350BE}" type="presParOf" srcId="{00B4093D-61AD-4D56-A6DC-D7F9CB884269}" destId="{2977EB42-96EE-48C4-95C1-925FF093D90F}" srcOrd="2" destOrd="0" presId="urn:microsoft.com/office/officeart/2005/8/layout/cycle2"/>
    <dgm:cxn modelId="{91AF5784-A001-473E-BC3B-5AE73E945E03}" type="presParOf" srcId="{00B4093D-61AD-4D56-A6DC-D7F9CB884269}" destId="{3DAFA54A-0DE2-49A5-8830-0652E33F2705}" srcOrd="3" destOrd="0" presId="urn:microsoft.com/office/officeart/2005/8/layout/cycle2"/>
    <dgm:cxn modelId="{35C84719-32C6-4C18-B753-C25E67723613}" type="presParOf" srcId="{3DAFA54A-0DE2-49A5-8830-0652E33F2705}" destId="{4BDE6CAA-7300-4CF7-8B4E-8C47F566DC24}" srcOrd="0" destOrd="0" presId="urn:microsoft.com/office/officeart/2005/8/layout/cycle2"/>
    <dgm:cxn modelId="{1443EA49-6A13-4461-8289-566333D366F7}" type="presParOf" srcId="{00B4093D-61AD-4D56-A6DC-D7F9CB884269}" destId="{B9B5DC98-D785-4AAD-A99A-197D160966F3}" srcOrd="4" destOrd="0" presId="urn:microsoft.com/office/officeart/2005/8/layout/cycle2"/>
    <dgm:cxn modelId="{D6F972F3-E4B5-4054-8CEB-979BF8BC015B}" type="presParOf" srcId="{00B4093D-61AD-4D56-A6DC-D7F9CB884269}" destId="{2DD87E86-C8E5-4D66-B6E2-667BA7BE9488}" srcOrd="5" destOrd="0" presId="urn:microsoft.com/office/officeart/2005/8/layout/cycle2"/>
    <dgm:cxn modelId="{FEEA3FE2-C1F8-4E2D-BD87-8E615D546CCC}" type="presParOf" srcId="{2DD87E86-C8E5-4D66-B6E2-667BA7BE9488}" destId="{DFF7AD35-0E47-4BC7-B8D7-C615694B47D5}" srcOrd="0" destOrd="0" presId="urn:microsoft.com/office/officeart/2005/8/layout/cycle2"/>
    <dgm:cxn modelId="{57191E27-1558-4322-B085-54E47E84B286}" type="presParOf" srcId="{00B4093D-61AD-4D56-A6DC-D7F9CB884269}" destId="{13B229DA-B1D4-4987-B1F5-7D7D0EB32D0F}" srcOrd="6" destOrd="0" presId="urn:microsoft.com/office/officeart/2005/8/layout/cycle2"/>
    <dgm:cxn modelId="{2194C45C-8C19-4DCF-A905-57C874203E37}" type="presParOf" srcId="{00B4093D-61AD-4D56-A6DC-D7F9CB884269}" destId="{4A52BE9B-B2E0-43B3-ADE3-629A8B17E20E}" srcOrd="7" destOrd="0" presId="urn:microsoft.com/office/officeart/2005/8/layout/cycle2"/>
    <dgm:cxn modelId="{6654062F-E550-4D4D-843E-F8DC8796510D}" type="presParOf" srcId="{4A52BE9B-B2E0-43B3-ADE3-629A8B17E20E}" destId="{36AD9F68-6EF8-4213-B32C-4BD7418482F8}" srcOrd="0" destOrd="0" presId="urn:microsoft.com/office/officeart/2005/8/layout/cycle2"/>
    <dgm:cxn modelId="{A2FEF188-F41F-4451-948D-C4B6E4D014A3}" type="presParOf" srcId="{00B4093D-61AD-4D56-A6DC-D7F9CB884269}" destId="{8BBC7AD9-5C3C-47F5-B399-BC39C36B80C8}" srcOrd="8" destOrd="0" presId="urn:microsoft.com/office/officeart/2005/8/layout/cycle2"/>
    <dgm:cxn modelId="{F3979F1C-674E-44B7-8523-E4F70405EF3D}" type="presParOf" srcId="{00B4093D-61AD-4D56-A6DC-D7F9CB884269}" destId="{7841A546-6ECD-4715-BA30-58EE9855C8F1}" srcOrd="9" destOrd="0" presId="urn:microsoft.com/office/officeart/2005/8/layout/cycle2"/>
    <dgm:cxn modelId="{AE08EFCB-CD1A-4A36-A37E-D11E03D8F2EA}" type="presParOf" srcId="{7841A546-6ECD-4715-BA30-58EE9855C8F1}" destId="{0201C4C1-F807-44FD-A025-DBF31932BD5D}" srcOrd="0" destOrd="0" presId="urn:microsoft.com/office/officeart/2005/8/layout/cycle2"/>
    <dgm:cxn modelId="{650D83D1-010F-418D-8C7B-C4286DDEF4E7}" type="presParOf" srcId="{00B4093D-61AD-4D56-A6DC-D7F9CB884269}" destId="{593FE542-E158-4DEC-B3BF-318CB79530B6}" srcOrd="10" destOrd="0" presId="urn:microsoft.com/office/officeart/2005/8/layout/cycle2"/>
    <dgm:cxn modelId="{7BDD93E1-2493-402A-9355-D557C397D9D1}" type="presParOf" srcId="{00B4093D-61AD-4D56-A6DC-D7F9CB884269}" destId="{CFAD4AF3-FC7D-43B2-8F10-235AD46B4F47}" srcOrd="11" destOrd="0" presId="urn:microsoft.com/office/officeart/2005/8/layout/cycle2"/>
    <dgm:cxn modelId="{0D56E61E-2720-4262-99BD-E565F3A66A35}" type="presParOf" srcId="{CFAD4AF3-FC7D-43B2-8F10-235AD46B4F47}" destId="{7CF0B9DD-D927-4CD2-AB36-0CA9515E2DBA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1332C7-050B-4A7D-87FD-40E76710D4ED}" type="doc">
      <dgm:prSet loTypeId="urn:microsoft.com/office/officeart/2005/8/layout/chevron1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55543A2B-59A6-4365-810E-E2DAF8F404D9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55 полномочий по 18 ГРБС ФБ</a:t>
          </a:r>
        </a:p>
        <a:p>
          <a:r>
            <a:rPr lang="ru-RU" sz="105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полномочий по 7 ГРБС КБ, в т. ч. </a:t>
          </a:r>
        </a:p>
        <a:p>
          <a:r>
            <a:rPr lang="ru-RU" sz="105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полномочие ФБ с использованием «сквозного механизма»</a:t>
          </a:r>
          <a:endParaRPr lang="ru-RU" sz="105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36F11-EF16-4FB0-84AB-2720C79878C4}" type="parTrans" cxnId="{FE2910BF-1BF1-4BA9-A187-A4602E76E057}">
      <dgm:prSet/>
      <dgm:spPr/>
      <dgm:t>
        <a:bodyPr/>
        <a:lstStyle/>
        <a:p>
          <a:endParaRPr lang="ru-RU"/>
        </a:p>
      </dgm:t>
    </dgm:pt>
    <dgm:pt modelId="{C04E8C78-5098-4DD5-A6D7-EE55B50D4366}" type="sibTrans" cxnId="{FE2910BF-1BF1-4BA9-A187-A4602E76E057}">
      <dgm:prSet/>
      <dgm:spPr/>
      <dgm:t>
        <a:bodyPr/>
        <a:lstStyle/>
        <a:p>
          <a:endParaRPr lang="ru-RU"/>
        </a:p>
      </dgm:t>
    </dgm:pt>
    <dgm:pt modelId="{1779F860-1A58-4613-831B-437883B0ECD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36</a:t>
          </a: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субсидий в краевой бюджет</a:t>
          </a:r>
        </a:p>
      </dgm:t>
    </dgm:pt>
    <dgm:pt modelId="{07D1F67A-B3F7-4230-991D-0B3E760A29A7}" type="parTrans" cxnId="{2D483134-3ECE-4C8E-9FD5-DC4BB8C1175A}">
      <dgm:prSet/>
      <dgm:spPr/>
      <dgm:t>
        <a:bodyPr/>
        <a:lstStyle/>
        <a:p>
          <a:endParaRPr lang="ru-RU"/>
        </a:p>
      </dgm:t>
    </dgm:pt>
    <dgm:pt modelId="{DA125EA9-A515-49BF-B6CB-CC677E52F0C1}" type="sibTrans" cxnId="{2D483134-3ECE-4C8E-9FD5-DC4BB8C1175A}">
      <dgm:prSet/>
      <dgm:spPr/>
      <dgm:t>
        <a:bodyPr/>
        <a:lstStyle/>
        <a:p>
          <a:endParaRPr lang="ru-RU"/>
        </a:p>
      </dgm:t>
    </dgm:pt>
    <dgm:pt modelId="{3A067930-9C1D-4D45-8D21-0DCCAD7528FC}">
      <dgm:prSet phldrT="[Текст]" custT="1"/>
      <dgm:spPr/>
      <dgm:t>
        <a:bodyPr/>
        <a:lstStyle/>
        <a:p>
          <a:r>
            <a:rPr lang="ru-RU" sz="12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2017 год</a:t>
          </a:r>
          <a:endParaRPr lang="ru-RU" sz="1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1035CD-8CBB-4B78-B77B-CC8869F41E3A}" type="parTrans" cxnId="{1A4D53BD-FCAE-4782-9972-DF67E855F7EB}">
      <dgm:prSet/>
      <dgm:spPr/>
      <dgm:t>
        <a:bodyPr/>
        <a:lstStyle/>
        <a:p>
          <a:endParaRPr lang="ru-RU"/>
        </a:p>
      </dgm:t>
    </dgm:pt>
    <dgm:pt modelId="{72D56065-6D1D-4449-912A-C6555186DF42}" type="sibTrans" cxnId="{1A4D53BD-FCAE-4782-9972-DF67E855F7EB}">
      <dgm:prSet/>
      <dgm:spPr/>
      <dgm:t>
        <a:bodyPr/>
        <a:lstStyle/>
        <a:p>
          <a:endParaRPr lang="ru-RU"/>
        </a:p>
      </dgm:t>
    </dgm:pt>
    <dgm:pt modelId="{892A471F-5DA4-4207-A9D8-4B72D7CDE015}" type="pres">
      <dgm:prSet presAssocID="{D61332C7-050B-4A7D-87FD-40E76710D4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F6356-0374-428E-B7E4-731D22AD667D}" type="pres">
      <dgm:prSet presAssocID="{3A067930-9C1D-4D45-8D21-0DCCAD7528FC}" presName="parTxOnly" presStyleLbl="node1" presStyleIdx="0" presStyleCnt="3" custScaleX="30612" custScaleY="35470" custLinFactNeighborX="-201" custLinFactNeighborY="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9BB01-376C-47D4-95A6-091FF141221B}" type="pres">
      <dgm:prSet presAssocID="{72D56065-6D1D-4449-912A-C6555186DF42}" presName="parTxOnlySpace" presStyleCnt="0"/>
      <dgm:spPr/>
      <dgm:t>
        <a:bodyPr/>
        <a:lstStyle/>
        <a:p>
          <a:endParaRPr lang="ru-RU"/>
        </a:p>
      </dgm:t>
    </dgm:pt>
    <dgm:pt modelId="{F3FDB173-428F-4273-883E-A10F9B3682A0}" type="pres">
      <dgm:prSet presAssocID="{55543A2B-59A6-4365-810E-E2DAF8F404D9}" presName="parTxOnly" presStyleLbl="node1" presStyleIdx="1" presStyleCnt="3" custScaleX="123405" custScaleY="87252" custLinFactNeighborX="-32149" custLinFactNeighborY="6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36E0-B380-4FD7-8335-532319CBCA15}" type="pres">
      <dgm:prSet presAssocID="{C04E8C78-5098-4DD5-A6D7-EE55B50D4366}" presName="parTxOnlySpace" presStyleCnt="0"/>
      <dgm:spPr/>
      <dgm:t>
        <a:bodyPr/>
        <a:lstStyle/>
        <a:p>
          <a:endParaRPr lang="ru-RU"/>
        </a:p>
      </dgm:t>
    </dgm:pt>
    <dgm:pt modelId="{F32064BB-464C-4BF2-BA8A-94D306474A6E}" type="pres">
      <dgm:prSet presAssocID="{1779F860-1A58-4613-831B-437883B0ECDD}" presName="parTxOnly" presStyleLbl="node1" presStyleIdx="2" presStyleCnt="3" custScaleY="89768" custLinFactNeighborX="-20472" custLinFactNeighborY="-250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524016-263B-478D-B2B3-5BC12820CA1B}" type="presOf" srcId="{1779F860-1A58-4613-831B-437883B0ECDD}" destId="{F32064BB-464C-4BF2-BA8A-94D306474A6E}" srcOrd="0" destOrd="0" presId="urn:microsoft.com/office/officeart/2005/8/layout/chevron1"/>
    <dgm:cxn modelId="{BEB28D89-CEF8-4AF8-95C5-C64F0EB91880}" type="presOf" srcId="{3A067930-9C1D-4D45-8D21-0DCCAD7528FC}" destId="{BA9F6356-0374-428E-B7E4-731D22AD667D}" srcOrd="0" destOrd="0" presId="urn:microsoft.com/office/officeart/2005/8/layout/chevron1"/>
    <dgm:cxn modelId="{1A4D53BD-FCAE-4782-9972-DF67E855F7EB}" srcId="{D61332C7-050B-4A7D-87FD-40E76710D4ED}" destId="{3A067930-9C1D-4D45-8D21-0DCCAD7528FC}" srcOrd="0" destOrd="0" parTransId="{DF1035CD-8CBB-4B78-B77B-CC8869F41E3A}" sibTransId="{72D56065-6D1D-4449-912A-C6555186DF42}"/>
    <dgm:cxn modelId="{EB61AACA-B9EE-4C15-BED2-B7B0F351A380}" type="presOf" srcId="{D61332C7-050B-4A7D-87FD-40E76710D4ED}" destId="{892A471F-5DA4-4207-A9D8-4B72D7CDE015}" srcOrd="0" destOrd="0" presId="urn:microsoft.com/office/officeart/2005/8/layout/chevron1"/>
    <dgm:cxn modelId="{FE2910BF-1BF1-4BA9-A187-A4602E76E057}" srcId="{D61332C7-050B-4A7D-87FD-40E76710D4ED}" destId="{55543A2B-59A6-4365-810E-E2DAF8F404D9}" srcOrd="1" destOrd="0" parTransId="{55336F11-EF16-4FB0-84AB-2720C79878C4}" sibTransId="{C04E8C78-5098-4DD5-A6D7-EE55B50D4366}"/>
    <dgm:cxn modelId="{2D483134-3ECE-4C8E-9FD5-DC4BB8C1175A}" srcId="{D61332C7-050B-4A7D-87FD-40E76710D4ED}" destId="{1779F860-1A58-4613-831B-437883B0ECDD}" srcOrd="2" destOrd="0" parTransId="{07D1F67A-B3F7-4230-991D-0B3E760A29A7}" sibTransId="{DA125EA9-A515-49BF-B6CB-CC677E52F0C1}"/>
    <dgm:cxn modelId="{DC94886B-A409-497C-9ECF-F35354BE0F00}" type="presOf" srcId="{55543A2B-59A6-4365-810E-E2DAF8F404D9}" destId="{F3FDB173-428F-4273-883E-A10F9B3682A0}" srcOrd="0" destOrd="0" presId="urn:microsoft.com/office/officeart/2005/8/layout/chevron1"/>
    <dgm:cxn modelId="{9A69B6B5-5DC7-4FF7-B9E5-CCEC6B487E71}" type="presParOf" srcId="{892A471F-5DA4-4207-A9D8-4B72D7CDE015}" destId="{BA9F6356-0374-428E-B7E4-731D22AD667D}" srcOrd="0" destOrd="0" presId="urn:microsoft.com/office/officeart/2005/8/layout/chevron1"/>
    <dgm:cxn modelId="{793DE6EA-08F2-4040-9A71-0BCDE0F86256}" type="presParOf" srcId="{892A471F-5DA4-4207-A9D8-4B72D7CDE015}" destId="{2E39BB01-376C-47D4-95A6-091FF141221B}" srcOrd="1" destOrd="0" presId="urn:microsoft.com/office/officeart/2005/8/layout/chevron1"/>
    <dgm:cxn modelId="{8D833BBE-3422-4101-B1DF-2C76D2DF7220}" type="presParOf" srcId="{892A471F-5DA4-4207-A9D8-4B72D7CDE015}" destId="{F3FDB173-428F-4273-883E-A10F9B3682A0}" srcOrd="2" destOrd="0" presId="urn:microsoft.com/office/officeart/2005/8/layout/chevron1"/>
    <dgm:cxn modelId="{66F30ABD-2D40-4B3C-ACD5-02A44598797D}" type="presParOf" srcId="{892A471F-5DA4-4207-A9D8-4B72D7CDE015}" destId="{F22B36E0-B380-4FD7-8335-532319CBCA15}" srcOrd="3" destOrd="0" presId="urn:microsoft.com/office/officeart/2005/8/layout/chevron1"/>
    <dgm:cxn modelId="{213B69F1-2267-443D-950D-D34BB0A14234}" type="presParOf" srcId="{892A471F-5DA4-4207-A9D8-4B72D7CDE015}" destId="{F32064BB-464C-4BF2-BA8A-94D306474A6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1332C7-050B-4A7D-87FD-40E76710D4ED}" type="doc">
      <dgm:prSet loTypeId="urn:microsoft.com/office/officeart/2005/8/layout/chevron1" loCatId="process" qsTypeId="urn:microsoft.com/office/officeart/2005/8/quickstyle/3d4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55543A2B-59A6-4365-810E-E2DAF8F404D9}">
      <dgm:prSet phldrT="[Текст]" custT="1"/>
      <dgm:spPr/>
      <dgm:t>
        <a:bodyPr/>
        <a:lstStyle/>
        <a:p>
          <a:r>
            <a:rPr lang="ru-RU" sz="105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 полномочий по 19 ГРБС ФБ</a:t>
          </a:r>
        </a:p>
        <a:p>
          <a:r>
            <a:rPr lang="ru-RU" sz="105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 полномочий по 14 ГРБС КБ, в т. ч. 18 полномочий ФБ с использованием «сквозного механизма»</a:t>
          </a:r>
          <a:endParaRPr lang="ru-RU" sz="105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336F11-EF16-4FB0-84AB-2720C79878C4}" type="parTrans" cxnId="{FE2910BF-1BF1-4BA9-A187-A4602E76E057}">
      <dgm:prSet/>
      <dgm:spPr/>
      <dgm:t>
        <a:bodyPr/>
        <a:lstStyle/>
        <a:p>
          <a:endParaRPr lang="ru-RU"/>
        </a:p>
      </dgm:t>
    </dgm:pt>
    <dgm:pt modelId="{C04E8C78-5098-4DD5-A6D7-EE55B50D4366}" type="sibTrans" cxnId="{FE2910BF-1BF1-4BA9-A187-A4602E76E057}">
      <dgm:prSet/>
      <dgm:spPr/>
      <dgm:t>
        <a:bodyPr/>
        <a:lstStyle/>
        <a:p>
          <a:endParaRPr lang="ru-RU"/>
        </a:p>
      </dgm:t>
    </dgm:pt>
    <dgm:pt modelId="{1779F860-1A58-4613-831B-437883B0ECDD}">
      <dgm:prSet phldrT="[Текст]" custT="1"/>
      <dgm:spPr/>
      <dgm:t>
        <a:bodyPr/>
        <a:lstStyle/>
        <a:p>
          <a:r>
            <a:rPr lang="ru-RU" sz="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38</a:t>
          </a:r>
          <a:r>
            <a:rPr lang="ru-RU" sz="9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субсидий в краевой бюджет</a:t>
          </a:r>
        </a:p>
        <a:p>
          <a:r>
            <a:rPr lang="ru-RU" sz="9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 к заключению более </a:t>
          </a:r>
          <a:r>
            <a:rPr lang="ru-RU" sz="9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</a:t>
          </a:r>
          <a:r>
            <a:rPr lang="ru-RU" sz="9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субсидии в местный бюджет</a:t>
          </a:r>
        </a:p>
      </dgm:t>
    </dgm:pt>
    <dgm:pt modelId="{07D1F67A-B3F7-4230-991D-0B3E760A29A7}" type="parTrans" cxnId="{2D483134-3ECE-4C8E-9FD5-DC4BB8C1175A}">
      <dgm:prSet/>
      <dgm:spPr/>
      <dgm:t>
        <a:bodyPr/>
        <a:lstStyle/>
        <a:p>
          <a:endParaRPr lang="ru-RU"/>
        </a:p>
      </dgm:t>
    </dgm:pt>
    <dgm:pt modelId="{DA125EA9-A515-49BF-B6CB-CC677E52F0C1}" type="sibTrans" cxnId="{2D483134-3ECE-4C8E-9FD5-DC4BB8C1175A}">
      <dgm:prSet/>
      <dgm:spPr/>
      <dgm:t>
        <a:bodyPr/>
        <a:lstStyle/>
        <a:p>
          <a:endParaRPr lang="ru-RU"/>
        </a:p>
      </dgm:t>
    </dgm:pt>
    <dgm:pt modelId="{3A067930-9C1D-4D45-8D21-0DCCAD7528FC}">
      <dgm:prSet phldrT="[Текст]" custT="1"/>
      <dgm:spPr/>
      <dgm:t>
        <a:bodyPr/>
        <a:lstStyle/>
        <a:p>
          <a:r>
            <a: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2018 год</a:t>
          </a:r>
        </a:p>
      </dgm:t>
    </dgm:pt>
    <dgm:pt modelId="{DF1035CD-8CBB-4B78-B77B-CC8869F41E3A}" type="parTrans" cxnId="{1A4D53BD-FCAE-4782-9972-DF67E855F7EB}">
      <dgm:prSet/>
      <dgm:spPr/>
      <dgm:t>
        <a:bodyPr/>
        <a:lstStyle/>
        <a:p>
          <a:endParaRPr lang="ru-RU"/>
        </a:p>
      </dgm:t>
    </dgm:pt>
    <dgm:pt modelId="{72D56065-6D1D-4449-912A-C6555186DF42}" type="sibTrans" cxnId="{1A4D53BD-FCAE-4782-9972-DF67E855F7EB}">
      <dgm:prSet/>
      <dgm:spPr/>
      <dgm:t>
        <a:bodyPr/>
        <a:lstStyle/>
        <a:p>
          <a:endParaRPr lang="ru-RU"/>
        </a:p>
      </dgm:t>
    </dgm:pt>
    <dgm:pt modelId="{892A471F-5DA4-4207-A9D8-4B72D7CDE015}" type="pres">
      <dgm:prSet presAssocID="{D61332C7-050B-4A7D-87FD-40E76710D4E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9F6356-0374-428E-B7E4-731D22AD667D}" type="pres">
      <dgm:prSet presAssocID="{3A067930-9C1D-4D45-8D21-0DCCAD7528FC}" presName="parTxOnly" presStyleLbl="node1" presStyleIdx="0" presStyleCnt="3" custScaleX="30612" custScaleY="35470" custLinFactNeighborX="-201" custLinFactNeighborY="7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9BB01-376C-47D4-95A6-091FF141221B}" type="pres">
      <dgm:prSet presAssocID="{72D56065-6D1D-4449-912A-C6555186DF42}" presName="parTxOnlySpace" presStyleCnt="0"/>
      <dgm:spPr/>
      <dgm:t>
        <a:bodyPr/>
        <a:lstStyle/>
        <a:p>
          <a:endParaRPr lang="ru-RU"/>
        </a:p>
      </dgm:t>
    </dgm:pt>
    <dgm:pt modelId="{F3FDB173-428F-4273-883E-A10F9B3682A0}" type="pres">
      <dgm:prSet presAssocID="{55543A2B-59A6-4365-810E-E2DAF8F404D9}" presName="parTxOnly" presStyleLbl="node1" presStyleIdx="1" presStyleCnt="3" custScaleX="123405" custScaleY="75044" custLinFactNeighborX="-30214" custLinFactNeighborY="25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2B36E0-B380-4FD7-8335-532319CBCA15}" type="pres">
      <dgm:prSet presAssocID="{C04E8C78-5098-4DD5-A6D7-EE55B50D4366}" presName="parTxOnlySpace" presStyleCnt="0"/>
      <dgm:spPr/>
      <dgm:t>
        <a:bodyPr/>
        <a:lstStyle/>
        <a:p>
          <a:endParaRPr lang="ru-RU"/>
        </a:p>
      </dgm:t>
    </dgm:pt>
    <dgm:pt modelId="{F32064BB-464C-4BF2-BA8A-94D306474A6E}" type="pres">
      <dgm:prSet presAssocID="{1779F860-1A58-4613-831B-437883B0ECDD}" presName="parTxOnly" presStyleLbl="node1" presStyleIdx="2" presStyleCnt="3" custScaleY="79894" custLinFactNeighborX="-70161" custLinFactNeighborY="28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9BC3643-621E-4867-8B16-2DA53F28548C}" type="presOf" srcId="{1779F860-1A58-4613-831B-437883B0ECDD}" destId="{F32064BB-464C-4BF2-BA8A-94D306474A6E}" srcOrd="0" destOrd="0" presId="urn:microsoft.com/office/officeart/2005/8/layout/chevron1"/>
    <dgm:cxn modelId="{1A4D53BD-FCAE-4782-9972-DF67E855F7EB}" srcId="{D61332C7-050B-4A7D-87FD-40E76710D4ED}" destId="{3A067930-9C1D-4D45-8D21-0DCCAD7528FC}" srcOrd="0" destOrd="0" parTransId="{DF1035CD-8CBB-4B78-B77B-CC8869F41E3A}" sibTransId="{72D56065-6D1D-4449-912A-C6555186DF42}"/>
    <dgm:cxn modelId="{B0BE223B-0F50-496E-BDE5-53133FBC82AB}" type="presOf" srcId="{55543A2B-59A6-4365-810E-E2DAF8F404D9}" destId="{F3FDB173-428F-4273-883E-A10F9B3682A0}" srcOrd="0" destOrd="0" presId="urn:microsoft.com/office/officeart/2005/8/layout/chevron1"/>
    <dgm:cxn modelId="{FE2910BF-1BF1-4BA9-A187-A4602E76E057}" srcId="{D61332C7-050B-4A7D-87FD-40E76710D4ED}" destId="{55543A2B-59A6-4365-810E-E2DAF8F404D9}" srcOrd="1" destOrd="0" parTransId="{55336F11-EF16-4FB0-84AB-2720C79878C4}" sibTransId="{C04E8C78-5098-4DD5-A6D7-EE55B50D4366}"/>
    <dgm:cxn modelId="{2D483134-3ECE-4C8E-9FD5-DC4BB8C1175A}" srcId="{D61332C7-050B-4A7D-87FD-40E76710D4ED}" destId="{1779F860-1A58-4613-831B-437883B0ECDD}" srcOrd="2" destOrd="0" parTransId="{07D1F67A-B3F7-4230-991D-0B3E760A29A7}" sibTransId="{DA125EA9-A515-49BF-B6CB-CC677E52F0C1}"/>
    <dgm:cxn modelId="{12DD67CB-8CD1-42FA-9063-3FB03E8F8D2D}" type="presOf" srcId="{3A067930-9C1D-4D45-8D21-0DCCAD7528FC}" destId="{BA9F6356-0374-428E-B7E4-731D22AD667D}" srcOrd="0" destOrd="0" presId="urn:microsoft.com/office/officeart/2005/8/layout/chevron1"/>
    <dgm:cxn modelId="{E2F58C18-C877-4AFE-848F-FD2FE87E8101}" type="presOf" srcId="{D61332C7-050B-4A7D-87FD-40E76710D4ED}" destId="{892A471F-5DA4-4207-A9D8-4B72D7CDE015}" srcOrd="0" destOrd="0" presId="urn:microsoft.com/office/officeart/2005/8/layout/chevron1"/>
    <dgm:cxn modelId="{8BDD9ED5-C88E-4855-AF7B-1DD37D595FA9}" type="presParOf" srcId="{892A471F-5DA4-4207-A9D8-4B72D7CDE015}" destId="{BA9F6356-0374-428E-B7E4-731D22AD667D}" srcOrd="0" destOrd="0" presId="urn:microsoft.com/office/officeart/2005/8/layout/chevron1"/>
    <dgm:cxn modelId="{8B8BA77F-EA51-43DF-8107-713BA3423BBF}" type="presParOf" srcId="{892A471F-5DA4-4207-A9D8-4B72D7CDE015}" destId="{2E39BB01-376C-47D4-95A6-091FF141221B}" srcOrd="1" destOrd="0" presId="urn:microsoft.com/office/officeart/2005/8/layout/chevron1"/>
    <dgm:cxn modelId="{C48DF7F2-E120-420F-A19D-8B2837DA5DD4}" type="presParOf" srcId="{892A471F-5DA4-4207-A9D8-4B72D7CDE015}" destId="{F3FDB173-428F-4273-883E-A10F9B3682A0}" srcOrd="2" destOrd="0" presId="urn:microsoft.com/office/officeart/2005/8/layout/chevron1"/>
    <dgm:cxn modelId="{03056D28-3567-4009-8C12-852A1B5A9FE7}" type="presParOf" srcId="{892A471F-5DA4-4207-A9D8-4B72D7CDE015}" destId="{F22B36E0-B380-4FD7-8335-532319CBCA15}" srcOrd="3" destOrd="0" presId="urn:microsoft.com/office/officeart/2005/8/layout/chevron1"/>
    <dgm:cxn modelId="{271D36A6-DEAB-4CEB-872F-FA3FA4E027A4}" type="presParOf" srcId="{892A471F-5DA4-4207-A9D8-4B72D7CDE015}" destId="{F32064BB-464C-4BF2-BA8A-94D306474A6E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6B26C-5467-4090-86E3-182A7AECCC05}">
      <dsp:nvSpPr>
        <dsp:cNvPr id="0" name=""/>
        <dsp:cNvSpPr/>
      </dsp:nvSpPr>
      <dsp:spPr>
        <a:xfrm>
          <a:off x="431425" y="31367"/>
          <a:ext cx="4469540" cy="320091"/>
        </a:xfrm>
        <a:prstGeom prst="chevron">
          <a:avLst/>
        </a:prstGeom>
        <a:solidFill>
          <a:srgbClr val="FFC000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ysClr val="window" lastClr="FFFFFF"/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Особенности технологии:</a:t>
          </a:r>
          <a:endParaRPr lang="ru-RU" sz="1800" kern="1200" dirty="0">
            <a:solidFill>
              <a:sysClr val="window" lastClr="FFFFFF"/>
            </a:solidFill>
            <a:effectLst/>
            <a:latin typeface="Calibri"/>
            <a:ea typeface="+mn-ea"/>
            <a:cs typeface="+mn-cs"/>
          </a:endParaRPr>
        </a:p>
      </dsp:txBody>
      <dsp:txXfrm>
        <a:off x="591471" y="31367"/>
        <a:ext cx="4149449" cy="320091"/>
      </dsp:txXfrm>
    </dsp:sp>
    <dsp:sp modelId="{5BB05FEE-FDFE-4205-974E-C09C6A8BBEBC}">
      <dsp:nvSpPr>
        <dsp:cNvPr id="0" name=""/>
        <dsp:cNvSpPr/>
      </dsp:nvSpPr>
      <dsp:spPr>
        <a:xfrm>
          <a:off x="92257" y="387084"/>
          <a:ext cx="2511829" cy="513774"/>
        </a:xfrm>
        <a:prstGeom prst="chevron">
          <a:avLst/>
        </a:prstGeom>
        <a:solidFill>
          <a:srgbClr val="FFC000">
            <a:hueOff val="1485099"/>
            <a:satOff val="-6853"/>
            <a:lumOff val="252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Выплата по </a:t>
          </a:r>
          <a:r>
            <a:rPr lang="ru-RU" sz="1000" b="1" kern="1200" dirty="0" smtClean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НОМЕРУ</a:t>
          </a:r>
          <a:r>
            <a:rPr lang="ru-RU" sz="1000" b="1" kern="1200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платежной карты «Мир»</a:t>
          </a:r>
          <a:endParaRPr lang="ru-RU" sz="1000" kern="1200" dirty="0">
            <a:solidFill>
              <a:srgbClr val="44546A">
                <a:lumMod val="75000"/>
              </a:srgbClr>
            </a:solidFill>
            <a:effectLst/>
            <a:latin typeface="Calibri"/>
            <a:ea typeface="+mn-ea"/>
            <a:cs typeface="+mn-cs"/>
          </a:endParaRPr>
        </a:p>
      </dsp:txBody>
      <dsp:txXfrm>
        <a:off x="349144" y="387084"/>
        <a:ext cx="1998055" cy="513774"/>
      </dsp:txXfrm>
    </dsp:sp>
    <dsp:sp modelId="{B5E8F376-D4E5-46B7-9F84-39E0A7FC5BD4}">
      <dsp:nvSpPr>
        <dsp:cNvPr id="0" name=""/>
        <dsp:cNvSpPr/>
      </dsp:nvSpPr>
      <dsp:spPr>
        <a:xfrm>
          <a:off x="2400552" y="349339"/>
          <a:ext cx="2845329" cy="535475"/>
        </a:xfrm>
        <a:prstGeom prst="chevron">
          <a:avLst/>
        </a:prstGeom>
        <a:solidFill>
          <a:srgbClr val="FFC000">
            <a:tint val="40000"/>
            <a:alpha val="9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44546A">
                  <a:lumMod val="75000"/>
                </a:srgb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Возможность использования средств физическим лицом 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rgbClr val="44546A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В ДЕНЬ ОСУЩЕСТВЛЕНИЯ ВЫПЛАТ</a:t>
          </a:r>
          <a:endParaRPr lang="ru-RU" sz="1000" b="1" kern="1200" dirty="0">
            <a:solidFill>
              <a:srgbClr val="44546A">
                <a:lumMod val="75000"/>
              </a:srgb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668290" y="349339"/>
        <a:ext cx="2309854" cy="535475"/>
      </dsp:txXfrm>
    </dsp:sp>
    <dsp:sp modelId="{371633A6-48AA-47D5-84BB-519CD206B076}">
      <dsp:nvSpPr>
        <dsp:cNvPr id="0" name=""/>
        <dsp:cNvSpPr/>
      </dsp:nvSpPr>
      <dsp:spPr>
        <a:xfrm>
          <a:off x="450332" y="916158"/>
          <a:ext cx="4477838" cy="329920"/>
        </a:xfrm>
        <a:prstGeom prst="chevron">
          <a:avLst/>
        </a:prstGeom>
        <a:solidFill>
          <a:srgbClr val="FFC000">
            <a:hueOff val="2970198"/>
            <a:satOff val="-13705"/>
            <a:lumOff val="504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ysClr val="window" lastClr="FFFFFF"/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Преимущества технологии:</a:t>
          </a:r>
          <a:endParaRPr lang="ru-RU" sz="1400" b="1" kern="1200" dirty="0">
            <a:solidFill>
              <a:sysClr val="window" lastClr="FFFFFF"/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615292" y="916158"/>
        <a:ext cx="4147918" cy="329920"/>
      </dsp:txXfrm>
    </dsp:sp>
    <dsp:sp modelId="{F79DC995-19D4-495D-8117-4EA16D63B0CA}">
      <dsp:nvSpPr>
        <dsp:cNvPr id="0" name=""/>
        <dsp:cNvSpPr/>
      </dsp:nvSpPr>
      <dsp:spPr>
        <a:xfrm>
          <a:off x="0" y="1299900"/>
          <a:ext cx="693441" cy="513774"/>
        </a:xfrm>
        <a:prstGeom prst="chevron">
          <a:avLst/>
        </a:prstGeom>
        <a:solidFill>
          <a:srgbClr val="FFC000">
            <a:hueOff val="4455297"/>
            <a:satOff val="-20558"/>
            <a:lumOff val="756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1</a:t>
          </a:r>
          <a:endParaRPr lang="ru-RU" sz="1000" b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56887" y="1299900"/>
        <a:ext cx="179667" cy="513774"/>
      </dsp:txXfrm>
    </dsp:sp>
    <dsp:sp modelId="{C03B6F76-44BC-4545-BECF-823DD92C641A}">
      <dsp:nvSpPr>
        <dsp:cNvPr id="0" name=""/>
        <dsp:cNvSpPr/>
      </dsp:nvSpPr>
      <dsp:spPr>
        <a:xfrm>
          <a:off x="654774" y="1264281"/>
          <a:ext cx="4371105" cy="595491"/>
        </a:xfrm>
        <a:prstGeom prst="chevron">
          <a:avLst/>
        </a:prstGeom>
        <a:solidFill>
          <a:srgbClr val="FFC000">
            <a:tint val="40000"/>
            <a:alpha val="90000"/>
            <a:hueOff val="2302784"/>
            <a:satOff val="-12252"/>
            <a:lumOff val="-698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2302784"/>
              <a:satOff val="-12252"/>
              <a:lumOff val="-698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Создание условий </a:t>
          </a: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для реализации части 5 статьи 30.5 Федерального закона от 27 июня 2011 г. </a:t>
          </a:r>
        </a:p>
        <a:p>
          <a:pPr lvl="0" algn="ctr" defTabSz="44450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№ 161-ФЗ «О национальной платежной системе» </a:t>
          </a:r>
        </a:p>
        <a:p>
          <a:pPr lvl="0" algn="ctr" defTabSz="44450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в части полномасштабного внедрения платежных карт «Мир»</a:t>
          </a:r>
          <a:endParaRPr lang="ru-RU" sz="100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952520" y="1264281"/>
        <a:ext cx="3775614" cy="595491"/>
      </dsp:txXfrm>
    </dsp:sp>
    <dsp:sp modelId="{5AC33D30-0151-4E40-B893-5D88855D15EA}">
      <dsp:nvSpPr>
        <dsp:cNvPr id="0" name=""/>
        <dsp:cNvSpPr/>
      </dsp:nvSpPr>
      <dsp:spPr>
        <a:xfrm>
          <a:off x="0" y="1926461"/>
          <a:ext cx="693441" cy="513774"/>
        </a:xfrm>
        <a:prstGeom prst="chevron">
          <a:avLst/>
        </a:prstGeom>
        <a:solidFill>
          <a:srgbClr val="FFC000">
            <a:hueOff val="5940396"/>
            <a:satOff val="-27410"/>
            <a:lumOff val="1009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2</a:t>
          </a:r>
          <a:endParaRPr lang="ru-RU" sz="1000" b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56887" y="1926461"/>
        <a:ext cx="179667" cy="513774"/>
      </dsp:txXfrm>
    </dsp:sp>
    <dsp:sp modelId="{396FC962-7EF6-46A4-854B-4CEF2955979B}">
      <dsp:nvSpPr>
        <dsp:cNvPr id="0" name=""/>
        <dsp:cNvSpPr/>
      </dsp:nvSpPr>
      <dsp:spPr>
        <a:xfrm>
          <a:off x="654774" y="1934548"/>
          <a:ext cx="4406669" cy="508081"/>
        </a:xfrm>
        <a:prstGeom prst="chevron">
          <a:avLst/>
        </a:prstGeom>
        <a:solidFill>
          <a:srgbClr val="FFC000">
            <a:tint val="40000"/>
            <a:alpha val="90000"/>
            <a:hueOff val="4605567"/>
            <a:satOff val="-24504"/>
            <a:lumOff val="-1396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4605567"/>
              <a:satOff val="-24504"/>
              <a:lumOff val="-1396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Сокращение перечня реквизитов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получателя, необходимых для     осуществления выплат, и </a:t>
          </a:r>
        </a:p>
        <a:p>
          <a:pPr lvl="0" algn="ctr" defTabSz="466725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снижение риска возникновения ошибок при их указании 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908815" y="1934548"/>
        <a:ext cx="3898588" cy="508081"/>
      </dsp:txXfrm>
    </dsp:sp>
    <dsp:sp modelId="{F62FC809-3EAF-4647-BC8B-CA669BFA7C7C}">
      <dsp:nvSpPr>
        <dsp:cNvPr id="0" name=""/>
        <dsp:cNvSpPr/>
      </dsp:nvSpPr>
      <dsp:spPr>
        <a:xfrm>
          <a:off x="0" y="2512164"/>
          <a:ext cx="693441" cy="513774"/>
        </a:xfrm>
        <a:prstGeom prst="chevron">
          <a:avLst/>
        </a:prstGeom>
        <a:solidFill>
          <a:srgbClr val="FFC000">
            <a:hueOff val="7425494"/>
            <a:satOff val="-34263"/>
            <a:lumOff val="1261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3</a:t>
          </a:r>
          <a:endParaRPr lang="ru-RU" sz="1000" b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56887" y="2512164"/>
        <a:ext cx="179667" cy="513774"/>
      </dsp:txXfrm>
    </dsp:sp>
    <dsp:sp modelId="{66AE5171-5069-45FA-AAA7-FDD7FE55834D}">
      <dsp:nvSpPr>
        <dsp:cNvPr id="0" name=""/>
        <dsp:cNvSpPr/>
      </dsp:nvSpPr>
      <dsp:spPr>
        <a:xfrm>
          <a:off x="654774" y="2561075"/>
          <a:ext cx="4442031" cy="426432"/>
        </a:xfrm>
        <a:prstGeom prst="chevron">
          <a:avLst/>
        </a:prstGeom>
        <a:solidFill>
          <a:srgbClr val="FFC000">
            <a:tint val="40000"/>
            <a:alpha val="90000"/>
            <a:hueOff val="6908351"/>
            <a:satOff val="-36757"/>
            <a:lumOff val="-2094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6908351"/>
              <a:satOff val="-36757"/>
              <a:lumOff val="-2094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Исключение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случаев выплаты 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по недействительным (устаревшим, заблокированным) реквизитам и картам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867990" y="2561075"/>
        <a:ext cx="4015599" cy="426432"/>
      </dsp:txXfrm>
    </dsp:sp>
    <dsp:sp modelId="{17202C47-6FBF-4404-98ED-DFAE75D0B9A2}">
      <dsp:nvSpPr>
        <dsp:cNvPr id="0" name=""/>
        <dsp:cNvSpPr/>
      </dsp:nvSpPr>
      <dsp:spPr>
        <a:xfrm>
          <a:off x="0" y="3097867"/>
          <a:ext cx="693441" cy="513774"/>
        </a:xfrm>
        <a:prstGeom prst="chevron">
          <a:avLst/>
        </a:prstGeom>
        <a:solidFill>
          <a:srgbClr val="FFC000">
            <a:hueOff val="8910593"/>
            <a:satOff val="-41115"/>
            <a:lumOff val="1513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4</a:t>
          </a:r>
          <a:endParaRPr lang="ru-RU" sz="1000" b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56887" y="3097867"/>
        <a:ext cx="179667" cy="513774"/>
      </dsp:txXfrm>
    </dsp:sp>
    <dsp:sp modelId="{2B1C9AAD-432E-4711-A7CA-40713F751DC0}">
      <dsp:nvSpPr>
        <dsp:cNvPr id="0" name=""/>
        <dsp:cNvSpPr/>
      </dsp:nvSpPr>
      <dsp:spPr>
        <a:xfrm>
          <a:off x="654774" y="3122878"/>
          <a:ext cx="4389804" cy="474231"/>
        </a:xfrm>
        <a:prstGeom prst="chevron">
          <a:avLst/>
        </a:prstGeom>
        <a:solidFill>
          <a:srgbClr val="FFC000">
            <a:tint val="40000"/>
            <a:alpha val="90000"/>
            <a:hueOff val="9211134"/>
            <a:satOff val="-49009"/>
            <a:lumOff val="-2792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9211134"/>
              <a:satOff val="-49009"/>
              <a:lumOff val="-2792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8895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1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Сокращение времени</a:t>
          </a:r>
        </a:p>
        <a:p>
          <a:pPr lvl="0" algn="ctr" defTabSz="488950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10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доведения денежных средств до получателя </a:t>
          </a:r>
          <a:endParaRPr lang="ru-RU" sz="110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891890" y="3122878"/>
        <a:ext cx="3915573" cy="474231"/>
      </dsp:txXfrm>
    </dsp:sp>
    <dsp:sp modelId="{ABB48E2C-B5E6-4147-A469-AC6ECA163FC8}">
      <dsp:nvSpPr>
        <dsp:cNvPr id="0" name=""/>
        <dsp:cNvSpPr/>
      </dsp:nvSpPr>
      <dsp:spPr>
        <a:xfrm>
          <a:off x="0" y="3683569"/>
          <a:ext cx="693441" cy="513774"/>
        </a:xfrm>
        <a:prstGeom prst="chevron">
          <a:avLst/>
        </a:prstGeom>
        <a:solidFill>
          <a:srgbClr val="FFC000">
            <a:hueOff val="10395692"/>
            <a:satOff val="-47968"/>
            <a:lumOff val="1765"/>
            <a:alphaOff val="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6350" rIns="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5</a:t>
          </a:r>
          <a:endParaRPr lang="ru-RU" sz="1000" b="1" kern="1200" dirty="0">
            <a:solidFill>
              <a:sysClr val="window" lastClr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256887" y="3683569"/>
        <a:ext cx="179667" cy="513774"/>
      </dsp:txXfrm>
    </dsp:sp>
    <dsp:sp modelId="{8601413F-B3E2-46D1-912D-C1A68D344778}">
      <dsp:nvSpPr>
        <dsp:cNvPr id="0" name=""/>
        <dsp:cNvSpPr/>
      </dsp:nvSpPr>
      <dsp:spPr>
        <a:xfrm>
          <a:off x="654774" y="3734566"/>
          <a:ext cx="4389804" cy="426432"/>
        </a:xfrm>
        <a:prstGeom prst="chevron">
          <a:avLst/>
        </a:prstGeom>
        <a:solidFill>
          <a:srgbClr val="FFC000">
            <a:tint val="40000"/>
            <a:alpha val="90000"/>
            <a:hueOff val="11513918"/>
            <a:satOff val="-61261"/>
            <a:lumOff val="-3490"/>
            <a:alphaOff val="0"/>
          </a:srgbClr>
        </a:solidFill>
        <a:ln w="6350" cap="flat" cmpd="sng" algn="ctr">
          <a:solidFill>
            <a:srgbClr val="FFC000">
              <a:tint val="40000"/>
              <a:alpha val="90000"/>
              <a:hueOff val="11513918"/>
              <a:satOff val="-61261"/>
              <a:lumOff val="-349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6985" rIns="0" bIns="6985" numCol="1" spcCol="1270" anchor="ctr" anchorCtr="0">
          <a:noAutofit/>
        </a:bodyPr>
        <a:lstStyle/>
        <a:p>
          <a:pPr lvl="0" algn="ctr" defTabSz="466725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Оптимизация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взаиморасчетов, </a:t>
          </a:r>
        </a:p>
        <a:p>
          <a:pPr lvl="0" algn="ctr" defTabSz="466725" rtl="0" eaLnBrk="0" fontAlgn="base" hangingPunct="0">
            <a:lnSpc>
              <a:spcPct val="90000"/>
            </a:lnSpc>
            <a:spcBef>
              <a:spcPct val="0"/>
            </a:spcBef>
            <a:spcAft>
              <a:spcPct val="0"/>
            </a:spcAft>
          </a:pP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Arial" panose="020B0604020202020204" pitchFamily="34" charset="0"/>
            </a:rPr>
            <a:t>исключение множества</a:t>
          </a:r>
          <a:r>
            <a:rPr lang="ru-RU" sz="1050" b="0" kern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effectLst/>
              <a:latin typeface="Cambria" pitchFamily="18" charset="0"/>
              <a:ea typeface="+mn-ea"/>
              <a:cs typeface="Arial" panose="020B0604020202020204" pitchFamily="34" charset="0"/>
            </a:rPr>
            <a:t> операций по расчетам с банками </a:t>
          </a:r>
          <a:endParaRPr lang="ru-RU" sz="1050" b="0" kern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effectLst/>
            <a:latin typeface="Cambria" pitchFamily="18" charset="0"/>
            <a:ea typeface="+mn-ea"/>
            <a:cs typeface="Arial" panose="020B0604020202020204" pitchFamily="34" charset="0"/>
          </a:endParaRPr>
        </a:p>
      </dsp:txBody>
      <dsp:txXfrm>
        <a:off x="867990" y="3734566"/>
        <a:ext cx="3963372" cy="42643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597439-C8C7-4070-9D8D-06594EFF5174}">
      <dsp:nvSpPr>
        <dsp:cNvPr id="0" name=""/>
        <dsp:cNvSpPr/>
      </dsp:nvSpPr>
      <dsp:spPr>
        <a:xfrm>
          <a:off x="1981814" y="159175"/>
          <a:ext cx="1051747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Органы, </a:t>
          </a:r>
          <a:br>
            <a:rPr lang="ru-RU" sz="80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</a:br>
          <a:r>
            <a:rPr lang="ru-RU" sz="80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осуществляющие выплаты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ГУ - Алтайское региональное отделение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ФСС РФ</a:t>
          </a:r>
          <a:endParaRPr lang="ru-RU" sz="800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2135839" y="313200"/>
        <a:ext cx="743697" cy="743697"/>
      </dsp:txXfrm>
    </dsp:sp>
    <dsp:sp modelId="{7AE3B6B8-27B0-41E6-867E-054365890E10}">
      <dsp:nvSpPr>
        <dsp:cNvPr id="0" name=""/>
        <dsp:cNvSpPr/>
      </dsp:nvSpPr>
      <dsp:spPr>
        <a:xfrm rot="1380131">
          <a:off x="3086541" y="812075"/>
          <a:ext cx="276896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089843" y="866838"/>
        <a:ext cx="193827" cy="212978"/>
      </dsp:txXfrm>
    </dsp:sp>
    <dsp:sp modelId="{2977EB42-96EE-48C4-95C1-925FF093D90F}">
      <dsp:nvSpPr>
        <dsp:cNvPr id="0" name=""/>
        <dsp:cNvSpPr/>
      </dsp:nvSpPr>
      <dsp:spPr>
        <a:xfrm>
          <a:off x="3420370" y="788768"/>
          <a:ext cx="1140778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mbria" pitchFamily="18" charset="0"/>
            <a:ea typeface="+mn-ea"/>
            <a:cs typeface="+mn-cs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УФК по Алтайскому краю</a:t>
          </a:r>
          <a:endParaRPr lang="ru-RU" sz="1050" b="1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3587433" y="942793"/>
        <a:ext cx="806652" cy="743697"/>
      </dsp:txXfrm>
    </dsp:sp>
    <dsp:sp modelId="{3DAFA54A-0DE2-49A5-8830-0652E33F2705}">
      <dsp:nvSpPr>
        <dsp:cNvPr id="0" name=""/>
        <dsp:cNvSpPr/>
      </dsp:nvSpPr>
      <dsp:spPr>
        <a:xfrm rot="5242897">
          <a:off x="3887463" y="1916589"/>
          <a:ext cx="277881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927241" y="1945944"/>
        <a:ext cx="194517" cy="212978"/>
      </dsp:txXfrm>
    </dsp:sp>
    <dsp:sp modelId="{B9B5DC98-D785-4AAD-A99A-197D160966F3}">
      <dsp:nvSpPr>
        <dsp:cNvPr id="0" name=""/>
        <dsp:cNvSpPr/>
      </dsp:nvSpPr>
      <dsp:spPr>
        <a:xfrm>
          <a:off x="3536889" y="2363258"/>
          <a:ext cx="1051747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altLang="ru-RU" sz="9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05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АО «НСПК»</a:t>
          </a:r>
          <a:endParaRPr lang="ru-RU" sz="1050" b="1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3690914" y="2517283"/>
        <a:ext cx="743697" cy="743697"/>
      </dsp:txXfrm>
    </dsp:sp>
    <dsp:sp modelId="{2DD87E86-C8E5-4D66-B6E2-667BA7BE9488}">
      <dsp:nvSpPr>
        <dsp:cNvPr id="0" name=""/>
        <dsp:cNvSpPr/>
      </dsp:nvSpPr>
      <dsp:spPr>
        <a:xfrm rot="9145771">
          <a:off x="3269001" y="3060868"/>
          <a:ext cx="249855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3339701" y="3114515"/>
        <a:ext cx="174899" cy="212978"/>
      </dsp:txXfrm>
    </dsp:sp>
    <dsp:sp modelId="{13B229DA-B1D4-4987-B1F5-7D7D0EB32D0F}">
      <dsp:nvSpPr>
        <dsp:cNvPr id="0" name=""/>
        <dsp:cNvSpPr/>
      </dsp:nvSpPr>
      <dsp:spPr>
        <a:xfrm>
          <a:off x="1964478" y="3113505"/>
          <a:ext cx="1322783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Кредитная организация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0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 (на сегодня банки: СБ, ВТБ, Левобережный)</a:t>
          </a:r>
          <a:endParaRPr lang="ru-RU" sz="900" b="0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2158195" y="3267530"/>
        <a:ext cx="935349" cy="743697"/>
      </dsp:txXfrm>
    </dsp:sp>
    <dsp:sp modelId="{4A52BE9B-B2E0-43B3-ADE3-629A8B17E20E}">
      <dsp:nvSpPr>
        <dsp:cNvPr id="0" name=""/>
        <dsp:cNvSpPr/>
      </dsp:nvSpPr>
      <dsp:spPr>
        <a:xfrm rot="12405655">
          <a:off x="1714789" y="3069948"/>
          <a:ext cx="267676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10800000">
        <a:off x="1790792" y="3159020"/>
        <a:ext cx="187373" cy="212978"/>
      </dsp:txXfrm>
    </dsp:sp>
    <dsp:sp modelId="{8BBC7AD9-5C3C-47F5-B399-BC39C36B80C8}">
      <dsp:nvSpPr>
        <dsp:cNvPr id="0" name=""/>
        <dsp:cNvSpPr/>
      </dsp:nvSpPr>
      <dsp:spPr>
        <a:xfrm>
          <a:off x="620962" y="2367657"/>
          <a:ext cx="1051747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b="1" kern="1200" dirty="0" smtClean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mbria" pitchFamily="18" charset="0"/>
            <a:ea typeface="+mn-ea"/>
            <a:cs typeface="+mn-cs"/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Расчетный центр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ЦБ РФ</a:t>
          </a:r>
          <a:endParaRPr lang="ru-RU" sz="1050" b="1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774987" y="2521682"/>
        <a:ext cx="743697" cy="743697"/>
      </dsp:txXfrm>
    </dsp:sp>
    <dsp:sp modelId="{7841A546-6ECD-4715-BA30-58EE9855C8F1}">
      <dsp:nvSpPr>
        <dsp:cNvPr id="0" name=""/>
        <dsp:cNvSpPr/>
      </dsp:nvSpPr>
      <dsp:spPr>
        <a:xfrm rot="16200000">
          <a:off x="1007471" y="1886985"/>
          <a:ext cx="278729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049281" y="1999788"/>
        <a:ext cx="195110" cy="212978"/>
      </dsp:txXfrm>
    </dsp:sp>
    <dsp:sp modelId="{593FE542-E158-4DEC-B3BF-318CB79530B6}">
      <dsp:nvSpPr>
        <dsp:cNvPr id="0" name=""/>
        <dsp:cNvSpPr/>
      </dsp:nvSpPr>
      <dsp:spPr>
        <a:xfrm>
          <a:off x="559455" y="790005"/>
          <a:ext cx="1174760" cy="1051747"/>
        </a:xfrm>
        <a:prstGeom prst="ellipse">
          <a:avLst/>
        </a:prstGeom>
        <a:gradFill rotWithShape="0">
          <a:gsLst>
            <a:gs pos="0">
              <a:sysClr val="window" lastClr="FFFFFF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ysClr>
            </a:gs>
            <a:gs pos="50000">
              <a:sysClr val="window" lastClr="FFFFFF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ysClr>
            </a:gs>
            <a:gs pos="100000">
              <a:sysClr val="window" lastClr="FFFFFF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ys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100000"/>
            </a:lnSpc>
            <a:spcBef>
              <a:spcPct val="0"/>
            </a:spcBef>
            <a:spcAft>
              <a:spcPts val="200"/>
            </a:spcAft>
          </a:pPr>
          <a:r>
            <a:rPr lang="ru-RU" sz="800" b="0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Застрахованное лицо </a:t>
          </a:r>
          <a:r>
            <a:rPr lang="ru-RU" sz="900" b="1" kern="1200" dirty="0" smtClean="0">
              <a:solidFill>
                <a:srgbClr val="5B9BD5">
                  <a:lumMod val="50000"/>
                </a:srgbClr>
              </a:solidFill>
              <a:latin typeface="Cambria" pitchFamily="18" charset="0"/>
              <a:ea typeface="+mn-ea"/>
              <a:cs typeface="+mn-cs"/>
            </a:rPr>
            <a:t>Сотрудники УФК по Алтайскому краю</a:t>
          </a:r>
          <a:endParaRPr lang="ru-RU" sz="900" b="1" kern="1200" dirty="0">
            <a:solidFill>
              <a:srgbClr val="5B9BD5">
                <a:lumMod val="50000"/>
              </a:srgbClr>
            </a:solidFill>
            <a:latin typeface="Cambria" pitchFamily="18" charset="0"/>
            <a:ea typeface="+mn-ea"/>
            <a:cs typeface="+mn-cs"/>
          </a:endParaRPr>
        </a:p>
      </dsp:txBody>
      <dsp:txXfrm>
        <a:off x="731495" y="944030"/>
        <a:ext cx="830680" cy="743697"/>
      </dsp:txXfrm>
    </dsp:sp>
    <dsp:sp modelId="{CFAD4AF3-FC7D-43B2-8F10-235AD46B4F47}">
      <dsp:nvSpPr>
        <dsp:cNvPr id="0" name=""/>
        <dsp:cNvSpPr/>
      </dsp:nvSpPr>
      <dsp:spPr>
        <a:xfrm rot="20107782">
          <a:off x="1738305" y="815185"/>
          <a:ext cx="211552" cy="354964"/>
        </a:xfrm>
        <a:prstGeom prst="rightArrow">
          <a:avLst>
            <a:gd name="adj1" fmla="val 60000"/>
            <a:gd name="adj2" fmla="val 50000"/>
          </a:avLst>
        </a:prstGeom>
        <a:solidFill>
          <a:srgbClr val="ED7D31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41248" y="899524"/>
        <a:ext cx="148086" cy="2129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F6356-0374-428E-B7E4-731D22AD667D}">
      <dsp:nvSpPr>
        <dsp:cNvPr id="0" name=""/>
        <dsp:cNvSpPr/>
      </dsp:nvSpPr>
      <dsp:spPr>
        <a:xfrm>
          <a:off x="0" y="286806"/>
          <a:ext cx="806391" cy="373744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2017 год</a:t>
          </a:r>
          <a:endParaRPr lang="ru-RU" sz="12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872" y="286806"/>
        <a:ext cx="432647" cy="373744"/>
      </dsp:txXfrm>
    </dsp:sp>
    <dsp:sp modelId="{F3FDB173-428F-4273-883E-A10F9B3682A0}">
      <dsp:nvSpPr>
        <dsp:cNvPr id="0" name=""/>
        <dsp:cNvSpPr/>
      </dsp:nvSpPr>
      <dsp:spPr>
        <a:xfrm>
          <a:off x="458808" y="19631"/>
          <a:ext cx="3250773" cy="919368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55 полномочий по 18 ГРБС ФБ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полномочий по 7 ГРБС КБ, в т. ч. 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полномочие ФБ с использованием «сквозного механизма»</a:t>
          </a:r>
          <a:endParaRPr lang="ru-RU" sz="1050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8492" y="19631"/>
        <a:ext cx="2331405" cy="919368"/>
      </dsp:txXfrm>
    </dsp:sp>
    <dsp:sp modelId="{F32064BB-464C-4BF2-BA8A-94D306474A6E}">
      <dsp:nvSpPr>
        <dsp:cNvPr id="0" name=""/>
        <dsp:cNvSpPr/>
      </dsp:nvSpPr>
      <dsp:spPr>
        <a:xfrm>
          <a:off x="3476919" y="0"/>
          <a:ext cx="2634231" cy="945878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36</a:t>
          </a: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субсидий в краевой бюджет</a:t>
          </a:r>
        </a:p>
      </dsp:txBody>
      <dsp:txXfrm>
        <a:off x="3949858" y="0"/>
        <a:ext cx="1688353" cy="9458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F6356-0374-428E-B7E4-731D22AD667D}">
      <dsp:nvSpPr>
        <dsp:cNvPr id="0" name=""/>
        <dsp:cNvSpPr/>
      </dsp:nvSpPr>
      <dsp:spPr>
        <a:xfrm>
          <a:off x="0" y="279467"/>
          <a:ext cx="838186" cy="388481"/>
        </a:xfrm>
        <a:prstGeom prst="chevron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2018 год</a:t>
          </a:r>
        </a:p>
      </dsp:txBody>
      <dsp:txXfrm>
        <a:off x="194241" y="279467"/>
        <a:ext cx="449705" cy="388481"/>
      </dsp:txXfrm>
    </dsp:sp>
    <dsp:sp modelId="{F3FDB173-428F-4273-883E-A10F9B3682A0}">
      <dsp:nvSpPr>
        <dsp:cNvPr id="0" name=""/>
        <dsp:cNvSpPr/>
      </dsp:nvSpPr>
      <dsp:spPr>
        <a:xfrm>
          <a:off x="482197" y="89760"/>
          <a:ext cx="3378948" cy="821911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 полномочий по 19 ГРБС ФБ</a:t>
          </a:r>
        </a:p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59 полномочий по 14 ГРБС КБ, в т. ч. 18 полномочий ФБ с использованием «сквозного механизма»</a:t>
          </a:r>
          <a:endParaRPr lang="ru-RU" sz="1050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93153" y="89760"/>
        <a:ext cx="2557037" cy="821911"/>
      </dsp:txXfrm>
    </dsp:sp>
    <dsp:sp modelId="{F32064BB-464C-4BF2-BA8A-94D306474A6E}">
      <dsp:nvSpPr>
        <dsp:cNvPr id="0" name=""/>
        <dsp:cNvSpPr/>
      </dsp:nvSpPr>
      <dsp:spPr>
        <a:xfrm>
          <a:off x="3477957" y="66366"/>
          <a:ext cx="2738097" cy="875030"/>
        </a:xfrm>
        <a:prstGeom prst="chevron">
          <a:avLst/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38</a:t>
          </a:r>
          <a:r>
            <a:rPr lang="ru-RU" sz="9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субсидий в краевой бюджет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Планируется к заключению более </a:t>
          </a:r>
          <a:r>
            <a:rPr lang="ru-RU" sz="900" b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200</a:t>
          </a:r>
          <a:r>
            <a:rPr lang="ru-RU" sz="9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Соглашений о перечислении субсидии в местный бюджет</a:t>
          </a:r>
        </a:p>
      </dsp:txBody>
      <dsp:txXfrm>
        <a:off x="3915472" y="66366"/>
        <a:ext cx="1863067" cy="8750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0.87316</cdr:x>
      <cdr:y>0.21439</cdr:y>
    </cdr:from>
    <cdr:to>
      <cdr:x>0.997</cdr:x>
      <cdr:y>0.45109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14744" y="451456"/>
          <a:ext cx="555231" cy="4984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ИД</a:t>
          </a:r>
        </a:p>
        <a:p xmlns:a="http://schemas.openxmlformats.org/drawingml/2006/main">
          <a:r>
            <a:rPr lang="ru-RU" sz="1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РНО</a:t>
          </a:r>
          <a:endParaRPr lang="ru-RU" sz="1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04C39-18DA-4E61-A13F-8ECA9590A6D9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4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FD3C3-E6C1-4937-8DA9-35967035E9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09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8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>
                <a:solidFill>
                  <a:prstClr val="black"/>
                </a:solidFill>
              </a:rPr>
              <a:pPr/>
              <a:t>4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375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75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916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375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87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716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172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22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44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011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440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960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608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26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346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1351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50954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801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479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305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6121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8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43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6F773E-E2BB-44E0-8BFA-C214B04A85DF}" type="datetimeFigureOut">
              <a:rPr lang="ru-RU" smtClean="0"/>
              <a:pPr/>
              <a:t>03.04.2018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4FE5D-40BB-4670-B889-E24A20A5EA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483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78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1" indent="-285743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8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8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10.02.2016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14400"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928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7.png"/><Relationship Id="rId18" Type="http://schemas.openxmlformats.org/officeDocument/2006/relationships/image" Target="../media/image12.gif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openxmlformats.org/officeDocument/2006/relationships/image" Target="../media/image11.png"/><Relationship Id="rId2" Type="http://schemas.openxmlformats.org/officeDocument/2006/relationships/image" Target="../media/image2.jpeg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9.png"/><Relationship Id="rId10" Type="http://schemas.openxmlformats.org/officeDocument/2006/relationships/diagramQuickStyle" Target="../diagrams/quickStyle2.xml"/><Relationship Id="rId19" Type="http://schemas.openxmlformats.org/officeDocument/2006/relationships/image" Target="../media/image13.png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3" Type="http://schemas.openxmlformats.org/officeDocument/2006/relationships/image" Target="../media/image15.jpeg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2" Type="http://schemas.openxmlformats.org/officeDocument/2006/relationships/image" Target="../media/image3.jpeg"/><Relationship Id="rId16" Type="http://schemas.microsoft.com/office/2007/relationships/diagramDrawing" Target="../diagrams/drawing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microsoft.com/office/2007/relationships/diagramDrawing" Target="../diagrams/drawing3.xml"/><Relationship Id="rId5" Type="http://schemas.openxmlformats.org/officeDocument/2006/relationships/image" Target="../media/image5.png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603"/>
            <a:ext cx="9144000" cy="3857625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508104" y="4011910"/>
            <a:ext cx="3420888" cy="10772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</a:t>
            </a:r>
          </a:p>
          <a:p>
            <a:pPr algn="ctr" eaLnBrk="1" hangingPunct="1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обслуживания силовых ведомств УФК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Алтайскому краю </a:t>
            </a:r>
          </a:p>
          <a:p>
            <a:pPr algn="ctr" eaLnBrk="1" hangingPunct="1"/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П.П. Попов</a:t>
            </a:r>
            <a:endParaRPr lang="ru-RU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16024" y="1221600"/>
            <a:ext cx="8856984" cy="16201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68579" tIns="34289" rIns="68579" bIns="34289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Кассовое обслуживание исполнения бюджетов и учет операций со средствами неучастников бюджетного процесса. 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24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Итоги 2017 года и задачи на 2018 </a:t>
            </a:r>
            <a:r>
              <a:rPr lang="ru-RU" sz="24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год</a:t>
            </a:r>
            <a:endParaRPr lang="ru-RU" sz="24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3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38603"/>
            <a:ext cx="5652120" cy="450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8603"/>
            <a:ext cx="648072" cy="486054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5" y="254627"/>
            <a:ext cx="2304256" cy="8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787301" y="3523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27584" y="267495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44546A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799" y="569976"/>
            <a:ext cx="443366" cy="52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280345" y="6682"/>
            <a:ext cx="6899435" cy="584757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pPr algn="ctr"/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Кассовое обслуживание </a:t>
            </a: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исполнения </a:t>
            </a:r>
            <a:r>
              <a:rPr lang="ru-RU" alt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бюджетов </a:t>
            </a:r>
            <a:endParaRPr lang="ru-RU" alt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/>
            <a:r>
              <a:rPr lang="ru-RU" alt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 учет операций со средствами неучастников бюджетного процесса</a:t>
            </a:r>
            <a:endParaRPr lang="ru-RU" alt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99591" y="633845"/>
            <a:ext cx="7833891" cy="1003796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42" name="Группа 41"/>
          <p:cNvGrpSpPr/>
          <p:nvPr/>
        </p:nvGrpSpPr>
        <p:grpSpPr>
          <a:xfrm>
            <a:off x="1082047" y="633845"/>
            <a:ext cx="7559550" cy="1073809"/>
            <a:chOff x="2607635" y="502088"/>
            <a:chExt cx="3613859" cy="484187"/>
          </a:xfrm>
        </p:grpSpPr>
        <p:sp>
          <p:nvSpPr>
            <p:cNvPr id="43" name="Скругленный прямоугольник 42"/>
            <p:cNvSpPr/>
            <p:nvPr/>
          </p:nvSpPr>
          <p:spPr>
            <a:xfrm>
              <a:off x="2607635" y="533555"/>
              <a:ext cx="3613859" cy="452720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44" name="Скругленный прямоугольник 4"/>
            <p:cNvSpPr/>
            <p:nvPr/>
          </p:nvSpPr>
          <p:spPr>
            <a:xfrm>
              <a:off x="2684581" y="502088"/>
              <a:ext cx="3443933" cy="484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150000"/>
                </a:lnSpc>
                <a:spcBef>
                  <a:spcPct val="0"/>
                </a:spcBef>
              </a:pP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Кассовое об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служив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ание  исполнения федерального бюджета</a:t>
              </a:r>
            </a:p>
            <a:p>
              <a:pPr marL="228600" indent="-228600" algn="just" defTabSz="444489"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Вы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плат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ы по картам «Мир»</a:t>
              </a:r>
            </a:p>
            <a:p>
              <a:pPr marL="228600" indent="-228600" algn="just" defTabSz="444489"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kern="0" dirty="0" smtClean="0">
                  <a:solidFill>
                    <a:srgbClr val="5B9BD5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Схема заключения Соглашений </a:t>
              </a:r>
              <a:r>
                <a:rPr lang="ru-RU" sz="1200" b="1" kern="0" dirty="0">
                  <a:solidFill>
                    <a:srgbClr val="5B9BD5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 перечислении</a:t>
              </a:r>
              <a:r>
                <a:rPr lang="ru-RU" sz="1200" b="1" kern="0" dirty="0">
                  <a:solidFill>
                    <a:srgbClr val="5B9BD5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субсидий в краевой бюджет с использованием подсистем ГИИС «Электронный бюджет»</a:t>
              </a:r>
            </a:p>
          </p:txBody>
        </p:sp>
      </p:grpSp>
      <p:sp>
        <p:nvSpPr>
          <p:cNvPr id="45" name="Скругленный прямоугольник 44"/>
          <p:cNvSpPr/>
          <p:nvPr/>
        </p:nvSpPr>
        <p:spPr>
          <a:xfrm>
            <a:off x="899591" y="1779662"/>
            <a:ext cx="7833891" cy="1440160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46" name="Группа 45"/>
          <p:cNvGrpSpPr/>
          <p:nvPr/>
        </p:nvGrpSpPr>
        <p:grpSpPr>
          <a:xfrm>
            <a:off x="1065279" y="1858384"/>
            <a:ext cx="7559550" cy="1433447"/>
            <a:chOff x="2610347" y="377481"/>
            <a:chExt cx="3613859" cy="666471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2610347" y="377481"/>
              <a:ext cx="3613859" cy="666471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48" name="Скругленный прямоугольник 4"/>
            <p:cNvSpPr/>
            <p:nvPr/>
          </p:nvSpPr>
          <p:spPr>
            <a:xfrm>
              <a:off x="2681677" y="481660"/>
              <a:ext cx="3443933" cy="5622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just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Кассовое обслуживание исполнения краевого и местных 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бюджетов</a:t>
              </a:r>
              <a:endParaRPr lang="ru-RU" sz="14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межбюджетных трансфертов под фактическую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потребность</a:t>
              </a:r>
              <a:endParaRPr lang="ru-RU" sz="12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 бюджетных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кредитов</a:t>
              </a:r>
              <a:endParaRPr lang="ru-RU" sz="12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Учет бюджетных обязательств получателей средств краевого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бюджета, 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бюджетов  городов Барнаула и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Бийска</a:t>
              </a:r>
              <a:endParaRPr lang="ru-RU" sz="12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FontTx/>
                <a:buAutoNum type="arabicPeriod"/>
              </a:pP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Погашение задолженности муниципальными учреждениями 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ИД и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РНО</a:t>
              </a:r>
              <a:endParaRPr lang="ru-RU" sz="1100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  <a:p>
              <a:pPr marL="228600" indent="-228600"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endParaRPr lang="ru-RU" sz="1100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  <a:p>
              <a:pPr marL="228600" indent="-228600"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endParaRPr lang="ru-RU" sz="1100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</p:txBody>
        </p:sp>
      </p:grpSp>
      <p:sp>
        <p:nvSpPr>
          <p:cNvPr id="49" name="Скругленный прямоугольник 48"/>
          <p:cNvSpPr/>
          <p:nvPr/>
        </p:nvSpPr>
        <p:spPr>
          <a:xfrm>
            <a:off x="956619" y="3508127"/>
            <a:ext cx="7776864" cy="935831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50" name="Группа 49"/>
          <p:cNvGrpSpPr/>
          <p:nvPr/>
        </p:nvGrpSpPr>
        <p:grpSpPr>
          <a:xfrm>
            <a:off x="1065279" y="3631580"/>
            <a:ext cx="7576317" cy="910729"/>
            <a:chOff x="2607635" y="533555"/>
            <a:chExt cx="3621874" cy="499251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2607635" y="533555"/>
              <a:ext cx="3621874" cy="499251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txBody>
            <a:bodyPr/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</a:pP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Учет 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операций со средствами 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иных неучастников </a:t>
              </a:r>
              <a:r>
                <a:rPr lang="ru-RU" sz="1400" b="1" dirty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бюджетного </a:t>
              </a:r>
              <a:r>
                <a:rPr lang="ru-RU" sz="1400" b="1" dirty="0" smtClean="0">
                  <a:solidFill>
                    <a:srgbClr val="4F81B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процесса</a:t>
              </a:r>
              <a:endParaRPr lang="ru-RU" sz="1400" b="1" dirty="0">
                <a:solidFill>
                  <a:srgbClr val="4F81B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Осуществление 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бюджетного </a:t>
              </a: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мониторинга</a:t>
              </a:r>
              <a:endParaRPr lang="ru-RU" sz="12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indent="-228600" algn="just" defTabSz="444489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AutoNum type="arabicPeriod"/>
              </a:pPr>
              <a:r>
                <a:rPr lang="ru-RU" sz="1200" b="1" dirty="0" smtClean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Казначейское </a:t>
              </a:r>
              <a:r>
                <a:rPr lang="ru-RU" sz="1200" b="1" dirty="0">
                  <a:solidFill>
                    <a:srgbClr val="4F81BD">
                      <a:lumMod val="50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сопровождение средств</a:t>
              </a:r>
            </a:p>
          </p:txBody>
        </p:sp>
        <p:sp>
          <p:nvSpPr>
            <p:cNvPr id="52" name="Скругленный прямоугольник 4"/>
            <p:cNvSpPr/>
            <p:nvPr/>
          </p:nvSpPr>
          <p:spPr>
            <a:xfrm>
              <a:off x="2683510" y="548619"/>
              <a:ext cx="3443933" cy="484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149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603"/>
            <a:ext cx="9144000" cy="3857625"/>
          </a:xfrm>
          <a:prstGeom prst="rect">
            <a:avLst/>
          </a:prstGeom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627461004"/>
              </p:ext>
            </p:extLst>
          </p:nvPr>
        </p:nvGraphicFramePr>
        <p:xfrm>
          <a:off x="1" y="781770"/>
          <a:ext cx="5904656" cy="43401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90870416"/>
              </p:ext>
            </p:extLst>
          </p:nvPr>
        </p:nvGraphicFramePr>
        <p:xfrm>
          <a:off x="4309074" y="862671"/>
          <a:ext cx="5009254" cy="4209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Picture 6" descr="http://old.roskazna.ru/anonsy/%D0%90%D0%BB%D1%82%D0%B0%D0%B9%D1%81%D0%BA%D0%B8%D0%B9%20%D0%BA%D1%80%D0%B0%D0%B9111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7170" y="1450550"/>
            <a:ext cx="1015144" cy="564621"/>
          </a:xfrm>
          <a:prstGeom prst="rect">
            <a:avLst/>
          </a:prstGeom>
          <a:noFill/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72401" y="3169075"/>
            <a:ext cx="477311" cy="4271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59785" y="3382657"/>
            <a:ext cx="883000" cy="5602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0070" y="3111895"/>
            <a:ext cx="576065" cy="48434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572163" y="722367"/>
            <a:ext cx="448109" cy="3688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3" descr="C:\Users\KlimovaIA\Documents\Совещание\cлайды\483273561.gif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109931"/>
            <a:ext cx="681239" cy="68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6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433" y="2067694"/>
            <a:ext cx="1220536" cy="95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6062218" y="2756586"/>
            <a:ext cx="1678134" cy="73399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91438" tIns="45719" rIns="91438" bIns="45719"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panose="020B0604020202020204" pitchFamily="34" charset="0"/>
              </a:rPr>
              <a:t>Участники пилотного проекта в 2017 году</a:t>
            </a:r>
          </a:p>
        </p:txBody>
      </p:sp>
      <p:pic>
        <p:nvPicPr>
          <p:cNvPr id="19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9" y="1779662"/>
            <a:ext cx="443313" cy="443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31" y="862671"/>
            <a:ext cx="457050" cy="45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1" name="Заголовок 1"/>
          <p:cNvSpPr txBox="1">
            <a:spLocks/>
          </p:cNvSpPr>
          <p:nvPr/>
        </p:nvSpPr>
        <p:spPr bwMode="auto">
          <a:xfrm>
            <a:off x="3131840" y="-1533"/>
            <a:ext cx="6012160" cy="78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38" tIns="45719" rIns="91438" bIns="45719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Технология </a:t>
            </a:r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осуществления выплат денежных средств за счет средств ФСС РФ на национальные платежные инструменты – платежные карты «МИР</a:t>
            </a: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n-ea"/>
                <a:cs typeface="+mn-cs"/>
              </a:rPr>
              <a:t>»</a:t>
            </a:r>
            <a:endParaRPr lang="ru-RU" sz="1600" b="1" kern="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58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6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Рисунок 5" descr="подложка для титульника_1.jpg"/>
          <p:cNvPicPr>
            <a:picLocks noChangeAspect="1"/>
          </p:cNvPicPr>
          <p:nvPr/>
        </p:nvPicPr>
        <p:blipFill>
          <a:blip r:embed="rId4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972" y="169436"/>
            <a:ext cx="648072" cy="648072"/>
          </a:xfrm>
          <a:prstGeom prst="rect">
            <a:avLst/>
          </a:prstGeom>
          <a:noFill/>
        </p:spPr>
      </p:pic>
      <p:sp>
        <p:nvSpPr>
          <p:cNvPr id="70" name="TextBox 3"/>
          <p:cNvSpPr txBox="1">
            <a:spLocks noChangeArrowheads="1"/>
          </p:cNvSpPr>
          <p:nvPr/>
        </p:nvSpPr>
        <p:spPr bwMode="auto">
          <a:xfrm>
            <a:off x="938044" y="109518"/>
            <a:ext cx="2697956" cy="253916"/>
          </a:xfrm>
          <a:prstGeom prst="rect">
            <a:avLst/>
          </a:prstGeom>
          <a:solidFill>
            <a:srgbClr val="FBFDFF"/>
          </a:solidFill>
          <a:ln w="9525">
            <a:noFill/>
            <a:miter lim="800000"/>
            <a:headEnd/>
            <a:tailEnd/>
          </a:ln>
        </p:spPr>
        <p:txBody>
          <a:bodyPr lIns="68577" tIns="34289" rIns="68577" bIns="34289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Arial" panose="020B0604020202020204" pitchFamily="34" charset="0"/>
              </a:rPr>
              <a:t>УФК ПО АЛТАЙСКОМУ КРАЮ</a:t>
            </a:r>
          </a:p>
        </p:txBody>
      </p:sp>
      <p:sp>
        <p:nvSpPr>
          <p:cNvPr id="71" name="TextBox 3"/>
          <p:cNvSpPr txBox="1">
            <a:spLocks noChangeArrowheads="1"/>
          </p:cNvSpPr>
          <p:nvPr/>
        </p:nvSpPr>
        <p:spPr bwMode="auto">
          <a:xfrm>
            <a:off x="876441" y="575137"/>
            <a:ext cx="1440160" cy="242372"/>
          </a:xfrm>
          <a:prstGeom prst="rect">
            <a:avLst/>
          </a:prstGeom>
          <a:solidFill>
            <a:srgbClr val="FBFDFF"/>
          </a:solidFill>
          <a:ln w="9525">
            <a:noFill/>
            <a:miter lim="800000"/>
            <a:headEnd/>
            <a:tailEnd/>
          </a:ln>
        </p:spPr>
        <p:txBody>
          <a:bodyPr wrap="square" lIns="68577" tIns="34289" rIns="68577" bIns="34289">
            <a:spAutoFit/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100" dirty="0">
                <a:solidFill>
                  <a:srgbClr val="1F497D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1F497D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93" y="1445425"/>
            <a:ext cx="2367951" cy="2954474"/>
          </a:xfrm>
          <a:prstGeom prst="rect">
            <a:avLst/>
          </a:prstGeom>
          <a:solidFill>
            <a:srgbClr val="FAFBD1"/>
          </a:solidFill>
          <a:ln w="31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65905" y="1445424"/>
            <a:ext cx="3282505" cy="29524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2459" y="1445425"/>
            <a:ext cx="2128784" cy="29544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Пятиугольник 8"/>
          <p:cNvSpPr/>
          <p:nvPr/>
        </p:nvSpPr>
        <p:spPr>
          <a:xfrm>
            <a:off x="322208" y="1265161"/>
            <a:ext cx="1352297" cy="279581"/>
          </a:xfrm>
          <a:prstGeom prst="homePlate">
            <a:avLst/>
          </a:prstGeom>
          <a:solidFill>
            <a:srgbClr val="FFFF99"/>
          </a:solidFill>
          <a:ln w="3175">
            <a:solidFill>
              <a:srgbClr val="FF99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БП ГИИС ЭБ</a:t>
            </a: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2765901" y="1305636"/>
            <a:ext cx="1255144" cy="279581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ПУР ГИИС ЭБ </a:t>
            </a: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6232458" y="1305636"/>
            <a:ext cx="1255144" cy="279581"/>
          </a:xfrm>
          <a:prstGeom prst="homePlate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АСФК</a:t>
            </a: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4010" y="1659517"/>
            <a:ext cx="1543498" cy="339758"/>
          </a:xfrm>
          <a:prstGeom prst="rect">
            <a:avLst/>
          </a:prstGeom>
          <a:pattFill prst="pct10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заключение соглашения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4012" y="2030872"/>
            <a:ext cx="1134781" cy="769478"/>
          </a:xfrm>
          <a:prstGeom prst="rect">
            <a:avLst/>
          </a:prstGeom>
          <a:pattFill prst="pct10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СОГЛАШЕНИЕ</a:t>
            </a:r>
          </a:p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      СУБЪЕКТ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765902" y="4516458"/>
            <a:ext cx="3284444" cy="3668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898590" y="1627920"/>
            <a:ext cx="1914767" cy="402955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контролера ФК</a:t>
            </a:r>
          </a:p>
          <a:p>
            <a:pPr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  <a:tabLst>
                <a:tab pos="605999" algn="l"/>
              </a:tabLs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1-го уровня № 999 для МБТ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94349" y="2367222"/>
            <a:ext cx="829123" cy="289078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соглашении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776539" y="2367222"/>
            <a:ext cx="841349" cy="289078"/>
          </a:xfrm>
          <a:prstGeom prst="rect">
            <a:avLst/>
          </a:prstGeom>
          <a:pattFill prst="pct10">
            <a:fgClr>
              <a:schemeClr val="accent1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БО</a:t>
            </a:r>
          </a:p>
        </p:txBody>
      </p:sp>
      <p:sp>
        <p:nvSpPr>
          <p:cNvPr id="24" name="Пятиугольник 23"/>
          <p:cNvSpPr/>
          <p:nvPr/>
        </p:nvSpPr>
        <p:spPr>
          <a:xfrm>
            <a:off x="2765905" y="4397856"/>
            <a:ext cx="1244603" cy="247973"/>
          </a:xfrm>
          <a:prstGeom prst="homePlate">
            <a:avLst/>
          </a:prstGeom>
          <a:solidFill>
            <a:schemeClr val="bg1">
              <a:lumMod val="75000"/>
            </a:schemeClr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ЕПБС</a:t>
            </a:r>
            <a:endParaRPr lang="ru-RU" sz="11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2182660" y="1829397"/>
            <a:ext cx="646982" cy="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435713" y="3079924"/>
            <a:ext cx="1722276" cy="491450"/>
          </a:xfrm>
          <a:prstGeom prst="rect">
            <a:avLst/>
          </a:prstGeom>
          <a:pattFill prst="pct10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на </a:t>
            </a:r>
            <a:r>
              <a:rPr lang="ru-RU" sz="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непревышение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 над ЛБО (ТОФК) и отражение  БО на 14 л/с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2894348" y="2721684"/>
            <a:ext cx="1723539" cy="420815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кабинет ТОФК</a:t>
            </a:r>
          </a:p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 соответствии с № 221н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922328" y="3669670"/>
            <a:ext cx="1723539" cy="272732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реестрового номера в Реестре соглашений</a:t>
            </a: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7296851" y="3576936"/>
            <a:ext cx="0" cy="46140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4021046" y="4619251"/>
            <a:ext cx="1778933" cy="218384"/>
          </a:xfrm>
          <a:prstGeom prst="rect">
            <a:avLst/>
          </a:prstGeom>
          <a:pattFill prst="pct10">
            <a:fgClr>
              <a:schemeClr val="bg1">
                <a:lumMod val="95000"/>
              </a:schemeClr>
            </a:fgClr>
            <a:bgClr>
              <a:schemeClr val="bg1"/>
            </a:bgClr>
          </a:patt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 Реестра соглашений</a:t>
            </a:r>
          </a:p>
        </p:txBody>
      </p:sp>
      <p:cxnSp>
        <p:nvCxnSpPr>
          <p:cNvPr id="69" name="Соединительная линия уступом 68"/>
          <p:cNvCxnSpPr>
            <a:stCxn id="22" idx="1"/>
            <a:endCxn id="31" idx="1"/>
          </p:cNvCxnSpPr>
          <p:nvPr/>
        </p:nvCxnSpPr>
        <p:spPr>
          <a:xfrm rot="10800000" flipV="1">
            <a:off x="2894348" y="2511762"/>
            <a:ext cx="9525" cy="420328"/>
          </a:xfrm>
          <a:prstGeom prst="bentConnector3">
            <a:avLst>
              <a:gd name="adj1" fmla="val 1675000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23" idx="3"/>
            <a:endCxn id="31" idx="3"/>
          </p:cNvCxnSpPr>
          <p:nvPr/>
        </p:nvCxnSpPr>
        <p:spPr>
          <a:xfrm>
            <a:off x="4617887" y="2511762"/>
            <a:ext cx="9525" cy="420328"/>
          </a:xfrm>
          <a:prstGeom prst="bentConnector3">
            <a:avLst>
              <a:gd name="adj1" fmla="val 1460378"/>
            </a:avLst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04209" y="2326005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804209" y="2231537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804209" y="2423376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804209" y="2526030"/>
            <a:ext cx="754380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2903874" y="2053275"/>
            <a:ext cx="819598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776538" y="2053275"/>
            <a:ext cx="846112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3857640" y="2231539"/>
            <a:ext cx="0" cy="123182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2261489" y="2141687"/>
            <a:ext cx="586968" cy="7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2894346" y="3199568"/>
            <a:ext cx="819598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771774" y="3199568"/>
            <a:ext cx="846112" cy="178264"/>
          </a:xfrm>
          <a:prstGeom prst="rect">
            <a:avLst/>
          </a:prstGeom>
          <a:pattFill prst="pct10">
            <a:fgClr>
              <a:schemeClr val="accent5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just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4685220" y="3257467"/>
            <a:ext cx="1742485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>
            <a:off x="2242674" y="3292976"/>
            <a:ext cx="586968" cy="72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6984164" y="4038338"/>
            <a:ext cx="713121" cy="186175"/>
          </a:xfrm>
          <a:prstGeom prst="rect">
            <a:avLst/>
          </a:prstGeom>
          <a:pattFill prst="pct10">
            <a:fgClr>
              <a:schemeClr val="accent6">
                <a:lumMod val="20000"/>
                <a:lumOff val="80000"/>
              </a:schemeClr>
            </a:fgClr>
            <a:bgClr>
              <a:schemeClr val="bg1"/>
            </a:bgClr>
          </a:patt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lnSpc>
                <a:spcPts val="1125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Извещение</a:t>
            </a:r>
          </a:p>
        </p:txBody>
      </p:sp>
      <p:cxnSp>
        <p:nvCxnSpPr>
          <p:cNvPr id="56" name="Прямая со стрелкой 55"/>
          <p:cNvCxnSpPr/>
          <p:nvPr/>
        </p:nvCxnSpPr>
        <p:spPr>
          <a:xfrm flipH="1">
            <a:off x="2403809" y="4131424"/>
            <a:ext cx="4562821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Овал 41"/>
          <p:cNvSpPr/>
          <p:nvPr/>
        </p:nvSpPr>
        <p:spPr>
          <a:xfrm>
            <a:off x="2439003" y="1622924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43" name="Овал 42"/>
          <p:cNvSpPr/>
          <p:nvPr/>
        </p:nvSpPr>
        <p:spPr>
          <a:xfrm>
            <a:off x="2439003" y="1946645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47" name="Овал 46"/>
          <p:cNvSpPr/>
          <p:nvPr/>
        </p:nvSpPr>
        <p:spPr>
          <a:xfrm>
            <a:off x="3923890" y="2201688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48" name="Овал 47"/>
          <p:cNvSpPr/>
          <p:nvPr/>
        </p:nvSpPr>
        <p:spPr>
          <a:xfrm>
            <a:off x="4813355" y="2656300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49" name="Овал 48"/>
          <p:cNvSpPr/>
          <p:nvPr/>
        </p:nvSpPr>
        <p:spPr>
          <a:xfrm>
            <a:off x="2506151" y="2630485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55" name="Овал 54"/>
          <p:cNvSpPr/>
          <p:nvPr/>
        </p:nvSpPr>
        <p:spPr>
          <a:xfrm>
            <a:off x="2501234" y="3110454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57" name="Овал 56"/>
          <p:cNvSpPr/>
          <p:nvPr/>
        </p:nvSpPr>
        <p:spPr>
          <a:xfrm>
            <a:off x="5420485" y="3063451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63" name="Овал 62"/>
          <p:cNvSpPr/>
          <p:nvPr/>
        </p:nvSpPr>
        <p:spPr>
          <a:xfrm>
            <a:off x="7340725" y="3669670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4038194" y="3999944"/>
            <a:ext cx="0" cy="32214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Овал 66"/>
          <p:cNvSpPr/>
          <p:nvPr/>
        </p:nvSpPr>
        <p:spPr>
          <a:xfrm>
            <a:off x="3729580" y="3999943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68" name="Овал 67"/>
          <p:cNvSpPr/>
          <p:nvPr/>
        </p:nvSpPr>
        <p:spPr>
          <a:xfrm>
            <a:off x="4542899" y="4332757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3131842" y="-16740"/>
            <a:ext cx="6031953" cy="830975"/>
          </a:xfrm>
          <a:prstGeom prst="rect">
            <a:avLst/>
          </a:prstGeom>
        </p:spPr>
        <p:txBody>
          <a:bodyPr wrap="square" lIns="91418" tIns="45709" rIns="91418" bIns="45709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0" dirty="0" smtClean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Целевая схема заключения Соглашений </a:t>
            </a:r>
            <a:r>
              <a:rPr 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 перечислении субсидий в краевой бюджет с использованием подсистем ГИИС «Электронный бюджет» в 2018 году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4038194" y="3371768"/>
            <a:ext cx="0" cy="297903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Овал 74"/>
          <p:cNvSpPr/>
          <p:nvPr/>
        </p:nvSpPr>
        <p:spPr>
          <a:xfrm>
            <a:off x="4095392" y="3412958"/>
            <a:ext cx="194310" cy="182880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rtlCol="0" anchor="ctr"/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344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38603"/>
            <a:ext cx="5652120" cy="450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Box 37"/>
          <p:cNvSpPr txBox="1"/>
          <p:nvPr/>
        </p:nvSpPr>
        <p:spPr>
          <a:xfrm>
            <a:off x="203423" y="4181491"/>
            <a:ext cx="6623298" cy="5539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ст.7 Закона о краевом бюджете на 2018 год, Управлению переданы  полномочия по перечислению всех межбюджетных трансфертов под фактическую потребность в бюджеты  муниципальных образований, за </a:t>
            </a:r>
            <a:r>
              <a:rPr lang="ru-RU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исключением </a:t>
            </a:r>
            <a:r>
              <a:rPr lang="ru-RU" sz="1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МБТ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74257"/>
            <a:ext cx="340220" cy="936104"/>
          </a:xfrm>
          <a:prstGeom prst="rect">
            <a:avLst/>
          </a:prstGeom>
        </p:spPr>
      </p:pic>
      <p:sp>
        <p:nvSpPr>
          <p:cNvPr id="36895" name="TextBox 42"/>
          <p:cNvSpPr txBox="1">
            <a:spLocks noChangeArrowheads="1"/>
          </p:cNvSpPr>
          <p:nvPr/>
        </p:nvSpPr>
        <p:spPr bwMode="auto">
          <a:xfrm>
            <a:off x="3520402" y="-41536"/>
            <a:ext cx="5695605" cy="58477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Предоставление целевых межбюджетных </a:t>
            </a:r>
          </a:p>
          <a:p>
            <a:pPr algn="ctr"/>
            <a:r>
              <a:rPr lang="ru-RU" altLang="ru-RU" sz="16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трансфертов под потребность</a:t>
            </a:r>
          </a:p>
        </p:txBody>
      </p:sp>
      <p:pic>
        <p:nvPicPr>
          <p:cNvPr id="2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03"/>
            <a:ext cx="648072" cy="486054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254627"/>
            <a:ext cx="2304256" cy="8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787301" y="3523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27584" y="267495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44546A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799" y="569976"/>
            <a:ext cx="443366" cy="527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7" y="1624789"/>
            <a:ext cx="4176466" cy="3064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 пути решения: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98887337"/>
              </p:ext>
            </p:extLst>
          </p:nvPr>
        </p:nvGraphicFramePr>
        <p:xfrm>
          <a:off x="183549" y="624641"/>
          <a:ext cx="6165608" cy="945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Скругленный прямоугольник 1"/>
          <p:cNvSpPr/>
          <p:nvPr/>
        </p:nvSpPr>
        <p:spPr>
          <a:xfrm>
            <a:off x="7001196" y="1851670"/>
            <a:ext cx="2088232" cy="64698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уровня софинансирования</a:t>
            </a:r>
            <a:endParaRPr lang="ru-RU" sz="1600" b="1" dirty="0">
              <a:solidFill>
                <a:srgbClr val="FF0000"/>
              </a:solidFill>
            </a:endParaRPr>
          </a:p>
        </p:txBody>
      </p:sp>
      <p:graphicFrame>
        <p:nvGraphicFramePr>
          <p:cNvPr id="23" name="Схема 22"/>
          <p:cNvGraphicFramePr/>
          <p:nvPr>
            <p:extLst>
              <p:ext uri="{D42A27DB-BD31-4B8C-83A1-F6EECF244321}">
                <p14:modId xmlns:p14="http://schemas.microsoft.com/office/powerpoint/2010/main" val="1150535360"/>
              </p:ext>
            </p:extLst>
          </p:nvPr>
        </p:nvGraphicFramePr>
        <p:xfrm>
          <a:off x="179512" y="3214669"/>
          <a:ext cx="6408712" cy="9458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70111" y="1917168"/>
            <a:ext cx="3159969" cy="116954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округления при применении уровня софинансирования, установленного  Соглашением;</a:t>
            </a:r>
          </a:p>
          <a:p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 информации об уровне софинансирования в отчетности, </a:t>
            </a: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направляемой Министерству финансов Алтайского края</a:t>
            </a:r>
            <a:endParaRPr lang="ru-RU" sz="1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714744" y="1928808"/>
            <a:ext cx="3549848" cy="116954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ППО «АСФК»  доработано в части уровня софинансирования    15 знаков после запятой, позволяющее свести к минимуму погрешность округления;</a:t>
            </a:r>
          </a:p>
          <a:p>
            <a:pPr marL="265106" indent="-265106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предложения в ФК по доработке  ППО «АСФК  » в части доработки форм  отчетности </a:t>
            </a:r>
            <a:endParaRPr lang="ru-RU" sz="1000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7" y="621268"/>
            <a:ext cx="6791225" cy="2526546"/>
          </a:xfrm>
          <a:prstGeom prst="roundRect">
            <a:avLst/>
          </a:prstGeom>
          <a:noFill/>
          <a:ln w="3175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85031" y="3181242"/>
            <a:ext cx="6791225" cy="1910788"/>
          </a:xfrm>
          <a:prstGeom prst="roundRect">
            <a:avLst/>
          </a:prstGeom>
          <a:noFill/>
          <a:ln w="3175"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8" name="Штриховая стрелка вправо 7"/>
          <p:cNvSpPr/>
          <p:nvPr/>
        </p:nvSpPr>
        <p:spPr>
          <a:xfrm>
            <a:off x="3131840" y="1995686"/>
            <a:ext cx="568722" cy="484632"/>
          </a:xfrm>
          <a:prstGeom prst="stripedRight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36" name="Штриховая стрелка вправо 35"/>
          <p:cNvSpPr/>
          <p:nvPr/>
        </p:nvSpPr>
        <p:spPr>
          <a:xfrm>
            <a:off x="3131840" y="2663182"/>
            <a:ext cx="568722" cy="484632"/>
          </a:xfrm>
          <a:prstGeom prst="stripedRightArrow">
            <a:avLst/>
          </a:prstGeom>
          <a:noFill/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</a:p>
        </p:txBody>
      </p:sp>
      <p:sp>
        <p:nvSpPr>
          <p:cNvPr id="40" name="Скругленный прямоугольник 4"/>
          <p:cNvSpPr/>
          <p:nvPr/>
        </p:nvSpPr>
        <p:spPr>
          <a:xfrm>
            <a:off x="214085" y="4707558"/>
            <a:ext cx="6612637" cy="384472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0" vert="horz" wrap="square" lIns="38099" tIns="38099" rIns="38099" bIns="38099" numCol="1" spcCol="1270" anchor="ctr" anchorCtr="0">
            <a:noAutofit/>
          </a:bodyPr>
          <a:lstStyle/>
          <a:p>
            <a:pPr algn="ctr" defTabSz="444489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МФ РФ установлен единый порядок санкционирования расходов, оплата которых осуществляется за счет субсидий, предоставленных из ФБ</a:t>
            </a:r>
          </a:p>
        </p:txBody>
      </p:sp>
      <p:sp>
        <p:nvSpPr>
          <p:cNvPr id="11" name="Выгнутая вправо стрелка 10"/>
          <p:cNvSpPr/>
          <p:nvPr/>
        </p:nvSpPr>
        <p:spPr>
          <a:xfrm rot="17653789">
            <a:off x="6960315" y="130524"/>
            <a:ext cx="530768" cy="1995369"/>
          </a:xfrm>
          <a:prstGeom prst="curvedLeftArrow">
            <a:avLst>
              <a:gd name="adj1" fmla="val 25000"/>
              <a:gd name="adj2" fmla="val 50000"/>
              <a:gd name="adj3" fmla="val 25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1" name="Выгнутая вправо стрелка 40"/>
          <p:cNvSpPr/>
          <p:nvPr/>
        </p:nvSpPr>
        <p:spPr>
          <a:xfrm rot="3946211" flipV="1">
            <a:off x="6960315" y="2290764"/>
            <a:ext cx="530768" cy="1995369"/>
          </a:xfrm>
          <a:prstGeom prst="curvedLeftArrow">
            <a:avLst>
              <a:gd name="adj1" fmla="val 25000"/>
              <a:gd name="adj2" fmla="val 50000"/>
              <a:gd name="adj3" fmla="val 2580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Плюс 11"/>
          <p:cNvSpPr/>
          <p:nvPr/>
        </p:nvSpPr>
        <p:spPr>
          <a:xfrm>
            <a:off x="7668344" y="3182970"/>
            <a:ext cx="511093" cy="468900"/>
          </a:xfrm>
          <a:prstGeom prst="mathPlu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020" y="3115368"/>
            <a:ext cx="484980" cy="161198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903268" y="3632827"/>
            <a:ext cx="1810797" cy="14131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уровня софинансирования при перечислении в местные бюджеты субсидий, предоставленных из федерального бюджета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3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251703" y="547161"/>
            <a:ext cx="5792743" cy="456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bu-bu-bu.ru/upload/2014/10/965451952566d008b9d2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661" y="6775854"/>
            <a:ext cx="230532" cy="6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95" name="TextBox 42"/>
          <p:cNvSpPr txBox="1">
            <a:spLocks noChangeArrowheads="1"/>
          </p:cNvSpPr>
          <p:nvPr/>
        </p:nvSpPr>
        <p:spPr bwMode="auto">
          <a:xfrm>
            <a:off x="3251703" y="0"/>
            <a:ext cx="5900102" cy="553996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ru-RU" sz="15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+mn-cs"/>
              </a:rPr>
              <a:t>Предоставление бюджетных кредитов бюджетам субъектов РФ и муниципальным образованиям</a:t>
            </a:r>
          </a:p>
        </p:txBody>
      </p:sp>
      <p:pic>
        <p:nvPicPr>
          <p:cNvPr id="2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03"/>
            <a:ext cx="648072" cy="486054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254627"/>
            <a:ext cx="2304256" cy="8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755576" y="55337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27584" y="308635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958174" y="2914060"/>
            <a:ext cx="1801648" cy="2462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1 018,8 млн. руб.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5364090" y="3730979"/>
            <a:ext cx="1801648" cy="2462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814,9 млн. руб.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993971" y="3953027"/>
            <a:ext cx="1801648" cy="24622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83,04 млн.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64334" y="568957"/>
            <a:ext cx="4939715" cy="480054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2017 - ИТОГИ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54" name="TextBox 13"/>
          <p:cNvSpPr txBox="1">
            <a:spLocks noChangeArrowheads="1"/>
          </p:cNvSpPr>
          <p:nvPr/>
        </p:nvSpPr>
        <p:spPr bwMode="auto">
          <a:xfrm>
            <a:off x="83502" y="1156784"/>
            <a:ext cx="4901376" cy="18928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Управлением заключены договора о предоставлении бюджетного кредита на пополнение остатков средств на счетах бюджетов субъектов Российской Федерации (местных бюджетов) с: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Министерством финансов Алтайского края;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Администрацией города Барнаула;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Администрацией города Бийска;</a:t>
            </a:r>
          </a:p>
          <a:p>
            <a:pPr algn="just"/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Комитетом по финансам, налоговой и кредитной политике Администрации города Рубцовска Алтайского края</a:t>
            </a:r>
            <a:endParaRPr lang="ru-RU" alt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13"/>
          <p:cNvSpPr txBox="1">
            <a:spLocks noChangeArrowheads="1"/>
          </p:cNvSpPr>
          <p:nvPr/>
        </p:nvSpPr>
        <p:spPr bwMode="auto">
          <a:xfrm>
            <a:off x="75902" y="3330870"/>
            <a:ext cx="4920546" cy="1292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38" tIns="45719" rIns="91438" bIns="45719">
            <a:spAutoFit/>
          </a:bodyPr>
          <a:lstStyle/>
          <a:p>
            <a:pPr algn="just">
              <a:defRPr/>
            </a:pP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 бюджетный кредит городу Барнаулу Алтайского края  в </a:t>
            </a:r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50 </a:t>
            </a:r>
            <a:r>
              <a:rPr lang="ru-RU" altLang="ru-RU" sz="1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срок кредитования – </a:t>
            </a:r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дней</a:t>
            </a: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сумма процентов, начисленная на сумму кредита составила  </a:t>
            </a:r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2739 руб. 73 коп</a:t>
            </a: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defRPr/>
            </a:pP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кредит </a:t>
            </a:r>
            <a:r>
              <a:rPr lang="ru-RU" alt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возвращен, проценты уплачены в полном объеме в </a:t>
            </a:r>
            <a:r>
              <a:rPr lang="ru-RU" alt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срок, установленный Договором </a:t>
            </a:r>
          </a:p>
        </p:txBody>
      </p:sp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1514" y="987574"/>
            <a:ext cx="216024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Прямоугольник 57"/>
          <p:cNvSpPr/>
          <p:nvPr/>
        </p:nvSpPr>
        <p:spPr>
          <a:xfrm>
            <a:off x="5357538" y="767735"/>
            <a:ext cx="3607738" cy="155683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/>
            <a:r>
              <a:rPr lang="ru-RU" altLang="ru-RU" sz="13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 срок предоставления бюджетного кредита с 50 до 90 дней (Ст. 93.6 </a:t>
            </a:r>
            <a:r>
              <a:rPr lang="ru-RU" altLang="ru-RU" sz="13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БК)</a:t>
            </a:r>
            <a:endParaRPr lang="ru-RU" altLang="ru-RU" sz="13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500"/>
              </a:lnSpc>
            </a:pPr>
            <a:endParaRPr lang="ru-RU" altLang="ru-RU" sz="13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13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Внесены изменения в форму Договора и Порядок заключения Договора о предоставлении бюджетного кредита (изменения в Приказ </a:t>
            </a:r>
            <a:r>
              <a:rPr lang="ru-RU" altLang="ru-RU" sz="13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</a:t>
            </a:r>
            <a:r>
              <a:rPr lang="ru-RU" altLang="ru-RU" sz="13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26.07.2013 г. № 74н)</a:t>
            </a: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9" name="TextBox 84"/>
          <p:cNvSpPr txBox="1">
            <a:spLocks noChangeArrowheads="1"/>
          </p:cNvSpPr>
          <p:nvPr/>
        </p:nvSpPr>
        <p:spPr bwMode="auto">
          <a:xfrm>
            <a:off x="5197575" y="538041"/>
            <a:ext cx="3816424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нормативных документах 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5292081" y="771550"/>
            <a:ext cx="36004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8064" y="1779663"/>
            <a:ext cx="216024" cy="33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Прямоугольник 61"/>
          <p:cNvSpPr/>
          <p:nvPr/>
        </p:nvSpPr>
        <p:spPr>
          <a:xfrm>
            <a:off x="5093539" y="2283718"/>
            <a:ext cx="3960441" cy="480053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2018 - ЗАДАЧИ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106503" y="2768605"/>
            <a:ext cx="3937943" cy="185492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91438" tIns="45719" rIns="91438" bIns="45719"/>
          <a:lstStyle/>
          <a:p>
            <a:pPr algn="just"/>
            <a:r>
              <a:rPr lang="ru-RU" altLang="ru-RU" sz="1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предоставление бюджетного кредита (при поступлении Обращения) бюджету Алтайского края и бюджетам муниципальных образований, включенных в Перечень муниципальных образований, определенных для предоставления бюджетных кредитов в 2018 году:</a:t>
            </a:r>
          </a:p>
          <a:p>
            <a:pPr algn="just"/>
            <a:r>
              <a:rPr lang="ru-RU" altLang="ru-RU" sz="1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1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округ- город Барнаул Алтайского края</a:t>
            </a:r>
          </a:p>
          <a:p>
            <a:pPr algn="just">
              <a:spcAft>
                <a:spcPts val="600"/>
              </a:spcAft>
            </a:pPr>
            <a:r>
              <a:rPr lang="ru-RU" altLang="ru-RU" sz="1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-муниципальное образование город Бийск</a:t>
            </a:r>
            <a:endParaRPr lang="ru-RU" altLang="ru-RU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2595" y="1169756"/>
            <a:ext cx="4911454" cy="1906050"/>
          </a:xfrm>
          <a:prstGeom prst="rect">
            <a:avLst/>
          </a:prstGeom>
          <a:noFill/>
          <a:ln w="9525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38" tIns="45719" rIns="91438" bIns="45719"/>
          <a:lstStyle/>
          <a:p>
            <a:pPr indent="17999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kern="0" dirty="0">
              <a:solidFill>
                <a:srgbClr val="4F81BD">
                  <a:lumMod val="50000"/>
                </a:srgbClr>
              </a:solidFill>
              <a:latin typeface="Cambria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4650" y="3330871"/>
            <a:ext cx="4911454" cy="1292660"/>
          </a:xfrm>
          <a:prstGeom prst="rect">
            <a:avLst/>
          </a:prstGeom>
          <a:noFill/>
          <a:ln w="9525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38" tIns="45719" rIns="91438" bIns="45719"/>
          <a:lstStyle/>
          <a:p>
            <a:pPr indent="17999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kern="0" dirty="0">
              <a:solidFill>
                <a:srgbClr val="4F81BD">
                  <a:lumMod val="50000"/>
                </a:srgbClr>
              </a:solidFill>
              <a:latin typeface="Cambria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39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188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761413" y="6173789"/>
            <a:ext cx="2743200" cy="365125"/>
          </a:xfrm>
        </p:spPr>
        <p:txBody>
          <a:bodyPr/>
          <a:lstStyle/>
          <a:p>
            <a:pPr>
              <a:defRPr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13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51520" y="1347615"/>
            <a:ext cx="3600400" cy="2474617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/>
          <a:p>
            <a:pPr marL="355591">
              <a:defRPr/>
            </a:pPr>
            <a:r>
              <a:rPr lang="ru-RU" alt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внесены изменения в Соглашение об осуществлении Управлением отдельных функций по исполнению бюджетов;</a:t>
            </a:r>
            <a:endParaRPr lang="ru-RU" altLang="ru-RU" sz="10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marL="355591"/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3320" y="771550"/>
            <a:ext cx="3600400" cy="504056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altLang="ru-RU" sz="1300" b="1" kern="0" dirty="0">
                <a:solidFill>
                  <a:schemeClr val="bg1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Передача полномочий по учету бюджетных обязательств в 2017 году</a:t>
            </a:r>
            <a:endParaRPr lang="ru-RU" altLang="ru-RU" sz="1300" kern="0" dirty="0">
              <a:solidFill>
                <a:schemeClr val="bg1"/>
              </a:solidFill>
              <a:latin typeface="Times New Roman" panose="02020603050405020304" pitchFamily="18" charset="0"/>
              <a:cs typeface="Andalus" panose="02020603050405020304" pitchFamily="18" charset="-78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013532" y="2988006"/>
            <a:ext cx="4680520" cy="63808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defRPr/>
            </a:pPr>
            <a:r>
              <a:rPr lang="ru-RU" altLang="ru-RU" sz="1300" b="1" kern="0" dirty="0">
                <a:solidFill>
                  <a:schemeClr val="bg1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Внесение изменений в порядок  учета бюджетных обязательств получателей средств краевого бюджета в 2018 году, в части формирования </a:t>
            </a:r>
            <a:r>
              <a:rPr lang="ru-RU" altLang="ru-RU" sz="13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АВТО</a:t>
            </a:r>
            <a:r>
              <a:rPr lang="en-US" altLang="ru-RU" sz="13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 </a:t>
            </a:r>
            <a:r>
              <a:rPr lang="ru-RU" altLang="ru-RU" sz="1300" b="1" kern="0" dirty="0" smtClean="0">
                <a:solidFill>
                  <a:schemeClr val="bg1"/>
                </a:solidFill>
                <a:latin typeface="Times New Roman" panose="02020603050405020304" pitchFamily="18" charset="0"/>
                <a:cs typeface="Andalus" panose="02020603050405020304" pitchFamily="18" charset="-78"/>
              </a:rPr>
              <a:t>БО</a:t>
            </a:r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995935" y="3678086"/>
            <a:ext cx="4680520" cy="1053905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/>
          <a:p>
            <a:pPr marL="271457" indent="-93661">
              <a:spcAft>
                <a:spcPts val="600"/>
              </a:spcAft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3128228" y="-17885"/>
            <a:ext cx="601216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sz="1500" b="1" kern="0" dirty="0">
                <a:solidFill>
                  <a:srgbClr val="5B9BD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Учет бюджетных обязательств получателей средств краевого бюджета, бюджета города Барнаула и города Бийска</a:t>
            </a: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7992411"/>
              </p:ext>
            </p:extLst>
          </p:nvPr>
        </p:nvGraphicFramePr>
        <p:xfrm>
          <a:off x="4013531" y="776909"/>
          <a:ext cx="4620642" cy="2153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0704" y="1913297"/>
            <a:ext cx="3395232" cy="70788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alt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порядки учета бюджетных обязательств, внесены изменения в  порядки санкционирования оплаты денежных обязательств   получателей средств бюджетов;</a:t>
            </a:r>
            <a:endParaRPr lang="ru-RU" sz="1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5951" y="2599218"/>
            <a:ext cx="3168352" cy="400110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alt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внесены изменения в справочники «Бюджеты»  и «Ведение лицевых счетов»  в ППО «АСФК»;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957" y="2999328"/>
            <a:ext cx="3383979" cy="70788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alt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 консультационная работа с главными распорядителями и получателями средств по оформлению документов и отражению в отчетности поставленных на учет бюджетных обязательств</a:t>
            </a:r>
            <a:r>
              <a:rPr lang="ru-RU" sz="1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000" dirty="0"/>
          </a:p>
        </p:txBody>
      </p:sp>
      <p:pic>
        <p:nvPicPr>
          <p:cNvPr id="33" name="Picture 80" descr="Картинки по запросу спис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75" y="1452951"/>
            <a:ext cx="280864" cy="2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0" descr="Картинки по запросу спис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087" y="2027592"/>
            <a:ext cx="280864" cy="2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0" descr="Картинки по запросу спис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84" y="2645723"/>
            <a:ext cx="280864" cy="2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0" descr="Картинки по запросу список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84" y="3131589"/>
            <a:ext cx="280864" cy="2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78656" y="3949087"/>
            <a:ext cx="4398213" cy="43857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перечисление средств на заработную плату, с учетом взносов по обязательному социальному </a:t>
            </a:r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страхованию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295589" y="3691428"/>
            <a:ext cx="2414439" cy="261608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перечисление средств </a:t>
            </a:r>
            <a:r>
              <a:rPr lang="ru-RU" alt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подотчёт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287041" y="4321850"/>
            <a:ext cx="4389415" cy="43857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перечисление пособий, компенсаций, мер социальной поддержки по публично нормативным обязательствам</a:t>
            </a:r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55107" y="3750225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55107" y="411856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55106" y="446528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Box 39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3859178"/>
            <a:ext cx="484980" cy="9149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9462" y="3894241"/>
            <a:ext cx="3334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2019 год планируется расширение количества бюджетов, 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передавших Управлению полномочия по учету бюджетных обязательств 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25065" y="3902194"/>
            <a:ext cx="3326855" cy="829798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/>
          <a:lstStyle/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  <a:p>
            <a:pPr indent="179996">
              <a:buFont typeface="Wingdings" pitchFamily="2" charset="2"/>
              <a:buChar char="Ø"/>
              <a:defRPr/>
            </a:pPr>
            <a:endParaRPr lang="ru-RU" altLang="ru-RU" sz="1100" dirty="0">
              <a:solidFill>
                <a:schemeClr val="accent1">
                  <a:lumMod val="50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109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278853" y="516938"/>
            <a:ext cx="5792743" cy="456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Скругленный прямоугольник 36"/>
          <p:cNvSpPr/>
          <p:nvPr/>
        </p:nvSpPr>
        <p:spPr>
          <a:xfrm>
            <a:off x="1331641" y="524657"/>
            <a:ext cx="7062217" cy="526387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</p:sp>
      <p:pic>
        <p:nvPicPr>
          <p:cNvPr id="1026" name="Picture 2" descr="http://www.bu-bu-bu.ru/upload/2014/10/965451952566d008b9d2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661" y="6775854"/>
            <a:ext cx="230532" cy="6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95" name="TextBox 42"/>
          <p:cNvSpPr txBox="1">
            <a:spLocks noChangeArrowheads="1"/>
          </p:cNvSpPr>
          <p:nvPr/>
        </p:nvSpPr>
        <p:spPr bwMode="auto">
          <a:xfrm>
            <a:off x="3026135" y="-60118"/>
            <a:ext cx="6163979" cy="584773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задолженности муниципальными учреждениями              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ИД и РНО в 2017 году </a:t>
            </a:r>
          </a:p>
        </p:txBody>
      </p:sp>
      <p:pic>
        <p:nvPicPr>
          <p:cNvPr id="2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03"/>
            <a:ext cx="648072" cy="486054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254627"/>
            <a:ext cx="2304256" cy="8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827584" y="92610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27584" y="308635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5868144" y="1129915"/>
            <a:ext cx="2952328" cy="503425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sp>
      <p:grpSp>
        <p:nvGrpSpPr>
          <p:cNvPr id="40" name="Группа 39"/>
          <p:cNvGrpSpPr/>
          <p:nvPr/>
        </p:nvGrpSpPr>
        <p:grpSpPr>
          <a:xfrm>
            <a:off x="544160" y="1051045"/>
            <a:ext cx="8357117" cy="780055"/>
            <a:chOff x="2683510" y="548619"/>
            <a:chExt cx="13887054" cy="484187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11769709" y="625920"/>
              <a:ext cx="4800855" cy="343786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42" name="Скругленный прямоугольник 4"/>
            <p:cNvSpPr/>
            <p:nvPr/>
          </p:nvSpPr>
          <p:spPr>
            <a:xfrm>
              <a:off x="2683510" y="548619"/>
              <a:ext cx="3443933" cy="484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5973376" y="1163554"/>
            <a:ext cx="2874368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налоговых органов: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Количество, шт. 2 972 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- 228,8 млн. руб.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503550" y="1129915"/>
            <a:ext cx="2856256" cy="555789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sp>
      <p:grpSp>
        <p:nvGrpSpPr>
          <p:cNvPr id="47" name="Группа 46"/>
          <p:cNvGrpSpPr/>
          <p:nvPr/>
        </p:nvGrpSpPr>
        <p:grpSpPr>
          <a:xfrm>
            <a:off x="395536" y="1201869"/>
            <a:ext cx="2833926" cy="606376"/>
            <a:chOff x="2607635" y="533555"/>
            <a:chExt cx="3613859" cy="617126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2607635" y="533555"/>
              <a:ext cx="3613859" cy="532817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57" name="Скругленный прямоугольник 4"/>
            <p:cNvSpPr/>
            <p:nvPr/>
          </p:nvSpPr>
          <p:spPr>
            <a:xfrm>
              <a:off x="2683510" y="548619"/>
              <a:ext cx="3443933" cy="60206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05449" y="1175581"/>
            <a:ext cx="2654357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документы: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Количество, шт.  4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416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- 1 259 млн. руб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315193" y="1768032"/>
            <a:ext cx="8078665" cy="869277"/>
          </a:xfrm>
          <a:prstGeom prst="roundRect">
            <a:avLst>
              <a:gd name="adj" fmla="val 10000"/>
            </a:avLst>
          </a:prstGeom>
          <a:solidFill>
            <a:schemeClr val="tx2">
              <a:lumMod val="60000"/>
              <a:lumOff val="40000"/>
            </a:scheme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sp>
      <p:sp>
        <p:nvSpPr>
          <p:cNvPr id="110" name="Скругленный прямоугольник 109"/>
          <p:cNvSpPr/>
          <p:nvPr/>
        </p:nvSpPr>
        <p:spPr>
          <a:xfrm>
            <a:off x="455037" y="2859782"/>
            <a:ext cx="3070504" cy="1500271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sp>
      <p:grpSp>
        <p:nvGrpSpPr>
          <p:cNvPr id="115" name="Группа 114"/>
          <p:cNvGrpSpPr/>
          <p:nvPr/>
        </p:nvGrpSpPr>
        <p:grpSpPr>
          <a:xfrm>
            <a:off x="346100" y="2981762"/>
            <a:ext cx="3002623" cy="1761048"/>
            <a:chOff x="2607635" y="533555"/>
            <a:chExt cx="3798278" cy="514315"/>
          </a:xfrm>
        </p:grpSpPr>
        <p:sp>
          <p:nvSpPr>
            <p:cNvPr id="116" name="Скругленный прямоугольник 115"/>
            <p:cNvSpPr/>
            <p:nvPr/>
          </p:nvSpPr>
          <p:spPr>
            <a:xfrm>
              <a:off x="2607635" y="533555"/>
              <a:ext cx="3798278" cy="514315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117" name="Скругленный прямоугольник 4"/>
            <p:cNvSpPr/>
            <p:nvPr/>
          </p:nvSpPr>
          <p:spPr>
            <a:xfrm>
              <a:off x="2683510" y="548619"/>
              <a:ext cx="3443933" cy="484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100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346100" y="1852481"/>
            <a:ext cx="8047758" cy="78482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  муниципальным  учреждениям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 </a:t>
            </a: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предоставлена в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сумме  </a:t>
            </a:r>
            <a:r>
              <a:rPr lang="ru-RU" sz="15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млрд. руб.,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</a:t>
            </a: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ч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430 </a:t>
            </a:r>
            <a:r>
              <a:rPr lang="ru-RU" sz="15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</a:t>
            </a: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5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погашение </a:t>
            </a:r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ИД и РНО </a:t>
            </a:r>
            <a:endParaRPr lang="en-US" sz="15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5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5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570 млн. руб.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 погашение иной задолженности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453538" y="1004410"/>
            <a:ext cx="2424639" cy="784830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pPr algn="ctr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Всего:</a:t>
            </a:r>
          </a:p>
          <a:p>
            <a:pPr algn="ctr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Количество, шт.  7 388</a:t>
            </a:r>
          </a:p>
          <a:p>
            <a:pPr algn="ctr"/>
            <a:r>
              <a:rPr lang="ru-RU" sz="1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 – 1 487,8 млн. руб.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211960" y="2696413"/>
            <a:ext cx="4536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находящихся на исполнении </a:t>
            </a:r>
          </a:p>
          <a:p>
            <a:pPr algn="ctr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Управлении ИД и РНО, шт.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0817" y="3068828"/>
            <a:ext cx="2953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совместной слаженной работе специалистов Управления, 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финансов Алтайского края и финансовых органов муниципальных образований, УФНС России по Алтайскому краю</a:t>
            </a: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произошло значительное снижение количества ИД и РНО, находящихся на исполнении в Управлении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84336" y="494600"/>
            <a:ext cx="801357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Задолженность муниципальных учреждений по оплате ИД и РНО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01.11.2017</a:t>
            </a:r>
            <a:endParaRPr lang="ru-RU" sz="1600" b="1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1778608"/>
              </p:ext>
            </p:extLst>
          </p:nvPr>
        </p:nvGraphicFramePr>
        <p:xfrm>
          <a:off x="3933518" y="2717346"/>
          <a:ext cx="4483411" cy="2105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88177" y="4606851"/>
            <a:ext cx="7745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01.11.2017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490891" y="4619699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01.01.2018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876256" y="4602792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01.04.2018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088177" y="4602792"/>
            <a:ext cx="408422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7812360" y="3435846"/>
            <a:ext cx="67100" cy="72008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7816288" y="3291830"/>
            <a:ext cx="67100" cy="72008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99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52055" y="509867"/>
            <a:ext cx="5652120" cy="4567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http://www.bu-bu-bu.ru/upload/2014/10/965451952566d008b9d2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91661" y="6775854"/>
            <a:ext cx="230532" cy="650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95" name="TextBox 42"/>
          <p:cNvSpPr txBox="1">
            <a:spLocks noChangeArrowheads="1"/>
          </p:cNvSpPr>
          <p:nvPr/>
        </p:nvSpPr>
        <p:spPr bwMode="auto">
          <a:xfrm>
            <a:off x="3230962" y="47238"/>
            <a:ext cx="5913038" cy="33855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бюджетного мониторинга</a:t>
            </a:r>
          </a:p>
        </p:txBody>
      </p:sp>
      <p:pic>
        <p:nvPicPr>
          <p:cNvPr id="26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8603"/>
            <a:ext cx="648072" cy="486054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254627"/>
            <a:ext cx="2304256" cy="8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3"/>
          <p:cNvSpPr txBox="1">
            <a:spLocks noChangeArrowheads="1"/>
          </p:cNvSpPr>
          <p:nvPr/>
        </p:nvSpPr>
        <p:spPr bwMode="auto">
          <a:xfrm>
            <a:off x="827584" y="92610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9" name="TextBox 3"/>
          <p:cNvSpPr txBox="1">
            <a:spLocks noChangeArrowheads="1"/>
          </p:cNvSpPr>
          <p:nvPr/>
        </p:nvSpPr>
        <p:spPr bwMode="auto">
          <a:xfrm>
            <a:off x="827584" y="267495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rgbClr val="44546A">
                    <a:lumMod val="50000"/>
                  </a:srgb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rgbClr val="44546A">
                  <a:lumMod val="50000"/>
                </a:srgb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496" y="1275607"/>
            <a:ext cx="5400600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7749" tIns="38875" rIns="77749" bIns="3887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Итоги 2017 года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35496" y="1635647"/>
            <a:ext cx="5400600" cy="3168352"/>
          </a:xfrm>
          <a:prstGeom prst="rect">
            <a:avLst/>
          </a:prstGeom>
          <a:noFill/>
          <a:ln w="9525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38" tIns="45719" rIns="91438" bIns="45719"/>
          <a:lstStyle/>
          <a:p>
            <a:pPr indent="17999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kern="0" dirty="0">
              <a:solidFill>
                <a:srgbClr val="4F81BD">
                  <a:lumMod val="50000"/>
                </a:srgbClr>
              </a:solidFill>
              <a:latin typeface="Cambria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786446" y="1714494"/>
            <a:ext cx="3222484" cy="1152128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grpSp>
        <p:nvGrpSpPr>
          <p:cNvPr id="38" name="Группа 37"/>
          <p:cNvGrpSpPr/>
          <p:nvPr/>
        </p:nvGrpSpPr>
        <p:grpSpPr>
          <a:xfrm>
            <a:off x="6011564" y="1928808"/>
            <a:ext cx="3132436" cy="1106190"/>
            <a:chOff x="2607635" y="533555"/>
            <a:chExt cx="3613859" cy="514315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2607635" y="533555"/>
              <a:ext cx="3613859" cy="514315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41" name="Скругленный прямоугольник 4"/>
            <p:cNvSpPr/>
            <p:nvPr/>
          </p:nvSpPr>
          <p:spPr>
            <a:xfrm>
              <a:off x="2683510" y="548619"/>
              <a:ext cx="3443933" cy="48418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>
                  <a:solidFill>
                    <a:srgbClr val="4F81BD">
                      <a:lumMod val="50000"/>
                    </a:srgbClr>
                  </a:solidFill>
                  <a:latin typeface="Cambria" pitchFamily="18" charset="0"/>
                  <a:cs typeface="Times New Roman" pitchFamily="18" charset="0"/>
                </a:rPr>
                <a:t>Осуществление бюджетного мониторинга в отношении остатков средств на лицевых счетах получателей субсидии (остаток средств  по состоянию на 01.01.2018 составил - 11 688 442,49  рублей) </a:t>
              </a:r>
            </a:p>
          </p:txBody>
        </p:sp>
      </p:grpSp>
      <p:sp>
        <p:nvSpPr>
          <p:cNvPr id="43" name="Прямоугольник 42"/>
          <p:cNvSpPr/>
          <p:nvPr/>
        </p:nvSpPr>
        <p:spPr>
          <a:xfrm>
            <a:off x="357158" y="1785932"/>
            <a:ext cx="4968552" cy="28264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68579" tIns="34289" rIns="68579" bIns="34289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Открыто 283 лицевых счета получателям субсидии</a:t>
            </a:r>
          </a:p>
          <a:p>
            <a:pPr algn="just" fontAlgn="base">
              <a:lnSpc>
                <a:spcPts val="500"/>
              </a:lnSpc>
              <a:spcBef>
                <a:spcPct val="0"/>
              </a:spcBef>
              <a:spcAft>
                <a:spcPct val="0"/>
              </a:spcAft>
            </a:pPr>
            <a:endParaRPr lang="ru-RU" sz="1100" b="1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Проверено расходных деклараций -  523, в том числе при открытии  лицевых счетов - 268, при санкционировании платежей - 255 </a:t>
            </a: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endParaRPr lang="en-US" sz="200" b="1" dirty="0" smtClean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r>
              <a:rPr lang="ru-RU" sz="11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Осуществлено </a:t>
            </a: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проверок документов на соответствие данным раздельного учета результатов финансово-хозяйственной деятельности – 255</a:t>
            </a:r>
            <a:endParaRPr lang="ru-RU" sz="1200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Количество выходов на </a:t>
            </a:r>
            <a:r>
              <a:rPr lang="ru-RU" sz="11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проверку:  </a:t>
            </a: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26, в том числе организовано 2 выхода на проверку УФК по Вологодской области, в связи с поставкой товара на территории г. Вологды </a:t>
            </a: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Кассовый расход в 2017 году через лицевые счета, открытые в ТОФК составил </a:t>
            </a:r>
            <a:r>
              <a:rPr lang="ru-RU" sz="11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372,</a:t>
            </a: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 </a:t>
            </a:r>
            <a:r>
              <a:rPr lang="ru-RU" sz="11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5 млн. руб.</a:t>
            </a:r>
            <a:endParaRPr lang="ru-RU" sz="1100" b="1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  <a:p>
            <a:pPr algn="just" fontAlgn="base">
              <a:spcBef>
                <a:spcPts val="600"/>
              </a:spcBef>
              <a:spcAft>
                <a:spcPct val="0"/>
              </a:spcAft>
            </a:pPr>
            <a:r>
              <a:rPr lang="ru-RU" sz="1100" b="1" dirty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Еженедельное направление аналитической информации и отчетности в Федеральное </a:t>
            </a:r>
            <a:r>
              <a:rPr lang="ru-RU" sz="1100" b="1" dirty="0" smtClean="0">
                <a:solidFill>
                  <a:srgbClr val="4F81BD">
                    <a:lumMod val="50000"/>
                  </a:srgbClr>
                </a:solidFill>
                <a:latin typeface="Cambria" pitchFamily="18" charset="0"/>
                <a:cs typeface="Times New Roman" pitchFamily="18" charset="0"/>
              </a:rPr>
              <a:t>казначейство</a:t>
            </a:r>
            <a:endParaRPr lang="ru-RU" sz="1100" b="1" dirty="0">
              <a:solidFill>
                <a:srgbClr val="4F81BD">
                  <a:lumMod val="50000"/>
                </a:srgb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823258" y="3476517"/>
            <a:ext cx="3222484" cy="841664"/>
          </a:xfrm>
          <a:prstGeom prst="roundRect">
            <a:avLst>
              <a:gd name="adj" fmla="val 10000"/>
            </a:avLst>
          </a:prstGeom>
          <a:solidFill>
            <a:srgbClr val="4F81B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7734" y="185623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7737" y="221342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5930" y="2713486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840" y="3286130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0840" y="385649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5" name="Группа 54"/>
          <p:cNvGrpSpPr/>
          <p:nvPr/>
        </p:nvGrpSpPr>
        <p:grpSpPr>
          <a:xfrm>
            <a:off x="5863592" y="3579864"/>
            <a:ext cx="3198204" cy="1152128"/>
            <a:chOff x="2455885" y="477945"/>
            <a:chExt cx="3689734" cy="701446"/>
          </a:xfrm>
        </p:grpSpPr>
        <p:sp>
          <p:nvSpPr>
            <p:cNvPr id="56" name="Скругленный прямоугольник 55"/>
            <p:cNvSpPr/>
            <p:nvPr/>
          </p:nvSpPr>
          <p:spPr>
            <a:xfrm>
              <a:off x="2607636" y="533555"/>
              <a:ext cx="3537983" cy="514315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57" name="Скругленный прямоугольник 4"/>
            <p:cNvSpPr/>
            <p:nvPr/>
          </p:nvSpPr>
          <p:spPr>
            <a:xfrm>
              <a:off x="2455885" y="477945"/>
              <a:ext cx="3689733" cy="70144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dirty="0">
                  <a:solidFill>
                    <a:srgbClr val="4F81BD">
                      <a:lumMod val="50000"/>
                    </a:srgbClr>
                  </a:solidFill>
                  <a:latin typeface="Cambria" pitchFamily="18" charset="0"/>
                  <a:cs typeface="Times New Roman" pitchFamily="18" charset="0"/>
                </a:rPr>
                <a:t>Направление еженедельной аналитической информации и отчетности в Федеральное казначейство</a:t>
              </a:r>
            </a:p>
          </p:txBody>
        </p:sp>
      </p:grpSp>
      <p:sp>
        <p:nvSpPr>
          <p:cNvPr id="58" name="Штриховая стрелка вправо 57"/>
          <p:cNvSpPr/>
          <p:nvPr/>
        </p:nvSpPr>
        <p:spPr>
          <a:xfrm>
            <a:off x="5436097" y="2684429"/>
            <a:ext cx="288032" cy="792088"/>
          </a:xfrm>
          <a:prstGeom prst="stripedRightArrow">
            <a:avLst>
              <a:gd name="adj1" fmla="val 46900"/>
              <a:gd name="adj2" fmla="val 52439"/>
            </a:avLst>
          </a:prstGeom>
          <a:solidFill>
            <a:sysClr val="window" lastClr="FFFFFF"/>
          </a:solidFill>
          <a:ln w="9525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91438" tIns="45719" rIns="91438" bIns="4571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kern="0">
              <a:solidFill>
                <a:srgbClr val="1F497D">
                  <a:lumMod val="75000"/>
                </a:srgbClr>
              </a:solidFill>
              <a:latin typeface="Cambria" pitchFamily="18" charset="0"/>
            </a:endParaRPr>
          </a:p>
        </p:txBody>
      </p:sp>
      <p:grpSp>
        <p:nvGrpSpPr>
          <p:cNvPr id="59" name="Группа 58"/>
          <p:cNvGrpSpPr/>
          <p:nvPr/>
        </p:nvGrpSpPr>
        <p:grpSpPr>
          <a:xfrm>
            <a:off x="1403650" y="566855"/>
            <a:ext cx="4499894" cy="564737"/>
            <a:chOff x="2440821" y="533555"/>
            <a:chExt cx="3780673" cy="51431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2440821" y="533555"/>
              <a:ext cx="3780673" cy="514315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solidFill>
                <a:srgbClr val="4F81BD"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</p:sp>
        <p:sp>
          <p:nvSpPr>
            <p:cNvPr id="61" name="Скругленный прямоугольник 4"/>
            <p:cNvSpPr/>
            <p:nvPr/>
          </p:nvSpPr>
          <p:spPr>
            <a:xfrm>
              <a:off x="2455885" y="533555"/>
              <a:ext cx="3750545" cy="499251"/>
            </a:xfrm>
            <a:prstGeom prst="rect">
              <a:avLst/>
            </a:prstGeom>
            <a:grpFill/>
            <a:ln>
              <a:noFill/>
            </a:ln>
            <a:effectLst/>
          </p:spPr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44448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dirty="0">
                  <a:solidFill>
                    <a:srgbClr val="4F81BD">
                      <a:lumMod val="50000"/>
                    </a:srgbClr>
                  </a:solidFill>
                  <a:latin typeface="Cambria" pitchFamily="18" charset="0"/>
                  <a:cs typeface="Times New Roman" pitchFamily="18" charset="0"/>
                </a:rPr>
                <a:t>Объект – субсидия на содействие достижению целевых показателей региональных программ развития агропромышленного комплекса</a:t>
              </a:r>
            </a:p>
          </p:txBody>
        </p:sp>
      </p:grpSp>
      <p:pic>
        <p:nvPicPr>
          <p:cNvPr id="62" name="Picture 4" descr="http://stepnaya-nov.ru/media/stepnayanov/3/x_18935df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7" t="780" r="13196" b="-780"/>
          <a:stretch>
            <a:fillRect/>
          </a:stretch>
        </p:blipFill>
        <p:spPr bwMode="auto">
          <a:xfrm>
            <a:off x="1503443" y="789998"/>
            <a:ext cx="461407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Прямоугольник 34"/>
          <p:cNvSpPr/>
          <p:nvPr/>
        </p:nvSpPr>
        <p:spPr>
          <a:xfrm>
            <a:off x="5724129" y="1275607"/>
            <a:ext cx="3312368" cy="288032"/>
          </a:xfrm>
          <a:prstGeom prst="rect">
            <a:avLst/>
          </a:prstGeom>
          <a:gradFill flip="none" rotWithShape="1">
            <a:gsLst>
              <a:gs pos="0">
                <a:srgbClr val="1468A4">
                  <a:shade val="30000"/>
                  <a:satMod val="115000"/>
                </a:srgbClr>
              </a:gs>
              <a:gs pos="50000">
                <a:srgbClr val="1468A4">
                  <a:shade val="67500"/>
                  <a:satMod val="115000"/>
                </a:srgbClr>
              </a:gs>
              <a:gs pos="100000">
                <a:srgbClr val="1468A4">
                  <a:shade val="100000"/>
                  <a:satMod val="11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77749" tIns="38875" rIns="77749" bIns="3887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Задачи на 2018 год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5056" y="906280"/>
            <a:ext cx="129857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775" y="4214824"/>
            <a:ext cx="123549" cy="144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/>
          <p:nvPr/>
        </p:nvSpPr>
        <p:spPr>
          <a:xfrm>
            <a:off x="8842314" y="47741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44" name="Прямоугольник 43"/>
          <p:cNvSpPr/>
          <p:nvPr/>
        </p:nvSpPr>
        <p:spPr>
          <a:xfrm>
            <a:off x="6057639" y="566854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6268537" y="566853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489013" y="576106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709489" y="570942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6929965" y="576106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7150441" y="576106"/>
            <a:ext cx="229872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7380313" y="576106"/>
            <a:ext cx="220476" cy="360041"/>
          </a:xfrm>
          <a:prstGeom prst="rect">
            <a:avLst/>
          </a:prstGeom>
          <a:solidFill>
            <a:srgbClr val="E7E6E6">
              <a:lumMod val="50000"/>
            </a:srgbClr>
          </a:solidFill>
          <a:ln w="1905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ru-RU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76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92820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" name="Прямоугольник 147"/>
          <p:cNvSpPr/>
          <p:nvPr/>
        </p:nvSpPr>
        <p:spPr bwMode="auto">
          <a:xfrm>
            <a:off x="4693383" y="771551"/>
            <a:ext cx="4320480" cy="4358644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3347865" y="51471"/>
            <a:ext cx="5760640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</a:t>
            </a:r>
          </a:p>
          <a:p>
            <a:pPr algn="ctr"/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96" name="Группа 285"/>
          <p:cNvGrpSpPr>
            <a:grpSpLocks/>
          </p:cNvGrpSpPr>
          <p:nvPr/>
        </p:nvGrpSpPr>
        <p:grpSpPr bwMode="auto">
          <a:xfrm>
            <a:off x="4932042" y="3024153"/>
            <a:ext cx="1152127" cy="253044"/>
            <a:chOff x="4316900" y="1792941"/>
            <a:chExt cx="2177122" cy="516409"/>
          </a:xfrm>
        </p:grpSpPr>
        <p:pic>
          <p:nvPicPr>
            <p:cNvPr id="9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316900" y="1792943"/>
              <a:ext cx="272234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34380" y="1792944"/>
              <a:ext cx="272234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51870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0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69349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8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6846" y="1792942"/>
              <a:ext cx="272237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6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904318" y="1792941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4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221787" y="1792943"/>
              <a:ext cx="272235" cy="5164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0" name="Прямоугольник 149"/>
          <p:cNvSpPr/>
          <p:nvPr/>
        </p:nvSpPr>
        <p:spPr>
          <a:xfrm>
            <a:off x="4777738" y="1275607"/>
            <a:ext cx="4176464" cy="2674693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lnSpc>
                <a:spcPts val="1500"/>
              </a:lnSpc>
              <a:defRPr/>
            </a:pPr>
            <a:endParaRPr lang="ru-RU" sz="13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8" name="TextBox 33"/>
          <p:cNvSpPr txBox="1">
            <a:spLocks noChangeArrowheads="1"/>
          </p:cNvSpPr>
          <p:nvPr/>
        </p:nvSpPr>
        <p:spPr bwMode="auto">
          <a:xfrm>
            <a:off x="4786314" y="2500312"/>
            <a:ext cx="32403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Исполнители по государственным контрактам, заключаемым в целях реализации ГОЗ</a:t>
            </a:r>
          </a:p>
        </p:txBody>
      </p:sp>
      <p:sp>
        <p:nvSpPr>
          <p:cNvPr id="165" name="Прямоугольник 164"/>
          <p:cNvSpPr/>
          <p:nvPr/>
        </p:nvSpPr>
        <p:spPr>
          <a:xfrm>
            <a:off x="4693384" y="771549"/>
            <a:ext cx="4307109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Государственный оборонный заказ</a:t>
            </a:r>
            <a:endParaRPr lang="ru-RU" altLang="ru-RU" sz="14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04" name="TextBox 33"/>
          <p:cNvSpPr txBox="1">
            <a:spLocks noChangeArrowheads="1"/>
          </p:cNvSpPr>
          <p:nvPr/>
        </p:nvSpPr>
        <p:spPr bwMode="auto">
          <a:xfrm>
            <a:off x="7575831" y="1284586"/>
            <a:ext cx="771514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Кол-во юр.лиц</a:t>
            </a:r>
          </a:p>
        </p:txBody>
      </p:sp>
      <p:sp>
        <p:nvSpPr>
          <p:cNvPr id="105" name="TextBox 33"/>
          <p:cNvSpPr txBox="1">
            <a:spLocks noChangeArrowheads="1"/>
          </p:cNvSpPr>
          <p:nvPr/>
        </p:nvSpPr>
        <p:spPr bwMode="auto">
          <a:xfrm>
            <a:off x="8231241" y="1284586"/>
            <a:ext cx="771514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Кол-во </a:t>
            </a:r>
          </a:p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л/с</a:t>
            </a:r>
          </a:p>
        </p:txBody>
      </p:sp>
      <p:sp>
        <p:nvSpPr>
          <p:cNvPr id="143" name="TextBox 33"/>
          <p:cNvSpPr txBox="1">
            <a:spLocks noChangeArrowheads="1"/>
          </p:cNvSpPr>
          <p:nvPr/>
        </p:nvSpPr>
        <p:spPr bwMode="auto">
          <a:xfrm>
            <a:off x="4773604" y="1288843"/>
            <a:ext cx="3024336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Юридические лица, обслуживающиеся </a:t>
            </a:r>
          </a:p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УФК по Алтайскому краю </a:t>
            </a:r>
          </a:p>
        </p:txBody>
      </p:sp>
      <p:sp>
        <p:nvSpPr>
          <p:cNvPr id="145" name="TextBox 83"/>
          <p:cNvSpPr txBox="1">
            <a:spLocks noChangeArrowheads="1"/>
          </p:cNvSpPr>
          <p:nvPr/>
        </p:nvSpPr>
        <p:spPr bwMode="auto">
          <a:xfrm>
            <a:off x="5255469" y="4205021"/>
            <a:ext cx="1224136" cy="49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2" tIns="29156" rIns="58312" bIns="29156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Выплаты,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</a:p>
        </p:txBody>
      </p:sp>
      <p:sp>
        <p:nvSpPr>
          <p:cNvPr id="147" name="TextBox 83"/>
          <p:cNvSpPr txBox="1">
            <a:spLocks noChangeArrowheads="1"/>
          </p:cNvSpPr>
          <p:nvPr/>
        </p:nvSpPr>
        <p:spPr bwMode="auto">
          <a:xfrm>
            <a:off x="7339311" y="3981945"/>
            <a:ext cx="1224136" cy="71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2" tIns="29156" rIns="58312" bIns="29156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 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01.01.18,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</a:p>
        </p:txBody>
      </p:sp>
      <p:sp>
        <p:nvSpPr>
          <p:cNvPr id="110" name="Прямоугольник 109"/>
          <p:cNvSpPr/>
          <p:nvPr/>
        </p:nvSpPr>
        <p:spPr bwMode="auto">
          <a:xfrm>
            <a:off x="172599" y="771551"/>
            <a:ext cx="4320480" cy="4358644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2" name="Прямоугольник 111"/>
          <p:cNvSpPr/>
          <p:nvPr/>
        </p:nvSpPr>
        <p:spPr>
          <a:xfrm>
            <a:off x="280453" y="1275607"/>
            <a:ext cx="4176464" cy="2660114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49" tIns="38875" rIns="77749" bIns="38875" anchor="ctr"/>
          <a:lstStyle/>
          <a:p>
            <a:pPr algn="ctr">
              <a:lnSpc>
                <a:spcPts val="1500"/>
              </a:lnSpc>
              <a:defRPr/>
            </a:pPr>
            <a:endParaRPr lang="ru-RU" sz="1300" dirty="0">
              <a:solidFill>
                <a:schemeClr val="bg1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169699" y="770052"/>
            <a:ext cx="4332284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Гражданское казначейское </a:t>
            </a:r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сопровождение </a:t>
            </a:r>
          </a:p>
        </p:txBody>
      </p:sp>
      <p:sp>
        <p:nvSpPr>
          <p:cNvPr id="154" name="TextBox 83"/>
          <p:cNvSpPr txBox="1">
            <a:spLocks noChangeArrowheads="1"/>
          </p:cNvSpPr>
          <p:nvPr/>
        </p:nvSpPr>
        <p:spPr bwMode="auto">
          <a:xfrm>
            <a:off x="569502" y="4211867"/>
            <a:ext cx="1224136" cy="497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2" tIns="29156" rIns="58312" bIns="29156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Выплаты,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млн.руб.</a:t>
            </a:r>
          </a:p>
        </p:txBody>
      </p:sp>
      <p:sp>
        <p:nvSpPr>
          <p:cNvPr id="155" name="TextBox 83"/>
          <p:cNvSpPr txBox="1">
            <a:spLocks noChangeArrowheads="1"/>
          </p:cNvSpPr>
          <p:nvPr/>
        </p:nvSpPr>
        <p:spPr bwMode="auto">
          <a:xfrm>
            <a:off x="2803365" y="3996423"/>
            <a:ext cx="1224136" cy="716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8312" tIns="29156" rIns="58312" bIns="29156">
            <a:spAutoFit/>
          </a:bodyPr>
          <a:lstStyle/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Остаток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на 01.01.18,</a:t>
            </a:r>
          </a:p>
          <a:p>
            <a:pPr algn="ctr"/>
            <a: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 млн.руб</a:t>
            </a:r>
            <a:r>
              <a:rPr lang="ru-RU" altLang="ru-RU" sz="11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Arial" pitchFamily="34" charset="0"/>
              </a:rPr>
              <a:t>.</a:t>
            </a:r>
          </a:p>
        </p:txBody>
      </p:sp>
      <p:sp>
        <p:nvSpPr>
          <p:cNvPr id="168" name="TextBox 33"/>
          <p:cNvSpPr txBox="1">
            <a:spLocks noChangeArrowheads="1"/>
          </p:cNvSpPr>
          <p:nvPr/>
        </p:nvSpPr>
        <p:spPr bwMode="auto">
          <a:xfrm>
            <a:off x="288397" y="1673563"/>
            <a:ext cx="2946386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Получатели субсидий и бюджетных инвестиций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Получатели авансовых платежей</a:t>
            </a:r>
          </a:p>
          <a:p>
            <a:pPr>
              <a:lnSpc>
                <a:spcPct val="200000"/>
              </a:lnSpc>
              <a:spcBef>
                <a:spcPts val="600"/>
              </a:spcBef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Строительство Космодрома Восточный</a:t>
            </a:r>
          </a:p>
          <a:p>
            <a:pPr>
              <a:spcBef>
                <a:spcPts val="600"/>
              </a:spcBef>
            </a:pPr>
            <a:r>
              <a:rPr lang="ru-RU" sz="1200" dirty="0">
                <a:solidFill>
                  <a:srgbClr val="002060"/>
                </a:solidFill>
                <a:latin typeface="Cambria" pitchFamily="18" charset="0"/>
              </a:rPr>
              <a:t>Особая экономическая зона «Бирюзовая Катунь» </a:t>
            </a:r>
          </a:p>
          <a:p>
            <a:pPr algn="ctr">
              <a:lnSpc>
                <a:spcPct val="150000"/>
              </a:lnSpc>
            </a:pPr>
            <a:r>
              <a:rPr lang="ru-RU" altLang="ru-RU" sz="12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ИТОГО:</a:t>
            </a:r>
          </a:p>
          <a:p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175" name="TextBox 33"/>
          <p:cNvSpPr txBox="1">
            <a:spLocks noChangeArrowheads="1"/>
          </p:cNvSpPr>
          <p:nvPr/>
        </p:nvSpPr>
        <p:spPr bwMode="auto">
          <a:xfrm>
            <a:off x="285243" y="1275649"/>
            <a:ext cx="3024336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Юридические лица, обслуживающиеся </a:t>
            </a:r>
          </a:p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в УФК по Алтайскому краю </a:t>
            </a:r>
          </a:p>
        </p:txBody>
      </p:sp>
      <p:sp>
        <p:nvSpPr>
          <p:cNvPr id="176" name="TextBox 33"/>
          <p:cNvSpPr txBox="1">
            <a:spLocks noChangeArrowheads="1"/>
          </p:cNvSpPr>
          <p:nvPr/>
        </p:nvSpPr>
        <p:spPr bwMode="auto">
          <a:xfrm>
            <a:off x="3731997" y="1245743"/>
            <a:ext cx="771514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Кол-во </a:t>
            </a:r>
          </a:p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л/с</a:t>
            </a:r>
          </a:p>
        </p:txBody>
      </p:sp>
      <p:sp>
        <p:nvSpPr>
          <p:cNvPr id="178" name="TextBox 33"/>
          <p:cNvSpPr txBox="1">
            <a:spLocks noChangeArrowheads="1"/>
          </p:cNvSpPr>
          <p:nvPr/>
        </p:nvSpPr>
        <p:spPr bwMode="auto">
          <a:xfrm>
            <a:off x="3139784" y="1242677"/>
            <a:ext cx="771514" cy="43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Кол-во юр.лиц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659348" y="4731990"/>
            <a:ext cx="1512168" cy="35862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mbria" pitchFamily="18" charset="0"/>
              </a:rPr>
              <a:t>298,3</a:t>
            </a:r>
          </a:p>
        </p:txBody>
      </p:sp>
      <p:sp>
        <p:nvSpPr>
          <p:cNvPr id="190" name="Прямоугольник 189"/>
          <p:cNvSpPr/>
          <p:nvPr/>
        </p:nvSpPr>
        <p:spPr>
          <a:xfrm>
            <a:off x="387564" y="4731991"/>
            <a:ext cx="1592148" cy="35862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mbria" pitchFamily="18" charset="0"/>
              </a:rPr>
              <a:t>924,4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36585" y="1779662"/>
            <a:ext cx="1194216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14             17</a:t>
            </a:r>
          </a:p>
        </p:txBody>
      </p:sp>
      <p:sp>
        <p:nvSpPr>
          <p:cNvPr id="111" name="Прямоугольник 110"/>
          <p:cNvSpPr/>
          <p:nvPr/>
        </p:nvSpPr>
        <p:spPr>
          <a:xfrm>
            <a:off x="7236296" y="4731991"/>
            <a:ext cx="1440159" cy="360038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mbria" pitchFamily="18" charset="0"/>
              </a:rPr>
              <a:t>112,7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100051" y="4746367"/>
            <a:ext cx="1567666" cy="34566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Cambria" pitchFamily="18" charset="0"/>
              </a:rPr>
              <a:t>490,2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98775" y="1707654"/>
            <a:ext cx="417968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247720" y="1275607"/>
            <a:ext cx="0" cy="266011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3852318" y="1275649"/>
            <a:ext cx="0" cy="26600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280452" y="1275607"/>
            <a:ext cx="4183070" cy="2660115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123" name="TextBox 122"/>
          <p:cNvSpPr txBox="1"/>
          <p:nvPr/>
        </p:nvSpPr>
        <p:spPr>
          <a:xfrm>
            <a:off x="3236585" y="2689226"/>
            <a:ext cx="1194216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 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1                5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247721" y="3081887"/>
            <a:ext cx="1209196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1                1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223648" y="2221241"/>
            <a:ext cx="1194216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11             16</a:t>
            </a: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288397" y="2139703"/>
            <a:ext cx="4183070" cy="28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282143" y="2608212"/>
            <a:ext cx="4179688" cy="474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Прямая соединительная линия 240"/>
          <p:cNvCxnSpPr/>
          <p:nvPr/>
        </p:nvCxnSpPr>
        <p:spPr>
          <a:xfrm>
            <a:off x="268895" y="3015192"/>
            <a:ext cx="419462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Прямая соединительная линия 244"/>
          <p:cNvCxnSpPr/>
          <p:nvPr/>
        </p:nvCxnSpPr>
        <p:spPr>
          <a:xfrm flipV="1">
            <a:off x="4777738" y="1707655"/>
            <a:ext cx="4176464" cy="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Прямоугольник 245"/>
          <p:cNvSpPr/>
          <p:nvPr/>
        </p:nvSpPr>
        <p:spPr>
          <a:xfrm>
            <a:off x="4777738" y="1275649"/>
            <a:ext cx="4176464" cy="2674651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cxnSp>
        <p:nvCxnSpPr>
          <p:cNvPr id="248" name="Прямая соединительная линия 247"/>
          <p:cNvCxnSpPr/>
          <p:nvPr/>
        </p:nvCxnSpPr>
        <p:spPr>
          <a:xfrm>
            <a:off x="7582997" y="1275607"/>
            <a:ext cx="8561" cy="26746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Прямая соединительная линия 249"/>
          <p:cNvCxnSpPr/>
          <p:nvPr/>
        </p:nvCxnSpPr>
        <p:spPr>
          <a:xfrm>
            <a:off x="8305857" y="1275607"/>
            <a:ext cx="0" cy="26746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7575832" y="2568992"/>
            <a:ext cx="1363235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   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151              469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88397" y="3435846"/>
            <a:ext cx="417681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234784" y="3435845"/>
            <a:ext cx="1183081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    27            39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793403" y="476756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5975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5839" y="14127"/>
            <a:ext cx="5583237" cy="5077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0800"/>
            <a:ext cx="6477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339726"/>
            <a:ext cx="2305050" cy="119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827088" y="123826"/>
            <a:ext cx="269875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pPr defTabSz="914273">
              <a:defRPr/>
            </a:pPr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827088" y="411164"/>
            <a:ext cx="144145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pPr defTabSz="914273">
              <a:defRPr/>
            </a:pPr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3375026" y="0"/>
            <a:ext cx="5761037" cy="584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база, регламентирующая </a:t>
            </a:r>
          </a:p>
          <a:p>
            <a:pPr algn="ctr"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в 2018 году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754063" y="892176"/>
            <a:ext cx="8191500" cy="26545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/>
            <a:r>
              <a:rPr lang="ru-RU" sz="1100" b="1" dirty="0">
                <a:latin typeface="Cambria" pitchFamily="18" charset="0"/>
              </a:rPr>
              <a:t>Статья 5 Федерального закона от 05.12.2017 №362-ФЗ </a:t>
            </a:r>
            <a:r>
              <a:rPr lang="ru-RU" sz="900" dirty="0">
                <a:latin typeface="Cambria" pitchFamily="18" charset="0"/>
              </a:rPr>
              <a:t>«О федеральном бюджете на 2018 год и на плановый период 2019 и 2020 годов»</a:t>
            </a:r>
          </a:p>
        </p:txBody>
      </p:sp>
      <p:sp>
        <p:nvSpPr>
          <p:cNvPr id="48" name="Пятиугольник 47"/>
          <p:cNvSpPr/>
          <p:nvPr/>
        </p:nvSpPr>
        <p:spPr>
          <a:xfrm>
            <a:off x="323851" y="842964"/>
            <a:ext cx="8569325" cy="360362"/>
          </a:xfrm>
          <a:prstGeom prst="homePlate">
            <a:avLst>
              <a:gd name="adj" fmla="val 0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323851" y="1276350"/>
            <a:ext cx="8569325" cy="38417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/>
          </a:p>
        </p:txBody>
      </p:sp>
      <p:pic>
        <p:nvPicPr>
          <p:cNvPr id="4109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7477" y="1168795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Прямоугольник 57"/>
          <p:cNvSpPr/>
          <p:nvPr/>
        </p:nvSpPr>
        <p:spPr>
          <a:xfrm>
            <a:off x="755651" y="1276351"/>
            <a:ext cx="8137525" cy="265454"/>
          </a:xfrm>
          <a:prstGeom prst="rect">
            <a:avLst/>
          </a:prstGeom>
        </p:spPr>
        <p:txBody>
          <a:bodyPr lIns="91438" tIns="45719" rIns="91438" bIns="45719">
            <a:spAutoFit/>
          </a:bodyPr>
          <a:lstStyle/>
          <a:p>
            <a:pPr lvl="0"/>
            <a:r>
              <a:rPr lang="ru-RU" sz="1100" b="1" dirty="0">
                <a:latin typeface="Cambria" pitchFamily="18" charset="0"/>
                <a:cs typeface="Times New Roman" pitchFamily="18" charset="0"/>
              </a:rPr>
              <a:t>Постановление Правительства РФ от 09.12.2017 №1496</a:t>
            </a:r>
            <a:r>
              <a:rPr lang="ru-RU" sz="1100" dirty="0">
                <a:latin typeface="Cambria" pitchFamily="18" charset="0"/>
              </a:rPr>
              <a:t> </a:t>
            </a:r>
            <a:r>
              <a:rPr lang="ru-RU" sz="900" dirty="0">
                <a:latin typeface="Cambria" pitchFamily="18" charset="0"/>
              </a:rPr>
              <a:t>«О мерах по обеспечению исполнения федерального бюджета»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23850" y="2637299"/>
            <a:ext cx="4170994" cy="10002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 dirty="0"/>
          </a:p>
        </p:txBody>
      </p:sp>
      <p:pic>
        <p:nvPicPr>
          <p:cNvPr id="4112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6711" y="2538943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Прямоугольник 28"/>
          <p:cNvSpPr/>
          <p:nvPr/>
        </p:nvSpPr>
        <p:spPr>
          <a:xfrm>
            <a:off x="714348" y="2648059"/>
            <a:ext cx="3660312" cy="1015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/>
            <a:r>
              <a:rPr lang="ru-RU" sz="1000" b="1" dirty="0">
                <a:latin typeface="Cambria" pitchFamily="18" charset="0"/>
              </a:rPr>
              <a:t>Постановление Правительства РФ от 28.12.2017 №1680 </a:t>
            </a:r>
            <a:r>
              <a:rPr lang="ru-RU" sz="1000" dirty="0">
                <a:latin typeface="Cambria" pitchFamily="18" charset="0"/>
              </a:rPr>
              <a:t>«Об утверждении Правил казначейского сопровождения средств государственного оборонного заказа в валюте Российской Федерации в случаях, предусмотренных Федеральным законом «О федеральном бюджете на 2018 год и на плановый период 2019 и 2020 годов</a:t>
            </a:r>
            <a:r>
              <a:rPr lang="ru-RU" sz="1000" dirty="0" smtClean="0">
                <a:latin typeface="Cambria" pitchFamily="18" charset="0"/>
              </a:rPr>
              <a:t>»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685964" y="2666787"/>
            <a:ext cx="4049278" cy="9439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 dirty="0"/>
          </a:p>
        </p:txBody>
      </p:sp>
      <p:pic>
        <p:nvPicPr>
          <p:cNvPr id="4115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1953" y="2566607"/>
            <a:ext cx="64928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737798" y="1707654"/>
            <a:ext cx="8027928" cy="40011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 defTabSz="914273">
              <a:defRPr/>
            </a:pPr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Приказ Казначейства России от 29.10.2014 №16н «</a:t>
            </a:r>
            <a:r>
              <a:rPr lang="ru-RU" sz="900" dirty="0">
                <a:latin typeface="Cambria" pitchFamily="18" charset="0"/>
              </a:rPr>
              <a:t>О порядке осуществления территориальными органами Федерального казначейства операций со средствами юридического лица (его обособленного подразделения), не являющегося участником бюджетного процесса»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23852" y="3637572"/>
            <a:ext cx="4170992" cy="12916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/>
          </a:p>
        </p:txBody>
      </p:sp>
      <p:pic>
        <p:nvPicPr>
          <p:cNvPr id="4118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08" y="3539560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806472" y="3683205"/>
            <a:ext cx="3660312" cy="101566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lvl="0"/>
            <a:r>
              <a:rPr lang="ru-RU" sz="1000" b="1" dirty="0">
                <a:latin typeface="Cambria" pitchFamily="18" charset="0"/>
              </a:rPr>
              <a:t>Приказ Минфина России от 08.12.2017 № 221н </a:t>
            </a:r>
            <a:r>
              <a:rPr lang="ru-RU" sz="1000" dirty="0">
                <a:latin typeface="Cambria" pitchFamily="18" charset="0"/>
              </a:rPr>
              <a:t>«Об утверждении критериев приостановления операций по лицевым счетам, открытым в территориальных органах Федерального казначейства при казначейском сопровождении средств государственного оборонного заказа</a:t>
            </a:r>
            <a:r>
              <a:rPr lang="ru-RU" sz="1000" dirty="0" smtClean="0">
                <a:latin typeface="Cambria" pitchFamily="18" charset="0"/>
              </a:rPr>
              <a:t>»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85964" y="3567223"/>
            <a:ext cx="4049278" cy="1389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 defTabSz="914273">
              <a:defRPr/>
            </a:pPr>
            <a:endParaRPr lang="ru-RU"/>
          </a:p>
        </p:txBody>
      </p:sp>
      <p:pic>
        <p:nvPicPr>
          <p:cNvPr id="4121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29303" y="3257585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Прямоугольник 40"/>
          <p:cNvSpPr/>
          <p:nvPr/>
        </p:nvSpPr>
        <p:spPr>
          <a:xfrm>
            <a:off x="5076056" y="2664963"/>
            <a:ext cx="3540960" cy="100027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just" defTabSz="914273">
              <a:defRPr/>
            </a:pPr>
            <a:r>
              <a:rPr lang="ru-RU" sz="1000" b="1" dirty="0">
                <a:latin typeface="Cambria" pitchFamily="18" charset="0"/>
              </a:rPr>
              <a:t>Постановление Правительства РФ от 30.12.2017 №1722 </a:t>
            </a:r>
            <a:r>
              <a:rPr lang="ru-RU" sz="1000" dirty="0">
                <a:latin typeface="Cambria" pitchFamily="18" charset="0"/>
              </a:rPr>
              <a:t>«Об утверждении Правил казначейского сопровождения средств в случаях, предусмотренных Федеральным законом «О федеральном бюджете на 2018 год и на плановый период 2019 и 2020 годов</a:t>
            </a:r>
            <a:r>
              <a:rPr lang="ru-RU" sz="1000" dirty="0" smtClean="0">
                <a:latin typeface="Cambria" pitchFamily="18" charset="0"/>
              </a:rPr>
              <a:t>»</a:t>
            </a:r>
            <a:endParaRPr lang="ru-RU" sz="1000" dirty="0">
              <a:latin typeface="Cambria" pitchFamily="18" charset="0"/>
            </a:endParaRPr>
          </a:p>
          <a:p>
            <a:pPr algn="just" defTabSz="914273">
              <a:defRPr/>
            </a:pPr>
            <a:endParaRPr lang="ru-RU" sz="900" dirty="0">
              <a:solidFill>
                <a:schemeClr val="tx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124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825" y="739775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85852" y="2214560"/>
            <a:ext cx="2428892" cy="28575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57818" y="2214560"/>
            <a:ext cx="2500330" cy="285752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85852" y="2214560"/>
            <a:ext cx="2428892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ambria" pitchFamily="18" charset="0"/>
              </a:rPr>
              <a:t>ГОЗ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57818" y="2214560"/>
            <a:ext cx="2500330" cy="276999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Cambria" pitchFamily="18" charset="0"/>
              </a:rPr>
              <a:t>ГКС</a:t>
            </a:r>
          </a:p>
        </p:txBody>
      </p:sp>
      <p:pic>
        <p:nvPicPr>
          <p:cNvPr id="35" name="Рисунок 167" descr="9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726" y="1619671"/>
            <a:ext cx="649288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852" y="1707656"/>
            <a:ext cx="8564176" cy="43204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85362" y="3523314"/>
            <a:ext cx="3594486" cy="1477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lvl="0"/>
            <a:r>
              <a:rPr lang="ru-RU" sz="1000" b="1" dirty="0">
                <a:latin typeface="Cambria" pitchFamily="18" charset="0"/>
              </a:rPr>
              <a:t>Приказ Минфина России от 08.12.2017 № 220н</a:t>
            </a:r>
            <a:r>
              <a:rPr lang="ru-RU" sz="1000" dirty="0">
                <a:latin typeface="Cambria" pitchFamily="18" charset="0"/>
              </a:rPr>
              <a:t> «Об утверждении Порядка осуществления территориальными органами Федерального казначейства санкционирования расходов, источником финансового обеспечения которых являются целевые средства, при казначейском сопровождении целевых средств в случаях, предусмотренных Федеральным законом «О федеральном бюджете на 2018 год и на плановый период 2019 и 2020 годов</a:t>
            </a:r>
            <a:r>
              <a:rPr lang="ru-RU" sz="1000" dirty="0" smtClean="0">
                <a:latin typeface="Cambria" pitchFamily="18" charset="0"/>
              </a:rPr>
              <a:t>»</a:t>
            </a:r>
            <a:endParaRPr lang="ru-RU" sz="1000" dirty="0">
              <a:latin typeface="Cambria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17359" y="47641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670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479839" y="0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3131840" y="15804"/>
            <a:ext cx="6000119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2018 года в казначейском сопровождении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altLang="ru-RU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ГОЗ </a:t>
            </a: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>
            <a:off x="359532" y="1020768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359532" y="1951775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359532" y="2849484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>
            <a:off x="374162" y="3802715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776089" y="750913"/>
            <a:ext cx="8090093" cy="7920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Включение в государственный контракт</a:t>
            </a:r>
            <a:r>
              <a:rPr lang="en-US" sz="1400" dirty="0">
                <a:solidFill>
                  <a:srgbClr val="002060"/>
                </a:solidFill>
                <a:latin typeface="Cambria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положений </a:t>
            </a:r>
            <a:r>
              <a:rPr lang="ru-RU" sz="1400" dirty="0" smtClean="0">
                <a:solidFill>
                  <a:srgbClr val="002060"/>
                </a:solidFill>
                <a:latin typeface="Cambria" pitchFamily="18" charset="0"/>
              </a:rPr>
              <a:t>о </a:t>
            </a:r>
            <a:r>
              <a:rPr lang="ru-RU" sz="1600" b="1" dirty="0">
                <a:solidFill>
                  <a:srgbClr val="002060"/>
                </a:solidFill>
                <a:latin typeface="Cambria" pitchFamily="18" charset="0"/>
              </a:rPr>
              <a:t>перечислении прибыли </a:t>
            </a:r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в размере, согласованном </a:t>
            </a:r>
            <a:r>
              <a:rPr lang="ru-RU" sz="1400" dirty="0" smtClean="0">
                <a:solidFill>
                  <a:srgbClr val="002060"/>
                </a:solidFill>
                <a:latin typeface="Cambria" pitchFamily="18" charset="0"/>
              </a:rPr>
              <a:t>сторонами</a:t>
            </a:r>
            <a:endParaRPr lang="en-US" sz="1400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73405" y="1713005"/>
            <a:ext cx="8109529" cy="7299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endParaRPr lang="ru-RU" sz="1400" b="1" dirty="0">
              <a:solidFill>
                <a:srgbClr val="002060"/>
              </a:solidFill>
              <a:latin typeface="Cambria" pitchFamily="18" charset="0"/>
            </a:endParaRPr>
          </a:p>
          <a:p>
            <a:endParaRPr lang="ru-RU" sz="1400" b="1" dirty="0">
              <a:solidFill>
                <a:srgbClr val="002060"/>
              </a:solidFill>
              <a:latin typeface="Cambria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Санкционирование целевых расходов осуществляется на основании Сведений о направлении расходования целевых средств, с указанием </a:t>
            </a:r>
            <a:r>
              <a:rPr lang="ru-RU" sz="1600" b="1" dirty="0">
                <a:solidFill>
                  <a:srgbClr val="002060"/>
                </a:solidFill>
                <a:latin typeface="Cambria" pitchFamily="18" charset="0"/>
              </a:rPr>
              <a:t>источников </a:t>
            </a:r>
            <a:r>
              <a:rPr lang="ru-RU" sz="1600" b="1" dirty="0" smtClean="0">
                <a:solidFill>
                  <a:srgbClr val="002060"/>
                </a:solidFill>
                <a:latin typeface="Cambria" pitchFamily="18" charset="0"/>
              </a:rPr>
              <a:t>поступлений</a:t>
            </a:r>
            <a:endParaRPr lang="ru-RU" sz="1400" dirty="0">
              <a:solidFill>
                <a:srgbClr val="002060"/>
              </a:solidFill>
              <a:latin typeface="Cambria" pitchFamily="18" charset="0"/>
            </a:endParaRPr>
          </a:p>
          <a:p>
            <a:endParaRPr lang="ru-RU" sz="1100" b="1" dirty="0">
              <a:solidFill>
                <a:srgbClr val="002060"/>
              </a:solidFill>
              <a:latin typeface="Cambria" pitchFamily="18" charset="0"/>
            </a:endParaRPr>
          </a:p>
          <a:p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73404" y="2630409"/>
            <a:ext cx="8103669" cy="7280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Указание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Cambria" pitchFamily="18" charset="0"/>
              </a:rPr>
              <a:t>25-значного</a:t>
            </a:r>
            <a:r>
              <a:rPr lang="ru-RU" sz="1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идентификатора государственного контракта в государственных контрактах, контрактах, документах-основаниях, платежных документах,  вместо </a:t>
            </a:r>
            <a:r>
              <a:rPr lang="ru-RU" sz="1400" dirty="0" smtClean="0">
                <a:solidFill>
                  <a:srgbClr val="002060"/>
                </a:solidFill>
                <a:latin typeface="Cambria" pitchFamily="18" charset="0"/>
              </a:rPr>
              <a:t>20-значного</a:t>
            </a:r>
            <a:endParaRPr lang="ru-RU" sz="1400" dirty="0">
              <a:solidFill>
                <a:srgbClr val="002060"/>
              </a:solidFill>
              <a:latin typeface="Cambria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73405" y="3522002"/>
            <a:ext cx="8092777" cy="81380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endParaRPr lang="ru-RU" sz="1400" b="1" dirty="0">
              <a:solidFill>
                <a:srgbClr val="002060"/>
              </a:solidFill>
              <a:latin typeface="Cambria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Направление в службу Росфинмониторинга Уведомлений об отказе в принятии к исполнению платежных документов, в случае нарушения режима лицевого </a:t>
            </a:r>
            <a:r>
              <a:rPr lang="ru-RU" sz="1400" dirty="0" smtClean="0">
                <a:solidFill>
                  <a:srgbClr val="002060"/>
                </a:solidFill>
                <a:latin typeface="Cambria" pitchFamily="18" charset="0"/>
              </a:rPr>
              <a:t>счета, </a:t>
            </a:r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предусмотренного Постановлением Правительства от 28.12.2017 № </a:t>
            </a:r>
            <a:r>
              <a:rPr lang="ru-RU" sz="1400" dirty="0" smtClean="0">
                <a:solidFill>
                  <a:srgbClr val="002060"/>
                </a:solidFill>
                <a:latin typeface="Cambria" pitchFamily="18" charset="0"/>
              </a:rPr>
              <a:t>1680</a:t>
            </a:r>
            <a:endParaRPr lang="ru-RU" sz="1400" dirty="0">
              <a:solidFill>
                <a:srgbClr val="002060"/>
              </a:solidFill>
              <a:latin typeface="Cambria" pitchFamily="18" charset="0"/>
            </a:endParaRPr>
          </a:p>
          <a:p>
            <a:r>
              <a:rPr lang="ru-RU" sz="1400" b="1" dirty="0">
                <a:solidFill>
                  <a:srgbClr val="002060"/>
                </a:solidFill>
                <a:latin typeface="Cambria" pitchFamily="18" charset="0"/>
              </a:rPr>
              <a:t> </a:t>
            </a:r>
            <a:endParaRPr lang="ru-RU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8725296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72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Рисунок 5" descr="подложка для титульника_1.jpg"/>
          <p:cNvPicPr>
            <a:picLocks noChangeAspect="1"/>
          </p:cNvPicPr>
          <p:nvPr/>
        </p:nvPicPr>
        <p:blipFill>
          <a:blip r:embed="rId2" cstate="print"/>
          <a:srcRect l="38188"/>
          <a:stretch>
            <a:fillRect/>
          </a:stretch>
        </p:blipFill>
        <p:spPr bwMode="auto">
          <a:xfrm>
            <a:off x="3528392" y="7937"/>
            <a:ext cx="565212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5" y="339502"/>
            <a:ext cx="2304256" cy="118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 descr="D:\Creative\Image\Символика\55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1470"/>
            <a:ext cx="648072" cy="648072"/>
          </a:xfrm>
          <a:prstGeom prst="rect">
            <a:avLst/>
          </a:prstGeom>
          <a:noFill/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827584" y="123478"/>
            <a:ext cx="2697956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spAutoFit/>
          </a:bodyPr>
          <a:lstStyle/>
          <a:p>
            <a:r>
              <a:rPr lang="ru-RU" altLang="ru-RU" sz="1200" b="1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Arial" pitchFamily="34" charset="0"/>
              </a:rPr>
              <a:t>УФК ПО АЛТАЙСКОМУ КРАЮ</a:t>
            </a:r>
          </a:p>
        </p:txBody>
      </p:sp>
      <p:sp>
        <p:nvSpPr>
          <p:cNvPr id="12" name="TextBox 3"/>
          <p:cNvSpPr txBox="1">
            <a:spLocks noChangeArrowheads="1"/>
          </p:cNvSpPr>
          <p:nvPr/>
        </p:nvSpPr>
        <p:spPr bwMode="auto">
          <a:xfrm>
            <a:off x="827584" y="411511"/>
            <a:ext cx="1440160" cy="24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r>
              <a:rPr lang="en-US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rPr>
              <a:t>altay.roskazna.ru</a:t>
            </a:r>
            <a:endParaRPr lang="ru-RU" altLang="ru-RU" sz="1100" dirty="0">
              <a:solidFill>
                <a:schemeClr val="tx2">
                  <a:lumMod val="50000"/>
                </a:schemeClr>
              </a:solidFill>
              <a:latin typeface="Arial Narrow" pitchFamily="34" charset="0"/>
              <a:cs typeface="Lucida Sans Unicode" pitchFamily="34" charset="0"/>
            </a:endParaRP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3131841" y="7938"/>
            <a:ext cx="601216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2018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казначейском сопровождении </a:t>
            </a: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endParaRPr lang="ru-RU" altLang="ru-RU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ГКС</a:t>
            </a:r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algn="ctr"/>
            <a:r>
              <a:rPr lang="ru-RU" alt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endParaRPr lang="ru-RU" alt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66562" name="AutoShape 2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6564" name="AutoShape 4" descr="https://im1-tub-ru.yandex.net/i?id=dfeede8b11dbe0a0404c936f2ca8a788&amp;n=33&amp;h=215&amp;w=2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38" tIns="45719" rIns="91438" bIns="4571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9" name="Стрелка вправо 118"/>
          <p:cNvSpPr/>
          <p:nvPr/>
        </p:nvSpPr>
        <p:spPr>
          <a:xfrm>
            <a:off x="378172" y="807644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121" name="Стрелка вправо 120"/>
          <p:cNvSpPr/>
          <p:nvPr/>
        </p:nvSpPr>
        <p:spPr>
          <a:xfrm>
            <a:off x="378172" y="1568325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123" name="Стрелка вправо 122"/>
          <p:cNvSpPr/>
          <p:nvPr/>
        </p:nvSpPr>
        <p:spPr>
          <a:xfrm>
            <a:off x="359532" y="2629859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124" name="Скругленный прямоугольник 123"/>
          <p:cNvSpPr/>
          <p:nvPr/>
        </p:nvSpPr>
        <p:spPr>
          <a:xfrm>
            <a:off x="786435" y="675185"/>
            <a:ext cx="7928970" cy="57606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Санкционирование в соответствии со Сведениями </a:t>
            </a:r>
            <a:r>
              <a:rPr lang="ru-RU" sz="1400" dirty="0">
                <a:solidFill>
                  <a:srgbClr val="002060"/>
                </a:solidFill>
                <a:latin typeface="Cambria" pitchFamily="18" charset="0"/>
              </a:rPr>
              <a:t>о направлении расходования целевых средств, с указанием </a:t>
            </a:r>
            <a:r>
              <a:rPr lang="ru-RU" sz="1600" b="1" dirty="0">
                <a:solidFill>
                  <a:srgbClr val="002060"/>
                </a:solidFill>
                <a:latin typeface="Cambria" pitchFamily="18" charset="0"/>
              </a:rPr>
              <a:t>источников </a:t>
            </a:r>
            <a:r>
              <a:rPr lang="ru-RU" sz="1600" b="1" dirty="0" smtClean="0">
                <a:solidFill>
                  <a:srgbClr val="002060"/>
                </a:solidFill>
                <a:latin typeface="Cambria" pitchFamily="18" charset="0"/>
              </a:rPr>
              <a:t>поступлений</a:t>
            </a:r>
            <a:endParaRPr lang="ru-RU" sz="1400" dirty="0">
              <a:latin typeface="Cambria" pitchFamily="18" charset="0"/>
            </a:endParaRPr>
          </a:p>
          <a:p>
            <a:endParaRPr lang="ru-RU" sz="1400" dirty="0"/>
          </a:p>
        </p:txBody>
      </p:sp>
      <p:sp>
        <p:nvSpPr>
          <p:cNvPr id="139" name="Скругленный прямоугольник 138"/>
          <p:cNvSpPr/>
          <p:nvPr/>
        </p:nvSpPr>
        <p:spPr>
          <a:xfrm>
            <a:off x="785786" y="1357304"/>
            <a:ext cx="7948335" cy="80247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Перечисление субсидий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юридическим лицам осуществляется в пределах суммы, необходимой для оплаты денежных обязательств по расходам,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под «фактическую потребность»</a:t>
            </a:r>
          </a:p>
          <a:p>
            <a:pPr algn="ctr"/>
            <a:endParaRPr lang="ru-RU" sz="1400" dirty="0"/>
          </a:p>
        </p:txBody>
      </p:sp>
      <p:sp>
        <p:nvSpPr>
          <p:cNvPr id="140" name="Скругленный прямоугольник 139"/>
          <p:cNvSpPr/>
          <p:nvPr/>
        </p:nvSpPr>
        <p:spPr>
          <a:xfrm>
            <a:off x="785786" y="2285998"/>
            <a:ext cx="7929618" cy="108012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endParaRPr lang="ru-RU" sz="1400" b="1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Остатки бюджетных инвестиций и субсидий подлежат использованию юридическим лицам в соответствии с решениями главных распорядителей средств федерального бюджета. При отсутствии решений – остатки и средства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(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за исключением остатков средств бюджетных инвестиций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)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подлежат возврату в доход федерального бюджета</a:t>
            </a:r>
          </a:p>
          <a:p>
            <a:pPr algn="ctr"/>
            <a:endParaRPr lang="ru-RU" sz="1400" dirty="0"/>
          </a:p>
        </p:txBody>
      </p:sp>
      <p:sp>
        <p:nvSpPr>
          <p:cNvPr id="48" name="Стрелка вправо 47"/>
          <p:cNvSpPr/>
          <p:nvPr/>
        </p:nvSpPr>
        <p:spPr>
          <a:xfrm>
            <a:off x="359532" y="4137750"/>
            <a:ext cx="288032" cy="252376"/>
          </a:xfrm>
          <a:prstGeom prst="rightArrow">
            <a:avLst/>
          </a:prstGeom>
          <a:solidFill>
            <a:srgbClr val="F0D99E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85787" y="3500444"/>
            <a:ext cx="7929618" cy="145883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Казначейское обеспечение обязательств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(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казначейский аккредитив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)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применяется для  целевых средств:</a:t>
            </a:r>
          </a:p>
          <a:p>
            <a:pPr marL="171446" indent="-171446">
              <a:buFont typeface="Arial" pitchFamily="34" charset="0"/>
              <a:buChar char="•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перечисляемых в рамках реализации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ФАИП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171446" indent="-171446">
              <a:buFont typeface="Arial" pitchFamily="34" charset="0"/>
              <a:buChar char="•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на основании государственных контрактов, определенных правовыми актами федеральных органов государственной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власти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  <a:p>
            <a:pPr marL="171446" indent="-171446">
              <a:buFont typeface="Arial" pitchFamily="34" charset="0"/>
              <a:buChar char="•"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Cambria" pitchFamily="18" charset="0"/>
              </a:rPr>
              <a:t>на основании государственных контрактов, определенных решениями Правительства РФ</a:t>
            </a:r>
            <a:endParaRPr lang="ru-RU" dirty="0">
              <a:solidFill>
                <a:schemeClr val="tx2">
                  <a:lumMod val="75000"/>
                </a:schemeClr>
              </a:solidFill>
              <a:latin typeface="Cambri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809869" y="477416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5327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3195171" y="0"/>
            <a:ext cx="5948829" cy="492269"/>
          </a:xfrm>
        </p:spPr>
        <p:txBody>
          <a:bodyPr>
            <a:noAutofit/>
          </a:bodyPr>
          <a:lstStyle/>
          <a:p>
            <a:pPr algn="l" defTabSz="336938">
              <a:lnSpc>
                <a:spcPct val="80000"/>
              </a:lnSpc>
              <a:defRPr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Казначейское сопровождение договоров (соглашений) о предоставлении субсидий сельхоз-товаропроизводителям</a:t>
            </a:r>
            <a:endParaRPr lang="ru-RU" altLang="ru-RU" sz="1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179512" y="40861"/>
            <a:ext cx="3346028" cy="648072"/>
            <a:chOff x="179512" y="51470"/>
            <a:chExt cx="3346028" cy="648072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27584" y="339502"/>
              <a:ext cx="2304256" cy="118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1" descr="D:\Creative\Image\Символика\55.b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51470"/>
              <a:ext cx="648072" cy="648072"/>
            </a:xfrm>
            <a:prstGeom prst="rect">
              <a:avLst/>
            </a:prstGeom>
            <a:noFill/>
          </p:spPr>
        </p:pic>
        <p:sp>
          <p:nvSpPr>
            <p:cNvPr id="41" name="TextBox 3"/>
            <p:cNvSpPr txBox="1">
              <a:spLocks noChangeArrowheads="1"/>
            </p:cNvSpPr>
            <p:nvPr/>
          </p:nvSpPr>
          <p:spPr bwMode="auto">
            <a:xfrm>
              <a:off x="827584" y="123478"/>
              <a:ext cx="2697956" cy="2539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8580" tIns="34290" rIns="68580" bIns="34290">
              <a:spAutoFit/>
            </a:bodyPr>
            <a:lstStyle/>
            <a:p>
              <a:r>
                <a:rPr lang="ru-RU" altLang="ru-RU" sz="1200" b="1" dirty="0">
                  <a:solidFill>
                    <a:schemeClr val="tx2">
                      <a:lumMod val="50000"/>
                    </a:schemeClr>
                  </a:solidFill>
                  <a:latin typeface="Arial Narrow" pitchFamily="34" charset="0"/>
                  <a:cs typeface="Arial" pitchFamily="34" charset="0"/>
                </a:rPr>
                <a:t>УФК ПО АЛТАЙСКОМУ КРАЮ</a:t>
              </a:r>
            </a:p>
          </p:txBody>
        </p:sp>
        <p:sp>
          <p:nvSpPr>
            <p:cNvPr id="43" name="TextBox 3"/>
            <p:cNvSpPr txBox="1">
              <a:spLocks noChangeArrowheads="1"/>
            </p:cNvSpPr>
            <p:nvPr/>
          </p:nvSpPr>
          <p:spPr bwMode="auto">
            <a:xfrm>
              <a:off x="827584" y="411510"/>
              <a:ext cx="1440160" cy="2385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en-US" altLang="ru-RU" sz="1100" dirty="0">
                  <a:solidFill>
                    <a:schemeClr val="tx2">
                      <a:lumMod val="50000"/>
                    </a:schemeClr>
                  </a:solidFill>
                  <a:latin typeface="Arial Narrow" pitchFamily="34" charset="0"/>
                  <a:cs typeface="Lucida Sans Unicode" pitchFamily="34" charset="0"/>
                </a:rPr>
                <a:t>altay.roskazna.ru</a:t>
              </a:r>
              <a:endParaRPr lang="ru-RU" altLang="ru-RU" sz="1100" dirty="0">
                <a:solidFill>
                  <a:schemeClr val="tx2">
                    <a:lumMod val="50000"/>
                  </a:schemeClr>
                </a:solidFill>
                <a:latin typeface="Arial Narrow" pitchFamily="34" charset="0"/>
                <a:cs typeface="Lucida Sans Unicode" pitchFamily="34" charset="0"/>
              </a:endParaRPr>
            </a:p>
          </p:txBody>
        </p:sp>
      </p:grpSp>
      <p:cxnSp>
        <p:nvCxnSpPr>
          <p:cNvPr id="44" name="Прямая соединительная линия 43"/>
          <p:cNvCxnSpPr/>
          <p:nvPr/>
        </p:nvCxnSpPr>
        <p:spPr>
          <a:xfrm>
            <a:off x="244212" y="785800"/>
            <a:ext cx="864826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57620" y="428610"/>
            <a:ext cx="1500198" cy="2769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91438" tIns="45719" rIns="91438" bIns="45719" rtlCol="0"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2018 год</a:t>
            </a:r>
          </a:p>
        </p:txBody>
      </p:sp>
      <p:pic>
        <p:nvPicPr>
          <p:cNvPr id="64" name="Picture 2" descr="C:\Users\2961\Pictures\Рисунок1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2" y="857238"/>
            <a:ext cx="419712" cy="44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Скругленный прямоугольник 45"/>
          <p:cNvSpPr/>
          <p:nvPr/>
        </p:nvSpPr>
        <p:spPr>
          <a:xfrm>
            <a:off x="857224" y="785800"/>
            <a:ext cx="8072494" cy="5430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38" tIns="45719" rIns="91438" bIns="45719" rtlCol="0" anchor="ctr"/>
          <a:lstStyle/>
          <a:p>
            <a:pPr algn="ctr">
              <a:buClr>
                <a:schemeClr val="accent1">
                  <a:lumMod val="75000"/>
                </a:schemeClr>
              </a:buClr>
              <a:buSzPct val="100000"/>
              <a:defRPr/>
            </a:pPr>
            <a:r>
              <a:rPr lang="ru-RU" sz="1400" b="1" dirty="0">
                <a:latin typeface="Cambria" pitchFamily="18" charset="0"/>
                <a:cs typeface="Times New Roman" pitchFamily="18" charset="0"/>
              </a:rPr>
              <a:t>Часть 8 статьи 5 Федерального закона от 05.12.2017 № 362-ФЗ «О федеральном бюджете на 2018 год и на плановый период 2019 и 2020 годов</a:t>
            </a:r>
            <a:r>
              <a:rPr lang="ru-RU" sz="1400" b="1" dirty="0" smtClean="0">
                <a:latin typeface="Cambria" pitchFamily="18" charset="0"/>
                <a:cs typeface="Times New Roman" pitchFamily="18" charset="0"/>
              </a:rPr>
              <a:t>»</a:t>
            </a:r>
            <a:endParaRPr lang="ru-RU" sz="1400" b="1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428596" y="2883138"/>
            <a:ext cx="8558084" cy="8761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91438" tIns="45719" rIns="91438" bIns="45719" rtlCol="0" anchor="ctr"/>
          <a:lstStyle/>
          <a:p>
            <a:pPr algn="ctr" defTabSz="1087411">
              <a:defRPr/>
            </a:pPr>
            <a:r>
              <a:rPr lang="ru-RU" altLang="ru-RU" sz="1200" b="1" dirty="0">
                <a:latin typeface="Cambria" pitchFamily="18" charset="0"/>
                <a:cs typeface="Times New Roman" pitchFamily="18" charset="0"/>
              </a:rPr>
              <a:t>Санкционирование расходов осуществляется в соответствии с предоставляемыми в органы Федерального казначейства Сведениями о направлении расходования целевых средств по форме, установленной Приказом Минфина России </a:t>
            </a:r>
            <a:r>
              <a:rPr lang="ru-RU" altLang="ru-RU" sz="1200" b="1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220н, </a:t>
            </a:r>
            <a:r>
              <a:rPr lang="ru-RU" altLang="ru-RU" sz="1200" b="1" u="sng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применения норм бюджетного </a:t>
            </a:r>
            <a:r>
              <a:rPr lang="ru-RU" altLang="ru-RU" sz="1200" b="1" u="sng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</a:t>
            </a:r>
            <a:endParaRPr lang="ru-RU" altLang="ru-RU" sz="1200" b="1" u="sng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2" name="Нашивка 51"/>
          <p:cNvSpPr/>
          <p:nvPr/>
        </p:nvSpPr>
        <p:spPr bwMode="auto">
          <a:xfrm rot="5400000">
            <a:off x="4485160" y="1171766"/>
            <a:ext cx="115616" cy="629568"/>
          </a:xfrm>
          <a:prstGeom prst="chevron">
            <a:avLst>
              <a:gd name="adj" fmla="val 6231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53" name="Нашивка 52"/>
          <p:cNvSpPr/>
          <p:nvPr/>
        </p:nvSpPr>
        <p:spPr bwMode="auto">
          <a:xfrm rot="5400000">
            <a:off x="4485160" y="2457650"/>
            <a:ext cx="115616" cy="629568"/>
          </a:xfrm>
          <a:prstGeom prst="chevron">
            <a:avLst>
              <a:gd name="adj" fmla="val 62310"/>
            </a:avLst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55" name="Прямоугольник 54"/>
          <p:cNvSpPr/>
          <p:nvPr/>
        </p:nvSpPr>
        <p:spPr>
          <a:xfrm>
            <a:off x="405386" y="1571618"/>
            <a:ext cx="8595770" cy="9765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lvl="0"/>
            <a:endParaRPr lang="ru-RU" sz="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Казначейское сопровождение </a:t>
            </a:r>
            <a:r>
              <a:rPr lang="ru-RU" sz="1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субсидий,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предоставляемых из бюджетов субъектов Российской Федерации (местных бюджетов) юридическим лицам, крестьянским (фермерским) хозяйствам, индивидуальным предпринимателям, в целях софинансирования расходных обязательств субъектов Российской Федерации по поддержке отраслей промышленности и сельского хозяйства осуществляется  </a:t>
            </a:r>
          </a:p>
          <a:p>
            <a:pPr lvl="0" algn="ctr"/>
            <a:r>
              <a:rPr lang="ru-RU" sz="1200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основании обращения финансового органа субъекта Российской Федерации (муниципального образования)</a:t>
            </a:r>
          </a:p>
          <a:p>
            <a:pPr lvl="0" algn="ctr"/>
            <a:endParaRPr lang="ru-RU" sz="1000" b="1" u="sng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011911"/>
            <a:ext cx="7848873" cy="908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 sz="1000" dirty="0">
              <a:noFill/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4168" y="3968467"/>
            <a:ext cx="8105550" cy="957952"/>
          </a:xfrm>
          <a:prstGeom prst="rect">
            <a:avLst/>
          </a:prstGeom>
          <a:solidFill>
            <a:srgbClr val="F5E6C1"/>
          </a:solidFill>
          <a:ln>
            <a:solidFill>
              <a:srgbClr val="F5E6C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91438" tIns="45719" rIns="91438" bIns="45719" rtlCol="0">
            <a:spAutoFit/>
          </a:bodyPr>
          <a:lstStyle/>
          <a:p>
            <a:pPr algn="just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Получено обращение Минфина Алтайского края об открытии л/с сельхоз-товаропроизводителям. </a:t>
            </a:r>
          </a:p>
          <a:p>
            <a:pPr algn="just"/>
            <a:r>
              <a:rPr lang="ru-RU" sz="1100" b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Получены перечни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предприятий-получателей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субсидий </a:t>
            </a:r>
            <a:r>
              <a:rPr lang="ru-RU" sz="1100" b="1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и грантов, направленные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Минсельхозом  Алтайского края. </a:t>
            </a:r>
          </a:p>
          <a:p>
            <a:pPr algn="just"/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Открыто 33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л/с, всего планируется открыть </a:t>
            </a: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около 37л/с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:</a:t>
            </a:r>
          </a:p>
          <a:p>
            <a:pPr marL="171446" indent="-171446" algn="just">
              <a:buFont typeface="Wingdings" pitchFamily="2" charset="2"/>
              <a:buChar char="§"/>
            </a:pPr>
            <a:r>
              <a:rPr lang="ru-RU" sz="1100" b="1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30 </a:t>
            </a: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л/с - грантополучателям;</a:t>
            </a:r>
          </a:p>
          <a:p>
            <a:pPr marL="171446" indent="-171446" algn="just">
              <a:buFont typeface="Wingdings" pitchFamily="2" charset="2"/>
              <a:buChar char="§"/>
            </a:pPr>
            <a:r>
              <a:rPr lang="ru-RU" sz="1100" b="1" dirty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7 л/с – получателям субсидий на поддержку отдельных отраслей растениеводства.</a:t>
            </a:r>
            <a:r>
              <a:rPr lang="ru-RU" sz="1000" dirty="0">
                <a:latin typeface="Cambria" pitchFamily="18" charset="0"/>
              </a:rPr>
              <a:t> </a:t>
            </a:r>
          </a:p>
        </p:txBody>
      </p:sp>
      <p:sp>
        <p:nvSpPr>
          <p:cNvPr id="6" name="Нашивка 5"/>
          <p:cNvSpPr/>
          <p:nvPr/>
        </p:nvSpPr>
        <p:spPr>
          <a:xfrm>
            <a:off x="227898" y="4066593"/>
            <a:ext cx="504056" cy="727079"/>
          </a:xfrm>
          <a:prstGeom prst="chevron">
            <a:avLst/>
          </a:prstGeom>
          <a:solidFill>
            <a:srgbClr val="F5E6C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239767" y="3795627"/>
            <a:ext cx="8664582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777328" y="47667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4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accent4">
            <a:lumMod val="60000"/>
            <a:lumOff val="40000"/>
          </a:schemeClr>
        </a:solidFill>
        <a:effectLst>
          <a:outerShdw dist="38100" dir="3000000" algn="ctr" rotWithShape="0">
            <a:schemeClr val="accent4">
              <a:lumMod val="75000"/>
            </a:schemeClr>
          </a:outerShdw>
        </a:effectLst>
      </a:spPr>
      <a:bodyPr>
        <a:spAutoFit/>
      </a:bodyPr>
      <a:lstStyle>
        <a:defPPr algn="ctr">
          <a:defRPr sz="1600" b="1" dirty="0">
            <a:solidFill>
              <a:prstClr val="black"/>
            </a:solidFill>
            <a:latin typeface="+mn-lt"/>
            <a:cs typeface="Arial" pitchFamily="34" charset="0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505860</TotalTime>
  <Words>2157</Words>
  <Application>Microsoft Office PowerPoint</Application>
  <PresentationFormat>Экран (16:9)</PresentationFormat>
  <Paragraphs>327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Казначейское сопровождение договоров (соглашений) о предоставлении субсидий сельхоз-товаропроизводителям</vt:lpstr>
    </vt:vector>
  </TitlesOfParts>
  <Company>ufk17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Лаптева Ирина Владимировна</dc:creator>
  <cp:lastModifiedBy>Колесник Наталья Васильевна</cp:lastModifiedBy>
  <cp:revision>125</cp:revision>
  <cp:lastPrinted>2018-03-20T02:46:21Z</cp:lastPrinted>
  <dcterms:created xsi:type="dcterms:W3CDTF">2018-03-13T00:59:32Z</dcterms:created>
  <dcterms:modified xsi:type="dcterms:W3CDTF">2018-04-03T07:26:06Z</dcterms:modified>
</cp:coreProperties>
</file>