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414" r:id="rId3"/>
    <p:sldId id="417" r:id="rId4"/>
    <p:sldId id="423" r:id="rId5"/>
    <p:sldId id="422" r:id="rId6"/>
    <p:sldId id="427" r:id="rId7"/>
    <p:sldId id="424" r:id="rId8"/>
    <p:sldId id="426" r:id="rId9"/>
    <p:sldId id="433" r:id="rId10"/>
    <p:sldId id="428" r:id="rId11"/>
    <p:sldId id="429" r:id="rId12"/>
    <p:sldId id="430" r:id="rId13"/>
    <p:sldId id="431" r:id="rId14"/>
    <p:sldId id="385" r:id="rId15"/>
  </p:sldIdLst>
  <p:sldSz cx="9144000" cy="5143500" type="screen16x9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66"/>
    <a:srgbClr val="FF3300"/>
    <a:srgbClr val="FF9900"/>
    <a:srgbClr val="000048"/>
    <a:srgbClr val="FFFF99"/>
    <a:srgbClr val="FFFFCC"/>
    <a:srgbClr val="000099"/>
    <a:srgbClr val="FF99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15" autoAdjust="0"/>
    <p:restoredTop sz="99876" autoAdjust="0"/>
  </p:normalViewPr>
  <p:slideViewPr>
    <p:cSldViewPr>
      <p:cViewPr>
        <p:scale>
          <a:sx n="100" d="100"/>
          <a:sy n="100" d="100"/>
        </p:scale>
        <p:origin x="-802" y="-37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ZhelonkinaMR\Desktop\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ZhelonkinaMR\Desktop\1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rgbClr val="000048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rgbClr val="000048"/>
                </a:solidFill>
              </a:ln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0048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solidFill>
                  <a:srgbClr val="000048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rgbClr val="000048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000048"/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rgbClr val="00B0F0"/>
              </a:solidFill>
              <a:ln>
                <a:solidFill>
                  <a:srgbClr val="000048"/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rgbClr val="000048"/>
                </a:solidFill>
              </a:ln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14,8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41,5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32,2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6,2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mtClean="0"/>
                      <a:t>1,1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mtClean="0"/>
                      <a:t>0,6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smtClean="0"/>
                      <a:t>2,1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smtClean="0"/>
                      <a:t>1,5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Лист1!$A$1:$A$8</c:f>
              <c:numCache>
                <c:formatCode>General</c:formatCode>
                <c:ptCount val="8"/>
                <c:pt idx="0">
                  <c:v>14.8</c:v>
                </c:pt>
                <c:pt idx="1">
                  <c:v>41.5</c:v>
                </c:pt>
                <c:pt idx="2">
                  <c:v>32.200000000000003</c:v>
                </c:pt>
                <c:pt idx="3">
                  <c:v>6.2</c:v>
                </c:pt>
                <c:pt idx="4" formatCode="0.0">
                  <c:v>1.1000000000000001</c:v>
                </c:pt>
                <c:pt idx="5" formatCode="0.0">
                  <c:v>0.6</c:v>
                </c:pt>
                <c:pt idx="6">
                  <c:v>2.1</c:v>
                </c:pt>
                <c:pt idx="7">
                  <c:v>1.5</c:v>
                </c:pt>
              </c:numCache>
            </c:numRef>
          </c:cat>
          <c:val>
            <c:numRef>
              <c:f>Лист1!$A$1:$A$8</c:f>
              <c:numCache>
                <c:formatCode>General</c:formatCode>
                <c:ptCount val="8"/>
                <c:pt idx="0">
                  <c:v>14.8</c:v>
                </c:pt>
                <c:pt idx="1">
                  <c:v>41.5</c:v>
                </c:pt>
                <c:pt idx="2">
                  <c:v>32.200000000000003</c:v>
                </c:pt>
                <c:pt idx="3">
                  <c:v>6.2</c:v>
                </c:pt>
                <c:pt idx="4" formatCode="0.0">
                  <c:v>1.1000000000000001</c:v>
                </c:pt>
                <c:pt idx="5" formatCode="0.0">
                  <c:v>0.6</c:v>
                </c:pt>
                <c:pt idx="6">
                  <c:v>2.1</c:v>
                </c:pt>
                <c:pt idx="7">
                  <c:v>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610496"/>
        <c:axId val="131612032"/>
      </c:barChart>
      <c:catAx>
        <c:axId val="131610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1612032"/>
        <c:crosses val="autoZero"/>
        <c:auto val="1"/>
        <c:lblAlgn val="ctr"/>
        <c:lblOffset val="100"/>
        <c:noMultiLvlLbl val="0"/>
      </c:catAx>
      <c:valAx>
        <c:axId val="131612032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16104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36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3044272194796093E-2"/>
          <c:y val="0.10193757195636698"/>
          <c:w val="0.79100318100332834"/>
          <c:h val="0.76654656794815956"/>
        </c:manualLayout>
      </c:layout>
      <c:pie3DChart>
        <c:varyColors val="1"/>
        <c:ser>
          <c:idx val="0"/>
          <c:order val="0"/>
          <c:explosion val="21"/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FF3300"/>
              </a:solidFill>
              <a:ln>
                <a:solidFill>
                  <a:srgbClr val="FF0066"/>
                </a:solidFill>
              </a:ln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6"/>
            <c:bubble3D val="0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dPt>
          <c:dLbls>
            <c:dLbl>
              <c:idx val="0"/>
              <c:layout>
                <c:manualLayout>
                  <c:x val="9.9869018670216865E-3"/>
                  <c:y val="1.60115078312244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0131207745219238E-2"/>
                  <c:y val="-0.14387568162852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947283694013123E-2"/>
                  <c:y val="-7.0724471631358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6546372145467386E-3"/>
                  <c:y val="4.9535254961307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1401998342639007E-2"/>
                  <c:y val="-4.1626955953346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8056631028877026E-2"/>
                  <c:y val="-4.2484040369305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val>
            <c:numRef>
              <c:f>Лист2!$K$1:$K$8</c:f>
              <c:numCache>
                <c:formatCode>General</c:formatCode>
                <c:ptCount val="8"/>
                <c:pt idx="0">
                  <c:v>15.3</c:v>
                </c:pt>
                <c:pt idx="1">
                  <c:v>0.1</c:v>
                </c:pt>
                <c:pt idx="2">
                  <c:v>8.1999999999999993</c:v>
                </c:pt>
                <c:pt idx="3">
                  <c:v>0.3</c:v>
                </c:pt>
                <c:pt idx="4">
                  <c:v>8.8000000000000007</c:v>
                </c:pt>
                <c:pt idx="5">
                  <c:v>59</c:v>
                </c:pt>
                <c:pt idx="6">
                  <c:v>7.9</c:v>
                </c:pt>
                <c:pt idx="7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061482275185141E-3"/>
          <c:y val="1.6398899750039449E-2"/>
          <c:w val="0.66476674567026861"/>
          <c:h val="0.983601100249960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Документ- основание возникновения бюджетного обязательства:</c:v>
                </c:pt>
              </c:strCache>
            </c:strRef>
          </c:tx>
          <c:dPt>
            <c:idx val="1"/>
            <c:bubble3D val="0"/>
            <c:explosion val="1"/>
          </c:dPt>
          <c:cat>
            <c:strRef>
              <c:f>Лист1!$A$2:$A$4</c:f>
              <c:strCache>
                <c:ptCount val="3"/>
                <c:pt idx="1">
                  <c:v>259 исполнительных документов (60,4% от общего количества Уведомлений о превышении лимитов бюджетных обязательств)</c:v>
                </c:pt>
                <c:pt idx="2">
                  <c:v>170 решения налоговых органов (39,6% от общего количества Уведомлений о превышении лимитов бюджетных обязательств)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1">
                  <c:v>259</c:v>
                </c:pt>
                <c:pt idx="2">
                  <c:v>170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5572985630515745"/>
          <c:y val="0.38786832639027158"/>
          <c:w val="0.33071480964717587"/>
          <c:h val="0.51288372456976128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038754953153544E-2"/>
          <c:y val="0.10706862338419459"/>
          <c:w val="0.9017514543879197"/>
          <c:h val="0.741325037958747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0.64133</cdr:x>
      <cdr:y>0.0829</cdr:y>
    </cdr:from>
    <cdr:to>
      <cdr:x>0.99216</cdr:x>
      <cdr:y>0.30223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5407770" y="355516"/>
          <a:ext cx="2958230" cy="94062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D2EEFA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Документ- основание возникновения бюджетного обязательства:</a:t>
          </a:r>
          <a:endParaRPr lang="ru-RU" sz="1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0.52177</cdr:x>
      <cdr:y>0</cdr:y>
    </cdr:from>
    <cdr:to>
      <cdr:x>0.62547</cdr:x>
      <cdr:y>0.13017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399658" y="0"/>
          <a:ext cx="874349" cy="504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0.52177</cdr:x>
      <cdr:y>0.83952</cdr:y>
    </cdr:from>
    <cdr:to>
      <cdr:x>0.60717</cdr:x>
      <cdr:y>0.95705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399658" y="3600400"/>
          <a:ext cx="72008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259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0.23142</cdr:x>
      <cdr:y>0</cdr:y>
    </cdr:from>
    <cdr:to>
      <cdr:x>0.33512</cdr:x>
      <cdr:y>0.13017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1951386" y="-771550"/>
          <a:ext cx="874349" cy="558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0.00219</cdr:x>
      <cdr:y>0.02024</cdr:y>
    </cdr:from>
    <cdr:to>
      <cdr:x>0.10588</cdr:x>
      <cdr:y>0.15041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18475" y="86816"/>
          <a:ext cx="874349" cy="558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170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30574" cy="4976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10" y="1"/>
            <a:ext cx="2930574" cy="4976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F9EC6-0E39-4C8C-9A78-EB568657E479}" type="datetimeFigureOut">
              <a:rPr lang="ru-RU" smtClean="0"/>
              <a:pPr/>
              <a:t>27.03.2019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242"/>
            <a:ext cx="2930574" cy="4976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10" y="9443242"/>
            <a:ext cx="2930574" cy="4976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CF751-2167-45EF-B0B8-1279CD4372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683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30574" cy="4976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10" y="1"/>
            <a:ext cx="2930574" cy="4976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1629D88-16AF-472D-8461-129D70B0E2B4}" type="datetimeFigureOut">
              <a:rPr lang="ru-RU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801" y="4722417"/>
            <a:ext cx="5409562" cy="44743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242"/>
            <a:ext cx="2930574" cy="4976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10" y="9443242"/>
            <a:ext cx="2930574" cy="49768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E7F5886-6D63-4113-A2E6-C6325E371F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5283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7F5886-6D63-4113-A2E6-C6325E371F3C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114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7F5886-6D63-4113-A2E6-C6325E371F3C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624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0AA94-B60C-42B0-B770-D6C316F6171D}" type="datetime1">
              <a:rPr lang="ru-RU" smtClean="0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F4AD3-4F83-485F-A56B-5D71F3429B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4282A-3F28-4697-8FA3-04E5CBDD5108}" type="datetime1">
              <a:rPr lang="ru-RU" smtClean="0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2908F-4BCB-40D4-9D3C-90C1DBFA9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1C884-C598-43C0-B8FF-AC23DD20CAAC}" type="datetime1">
              <a:rPr lang="ru-RU" smtClean="0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A7D04-D60B-4AC5-9D5F-2F4705F8D8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4BFF3-313B-4E2B-94C7-E5AA2A3CC560}" type="datetime1">
              <a:rPr lang="ru-RU" smtClean="0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A03484-619F-48D2-AD94-D0BDFDB699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601B6-EF40-4178-B73E-4022BC5C64B1}" type="datetime1">
              <a:rPr lang="ru-RU" smtClean="0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70E45-91E0-4C41-9410-456B8D4DE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10B82-5815-409B-A0F1-DC4B007B54CF}" type="datetime1">
              <a:rPr lang="ru-RU" smtClean="0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A2E3E-E2FA-444E-8B16-4E6C656D6D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F1BF5-133A-4FB3-B1A1-DC67B15C0C83}" type="datetime1">
              <a:rPr lang="ru-RU" smtClean="0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70FA4-A262-4D85-839E-9232EE5237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F302B-CA2E-47A1-9EAA-2437F26DA556}" type="datetime1">
              <a:rPr lang="ru-RU" smtClean="0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8731F-391D-4554-8D00-8C22E16639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E14F2-6F1E-4321-925F-446AA931F9A8}" type="datetime1">
              <a:rPr lang="ru-RU" smtClean="0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AEFDC-E804-49F7-8D20-E5FE57534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A6AFA-C65E-4D9F-A5F2-0FF377C4A994}" type="datetime1">
              <a:rPr lang="ru-RU" smtClean="0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36FEC-BCE8-483C-BA73-1AB19A606A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90F73-E9FD-4902-A2C2-2F05BC1096D4}" type="datetime1">
              <a:rPr lang="ru-RU" smtClean="0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0772-9320-4176-80DC-FCD7DA1E1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2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1711D41-9E51-4D6C-9D37-502801C847D3}" type="datetime1">
              <a:rPr lang="ru-RU" smtClean="0"/>
              <a:pPr>
                <a:defRPr/>
              </a:pPr>
              <a:t>27.03.2019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7997879-BE36-49B8-A2DC-695E8D626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1059584"/>
            <a:ext cx="9144000" cy="258658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defTabSz="336947">
              <a:defRPr/>
            </a:pPr>
            <a:r>
              <a:rPr lang="ru-RU" sz="2200" b="1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Open Sans Condensed Light" pitchFamily="34" charset="0"/>
                <a:cs typeface="Open Sans Condensed Light" pitchFamily="34" charset="0"/>
              </a:rPr>
              <a:t>итоги ДЕЯТЕЛЬНОСТИ УФК ПО АЛТАЙСКОМУ КРАЮ ПО ОСУЩЕСТВЛЕНИЮ ПОЛНОМОЧИЙ ПО КОНТРОЛЮ В ФИНАНСОВО-БЮДЖЕТНОЙ СФЕРЕ ЗА 2018 ГОД, задачи на 2019 год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13040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7937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327402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683568" y="485048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35496" y="723575"/>
            <a:ext cx="89289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Структура объема проверенных средств  </a:t>
            </a:r>
          </a:p>
        </p:txBody>
      </p:sp>
      <p:sp>
        <p:nvSpPr>
          <p:cNvPr id="126" name="Содержимое 2"/>
          <p:cNvSpPr>
            <a:spLocks noGrp="1"/>
          </p:cNvSpPr>
          <p:nvPr>
            <p:ph idx="1"/>
          </p:nvPr>
        </p:nvSpPr>
        <p:spPr>
          <a:xfrm>
            <a:off x="-19200" y="3651870"/>
            <a:ext cx="8964488" cy="648072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100" b="1" dirty="0" smtClean="0">
                <a:solidFill>
                  <a:srgbClr val="C00000"/>
                </a:solidFill>
                <a:latin typeface="Cambria" pitchFamily="18" charset="0"/>
              </a:rPr>
              <a:t>30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проверок по централизованным заданиям Федерального казначейства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100" b="1" dirty="0" smtClean="0">
                <a:solidFill>
                  <a:srgbClr val="C00000"/>
                </a:solidFill>
                <a:latin typeface="Cambria" pitchFamily="18" charset="0"/>
              </a:rPr>
              <a:t>24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проверки по инициативе  УФК </a:t>
            </a:r>
            <a:r>
              <a:rPr lang="ru-RU" alt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 Алтайскому краю </a:t>
            </a:r>
            <a:endParaRPr lang="ru-RU" sz="11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100" b="1" dirty="0" smtClean="0">
                <a:solidFill>
                  <a:srgbClr val="C00000"/>
                </a:solidFill>
                <a:latin typeface="Cambria" pitchFamily="18" charset="0"/>
              </a:rPr>
              <a:t>20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внеплановых проверок</a:t>
            </a:r>
          </a:p>
        </p:txBody>
      </p:sp>
      <p:sp>
        <p:nvSpPr>
          <p:cNvPr id="223" name="Прямоугольник 222"/>
          <p:cNvSpPr/>
          <p:nvPr/>
        </p:nvSpPr>
        <p:spPr>
          <a:xfrm>
            <a:off x="1115616" y="1622581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15,7 %</a:t>
            </a:r>
          </a:p>
        </p:txBody>
      </p:sp>
      <p:sp>
        <p:nvSpPr>
          <p:cNvPr id="66" name="TextBox 84"/>
          <p:cNvSpPr txBox="1">
            <a:spLocks noChangeArrowheads="1"/>
          </p:cNvSpPr>
          <p:nvPr/>
        </p:nvSpPr>
        <p:spPr bwMode="auto">
          <a:xfrm>
            <a:off x="107505" y="3343293"/>
            <a:ext cx="885698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200" b="1" dirty="0" smtClean="0">
                <a:solidFill>
                  <a:srgbClr val="C00000"/>
                </a:solidFill>
                <a:latin typeface="Cambria" pitchFamily="18" charset="0"/>
              </a:rPr>
              <a:t>УФК по Алтайскому краю проведено 74 проверки</a:t>
            </a:r>
          </a:p>
        </p:txBody>
      </p:sp>
      <p:sp>
        <p:nvSpPr>
          <p:cNvPr id="67" name="TextBox 15"/>
          <p:cNvSpPr txBox="1">
            <a:spLocks noChangeArrowheads="1"/>
          </p:cNvSpPr>
          <p:nvPr/>
        </p:nvSpPr>
        <p:spPr bwMode="auto">
          <a:xfrm>
            <a:off x="2752626" y="0"/>
            <a:ext cx="646338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Результаты осуществления функций по контролю и надзору в финансово-бюджетной сфере в УФК по Алтайскому краю за 2018 год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07504" y="4299944"/>
            <a:ext cx="885698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- проведено </a:t>
            </a:r>
            <a:r>
              <a:rPr lang="ru-RU" sz="1100" b="1" dirty="0" smtClean="0">
                <a:solidFill>
                  <a:srgbClr val="C00000"/>
                </a:solidFill>
                <a:latin typeface="Cambria" pitchFamily="18" charset="0"/>
              </a:rPr>
              <a:t>15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обследований по поручению Федерального казначейства </a:t>
            </a:r>
          </a:p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- принято участие в </a:t>
            </a:r>
            <a:r>
              <a:rPr lang="ru-RU" sz="1100" b="1" dirty="0" smtClean="0">
                <a:solidFill>
                  <a:srgbClr val="C00000"/>
                </a:solidFill>
                <a:latin typeface="Cambria" pitchFamily="18" charset="0"/>
              </a:rPr>
              <a:t>2 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проверках, проводимых органами </a:t>
            </a:r>
          </a:p>
          <a:p>
            <a:pPr algn="ctr"/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 прокуратуры Алтайского края</a:t>
            </a:r>
            <a:endParaRPr lang="ru-RU" sz="11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504056" y="1077852"/>
            <a:ext cx="23397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Всего 21 336,0 млн. руб.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1259632" y="2055043"/>
            <a:ext cx="9361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latin typeface="Cambria" pitchFamily="18" charset="0"/>
              </a:rPr>
              <a:t>16,9%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238642" y="1077852"/>
            <a:ext cx="5725846" cy="22236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spcAft>
                <a:spcPts val="300"/>
              </a:spcAft>
              <a:buFontTx/>
              <a:buChar char="―"/>
              <a:defRPr/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средства, выделенные из федерального бюджета в виде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межбюджетных трансфертов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(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3 165,3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млн. руб.,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14,8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%)</a:t>
            </a:r>
            <a:endParaRPr lang="ru-RU" sz="1100" dirty="0">
              <a:solidFill>
                <a:schemeClr val="accent1">
                  <a:lumMod val="50000"/>
                </a:schemeClr>
              </a:solidFill>
            </a:endParaRPr>
          </a:p>
          <a:p>
            <a:pPr marL="171450" indent="-171450" algn="just">
              <a:spcAft>
                <a:spcPts val="300"/>
              </a:spcAft>
              <a:buFontTx/>
              <a:buChar char="―"/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средства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федерального бюджета (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8 857,4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млн. руб.,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41,5 %)</a:t>
            </a:r>
          </a:p>
          <a:p>
            <a:pPr marL="171450" indent="-171450" algn="just">
              <a:spcAft>
                <a:spcPts val="300"/>
              </a:spcAft>
              <a:buFontTx/>
              <a:buChar char="―"/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средства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государственных внебюджетных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фондов (6 870,5 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млн. руб.,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32,2 %)</a:t>
            </a:r>
          </a:p>
          <a:p>
            <a:pPr marL="171450" indent="-171450" algn="just">
              <a:spcAft>
                <a:spcPts val="300"/>
              </a:spcAft>
              <a:buFontTx/>
              <a:buChar char="―"/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средства</a:t>
            </a: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, полученные от собственников помещений в многоквартирных домах, формирующих фонды капитального ремонта на счетах региональных 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операторов (1 314,4 млн. руб., 6,2 %)</a:t>
            </a:r>
          </a:p>
          <a:p>
            <a:pPr marL="171450" indent="-171450" algn="just">
              <a:spcAft>
                <a:spcPts val="300"/>
              </a:spcAft>
              <a:buFontTx/>
              <a:buChar char="―"/>
              <a:defRPr/>
            </a:pP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средства местных бюджетов (231,7  млн. руб., 1,1 %) </a:t>
            </a:r>
          </a:p>
          <a:p>
            <a:pPr marL="171450" indent="-171450" algn="just">
              <a:spcAft>
                <a:spcPts val="300"/>
              </a:spcAft>
              <a:buFontTx/>
              <a:buChar char="―"/>
              <a:defRPr/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редства бюджета субъекта РФ (124,8 млн. руб., 0,6 %)</a:t>
            </a:r>
          </a:p>
          <a:p>
            <a:pPr marL="171450" indent="-171450" algn="just">
              <a:spcAft>
                <a:spcPts val="300"/>
              </a:spcAft>
              <a:buFontTx/>
              <a:buChar char="―"/>
              <a:defRPr/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редства Фонда содействия реформированию ЖКХ (441,3  млн. руб., 2,1 %)</a:t>
            </a:r>
          </a:p>
          <a:p>
            <a:pPr marL="171450" indent="-171450" algn="just">
              <a:spcAft>
                <a:spcPts val="300"/>
              </a:spcAft>
              <a:buFontTx/>
              <a:buChar char="―"/>
              <a:defRPr/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б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юджетные кредиты (330,6 млн. рублей,  1,5 %)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107504" y="981702"/>
            <a:ext cx="8928992" cy="2360073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indent="180000" algn="ctr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2908F-4BCB-40D4-9D3C-90C1DBFA9846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3341135"/>
              </p:ext>
            </p:extLst>
          </p:nvPr>
        </p:nvGraphicFramePr>
        <p:xfrm>
          <a:off x="125760" y="1265501"/>
          <a:ext cx="2934072" cy="1954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Прямоугольник 31"/>
          <p:cNvSpPr/>
          <p:nvPr/>
        </p:nvSpPr>
        <p:spPr>
          <a:xfrm>
            <a:off x="3134404" y="1523704"/>
            <a:ext cx="108012" cy="9887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130630" y="1189370"/>
            <a:ext cx="108012" cy="9887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130630" y="1956166"/>
            <a:ext cx="108012" cy="98877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3130630" y="2499742"/>
            <a:ext cx="108012" cy="9887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137283" y="2715766"/>
            <a:ext cx="108012" cy="98877"/>
          </a:xfrm>
          <a:prstGeom prst="rect">
            <a:avLst/>
          </a:prstGeom>
          <a:solidFill>
            <a:srgbClr val="FF3300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3130630" y="2931790"/>
            <a:ext cx="108012" cy="98877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3130630" y="3147814"/>
            <a:ext cx="108012" cy="9887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137283" y="1725542"/>
            <a:ext cx="108012" cy="98877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413040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7937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99592" y="123478"/>
            <a:ext cx="3202012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683568" y="485048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7" name="TextBox 15"/>
          <p:cNvSpPr txBox="1">
            <a:spLocks noChangeArrowheads="1"/>
          </p:cNvSpPr>
          <p:nvPr/>
        </p:nvSpPr>
        <p:spPr bwMode="auto">
          <a:xfrm>
            <a:off x="2771800" y="0"/>
            <a:ext cx="644420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Результаты осуществления функций по контролю и надзору в финансово-бюджетной сфере в УФК по Алтайскому краю, 2018 год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107504" y="1275606"/>
            <a:ext cx="9001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Структура объема выявленных нарушений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4716524" y="1583383"/>
            <a:ext cx="4175956" cy="223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15,3 % Нарушения порядка предоставления бюджетных средств (654,9  млн. руб.)</a:t>
            </a:r>
          </a:p>
          <a:p>
            <a:pPr>
              <a:spcAft>
                <a:spcPts val="600"/>
              </a:spcAft>
              <a:defRPr/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0,1 %  Нецелевое использование средств (4,3 млн. рублей)</a:t>
            </a:r>
          </a:p>
          <a:p>
            <a:pPr>
              <a:spcAft>
                <a:spcPts val="600"/>
              </a:spcAft>
              <a:defRPr/>
            </a:pPr>
            <a:r>
              <a:rPr lang="ru-RU" sz="900" dirty="0">
                <a:solidFill>
                  <a:schemeClr val="tx2"/>
                </a:solidFill>
              </a:rPr>
              <a:t>8,2 % Неправомерное использование средств (349,5  млн. руб</a:t>
            </a:r>
            <a:r>
              <a:rPr lang="ru-RU" sz="900" dirty="0" smtClean="0">
                <a:solidFill>
                  <a:schemeClr val="tx2"/>
                </a:solidFill>
              </a:rPr>
              <a:t>.)</a:t>
            </a:r>
            <a:endParaRPr lang="ru-RU" sz="900" dirty="0" smtClean="0">
              <a:solidFill>
                <a:schemeClr val="tx2"/>
              </a:solidFill>
              <a:latin typeface="+mj-lt"/>
            </a:endParaRPr>
          </a:p>
          <a:p>
            <a:pPr>
              <a:spcAft>
                <a:spcPts val="600"/>
              </a:spcAft>
              <a:defRPr/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0,3 % Неэффективное использование бюджетных средств (12,5  млн. руб.)</a:t>
            </a:r>
          </a:p>
          <a:p>
            <a:pPr>
              <a:spcAft>
                <a:spcPts val="600"/>
              </a:spcAft>
              <a:defRPr/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8,8 </a:t>
            </a:r>
            <a:r>
              <a:rPr lang="ru-RU" sz="900" dirty="0">
                <a:solidFill>
                  <a:schemeClr val="tx2"/>
                </a:solidFill>
                <a:latin typeface="+mj-lt"/>
              </a:rPr>
              <a:t>% Нарушения порядка ведения бюджетного учета , предоставления </a:t>
            </a:r>
            <a:r>
              <a:rPr lang="ru-RU" sz="900" dirty="0" smtClean="0">
                <a:solidFill>
                  <a:schemeClr val="tx2"/>
                </a:solidFill>
                <a:latin typeface="+mj-lt"/>
              </a:rPr>
              <a:t>    бюджетной </a:t>
            </a:r>
            <a:r>
              <a:rPr lang="ru-RU" sz="900" dirty="0">
                <a:solidFill>
                  <a:schemeClr val="tx2"/>
                </a:solidFill>
                <a:latin typeface="+mj-lt"/>
              </a:rPr>
              <a:t>отчетности </a:t>
            </a:r>
            <a:r>
              <a:rPr lang="ru-RU" sz="900" dirty="0" smtClean="0">
                <a:solidFill>
                  <a:schemeClr val="tx2"/>
                </a:solidFill>
                <a:latin typeface="+mj-lt"/>
              </a:rPr>
              <a:t>(377,3 </a:t>
            </a:r>
            <a:r>
              <a:rPr lang="ru-RU" sz="900" dirty="0">
                <a:solidFill>
                  <a:schemeClr val="tx2"/>
                </a:solidFill>
                <a:latin typeface="+mj-lt"/>
              </a:rPr>
              <a:t>млн. руб.)</a:t>
            </a:r>
          </a:p>
          <a:p>
            <a:pPr>
              <a:spcAft>
                <a:spcPts val="600"/>
              </a:spcAft>
              <a:defRPr/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59,0 </a:t>
            </a:r>
            <a:r>
              <a:rPr lang="ru-RU" sz="900" dirty="0">
                <a:solidFill>
                  <a:schemeClr val="tx2"/>
                </a:solidFill>
                <a:latin typeface="+mj-lt"/>
              </a:rPr>
              <a:t>% Иные нарушения бюджетного законодательства </a:t>
            </a:r>
            <a:r>
              <a:rPr lang="ru-RU" sz="900" dirty="0" smtClean="0">
                <a:solidFill>
                  <a:schemeClr val="tx2"/>
                </a:solidFill>
                <a:latin typeface="+mj-lt"/>
              </a:rPr>
              <a:t>(2 519,1  млн</a:t>
            </a:r>
            <a:r>
              <a:rPr lang="ru-RU" sz="900" dirty="0">
                <a:solidFill>
                  <a:schemeClr val="tx2"/>
                </a:solidFill>
                <a:latin typeface="+mj-lt"/>
              </a:rPr>
              <a:t>. руб.)</a:t>
            </a:r>
          </a:p>
          <a:p>
            <a:pPr>
              <a:spcAft>
                <a:spcPts val="600"/>
              </a:spcAft>
              <a:defRPr/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7,9  </a:t>
            </a:r>
            <a:r>
              <a:rPr lang="ru-RU" sz="900" dirty="0">
                <a:solidFill>
                  <a:schemeClr val="tx2"/>
                </a:solidFill>
                <a:latin typeface="+mj-lt"/>
              </a:rPr>
              <a:t>% Нарушения в сфере осуществления закупок </a:t>
            </a:r>
            <a:r>
              <a:rPr lang="ru-RU" sz="900" dirty="0" smtClean="0">
                <a:solidFill>
                  <a:schemeClr val="tx2"/>
                </a:solidFill>
                <a:latin typeface="+mj-lt"/>
              </a:rPr>
              <a:t>(337,7  </a:t>
            </a:r>
            <a:r>
              <a:rPr lang="ru-RU" sz="900" dirty="0">
                <a:solidFill>
                  <a:schemeClr val="tx2"/>
                </a:solidFill>
                <a:latin typeface="+mj-lt"/>
              </a:rPr>
              <a:t>млн. руб</a:t>
            </a:r>
            <a:r>
              <a:rPr lang="ru-RU" sz="900" dirty="0" smtClean="0">
                <a:solidFill>
                  <a:schemeClr val="tx2"/>
                </a:solidFill>
                <a:latin typeface="+mj-lt"/>
              </a:rPr>
              <a:t>.)</a:t>
            </a:r>
          </a:p>
          <a:p>
            <a:pPr>
              <a:spcAft>
                <a:spcPts val="600"/>
              </a:spcAft>
              <a:defRPr/>
            </a:pPr>
            <a:r>
              <a:rPr lang="ru-RU" sz="900" dirty="0" smtClean="0">
                <a:solidFill>
                  <a:schemeClr val="tx2"/>
                </a:solidFill>
                <a:latin typeface="+mj-lt"/>
              </a:rPr>
              <a:t>0,4  % Другие нарушения законодательства в финансово-бюджетной сфере  (15,1 млн. руб.)</a:t>
            </a:r>
          </a:p>
          <a:p>
            <a:pPr marL="171450" indent="-171450">
              <a:buFontTx/>
              <a:buChar char="-"/>
              <a:defRPr/>
            </a:pPr>
            <a:endParaRPr lang="ru-RU" sz="9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968552" y="2469545"/>
            <a:ext cx="37799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968552" y="3367033"/>
            <a:ext cx="39239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858508" y="2621114"/>
            <a:ext cx="43286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35496" y="827588"/>
            <a:ext cx="9073008" cy="400110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Проведенными контрольными мероприятиями установлены финансовые нарушения </a:t>
            </a:r>
          </a:p>
          <a:p>
            <a:pPr algn="ctr">
              <a:lnSpc>
                <a:spcPts val="1200"/>
              </a:lnSpc>
            </a:pP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 сумму </a:t>
            </a: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 4 270,4 млн. руб.</a:t>
            </a: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107504" y="3939902"/>
            <a:ext cx="8964488" cy="292388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Устранено выявленных финансовых нарушений </a:t>
            </a:r>
            <a:r>
              <a:rPr lang="ru-RU" sz="13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518,2 млн. руб.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07504" y="4259872"/>
            <a:ext cx="8964488" cy="400110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Составлено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30 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протоколов об административных правонарушениях на сумму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5 278,2 млн. руб. </a:t>
            </a:r>
          </a:p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  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107504" y="4691922"/>
            <a:ext cx="8964488" cy="246221"/>
          </a:xfrm>
          <a:prstGeom prst="rect">
            <a:avLst/>
          </a:prstGeom>
          <a:ln w="1905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Взысканы штрафные санкции за административные правонарушения на сумму </a:t>
            </a:r>
            <a:r>
              <a:rPr lang="ru-RU" sz="1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210,0 тыс. руб.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604448" y="4767265"/>
            <a:ext cx="72008" cy="274637"/>
          </a:xfrm>
        </p:spPr>
        <p:txBody>
          <a:bodyPr/>
          <a:lstStyle/>
          <a:p>
            <a:pPr>
              <a:defRPr/>
            </a:pPr>
            <a:fld id="{B022908F-4BCB-40D4-9D3C-90C1DBFA9846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852630"/>
              </p:ext>
            </p:extLst>
          </p:nvPr>
        </p:nvGraphicFramePr>
        <p:xfrm>
          <a:off x="678632" y="1347614"/>
          <a:ext cx="3533328" cy="2698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62051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TextBox 15"/>
          <p:cNvSpPr txBox="1">
            <a:spLocks noChangeArrowheads="1"/>
          </p:cNvSpPr>
          <p:nvPr/>
        </p:nvSpPr>
        <p:spPr bwMode="auto">
          <a:xfrm>
            <a:off x="2771800" y="73536"/>
            <a:ext cx="644420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Информация о количестве дел об административных правонарушениях, возбужденных по результатам исполнения Управлением Федерального казначейства по Алтайскому краю полномочий по контролю в финансово-бюджетной сфере в   2018 году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283968" y="1707654"/>
            <a:ext cx="403244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500"/>
              </a:lnSpc>
            </a:pP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8731F-391D-4554-8D00-8C22E166399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aphicFrame>
        <p:nvGraphicFramePr>
          <p:cNvPr id="15" name="Содержимое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2780236"/>
              </p:ext>
            </p:extLst>
          </p:nvPr>
        </p:nvGraphicFramePr>
        <p:xfrm>
          <a:off x="395536" y="627570"/>
          <a:ext cx="8329612" cy="4159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6764"/>
                <a:gridCol w="1686424"/>
                <a:gridCol w="168642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Статья </a:t>
                      </a:r>
                      <a:r>
                        <a:rPr lang="ru-RU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КоАП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РФ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возбужденных дел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Результат рассмотрения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Статья 7.29.3 «Нарушение законодательства Российской Федерации о контрактной системе в сфере закупок при планировании закупок»</a:t>
                      </a:r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13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11 постановлений о назначении наказания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Статья 7.32 «Нарушение порядка заключения, изменения контракта»</a:t>
                      </a:r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 дела</a:t>
                      </a:r>
                      <a:r>
                        <a:rPr lang="ru-RU" sz="1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переданы на рассмотрение в УФАС по Алтайскому краю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Статья 15.14 «Нецелевое использование бюджетных средств»</a:t>
                      </a:r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</a:t>
                      </a:r>
                      <a:r>
                        <a:rPr lang="ru-RU" sz="10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дел направлены на рассмотрение в судебные органы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Статья 15.15.3</a:t>
                      </a:r>
                      <a:r>
                        <a:rPr lang="ru-RU" sz="1000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«Нарушение порядка и</a:t>
                      </a:r>
                      <a:r>
                        <a:rPr lang="ru-RU" sz="1000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(или) условий предоставления межбюджетных трансфертов</a:t>
                      </a:r>
                      <a:r>
                        <a:rPr lang="ru-RU" sz="1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» </a:t>
                      </a:r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 постановление о назначении наказания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Статья 15.15.6 «Нарушение порядка представления бюджетной отчетности»</a:t>
                      </a:r>
                    </a:p>
                    <a:p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 постановления о назначении наказания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36164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Статья 15.15.7 «Нарушение порядка составления, утверждения и ведения бюджетных смет»</a:t>
                      </a:r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 постановление о назначении наказания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Статья 19.5 (ч. 20)  «Невыполнение в срок законного предписания (постановления, представления, решения) органа (должностного лица), осуществляющего государственный надзор (контроль)»</a:t>
                      </a:r>
                      <a:endParaRPr lang="ru-RU" sz="10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 постановления о назначении наказания</a:t>
                      </a:r>
                      <a:endParaRPr lang="ru-RU" sz="10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ВСЕГО:</a:t>
                      </a:r>
                      <a:endParaRPr lang="ru-RU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30</a:t>
                      </a:r>
                      <a:endParaRPr lang="ru-RU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26 ( 17/9)</a:t>
                      </a:r>
                      <a:endParaRPr lang="ru-RU" sz="1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782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TextBox 15"/>
          <p:cNvSpPr txBox="1">
            <a:spLocks noChangeArrowheads="1"/>
          </p:cNvSpPr>
          <p:nvPr/>
        </p:nvSpPr>
        <p:spPr bwMode="auto">
          <a:xfrm>
            <a:off x="2771800" y="73536"/>
            <a:ext cx="644420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Результаты осуществления функций по контролю и надзору в финансово-бюджетной сфере в УФК по Алтайскому краю</a:t>
            </a:r>
            <a:r>
              <a:rPr lang="ru-RU" altLang="ru-RU" sz="15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 2018 году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283968" y="1707654"/>
            <a:ext cx="403244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500"/>
              </a:lnSpc>
            </a:pP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79512" y="1707655"/>
            <a:ext cx="8784976" cy="3096344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>
              <a:lnSpc>
                <a:spcPts val="500"/>
              </a:lnSpc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marL="182563" algn="just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Проведено </a:t>
            </a:r>
            <a:r>
              <a:rPr lang="ru-RU" sz="1400" b="1" dirty="0" smtClean="0">
                <a:solidFill>
                  <a:srgbClr val="FF0000"/>
                </a:solidFill>
                <a:latin typeface="Cambria" pitchFamily="18" charset="0"/>
              </a:rPr>
              <a:t>33 заседания Контрольной комиссии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 рассмотрению  результатов 92 контрольных мероприятий</a:t>
            </a:r>
          </a:p>
          <a:p>
            <a:pPr marL="182563"/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направлено руководителям объектов контроля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Cambria" pitchFamily="18" charset="0"/>
              </a:rPr>
              <a:t>45 представлений 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Cambria" pitchFamily="18" charset="0"/>
              </a:rPr>
              <a:t> 8 предписаний</a:t>
            </a:r>
          </a:p>
          <a:p>
            <a:pPr algn="ctr">
              <a:lnSpc>
                <a:spcPts val="500"/>
              </a:lnSpc>
            </a:pPr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направлено </a:t>
            </a:r>
            <a:r>
              <a:rPr lang="ru-RU" sz="1400" b="1" dirty="0" smtClean="0">
                <a:solidFill>
                  <a:srgbClr val="C00000"/>
                </a:solidFill>
                <a:latin typeface="Cambria" pitchFamily="18" charset="0"/>
              </a:rPr>
              <a:t>61 информационное письмо</a:t>
            </a:r>
            <a:r>
              <a:rPr lang="ru-RU" sz="1400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 Прокуратуру Алтайского края</a:t>
            </a: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о выявленных нарушениях</a:t>
            </a:r>
          </a:p>
          <a:p>
            <a:pPr algn="ctr">
              <a:lnSpc>
                <a:spcPts val="500"/>
              </a:lnSpc>
            </a:pPr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marL="182563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155575" y="912789"/>
            <a:ext cx="8826660" cy="792088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Обеспечения принципов коллегиальности и открытости контрольно-надзорной деятельности 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в УФК по Алтайскому краю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107504" y="1707654"/>
            <a:ext cx="883872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Работа Контрольной комиссии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2908F-4BCB-40D4-9D3C-90C1DBFA984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205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TextBox 15"/>
          <p:cNvSpPr txBox="1">
            <a:spLocks noChangeArrowheads="1"/>
          </p:cNvSpPr>
          <p:nvPr/>
        </p:nvSpPr>
        <p:spPr bwMode="auto">
          <a:xfrm>
            <a:off x="2771800" y="73536"/>
            <a:ext cx="644420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5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Чек-лист рассмотрения результатов проверок членами  Контрольной комиссии Управления по направлениям деятельности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107504" y="1707654"/>
            <a:ext cx="883872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2908F-4BCB-40D4-9D3C-90C1DBFA984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162321"/>
              </p:ext>
            </p:extLst>
          </p:nvPr>
        </p:nvGraphicFramePr>
        <p:xfrm>
          <a:off x="330448" y="1059582"/>
          <a:ext cx="8392839" cy="3584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811"/>
                <a:gridCol w="7810028"/>
              </a:tblGrid>
              <a:tr h="57140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для рассмотрения членами Контрольной комиссии УФК по Алтайскому краю по направлениям деятельности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4179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Расхождения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выявленным нарушениям, указанным в проекте отчета о результатах контрольного мероприятия и акте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0915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Соответствие отраженной в акте проверки (ревизии) информации вопросам, содержащимся в программе проверки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05851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Признаки нарушений требований части 8 статьи 99 Федерального закона от 5 апреля 2013 г. № 44-ФЗ «О контрактной системе в сфере закупок товаров, работ, услуг для обеспечения государственных и муниципальных нужд», выявленных при изучении материалов контрольного мероприятия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07522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Недостатки при осуществлении сотрудниками Управления Федерального казначейства по Алтайскому краю полномочий по санкционированию оплаты денежных обязательств получателей средств федерального бюджета и администраторов источников финансирования дефицита федерального бюджета, а также расходов, источником финансового обеспечения которых являются целевые средства, при казначейском  сопровождении целевых средств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4179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Полнота возбуждения дела об административном правонарушении при изучении материалов контрольного мероприятия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0417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TextBox 15"/>
          <p:cNvSpPr txBox="1">
            <a:spLocks noChangeArrowheads="1"/>
          </p:cNvSpPr>
          <p:nvPr/>
        </p:nvSpPr>
        <p:spPr bwMode="auto">
          <a:xfrm>
            <a:off x="2771800" y="73536"/>
            <a:ext cx="64442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Информация об уведомлениях о применении бюджетных мер принуждения , направленных Управлением Федерального казначейства по Алтайскому краю в 2018 голу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283968" y="1707654"/>
            <a:ext cx="403244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500"/>
              </a:lnSpc>
            </a:pP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8731F-391D-4554-8D00-8C22E166399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17" name="Содержимое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078024"/>
              </p:ext>
            </p:extLst>
          </p:nvPr>
        </p:nvGraphicFramePr>
        <p:xfrm>
          <a:off x="444012" y="699541"/>
          <a:ext cx="8215310" cy="440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4814"/>
                <a:gridCol w="928694"/>
                <a:gridCol w="928694"/>
                <a:gridCol w="1071570"/>
                <a:gridCol w="1071538"/>
              </a:tblGrid>
              <a:tr h="410353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Наименование контрольного мероприятия</a:t>
                      </a: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Направлено уведомлений</a:t>
                      </a: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На сумму, млн. рублей</a:t>
                      </a: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Принято решение о взыскании в доход федерального бюджета</a:t>
                      </a: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На сумму, млн. рублей</a:t>
                      </a:r>
                      <a:endParaRPr lang="ru-RU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Внеплановая проверка соблюдения условий </a:t>
                      </a:r>
                      <a:r>
                        <a:rPr lang="ru-RU" sz="700" dirty="0" err="1" smtClean="0">
                          <a:solidFill>
                            <a:schemeClr val="tx1"/>
                          </a:solidFill>
                        </a:rPr>
                        <a:t>софинансирования</a:t>
                      </a:r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 субсидий из федерального бюджета бюджетам субъектов Российской Федерации  в  Министерстве сельского хозяйства Алтайского края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38,4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38,4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Внеплановая проверка соблюдения условий </a:t>
                      </a:r>
                      <a:r>
                        <a:rPr lang="ru-RU" sz="700" dirty="0" err="1" smtClean="0">
                          <a:solidFill>
                            <a:schemeClr val="tx1"/>
                          </a:solidFill>
                        </a:rPr>
                        <a:t>софинансирования</a:t>
                      </a:r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 субсидий из федерального бюджета бюджетам субъектов Российской Федерации  в  Управлении Алтайского края по внешним связям, туризму и курортному делу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1,2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Внеплановая проверка соблюдения условий </a:t>
                      </a:r>
                      <a:r>
                        <a:rPr lang="ru-RU" sz="700" dirty="0" err="1" smtClean="0">
                          <a:solidFill>
                            <a:schemeClr val="tx1"/>
                          </a:solidFill>
                        </a:rPr>
                        <a:t>софинансирования</a:t>
                      </a:r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 субсидий из федерального бюджета бюджетам субъектов Российской Федерации  в  Министерстве труда и социальной защиты</a:t>
                      </a:r>
                      <a:r>
                        <a:rPr lang="ru-RU" sz="700" baseline="0" dirty="0" smtClean="0">
                          <a:solidFill>
                            <a:schemeClr val="tx1"/>
                          </a:solidFill>
                        </a:rPr>
                        <a:t> Алтайского края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8,3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8,3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Проверка исполнения органами исполнительной власти субъектов Российской Федерации, органами местного самоуправления закрытых административно-территориальных образований (ЗАТО) трехсторонних соглашений об эффективном использовании межбюджетных трансфертов из федерального бюджета бюджетам субъектов Российской Федерации для предоставления бюджетам ЗАТО дотаций на компенсацию дополнительных расходов и (или) потерь бюджетов ЗАТО, связанных с особым режимом безопасного функционирования, заключенных в соответствии с постановлением Правительства Российской Федерации от 22 октября 2012 г. № 1080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6,0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Проверка соблюдения условий предоставления и использования субсидий, предоставленных из федерального бюджета бюджетам субъектов Российской Федерации на реализацию мероприятий федеральной целевой программы «Развитие внутреннего и въездного туризма в Российской Федерации (2011-2018 годы)», утвержденной постановлением Правительства Российской Федерации от 2 августа 2011 г. № 644 (проверка 2017 года)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51,9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51,9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Проверка соблюдения условий предоставления и использования средств из федерального бюджета в рамках федеральной целевой программы "Развитие внутреннего и въездного туризма в Российской Федерации (2011-2018 годы)"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35,6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35,6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</a:rPr>
                        <a:t>Проверка использования субсидий, предоставленных из федерального бюджета бюджетам субъектов Российской Федерации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 в</a:t>
                      </a:r>
                      <a:r>
                        <a:rPr lang="ru-RU" sz="700" baseline="0" dirty="0" smtClean="0">
                          <a:solidFill>
                            <a:schemeClr val="tx1"/>
                          </a:solidFill>
                        </a:rPr>
                        <a:t> Министерстве строительства, транспорта, жилищно-коммунального хозяйства Алтайского края</a:t>
                      </a:r>
                      <a:endParaRPr lang="ru-RU" sz="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2,5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191468">
                <a:tc>
                  <a:txBody>
                    <a:bodyPr/>
                    <a:lstStyle/>
                    <a:p>
                      <a:r>
                        <a:rPr lang="ru-RU" sz="700" b="1" dirty="0" smtClean="0">
                          <a:solidFill>
                            <a:schemeClr val="tx1"/>
                          </a:solidFill>
                        </a:rPr>
                        <a:t>ВСЕГО:</a:t>
                      </a:r>
                      <a:endParaRPr lang="ru-RU" sz="7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141,4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137,9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2782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TextBox 15"/>
          <p:cNvSpPr txBox="1">
            <a:spLocks noChangeArrowheads="1"/>
          </p:cNvSpPr>
          <p:nvPr/>
        </p:nvSpPr>
        <p:spPr bwMode="auto">
          <a:xfrm>
            <a:off x="2771800" y="73536"/>
            <a:ext cx="644420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Порядок принятия решения о возбуждении дела об административном правонарушении, ответственность за которое предусмотрена статьей 15.15.10 КоАП РФ, и назначении лиц, ответственных за осуществление контрольных действий по их выявлению (утвержден приказом УФК по Алтайскому краю от 06.04.2017 № 98) </a:t>
            </a:r>
          </a:p>
          <a:p>
            <a:pPr algn="ctr"/>
            <a:r>
              <a:rPr lang="ru-RU" altLang="ru-RU" sz="1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Результаты анализа  Уведомлений о принятии бюджетных обязательств сверх утвержденных бюджетных данных в 2018 году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283968" y="1707654"/>
            <a:ext cx="403244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500"/>
              </a:lnSpc>
            </a:pP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1457870"/>
              </p:ext>
            </p:extLst>
          </p:nvPr>
        </p:nvGraphicFramePr>
        <p:xfrm>
          <a:off x="460374" y="771550"/>
          <a:ext cx="8432105" cy="4288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8731F-391D-4554-8D00-8C22E166399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8491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13040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7937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327402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683568" y="485048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67544" y="1899580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2908F-4BCB-40D4-9D3C-90C1DBFA9846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987824" y="331973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результатах взаимодействия структурных подразделений УФК по Алтайскому краю при выявлении признаков составов административных правонарушений, предусмотренных частями 3, 4 статьи 7.29.3 КоАП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128929"/>
              </p:ext>
            </p:extLst>
          </p:nvPr>
        </p:nvGraphicFramePr>
        <p:xfrm>
          <a:off x="155577" y="1203598"/>
          <a:ext cx="8736903" cy="204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8071"/>
                <a:gridCol w="2016224"/>
                <a:gridCol w="2016224"/>
                <a:gridCol w="1728192"/>
                <a:gridCol w="172819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поступивших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признаков нарушений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составленных протоколов об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АП, единиц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прекращенных дел 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 АП, единиц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назначенных штрафов, единиц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 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(по состоянию на 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28.03.2019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д.л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приглашены на составление протоколов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0580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4" name="TextBox 15"/>
          <p:cNvSpPr txBox="1">
            <a:spLocks noChangeArrowheads="1"/>
          </p:cNvSpPr>
          <p:nvPr/>
        </p:nvSpPr>
        <p:spPr bwMode="auto">
          <a:xfrm>
            <a:off x="2771800" y="73536"/>
            <a:ext cx="64442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Совершенствование деятельности по контролю в финансово-бюджетной сфере в 2018 году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4283968" y="1707654"/>
            <a:ext cx="4032448" cy="36004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ts val="500"/>
              </a:lnSpc>
            </a:pPr>
            <a:endParaRPr lang="ru-RU" sz="13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8731F-391D-4554-8D00-8C22E166399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82765"/>
              </p:ext>
            </p:extLst>
          </p:nvPr>
        </p:nvGraphicFramePr>
        <p:xfrm>
          <a:off x="269875" y="843558"/>
          <a:ext cx="8622605" cy="386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693"/>
                <a:gridCol w="8208912"/>
              </a:tblGrid>
              <a:tr h="35686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нормативно-правового акта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1824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Приказ Федерального казначейства от 13.07.2018 № 199 «Об утверждении Порядка планирования контрольных мероприятий в финансово-бюджетной сфере, проводимых Федеральным казначейством и управлениями Федерального казначейства по субъектам Российской Федерации, и признании утратившими силу некоторых приказов Федерального казначейства»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1824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Приказ Федерального казначейства от 22.08.2018 № 231 «Об организации работы Федерального казначейства и его территориальных органов по обеспечению ведения Классификатора нарушений (рисков), выявляемых Федеральным казначейством в ходе осуществления контроля в финансово-бюджетной сфере»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1824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Приказ Федерального казначейства от 22.11.2018 № 375 «О представлении отчетности, информации, сведений, документов о проведении контрольных мероприятий в финансово-бюджетной сфере и осуществлении мониторинга контрольной деятельности»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1824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Приказ Федерального казначейства от 26.12.2018 № 433 «Об утверждении Методики отбора контрольных мероприятий при формировании планов контрольных мероприятий Федерального казначейства и территориальных органов Федерального казначейства в финансово-бюджетной сфере»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09120">
                <a:tc>
                  <a:txBody>
                    <a:bodyPr/>
                    <a:lstStyle/>
                    <a:p>
                      <a:pPr algn="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Методические рекомендации: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осуществлению контроля за использованием средств федерального бюджета на текущий и капитальный ремонт, строительство и реконструкцию объектов капитального строительства;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возбуждению дел об административных правонарушениях, выявляемых при проверке планирования закупок товаров, работ, услуг для обеспечения федеральных нужд;</a:t>
                      </a:r>
                      <a:endParaRPr lang="ru-RU" sz="9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осуществлению контроля за использованием средств федерального бюджета на создание, развитие, эксплуатацию и вывод из эксплуатации информационных систем и информационно-телекоммуникационной инфраструктуры;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осуществлению контроля за полнотой и достоверностью отчетности о реализации государственных программ;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 использованию Федеральным казначейством (его территориальными органами) персональных данных в целях организации и осуществления работы по установлению сведений о лице, в отношении которого ведется производство по делу об административном правонарушении.</a:t>
                      </a:r>
                      <a:endParaRPr lang="ru-RU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2656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13040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7937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327402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683568" y="485048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35496" y="723575"/>
            <a:ext cx="892899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buAutoNum type="arabicPeriod"/>
              <a:defRPr/>
            </a:pPr>
            <a:r>
              <a:rPr lang="ru-RU" sz="900" dirty="0" smtClean="0"/>
              <a:t>Проверка </a:t>
            </a:r>
            <a:r>
              <a:rPr lang="ru-RU" sz="900" dirty="0"/>
              <a:t>использования средств федерального бюджета на оплату труда, денежное довольствие, материальное стимулирование, а также на осуществление обязательного государственного страхования, в том числе соответствия страховой премии фактическим выплатам в учреждениях и организациях, подведомственных Министерству Российской Федерации по делам гражданской обороны, чрезвычайным ситуациям и ликвидации последствий стихийных бедствий по Алтайскому </a:t>
            </a:r>
            <a:r>
              <a:rPr lang="ru-RU" sz="900" dirty="0" smtClean="0"/>
              <a:t>краю</a:t>
            </a:r>
          </a:p>
          <a:p>
            <a:pPr marL="228600" indent="-228600" algn="just">
              <a:buAutoNum type="arabicPeriod"/>
              <a:defRPr/>
            </a:pPr>
            <a:endParaRPr lang="ru-RU" sz="900" dirty="0" smtClean="0"/>
          </a:p>
          <a:p>
            <a:pPr marL="228600" indent="-228600" algn="just">
              <a:buAutoNum type="arabicPeriod"/>
              <a:defRPr/>
            </a:pPr>
            <a:r>
              <a:rPr lang="ru-RU" sz="900" dirty="0"/>
              <a:t>Проверка использования средств федерального бюджета на вещевое обеспечение отдельных органов исполнительной власти Российской Федерации в организациях и учреждениях, подведомственных Министерству внутренних дел Российской </a:t>
            </a:r>
            <a:r>
              <a:rPr lang="ru-RU" sz="900" dirty="0" smtClean="0"/>
              <a:t>Федерации.</a:t>
            </a:r>
          </a:p>
          <a:p>
            <a:pPr marL="228600" indent="-228600" algn="just">
              <a:buAutoNum type="arabicPeriod"/>
              <a:defRPr/>
            </a:pPr>
            <a:endParaRPr lang="ru-RU" sz="900" dirty="0" smtClean="0"/>
          </a:p>
          <a:p>
            <a:pPr marL="228600" lvl="0" indent="-228600" algn="just">
              <a:buFontTx/>
              <a:buAutoNum type="arabicPeriod"/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ru-RU" sz="900" dirty="0"/>
              <a:t>Проверка использования средств федерального бюджета в рамках государственной программы Российской Федерации «Юстиция», в том числе полноты и достоверности отчетности о ее реализации в учреждениях и организациях, подведомственных Министерству юстиции Российской Федерации, Федеральной службе судебных приставов, Федеральной службе исполнения наказаний</a:t>
            </a:r>
            <a:r>
              <a:rPr lang="ru-RU" sz="900" dirty="0" smtClean="0"/>
              <a:t>.</a:t>
            </a:r>
          </a:p>
          <a:p>
            <a:pPr marL="228600" lvl="0" indent="-228600" algn="just">
              <a:buFontTx/>
              <a:buAutoNum type="arabicPeriod"/>
              <a:defRPr/>
            </a:pPr>
            <a:endParaRPr lang="ru-RU" sz="900" dirty="0" smtClean="0"/>
          </a:p>
          <a:p>
            <a:pPr marL="228600" indent="-228600" algn="just">
              <a:buFontTx/>
              <a:buAutoNum type="arabicPeriod"/>
              <a:defRPr/>
            </a:pPr>
            <a:r>
              <a:rPr lang="ru-RU" sz="900" dirty="0"/>
              <a:t>Проверка предоставления и использования субсидий из федерального бюджета на возмещение части процентной ставки по инвестиционным кредитам (займам) в агропромышленном комплексе в рамках государственной программы Российской Федерации «Государственная программа развития сельского хозяйства и регулирования рынков сельскохозяйственной продукции, сырья и продовольствия на 2013-2020 </a:t>
            </a:r>
            <a:r>
              <a:rPr lang="ru-RU" sz="900" dirty="0" smtClean="0"/>
              <a:t>годы».</a:t>
            </a:r>
          </a:p>
          <a:p>
            <a:pPr marL="228600" indent="-228600" algn="just">
              <a:buFontTx/>
              <a:buAutoNum type="arabicPeriod"/>
              <a:defRPr/>
            </a:pPr>
            <a:endParaRPr lang="ru-RU" sz="900" dirty="0" smtClean="0"/>
          </a:p>
          <a:p>
            <a:pPr marL="228600" indent="-228600" algn="just">
              <a:buFontTx/>
              <a:buAutoNum type="arabicPeriod"/>
              <a:defRPr/>
            </a:pPr>
            <a:r>
              <a:rPr lang="ru-RU" sz="900" dirty="0" smtClean="0"/>
              <a:t>Проверка </a:t>
            </a:r>
            <a:r>
              <a:rPr lang="ru-RU" sz="900" dirty="0"/>
              <a:t>использования субсидий из федерального бюджета на финансовое обеспечение деятельности, а также на покрытие расходов, связанных с производством программного продукта, наполнением им </a:t>
            </a:r>
            <a:r>
              <a:rPr lang="ru-RU" sz="900" dirty="0" err="1"/>
              <a:t>телерадиоэфира</a:t>
            </a:r>
            <a:r>
              <a:rPr lang="ru-RU" sz="900" dirty="0"/>
              <a:t> и с обеспечением мероприятий по доведению его до телезрителей и радиослушателей, на обеспечение международной деятельности, содержание зарубежных корреспондентских пунктов в Филиале Федерального государственного унитарного предприятия «Всероссийская государственная телевизионная и радиовещательная компания» «Государственная телевизионная и радиовещательная компания «Алтай</a:t>
            </a:r>
            <a:r>
              <a:rPr lang="ru-RU" sz="900" dirty="0" smtClean="0"/>
              <a:t>».</a:t>
            </a:r>
          </a:p>
          <a:p>
            <a:pPr marL="228600" indent="-228600" algn="just">
              <a:buFontTx/>
              <a:buAutoNum type="arabicPeriod"/>
              <a:defRPr/>
            </a:pPr>
            <a:endParaRPr lang="ru-RU" sz="900" dirty="0"/>
          </a:p>
          <a:p>
            <a:pPr marL="228600" indent="-228600" algn="just">
              <a:buFontTx/>
              <a:buAutoNum type="arabicPeriod"/>
              <a:defRPr/>
            </a:pPr>
            <a:r>
              <a:rPr lang="ru-RU" sz="900" dirty="0"/>
              <a:t>Проверка предоставления и использования субсидий из федерального бюджета на поддержку государственных программ субъектов Российской Федерации и муниципальных программ формирования современной городской </a:t>
            </a:r>
            <a:r>
              <a:rPr lang="ru-RU" sz="900" dirty="0" smtClean="0"/>
              <a:t>среды.</a:t>
            </a:r>
          </a:p>
          <a:p>
            <a:pPr marL="228600" indent="-228600" algn="just">
              <a:buFontTx/>
              <a:buAutoNum type="arabicPeriod"/>
              <a:defRPr/>
            </a:pPr>
            <a:endParaRPr lang="ru-RU" sz="900" dirty="0" smtClean="0"/>
          </a:p>
          <a:p>
            <a:pPr marL="228600" indent="-228600" algn="just">
              <a:buFontTx/>
              <a:buAutoNum type="arabicPeriod"/>
              <a:defRPr/>
            </a:pPr>
            <a:r>
              <a:rPr lang="ru-RU" sz="900" dirty="0" smtClean="0"/>
              <a:t>Проверка </a:t>
            </a:r>
            <a:r>
              <a:rPr lang="ru-RU" sz="900" dirty="0"/>
              <a:t>предоставления  и использования субвенций, предоставленных из федерального бюджета на осуществление полномочий по обеспечению жильем отдельных категорий граждан, установленных Федеральным законом от 12 января 1995 г. № 5-ФЗ «О ветеранах», в соответствии с Указом Президента Российской Федерации от 7 мая 2008 г. № 714 «Об обеспечении жильем ветеранов Великой Отечественной войны 1941-1945 годов» в рамках подпрограммы «Создание условий для обеспечения доступным и комфортным жильем граждан России» государственной программы Российской Федерации «Обеспечение доступным и комфортным жильем и коммунальными услугами граждан Российской Федерации</a:t>
            </a:r>
            <a:r>
              <a:rPr lang="ru-RU" sz="900" dirty="0" smtClean="0"/>
              <a:t>».</a:t>
            </a:r>
            <a:endParaRPr lang="ru-RU" sz="9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graphicFrame>
        <p:nvGraphicFramePr>
          <p:cNvPr id="60" name="Диаграмма 59"/>
          <p:cNvGraphicFramePr/>
          <p:nvPr>
            <p:extLst>
              <p:ext uri="{D42A27DB-BD31-4B8C-83A1-F6EECF244321}">
                <p14:modId xmlns:p14="http://schemas.microsoft.com/office/powerpoint/2010/main" val="2166019860"/>
              </p:ext>
            </p:extLst>
          </p:nvPr>
        </p:nvGraphicFramePr>
        <p:xfrm>
          <a:off x="-3636912" y="184065"/>
          <a:ext cx="3168352" cy="1848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8" name="Прямоугольник 77"/>
          <p:cNvSpPr/>
          <p:nvPr/>
        </p:nvSpPr>
        <p:spPr>
          <a:xfrm>
            <a:off x="467544" y="1899580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2908F-4BCB-40D4-9D3C-90C1DBFA9846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987824" y="192728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I</a:t>
            </a:r>
            <a:r>
              <a:rPr lang="ru-RU" sz="16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 раздел Плана контрольных мероприятий (Централизованные задания)</a:t>
            </a:r>
            <a:endParaRPr lang="ru-RU" sz="16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847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13040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7937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327402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683568" y="485048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35496" y="723575"/>
            <a:ext cx="8928992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8. </a:t>
            </a:r>
            <a:r>
              <a:rPr lang="ru-RU" sz="900" dirty="0"/>
              <a:t>Проверка предоставления и использования субсидий из федерального бюджета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 в рамках подпрограммы «Обеспечение государственной поддержки семей, имеющих детей» государственной программы Российской Федерации «Социальная поддержка </a:t>
            </a:r>
            <a:r>
              <a:rPr lang="ru-RU" sz="900" dirty="0" smtClean="0"/>
              <a:t>граждан».</a:t>
            </a:r>
          </a:p>
          <a:p>
            <a:pPr lvl="0" algn="just">
              <a:defRPr/>
            </a:pPr>
            <a:endParaRPr lang="ru-RU" sz="900" dirty="0" smtClean="0"/>
          </a:p>
          <a:p>
            <a:pPr lvl="0" algn="just">
              <a:defRPr/>
            </a:pPr>
            <a:endParaRPr lang="ru-RU" sz="900" dirty="0" smtClean="0"/>
          </a:p>
          <a:p>
            <a:pPr lvl="0" algn="just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9. </a:t>
            </a:r>
            <a:r>
              <a:rPr lang="ru-RU" sz="900" dirty="0"/>
              <a:t>Проверка использования средств, полученных в качестве государственной (муниципальной) поддержки капитального ремонта, а также средств, полученных от собственников помещений в многоквартирных домах, формирующих фонды капитального ремонта, у региональных операторов в 2018 году в специализированных некоммерческих организациях, осуществляющих деятельность, направленную на обеспечение проведения капитального ремонта общего имущества в многоквартирных домах</a:t>
            </a:r>
            <a:r>
              <a:rPr lang="ru-RU" sz="900" dirty="0" smtClean="0"/>
              <a:t>.</a:t>
            </a:r>
          </a:p>
          <a:p>
            <a:pPr lvl="0" algn="just">
              <a:defRPr/>
            </a:pPr>
            <a:endParaRPr lang="ru-RU" sz="900" dirty="0" smtClean="0"/>
          </a:p>
          <a:p>
            <a:pPr lvl="0" algn="just">
              <a:defRPr/>
            </a:pPr>
            <a:endParaRPr lang="ru-RU" sz="900" dirty="0"/>
          </a:p>
          <a:p>
            <a:pPr lvl="0" algn="just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10. </a:t>
            </a:r>
            <a:r>
              <a:rPr lang="ru-RU" sz="900" dirty="0"/>
              <a:t>Проверка выполнения субъектами Российской Федерации обязательств по соглашению о мерах по социально-экономическому развитию и оздоровлению государственных финансов субъектов Российской </a:t>
            </a:r>
            <a:r>
              <a:rPr lang="ru-RU" sz="900" dirty="0" smtClean="0"/>
              <a:t>Федерации.</a:t>
            </a:r>
          </a:p>
          <a:p>
            <a:pPr lvl="0" algn="just">
              <a:defRPr/>
            </a:pPr>
            <a:endParaRPr lang="ru-RU" sz="900" dirty="0" smtClean="0"/>
          </a:p>
          <a:p>
            <a:pPr lvl="0" algn="just">
              <a:defRPr/>
            </a:pPr>
            <a:endParaRPr lang="ru-RU" sz="900" dirty="0" smtClean="0"/>
          </a:p>
          <a:p>
            <a:pPr lvl="0" algn="just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11. </a:t>
            </a:r>
            <a:r>
              <a:rPr lang="ru-RU" sz="900" dirty="0"/>
              <a:t>Проверка выполнения условий дополнительных соглашений к соглашениям о предоставлении бюджетам субъектов Российской Федерации из федерального бюджета бюджетных кредитов для частичного покрытия дефицита бюджета субъекта Российской Федерации, заключенных в 2017-2018 </a:t>
            </a:r>
            <a:r>
              <a:rPr lang="ru-RU" sz="900" dirty="0" smtClean="0"/>
              <a:t>годах.</a:t>
            </a:r>
          </a:p>
          <a:p>
            <a:pPr lvl="0" algn="just">
              <a:defRPr/>
            </a:pPr>
            <a:endParaRPr lang="ru-RU" sz="900" dirty="0" smtClean="0"/>
          </a:p>
          <a:p>
            <a:pPr lvl="0" algn="just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12. </a:t>
            </a:r>
            <a:r>
              <a:rPr lang="ru-RU" sz="900" dirty="0"/>
              <a:t>Проверка использования средств федерального бюджета на подготовку и проведение выборов Президента Российской Федерации в 2018 </a:t>
            </a:r>
            <a:r>
              <a:rPr lang="ru-RU" sz="900" dirty="0" smtClean="0"/>
              <a:t>году.</a:t>
            </a:r>
          </a:p>
          <a:p>
            <a:pPr lvl="0" algn="just">
              <a:defRPr/>
            </a:pPr>
            <a:endParaRPr lang="ru-RU" sz="900" dirty="0" smtClean="0"/>
          </a:p>
          <a:p>
            <a:pPr lvl="0" algn="just">
              <a:defRPr/>
            </a:pPr>
            <a:endParaRPr lang="ru-RU" sz="900" dirty="0" smtClean="0"/>
          </a:p>
          <a:p>
            <a:pPr lvl="0" algn="just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13. </a:t>
            </a:r>
            <a:r>
              <a:rPr lang="ru-RU" sz="900" dirty="0"/>
              <a:t>Проверка использования единой субвенции бюджетам субъектов Российской Федерации и бюджету города </a:t>
            </a:r>
            <a:r>
              <a:rPr lang="ru-RU" sz="900" dirty="0" smtClean="0"/>
              <a:t>Байконур.</a:t>
            </a:r>
          </a:p>
          <a:p>
            <a:pPr lvl="0" algn="just">
              <a:defRPr/>
            </a:pPr>
            <a:endParaRPr lang="ru-RU" sz="900" dirty="0"/>
          </a:p>
          <a:p>
            <a:pPr lvl="0" algn="just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14. </a:t>
            </a:r>
            <a:r>
              <a:rPr lang="ru-RU" sz="900" dirty="0"/>
              <a:t>Проверка исполнения органами исполнительной власти субъектов Российской Федерации, органами местного самоуправления закрытых административно-территориальных образований (ЗАТО) трехсторонних соглашений об эффективном использовании межбюджетных трансфертов из федерального бюджета бюджетам субъектов Российской Федерации для предоставления бюджетам ЗАТО дотаций на компенсацию дополнительных расходов и (или) потерь бюджетов ЗАТО, связанных с особым режимом безопасного функционирования, заключенных в соответствии с постановлениями Правительства Российской Федерации от 22 октября 2012 г. № 1080 и от 3 марта 2018 г. № </a:t>
            </a:r>
            <a:r>
              <a:rPr lang="ru-RU" sz="900" dirty="0" smtClean="0"/>
              <a:t>220</a:t>
            </a:r>
            <a:r>
              <a:rPr lang="ru-RU" sz="1000" dirty="0" smtClean="0"/>
              <a:t>.</a:t>
            </a:r>
            <a:endParaRPr lang="ru-RU" sz="10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467544" y="1899580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2908F-4BCB-40D4-9D3C-90C1DBFA9846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69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13040"/>
            <a:ext cx="2016224" cy="10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7937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327402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683568" y="485048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35496" y="723575"/>
            <a:ext cx="8928992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15</a:t>
            </a: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. </a:t>
            </a:r>
            <a:r>
              <a:rPr lang="ru-RU" sz="900" dirty="0"/>
              <a:t>Проверка использования субсидий из федерального бюджета на </a:t>
            </a:r>
            <a:r>
              <a:rPr lang="ru-RU" sz="900" dirty="0" err="1"/>
              <a:t>софинансирование</a:t>
            </a:r>
            <a:r>
              <a:rPr lang="ru-RU" sz="900" dirty="0"/>
              <a:t> объектов капитального строительства государственной собственности субъектов Российской Федерации (объектов капитального строительства собственности муниципальных образований) в соответствии с постановлением  Правительства Российской Федерации от 17 мая 2011 г. № </a:t>
            </a:r>
            <a:r>
              <a:rPr lang="ru-RU" sz="900" dirty="0" smtClean="0"/>
              <a:t>375.</a:t>
            </a:r>
          </a:p>
          <a:p>
            <a:pPr algn="just">
              <a:defRPr/>
            </a:pPr>
            <a:endParaRPr lang="ru-RU" sz="900" dirty="0" smtClean="0"/>
          </a:p>
          <a:p>
            <a:pPr algn="just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16. </a:t>
            </a:r>
            <a:r>
              <a:rPr lang="ru-RU" sz="900" dirty="0"/>
              <a:t>Проверка использования субвенций из федерального бюджета на реализацию переданных полномочий по обеспечению мер социальной поддержки отдельных категорий граждан по оплате жилищно-коммунальных услуг в соответствии с Правилами предоставления субвенций из федерального бюджета бюджетам субъектов Российской Федерации и бюджету г. Байконура на оплату жилищно-коммунальных услуг отдельным категориям граждан и осуществления расходов бюджетов субъектов Российской Федерации и бюджета г. Байконура, источником финансового обеспечения которых являются указанные субвенции, утвержденными постановлением Правительства Российской Федерации от 12 декабря 2007 г. № </a:t>
            </a:r>
            <a:r>
              <a:rPr lang="ru-RU" sz="900" dirty="0" smtClean="0"/>
              <a:t>861.</a:t>
            </a:r>
          </a:p>
          <a:p>
            <a:pPr algn="just">
              <a:defRPr/>
            </a:pPr>
            <a:endParaRPr lang="ru-RU" sz="900" dirty="0" smtClean="0"/>
          </a:p>
          <a:p>
            <a:pPr algn="just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17. </a:t>
            </a:r>
            <a:r>
              <a:rPr lang="ru-RU" sz="900" dirty="0"/>
              <a:t>Проверка использования средств федерального бюджета, предоставленных на закупку товаров, работ, услуг в сфере информационно-коммуникационных технологий в Южно-Сибирском межрегиональном правлении государственного автодорожного надзора Федеральной службы по надзору в сфере транспорта</a:t>
            </a:r>
            <a:r>
              <a:rPr lang="ru-RU" sz="900" dirty="0" smtClean="0"/>
              <a:t>.</a:t>
            </a:r>
          </a:p>
          <a:p>
            <a:pPr algn="just">
              <a:defRPr/>
            </a:pPr>
            <a:endParaRPr lang="ru-RU" sz="900" dirty="0"/>
          </a:p>
          <a:p>
            <a:pPr algn="just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18. </a:t>
            </a:r>
            <a:r>
              <a:rPr lang="ru-RU" sz="900" dirty="0"/>
              <a:t>Проверка соблюдения бюджетного законодательства Российской Федерации, а также законодательства Российской Федерации и иных нормативных правовых актов о контрактной системе  в сфере закупок товаров, работ, услуг для обеспечения государственных и муниципальных нужд при планировании и осуществлении отдельных закупок для обеспечения федеральных нужд в территориальных органах и подведомственных учреждениях Министерства внутренних дел Российской Федерации</a:t>
            </a:r>
            <a:r>
              <a:rPr lang="ru-RU" sz="900" dirty="0" smtClean="0"/>
              <a:t>.</a:t>
            </a:r>
          </a:p>
          <a:p>
            <a:pPr algn="just">
              <a:defRPr/>
            </a:pPr>
            <a:endParaRPr lang="ru-RU" sz="900" dirty="0"/>
          </a:p>
          <a:p>
            <a:pPr algn="just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19. </a:t>
            </a:r>
            <a:r>
              <a:rPr lang="ru-RU" sz="900" dirty="0"/>
              <a:t>Проверка соблюдения законодательства Российской Федерации и иных нормативных правовых актов о контрактной системе в сфере закупок товаров, работ, услуг для обеспечения государственных и муниципальных нужд при планировании и осуществлении отдельных закупок для обеспечения федеральных нужд в Государственном учреждении – управлении Пенсионного фонда Российской Федерации в г. Барнауле Алтайского края</a:t>
            </a:r>
            <a:r>
              <a:rPr lang="ru-RU" sz="900" dirty="0" smtClean="0"/>
              <a:t>.</a:t>
            </a:r>
          </a:p>
          <a:p>
            <a:pPr algn="just">
              <a:defRPr/>
            </a:pPr>
            <a:endParaRPr lang="ru-RU" sz="900" dirty="0"/>
          </a:p>
          <a:p>
            <a:pPr algn="just">
              <a:defRPr/>
            </a:pPr>
            <a:r>
              <a:rPr lang="ru-RU" sz="9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20. </a:t>
            </a:r>
            <a:r>
              <a:rPr lang="ru-RU" sz="900" dirty="0"/>
              <a:t>Проверка соблюдения законодательства Российской Федерации и иных нормативных правовых актов о контрактной системе в сфере закупок товаров, работ, услуг для обеспечения государственных и муниципальных нужд при планировании и осуществлении отдельных закупок для обеспечения федеральных нужд в Государственном учреждении – Алтайском региональном отделении Фонда социального страхования Российской Федерации</a:t>
            </a:r>
            <a:r>
              <a:rPr lang="ru-RU" sz="900" dirty="0" smtClean="0"/>
              <a:t>.</a:t>
            </a:r>
          </a:p>
          <a:p>
            <a:pPr algn="just">
              <a:defRPr/>
            </a:pPr>
            <a:endParaRPr lang="ru-RU" sz="900" dirty="0"/>
          </a:p>
          <a:p>
            <a:pPr lvl="0" algn="just">
              <a:defRPr/>
            </a:pPr>
            <a:r>
              <a:rPr lang="ru-RU" sz="9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21. </a:t>
            </a:r>
            <a:r>
              <a:rPr lang="ru-RU" sz="900" dirty="0"/>
              <a:t>Проверка осуществления отдельными органами государственного (муниципального) финансового контроля, являющимися органами (должностными лицами) исполнительной власти субъектов Российской Федерации (местных администраций), контроля за соблюдением Федерального закона от 5 апреля 2013 г. № 44-ФЗ «О контрактной системе в сфере закупок товаров, работ, услуг для обеспечения государственных и муниципальных нужд»</a:t>
            </a:r>
          </a:p>
          <a:p>
            <a:pPr algn="just">
              <a:defRPr/>
            </a:pPr>
            <a:endParaRPr lang="ru-RU" sz="900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467544" y="1899580"/>
            <a:ext cx="79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2908F-4BCB-40D4-9D3C-90C1DBFA9846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6576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5" descr="подложка для титульника_1.jpg"/>
          <p:cNvPicPr>
            <a:picLocks noChangeAspect="1"/>
          </p:cNvPicPr>
          <p:nvPr/>
        </p:nvPicPr>
        <p:blipFill>
          <a:blip r:embed="rId3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r>
              <a:rPr lang="ru-RU" altLang="ru-RU" sz="1200" b="1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  <a:endParaRPr lang="ru-RU" altLang="ru-RU" sz="1200" b="1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2"/>
            <a:ext cx="1440160" cy="238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ru-RU" sz="1100" dirty="0" smtClean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Rectangle 9"/>
          <p:cNvSpPr txBox="1">
            <a:spLocks noChangeArrowheads="1"/>
          </p:cNvSpPr>
          <p:nvPr/>
        </p:nvSpPr>
        <p:spPr>
          <a:xfrm>
            <a:off x="846138" y="1995687"/>
            <a:ext cx="7453312" cy="641350"/>
          </a:xfrm>
          <a:prstGeom prst="rect">
            <a:avLst/>
          </a:prstGeom>
        </p:spPr>
        <p:txBody>
          <a:bodyPr lIns="91429" tIns="45715" rIns="91429" bIns="45715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Tx/>
              <a:buNone/>
              <a:defRPr/>
            </a:pPr>
            <a:endParaRPr lang="ru-RU" sz="54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2908F-4BCB-40D4-9D3C-90C1DBFA9846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763688" y="2175372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СПАСИБО ЗА ВНИМАНИЕ !</a:t>
            </a:r>
            <a:endParaRPr lang="ru-RU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30738</TotalTime>
  <Words>2720</Words>
  <Application>Microsoft Office PowerPoint</Application>
  <PresentationFormat>Экран (16:9)</PresentationFormat>
  <Paragraphs>282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Pavilion</dc:creator>
  <cp:lastModifiedBy>Кораблев Михаил Николаевич</cp:lastModifiedBy>
  <cp:revision>1140</cp:revision>
  <cp:lastPrinted>2019-02-13T05:42:36Z</cp:lastPrinted>
  <dcterms:created xsi:type="dcterms:W3CDTF">2013-03-17T05:57:37Z</dcterms:created>
  <dcterms:modified xsi:type="dcterms:W3CDTF">2019-03-27T10:52:08Z</dcterms:modified>
</cp:coreProperties>
</file>