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52" r:id="rId2"/>
    <p:sldId id="400" r:id="rId3"/>
    <p:sldId id="381" r:id="rId4"/>
    <p:sldId id="395" r:id="rId5"/>
    <p:sldId id="387" r:id="rId6"/>
    <p:sldId id="366" r:id="rId7"/>
    <p:sldId id="389" r:id="rId8"/>
    <p:sldId id="390" r:id="rId9"/>
    <p:sldId id="384" r:id="rId10"/>
    <p:sldId id="386" r:id="rId11"/>
    <p:sldId id="401" r:id="rId12"/>
    <p:sldId id="402" r:id="rId13"/>
    <p:sldId id="398" r:id="rId14"/>
    <p:sldId id="404" r:id="rId15"/>
    <p:sldId id="391" r:id="rId16"/>
  </p:sldIdLst>
  <p:sldSz cx="12192000" cy="6858000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C3FB"/>
    <a:srgbClr val="0070C0"/>
    <a:srgbClr val="F4D1C2"/>
    <a:srgbClr val="214ABD"/>
    <a:srgbClr val="2FA414"/>
    <a:srgbClr val="FFDBB7"/>
    <a:srgbClr val="CCCACA"/>
    <a:srgbClr val="F9FAEC"/>
    <a:srgbClr val="DC7B22"/>
    <a:srgbClr val="EDF1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3" autoAdjust="0"/>
    <p:restoredTop sz="88120" autoAdjust="0"/>
  </p:normalViewPr>
  <p:slideViewPr>
    <p:cSldViewPr snapToGrid="0">
      <p:cViewPr>
        <p:scale>
          <a:sx n="117" d="100"/>
          <a:sy n="117" d="100"/>
        </p:scale>
        <p:origin x="-108" y="-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BB3C97-9B5F-4E0B-B0B6-E42B163EB35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EC71C0-4475-4D38-8776-22098E004A7D}">
      <dgm:prSet phldrT="[Текст]" custT="1"/>
      <dgm:spPr/>
      <dgm:t>
        <a:bodyPr/>
        <a:lstStyle/>
        <a:p>
          <a:r>
            <a:rPr lang="ru-RU" sz="1400" b="0" dirty="0" smtClean="0">
              <a:latin typeface="+mn-lt"/>
              <a:cs typeface="Times New Roman" panose="02020603050405020304" pitchFamily="18" charset="0"/>
            </a:rPr>
            <a:t>Заявка на регистрацию (внесение изменений, прекращение доступа)</a:t>
          </a:r>
          <a:endParaRPr lang="ru-RU" sz="1400" b="0" dirty="0">
            <a:latin typeface="+mn-lt"/>
            <a:cs typeface="Times New Roman" panose="02020603050405020304" pitchFamily="18" charset="0"/>
          </a:endParaRPr>
        </a:p>
      </dgm:t>
    </dgm:pt>
    <dgm:pt modelId="{C3ED28B6-FCB8-4216-8240-9D293F69C6C1}" type="parTrans" cxnId="{B0BDBC80-9D97-4D6B-BF0C-06C25D07666E}">
      <dgm:prSet/>
      <dgm:spPr/>
      <dgm:t>
        <a:bodyPr/>
        <a:lstStyle/>
        <a:p>
          <a:endParaRPr lang="ru-RU"/>
        </a:p>
      </dgm:t>
    </dgm:pt>
    <dgm:pt modelId="{33C29A2B-E16B-4197-8CF9-DBB3F5BF345D}" type="sibTrans" cxnId="{B0BDBC80-9D97-4D6B-BF0C-06C25D07666E}">
      <dgm:prSet/>
      <dgm:spPr/>
      <dgm:t>
        <a:bodyPr/>
        <a:lstStyle/>
        <a:p>
          <a:endParaRPr lang="ru-RU"/>
        </a:p>
      </dgm:t>
    </dgm:pt>
    <dgm:pt modelId="{EA280376-1102-4BA3-9C99-69251D88316C}">
      <dgm:prSet phldrT="[Текст]" custT="1"/>
      <dgm:spPr/>
      <dgm:t>
        <a:bodyPr/>
        <a:lstStyle/>
        <a:p>
          <a:r>
            <a:rPr lang="ru-RU" sz="1400" b="0" dirty="0" smtClean="0">
              <a:latin typeface="+mn-lt"/>
              <a:cs typeface="Times New Roman" panose="02020603050405020304" pitchFamily="18" charset="0"/>
            </a:rPr>
            <a:t>Организационно-распорядительный документ уполномоченного органа, устанавливающий полномочия работников уполномоченной организации на размещение информации на официальном сайте </a:t>
          </a:r>
        </a:p>
      </dgm:t>
    </dgm:pt>
    <dgm:pt modelId="{FF7272C4-0CDD-452A-9B11-E6BA80D0575A}" type="parTrans" cxnId="{8E4F4CF4-BA81-403F-BE1E-DEB1A4A88889}">
      <dgm:prSet/>
      <dgm:spPr/>
      <dgm:t>
        <a:bodyPr/>
        <a:lstStyle/>
        <a:p>
          <a:endParaRPr lang="ru-RU"/>
        </a:p>
      </dgm:t>
    </dgm:pt>
    <dgm:pt modelId="{0D3F66CF-EB10-48EA-AACB-AF477D7321B2}" type="sibTrans" cxnId="{8E4F4CF4-BA81-403F-BE1E-DEB1A4A88889}">
      <dgm:prSet/>
      <dgm:spPr/>
      <dgm:t>
        <a:bodyPr/>
        <a:lstStyle/>
        <a:p>
          <a:endParaRPr lang="ru-RU"/>
        </a:p>
      </dgm:t>
    </dgm:pt>
    <dgm:pt modelId="{81898903-DFC3-4785-886D-E77711CE4E52}">
      <dgm:prSet phldrT="[Текст]" custT="1"/>
      <dgm:spPr/>
      <dgm:t>
        <a:bodyPr/>
        <a:lstStyle/>
        <a:p>
          <a:r>
            <a:rPr lang="ru-RU" sz="1400" b="0" dirty="0" smtClean="0">
              <a:latin typeface="+mn-lt"/>
              <a:cs typeface="Times New Roman" panose="02020603050405020304" pitchFamily="18" charset="0"/>
            </a:rPr>
            <a:t>Законодательный акт субъекта Российской Федерации, определяющий передачу органам местного самоуправления полномочий органов государственной власти субъектов Российской Федерации в сфере охраны здоровья в соответствии с частью 2 статьи 16 Федерального закона "Об основах охраны здоровья граждан в Российской Федерации" (для органов местного самоуправления, осуществляющих организацию проведения независимой оценки качества оказания услуг медицинскими организациями)</a:t>
          </a:r>
          <a:endParaRPr lang="ru-RU" sz="1400" b="0" dirty="0">
            <a:latin typeface="+mn-lt"/>
            <a:cs typeface="Times New Roman" panose="02020603050405020304" pitchFamily="18" charset="0"/>
          </a:endParaRPr>
        </a:p>
      </dgm:t>
    </dgm:pt>
    <dgm:pt modelId="{D84E95F1-89D5-45A3-A3C3-AB0A41D74CC5}" type="parTrans" cxnId="{12991BB0-DA50-4108-9C2A-4C0EF5BE1FD6}">
      <dgm:prSet/>
      <dgm:spPr/>
      <dgm:t>
        <a:bodyPr/>
        <a:lstStyle/>
        <a:p>
          <a:endParaRPr lang="ru-RU"/>
        </a:p>
      </dgm:t>
    </dgm:pt>
    <dgm:pt modelId="{16F5B152-C7A9-4C3F-A131-A659FB5CD521}" type="sibTrans" cxnId="{12991BB0-DA50-4108-9C2A-4C0EF5BE1FD6}">
      <dgm:prSet/>
      <dgm:spPr/>
      <dgm:t>
        <a:bodyPr/>
        <a:lstStyle/>
        <a:p>
          <a:endParaRPr lang="ru-RU"/>
        </a:p>
      </dgm:t>
    </dgm:pt>
    <dgm:pt modelId="{530E66D1-3EFA-4C0E-81C8-C7904C5E469C}">
      <dgm:prSet phldrT="[Текст]" custT="1"/>
      <dgm:spPr/>
      <dgm:t>
        <a:bodyPr/>
        <a:lstStyle/>
        <a:p>
          <a:r>
            <a:rPr lang="ru-RU" sz="1400" b="0" dirty="0" smtClean="0">
              <a:latin typeface="+mn-lt"/>
              <a:cs typeface="Times New Roman" panose="02020603050405020304" pitchFamily="18" charset="0"/>
            </a:rPr>
            <a:t>Документ, подтверждающий полномочия уполномоченного лица уполномоченного органа</a:t>
          </a:r>
          <a:endParaRPr lang="ru-RU" sz="1400" b="0" dirty="0">
            <a:latin typeface="+mn-lt"/>
            <a:cs typeface="Times New Roman" panose="02020603050405020304" pitchFamily="18" charset="0"/>
          </a:endParaRPr>
        </a:p>
      </dgm:t>
    </dgm:pt>
    <dgm:pt modelId="{60D08E45-87F7-4298-8D9A-0D8B64196F25}" type="parTrans" cxnId="{C89B59F7-A67A-4483-AD19-9200F6BC37B9}">
      <dgm:prSet/>
      <dgm:spPr/>
      <dgm:t>
        <a:bodyPr/>
        <a:lstStyle/>
        <a:p>
          <a:endParaRPr lang="ru-RU"/>
        </a:p>
      </dgm:t>
    </dgm:pt>
    <dgm:pt modelId="{2039F7F4-8423-4B7E-B674-77EC33A97C37}" type="sibTrans" cxnId="{C89B59F7-A67A-4483-AD19-9200F6BC37B9}">
      <dgm:prSet/>
      <dgm:spPr/>
      <dgm:t>
        <a:bodyPr/>
        <a:lstStyle/>
        <a:p>
          <a:endParaRPr lang="ru-RU"/>
        </a:p>
      </dgm:t>
    </dgm:pt>
    <dgm:pt modelId="{94B96E44-9667-4D6A-9604-B565BCA77A0F}">
      <dgm:prSet phldrT="[Текст]" custT="1"/>
      <dgm:spPr/>
      <dgm:t>
        <a:bodyPr/>
        <a:lstStyle/>
        <a:p>
          <a:r>
            <a:rPr lang="ru-RU" sz="1400" b="0" dirty="0" smtClean="0">
              <a:latin typeface="+mn-lt"/>
              <a:cs typeface="Times New Roman" panose="02020603050405020304" pitchFamily="18" charset="0"/>
            </a:rPr>
            <a:t>Файл действующего квалифицированного сертификата ключа проверки электронной подписи</a:t>
          </a:r>
          <a:endParaRPr lang="ru-RU" sz="1400" b="0" dirty="0">
            <a:latin typeface="+mn-lt"/>
            <a:cs typeface="Times New Roman" panose="02020603050405020304" pitchFamily="18" charset="0"/>
          </a:endParaRPr>
        </a:p>
      </dgm:t>
    </dgm:pt>
    <dgm:pt modelId="{3B5FB316-4987-4B15-9EE2-3796D956B043}" type="parTrans" cxnId="{C7011008-3024-40D4-94E8-D4E29D4F0FA2}">
      <dgm:prSet/>
      <dgm:spPr/>
      <dgm:t>
        <a:bodyPr/>
        <a:lstStyle/>
        <a:p>
          <a:endParaRPr lang="ru-RU"/>
        </a:p>
      </dgm:t>
    </dgm:pt>
    <dgm:pt modelId="{B4285BB3-45F2-479F-8111-FA1006AA2AF9}" type="sibTrans" cxnId="{C7011008-3024-40D4-94E8-D4E29D4F0FA2}">
      <dgm:prSet/>
      <dgm:spPr/>
      <dgm:t>
        <a:bodyPr/>
        <a:lstStyle/>
        <a:p>
          <a:endParaRPr lang="ru-RU"/>
        </a:p>
      </dgm:t>
    </dgm:pt>
    <dgm:pt modelId="{11F9B955-D559-49AD-9192-D3843F2C8AED}" type="pres">
      <dgm:prSet presAssocID="{CBBB3C97-9B5F-4E0B-B0B6-E42B163EB35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383EFCA-16AC-4682-B38D-645A1406B118}" type="pres">
      <dgm:prSet presAssocID="{08EC71C0-4475-4D38-8776-22098E004A7D}" presName="parentLin" presStyleCnt="0"/>
      <dgm:spPr/>
    </dgm:pt>
    <dgm:pt modelId="{7C2A8A86-3B50-4D8C-ABE9-92CEFEBCD42E}" type="pres">
      <dgm:prSet presAssocID="{08EC71C0-4475-4D38-8776-22098E004A7D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751A9257-6D84-46B1-9126-D37CBE60D915}" type="pres">
      <dgm:prSet presAssocID="{08EC71C0-4475-4D38-8776-22098E004A7D}" presName="parentText" presStyleLbl="node1" presStyleIdx="0" presStyleCnt="5" custScaleX="114945" custScaleY="1125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B20C5A-A013-494C-B4AD-CFAA0B0340A0}" type="pres">
      <dgm:prSet presAssocID="{08EC71C0-4475-4D38-8776-22098E004A7D}" presName="negativeSpace" presStyleCnt="0"/>
      <dgm:spPr/>
    </dgm:pt>
    <dgm:pt modelId="{9C4EDDB6-923C-47EB-8A54-E35F9074E02C}" type="pres">
      <dgm:prSet presAssocID="{08EC71C0-4475-4D38-8776-22098E004A7D}" presName="childText" presStyleLbl="conFgAcc1" presStyleIdx="0" presStyleCnt="5">
        <dgm:presLayoutVars>
          <dgm:bulletEnabled val="1"/>
        </dgm:presLayoutVars>
      </dgm:prSet>
      <dgm:spPr/>
    </dgm:pt>
    <dgm:pt modelId="{AB4F4A47-D29F-43C7-8F89-8FD20223D8A6}" type="pres">
      <dgm:prSet presAssocID="{33C29A2B-E16B-4197-8CF9-DBB3F5BF345D}" presName="spaceBetweenRectangles" presStyleCnt="0"/>
      <dgm:spPr/>
    </dgm:pt>
    <dgm:pt modelId="{1AC2BDDE-F402-4EAA-8E52-31BEAFEDE618}" type="pres">
      <dgm:prSet presAssocID="{EA280376-1102-4BA3-9C99-69251D88316C}" presName="parentLin" presStyleCnt="0"/>
      <dgm:spPr/>
    </dgm:pt>
    <dgm:pt modelId="{486BB13C-3181-48BC-A5E3-9DD81266399C}" type="pres">
      <dgm:prSet presAssocID="{EA280376-1102-4BA3-9C99-69251D88316C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994A4B48-C492-49E0-86A4-EAE53C87C9ED}" type="pres">
      <dgm:prSet presAssocID="{EA280376-1102-4BA3-9C99-69251D88316C}" presName="parentText" presStyleLbl="node1" presStyleIdx="1" presStyleCnt="5" custScaleX="114945" custScaleY="1347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74FA72-0745-4D8D-84D9-92E223EA9B12}" type="pres">
      <dgm:prSet presAssocID="{EA280376-1102-4BA3-9C99-69251D88316C}" presName="negativeSpace" presStyleCnt="0"/>
      <dgm:spPr/>
    </dgm:pt>
    <dgm:pt modelId="{6D125924-AE00-441F-93FE-EAB3C466106B}" type="pres">
      <dgm:prSet presAssocID="{EA280376-1102-4BA3-9C99-69251D88316C}" presName="childText" presStyleLbl="conFgAcc1" presStyleIdx="1" presStyleCnt="5">
        <dgm:presLayoutVars>
          <dgm:bulletEnabled val="1"/>
        </dgm:presLayoutVars>
      </dgm:prSet>
      <dgm:spPr/>
    </dgm:pt>
    <dgm:pt modelId="{F27E6B37-8420-4C22-BCCB-3E5521B7F5F5}" type="pres">
      <dgm:prSet presAssocID="{0D3F66CF-EB10-48EA-AACB-AF477D7321B2}" presName="spaceBetweenRectangles" presStyleCnt="0"/>
      <dgm:spPr/>
    </dgm:pt>
    <dgm:pt modelId="{83F6A54F-45E4-4944-8223-3108B3CAC250}" type="pres">
      <dgm:prSet presAssocID="{81898903-DFC3-4785-886D-E77711CE4E52}" presName="parentLin" presStyleCnt="0"/>
      <dgm:spPr/>
    </dgm:pt>
    <dgm:pt modelId="{AADCB35E-445F-474C-94C8-3AF4A8176EB5}" type="pres">
      <dgm:prSet presAssocID="{81898903-DFC3-4785-886D-E77711CE4E52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AE61318E-7FCA-4BC6-A29B-05C323CA6A31}" type="pres">
      <dgm:prSet presAssocID="{81898903-DFC3-4785-886D-E77711CE4E52}" presName="parentText" presStyleLbl="node1" presStyleIdx="2" presStyleCnt="5" custScaleX="114945" custScaleY="295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600A13-2B5F-4DCC-BE53-607EC6E241FB}" type="pres">
      <dgm:prSet presAssocID="{81898903-DFC3-4785-886D-E77711CE4E52}" presName="negativeSpace" presStyleCnt="0"/>
      <dgm:spPr/>
    </dgm:pt>
    <dgm:pt modelId="{03F32C59-7DBF-49C6-8205-5877672B5C20}" type="pres">
      <dgm:prSet presAssocID="{81898903-DFC3-4785-886D-E77711CE4E52}" presName="childText" presStyleLbl="conFgAcc1" presStyleIdx="2" presStyleCnt="5">
        <dgm:presLayoutVars>
          <dgm:bulletEnabled val="1"/>
        </dgm:presLayoutVars>
      </dgm:prSet>
      <dgm:spPr/>
    </dgm:pt>
    <dgm:pt modelId="{8E569662-3DF8-4309-9A43-B1B927A1193E}" type="pres">
      <dgm:prSet presAssocID="{16F5B152-C7A9-4C3F-A131-A659FB5CD521}" presName="spaceBetweenRectangles" presStyleCnt="0"/>
      <dgm:spPr/>
    </dgm:pt>
    <dgm:pt modelId="{3979470C-4D67-4DE8-8BD5-FB4EE67E3350}" type="pres">
      <dgm:prSet presAssocID="{530E66D1-3EFA-4C0E-81C8-C7904C5E469C}" presName="parentLin" presStyleCnt="0"/>
      <dgm:spPr/>
    </dgm:pt>
    <dgm:pt modelId="{7772C053-F58F-46D4-922D-3B83DC231F43}" type="pres">
      <dgm:prSet presAssocID="{530E66D1-3EFA-4C0E-81C8-C7904C5E469C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10C88E07-E1C2-4CB9-81D8-C463FE6A667A}" type="pres">
      <dgm:prSet presAssocID="{530E66D1-3EFA-4C0E-81C8-C7904C5E469C}" presName="parentText" presStyleLbl="node1" presStyleIdx="3" presStyleCnt="5" custScaleX="114945" custScaleY="1125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F19693-27A8-4D66-A93D-F729F72F07AE}" type="pres">
      <dgm:prSet presAssocID="{530E66D1-3EFA-4C0E-81C8-C7904C5E469C}" presName="negativeSpace" presStyleCnt="0"/>
      <dgm:spPr/>
    </dgm:pt>
    <dgm:pt modelId="{DA8F76E6-8A7A-49CB-BB22-E2FDBBA26C03}" type="pres">
      <dgm:prSet presAssocID="{530E66D1-3EFA-4C0E-81C8-C7904C5E469C}" presName="childText" presStyleLbl="conFgAcc1" presStyleIdx="3" presStyleCnt="5">
        <dgm:presLayoutVars>
          <dgm:bulletEnabled val="1"/>
        </dgm:presLayoutVars>
      </dgm:prSet>
      <dgm:spPr/>
    </dgm:pt>
    <dgm:pt modelId="{F39CACC4-66DA-4032-AA49-4315D2A24259}" type="pres">
      <dgm:prSet presAssocID="{2039F7F4-8423-4B7E-B674-77EC33A97C37}" presName="spaceBetweenRectangles" presStyleCnt="0"/>
      <dgm:spPr/>
    </dgm:pt>
    <dgm:pt modelId="{80095CE0-D6FB-4336-986F-BCA938382EDC}" type="pres">
      <dgm:prSet presAssocID="{94B96E44-9667-4D6A-9604-B565BCA77A0F}" presName="parentLin" presStyleCnt="0"/>
      <dgm:spPr/>
    </dgm:pt>
    <dgm:pt modelId="{CCE5D7DF-0EDD-4E0E-93D0-6B197619632F}" type="pres">
      <dgm:prSet presAssocID="{94B96E44-9667-4D6A-9604-B565BCA77A0F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B84C7EC8-1F0E-4862-BAFF-FA66D561342A}" type="pres">
      <dgm:prSet presAssocID="{94B96E44-9667-4D6A-9604-B565BCA77A0F}" presName="parentText" presStyleLbl="node1" presStyleIdx="4" presStyleCnt="5" custScaleX="114945" custScaleY="1125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BE17A5-04A3-43E7-A9A4-BC402250071B}" type="pres">
      <dgm:prSet presAssocID="{94B96E44-9667-4D6A-9604-B565BCA77A0F}" presName="negativeSpace" presStyleCnt="0"/>
      <dgm:spPr/>
    </dgm:pt>
    <dgm:pt modelId="{5B41B15B-79C5-4E17-AECF-24CFEC844203}" type="pres">
      <dgm:prSet presAssocID="{94B96E44-9667-4D6A-9604-B565BCA77A0F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FBF5FFFB-3CAF-4C42-BA59-2C8DC005E5B6}" type="presOf" srcId="{EA280376-1102-4BA3-9C99-69251D88316C}" destId="{486BB13C-3181-48BC-A5E3-9DD81266399C}" srcOrd="0" destOrd="0" presId="urn:microsoft.com/office/officeart/2005/8/layout/list1"/>
    <dgm:cxn modelId="{8E4F4CF4-BA81-403F-BE1E-DEB1A4A88889}" srcId="{CBBB3C97-9B5F-4E0B-B0B6-E42B163EB352}" destId="{EA280376-1102-4BA3-9C99-69251D88316C}" srcOrd="1" destOrd="0" parTransId="{FF7272C4-0CDD-452A-9B11-E6BA80D0575A}" sibTransId="{0D3F66CF-EB10-48EA-AACB-AF477D7321B2}"/>
    <dgm:cxn modelId="{B0BDBC80-9D97-4D6B-BF0C-06C25D07666E}" srcId="{CBBB3C97-9B5F-4E0B-B0B6-E42B163EB352}" destId="{08EC71C0-4475-4D38-8776-22098E004A7D}" srcOrd="0" destOrd="0" parTransId="{C3ED28B6-FCB8-4216-8240-9D293F69C6C1}" sibTransId="{33C29A2B-E16B-4197-8CF9-DBB3F5BF345D}"/>
    <dgm:cxn modelId="{A4F6EBCF-2CB8-4AAF-BB68-9FBDA7D05538}" type="presOf" srcId="{94B96E44-9667-4D6A-9604-B565BCA77A0F}" destId="{B84C7EC8-1F0E-4862-BAFF-FA66D561342A}" srcOrd="1" destOrd="0" presId="urn:microsoft.com/office/officeart/2005/8/layout/list1"/>
    <dgm:cxn modelId="{9ABB9D7C-CF66-43CF-8438-E9166149C0E0}" type="presOf" srcId="{94B96E44-9667-4D6A-9604-B565BCA77A0F}" destId="{CCE5D7DF-0EDD-4E0E-93D0-6B197619632F}" srcOrd="0" destOrd="0" presId="urn:microsoft.com/office/officeart/2005/8/layout/list1"/>
    <dgm:cxn modelId="{C7011008-3024-40D4-94E8-D4E29D4F0FA2}" srcId="{CBBB3C97-9B5F-4E0B-B0B6-E42B163EB352}" destId="{94B96E44-9667-4D6A-9604-B565BCA77A0F}" srcOrd="4" destOrd="0" parTransId="{3B5FB316-4987-4B15-9EE2-3796D956B043}" sibTransId="{B4285BB3-45F2-479F-8111-FA1006AA2AF9}"/>
    <dgm:cxn modelId="{62B6E9F3-18BC-40C0-B3CF-6BD91514E862}" type="presOf" srcId="{08EC71C0-4475-4D38-8776-22098E004A7D}" destId="{751A9257-6D84-46B1-9126-D37CBE60D915}" srcOrd="1" destOrd="0" presId="urn:microsoft.com/office/officeart/2005/8/layout/list1"/>
    <dgm:cxn modelId="{1F123C69-EA7B-42BA-BFFE-48F49968E9C4}" type="presOf" srcId="{530E66D1-3EFA-4C0E-81C8-C7904C5E469C}" destId="{10C88E07-E1C2-4CB9-81D8-C463FE6A667A}" srcOrd="1" destOrd="0" presId="urn:microsoft.com/office/officeart/2005/8/layout/list1"/>
    <dgm:cxn modelId="{9AD67521-EDD3-4EDD-BE5C-07B3DD1BF1B7}" type="presOf" srcId="{81898903-DFC3-4785-886D-E77711CE4E52}" destId="{AADCB35E-445F-474C-94C8-3AF4A8176EB5}" srcOrd="0" destOrd="0" presId="urn:microsoft.com/office/officeart/2005/8/layout/list1"/>
    <dgm:cxn modelId="{43059210-B45B-4936-86F8-6C763F68588D}" type="presOf" srcId="{81898903-DFC3-4785-886D-E77711CE4E52}" destId="{AE61318E-7FCA-4BC6-A29B-05C323CA6A31}" srcOrd="1" destOrd="0" presId="urn:microsoft.com/office/officeart/2005/8/layout/list1"/>
    <dgm:cxn modelId="{12991BB0-DA50-4108-9C2A-4C0EF5BE1FD6}" srcId="{CBBB3C97-9B5F-4E0B-B0B6-E42B163EB352}" destId="{81898903-DFC3-4785-886D-E77711CE4E52}" srcOrd="2" destOrd="0" parTransId="{D84E95F1-89D5-45A3-A3C3-AB0A41D74CC5}" sibTransId="{16F5B152-C7A9-4C3F-A131-A659FB5CD521}"/>
    <dgm:cxn modelId="{FA1C22B8-657C-46D7-A5B6-9C45EBBBF69D}" type="presOf" srcId="{08EC71C0-4475-4D38-8776-22098E004A7D}" destId="{7C2A8A86-3B50-4D8C-ABE9-92CEFEBCD42E}" srcOrd="0" destOrd="0" presId="urn:microsoft.com/office/officeart/2005/8/layout/list1"/>
    <dgm:cxn modelId="{C89B59F7-A67A-4483-AD19-9200F6BC37B9}" srcId="{CBBB3C97-9B5F-4E0B-B0B6-E42B163EB352}" destId="{530E66D1-3EFA-4C0E-81C8-C7904C5E469C}" srcOrd="3" destOrd="0" parTransId="{60D08E45-87F7-4298-8D9A-0D8B64196F25}" sibTransId="{2039F7F4-8423-4B7E-B674-77EC33A97C37}"/>
    <dgm:cxn modelId="{87042D75-C048-4AF6-B6F6-0DC7685F8E2F}" type="presOf" srcId="{EA280376-1102-4BA3-9C99-69251D88316C}" destId="{994A4B48-C492-49E0-86A4-EAE53C87C9ED}" srcOrd="1" destOrd="0" presId="urn:microsoft.com/office/officeart/2005/8/layout/list1"/>
    <dgm:cxn modelId="{1A913FB6-03BE-4990-8311-B31FA254E779}" type="presOf" srcId="{530E66D1-3EFA-4C0E-81C8-C7904C5E469C}" destId="{7772C053-F58F-46D4-922D-3B83DC231F43}" srcOrd="0" destOrd="0" presId="urn:microsoft.com/office/officeart/2005/8/layout/list1"/>
    <dgm:cxn modelId="{7015EAF7-F3CF-4602-9BE7-9DEEE980682A}" type="presOf" srcId="{CBBB3C97-9B5F-4E0B-B0B6-E42B163EB352}" destId="{11F9B955-D559-49AD-9192-D3843F2C8AED}" srcOrd="0" destOrd="0" presId="urn:microsoft.com/office/officeart/2005/8/layout/list1"/>
    <dgm:cxn modelId="{CEFFEACF-8374-48BD-8CAE-B8718EDFFC01}" type="presParOf" srcId="{11F9B955-D559-49AD-9192-D3843F2C8AED}" destId="{8383EFCA-16AC-4682-B38D-645A1406B118}" srcOrd="0" destOrd="0" presId="urn:microsoft.com/office/officeart/2005/8/layout/list1"/>
    <dgm:cxn modelId="{E6BC7553-EBEC-4F16-9BA6-A481515A8E5E}" type="presParOf" srcId="{8383EFCA-16AC-4682-B38D-645A1406B118}" destId="{7C2A8A86-3B50-4D8C-ABE9-92CEFEBCD42E}" srcOrd="0" destOrd="0" presId="urn:microsoft.com/office/officeart/2005/8/layout/list1"/>
    <dgm:cxn modelId="{643804B7-590F-4DDA-BEAA-069421B1BD2B}" type="presParOf" srcId="{8383EFCA-16AC-4682-B38D-645A1406B118}" destId="{751A9257-6D84-46B1-9126-D37CBE60D915}" srcOrd="1" destOrd="0" presId="urn:microsoft.com/office/officeart/2005/8/layout/list1"/>
    <dgm:cxn modelId="{D2E0E03F-C91A-4659-9033-B2AECD1EE310}" type="presParOf" srcId="{11F9B955-D559-49AD-9192-D3843F2C8AED}" destId="{30B20C5A-A013-494C-B4AD-CFAA0B0340A0}" srcOrd="1" destOrd="0" presId="urn:microsoft.com/office/officeart/2005/8/layout/list1"/>
    <dgm:cxn modelId="{5ED6645F-9EEE-4C21-8336-DA590B57BD35}" type="presParOf" srcId="{11F9B955-D559-49AD-9192-D3843F2C8AED}" destId="{9C4EDDB6-923C-47EB-8A54-E35F9074E02C}" srcOrd="2" destOrd="0" presId="urn:microsoft.com/office/officeart/2005/8/layout/list1"/>
    <dgm:cxn modelId="{AC780880-7903-4C7B-9179-160A8FB4AAB8}" type="presParOf" srcId="{11F9B955-D559-49AD-9192-D3843F2C8AED}" destId="{AB4F4A47-D29F-43C7-8F89-8FD20223D8A6}" srcOrd="3" destOrd="0" presId="urn:microsoft.com/office/officeart/2005/8/layout/list1"/>
    <dgm:cxn modelId="{30B08EC8-3344-48E4-A4FA-FBF48107CED8}" type="presParOf" srcId="{11F9B955-D559-49AD-9192-D3843F2C8AED}" destId="{1AC2BDDE-F402-4EAA-8E52-31BEAFEDE618}" srcOrd="4" destOrd="0" presId="urn:microsoft.com/office/officeart/2005/8/layout/list1"/>
    <dgm:cxn modelId="{C1767695-5941-4FE4-A6F6-15EA66B39993}" type="presParOf" srcId="{1AC2BDDE-F402-4EAA-8E52-31BEAFEDE618}" destId="{486BB13C-3181-48BC-A5E3-9DD81266399C}" srcOrd="0" destOrd="0" presId="urn:microsoft.com/office/officeart/2005/8/layout/list1"/>
    <dgm:cxn modelId="{AF6C40EA-AB36-4D7D-94CB-4C769A53D341}" type="presParOf" srcId="{1AC2BDDE-F402-4EAA-8E52-31BEAFEDE618}" destId="{994A4B48-C492-49E0-86A4-EAE53C87C9ED}" srcOrd="1" destOrd="0" presId="urn:microsoft.com/office/officeart/2005/8/layout/list1"/>
    <dgm:cxn modelId="{4DC15A14-9985-4458-A1D5-91964280D0AB}" type="presParOf" srcId="{11F9B955-D559-49AD-9192-D3843F2C8AED}" destId="{C374FA72-0745-4D8D-84D9-92E223EA9B12}" srcOrd="5" destOrd="0" presId="urn:microsoft.com/office/officeart/2005/8/layout/list1"/>
    <dgm:cxn modelId="{10D8827C-ABA6-40BB-B3D3-B933A98B0069}" type="presParOf" srcId="{11F9B955-D559-49AD-9192-D3843F2C8AED}" destId="{6D125924-AE00-441F-93FE-EAB3C466106B}" srcOrd="6" destOrd="0" presId="urn:microsoft.com/office/officeart/2005/8/layout/list1"/>
    <dgm:cxn modelId="{3244120F-CA07-4C3B-B2B2-722DE4C6A263}" type="presParOf" srcId="{11F9B955-D559-49AD-9192-D3843F2C8AED}" destId="{F27E6B37-8420-4C22-BCCB-3E5521B7F5F5}" srcOrd="7" destOrd="0" presId="urn:microsoft.com/office/officeart/2005/8/layout/list1"/>
    <dgm:cxn modelId="{4496A380-2E62-469D-A477-D732B8CBC23D}" type="presParOf" srcId="{11F9B955-D559-49AD-9192-D3843F2C8AED}" destId="{83F6A54F-45E4-4944-8223-3108B3CAC250}" srcOrd="8" destOrd="0" presId="urn:microsoft.com/office/officeart/2005/8/layout/list1"/>
    <dgm:cxn modelId="{7CBAD107-5630-4D65-AF6E-0737D044E9A8}" type="presParOf" srcId="{83F6A54F-45E4-4944-8223-3108B3CAC250}" destId="{AADCB35E-445F-474C-94C8-3AF4A8176EB5}" srcOrd="0" destOrd="0" presId="urn:microsoft.com/office/officeart/2005/8/layout/list1"/>
    <dgm:cxn modelId="{2E7814DF-D083-42A0-A23A-AF66169C1AF5}" type="presParOf" srcId="{83F6A54F-45E4-4944-8223-3108B3CAC250}" destId="{AE61318E-7FCA-4BC6-A29B-05C323CA6A31}" srcOrd="1" destOrd="0" presId="urn:microsoft.com/office/officeart/2005/8/layout/list1"/>
    <dgm:cxn modelId="{09A119B7-A02A-4CD1-817C-1F52B1818958}" type="presParOf" srcId="{11F9B955-D559-49AD-9192-D3843F2C8AED}" destId="{31600A13-2B5F-4DCC-BE53-607EC6E241FB}" srcOrd="9" destOrd="0" presId="urn:microsoft.com/office/officeart/2005/8/layout/list1"/>
    <dgm:cxn modelId="{CBB79185-1286-4D1D-AA0F-5EDFFA423E95}" type="presParOf" srcId="{11F9B955-D559-49AD-9192-D3843F2C8AED}" destId="{03F32C59-7DBF-49C6-8205-5877672B5C20}" srcOrd="10" destOrd="0" presId="urn:microsoft.com/office/officeart/2005/8/layout/list1"/>
    <dgm:cxn modelId="{0DE80303-690D-4BD9-A8F8-680F90C3FB39}" type="presParOf" srcId="{11F9B955-D559-49AD-9192-D3843F2C8AED}" destId="{8E569662-3DF8-4309-9A43-B1B927A1193E}" srcOrd="11" destOrd="0" presId="urn:microsoft.com/office/officeart/2005/8/layout/list1"/>
    <dgm:cxn modelId="{C0F2D6E3-6D5C-48C0-B3C8-CBB39AAB4CB8}" type="presParOf" srcId="{11F9B955-D559-49AD-9192-D3843F2C8AED}" destId="{3979470C-4D67-4DE8-8BD5-FB4EE67E3350}" srcOrd="12" destOrd="0" presId="urn:microsoft.com/office/officeart/2005/8/layout/list1"/>
    <dgm:cxn modelId="{65A4F0A1-BB4C-4317-9740-E946299073B6}" type="presParOf" srcId="{3979470C-4D67-4DE8-8BD5-FB4EE67E3350}" destId="{7772C053-F58F-46D4-922D-3B83DC231F43}" srcOrd="0" destOrd="0" presId="urn:microsoft.com/office/officeart/2005/8/layout/list1"/>
    <dgm:cxn modelId="{86422413-D6A0-4BA5-BDAC-2C035E6D6007}" type="presParOf" srcId="{3979470C-4D67-4DE8-8BD5-FB4EE67E3350}" destId="{10C88E07-E1C2-4CB9-81D8-C463FE6A667A}" srcOrd="1" destOrd="0" presId="urn:microsoft.com/office/officeart/2005/8/layout/list1"/>
    <dgm:cxn modelId="{D6C4EAD4-7F3C-4BDF-A23C-0A790A251E23}" type="presParOf" srcId="{11F9B955-D559-49AD-9192-D3843F2C8AED}" destId="{03F19693-27A8-4D66-A93D-F729F72F07AE}" srcOrd="13" destOrd="0" presId="urn:microsoft.com/office/officeart/2005/8/layout/list1"/>
    <dgm:cxn modelId="{ED66CFE8-F59C-47C7-9AFA-AD94D76F1D86}" type="presParOf" srcId="{11F9B955-D559-49AD-9192-D3843F2C8AED}" destId="{DA8F76E6-8A7A-49CB-BB22-E2FDBBA26C03}" srcOrd="14" destOrd="0" presId="urn:microsoft.com/office/officeart/2005/8/layout/list1"/>
    <dgm:cxn modelId="{B2E3CA0B-1340-4CB6-86E6-E9BA9AB2D66E}" type="presParOf" srcId="{11F9B955-D559-49AD-9192-D3843F2C8AED}" destId="{F39CACC4-66DA-4032-AA49-4315D2A24259}" srcOrd="15" destOrd="0" presId="urn:microsoft.com/office/officeart/2005/8/layout/list1"/>
    <dgm:cxn modelId="{983D3AA0-061E-49AB-8519-6C39D4E13A33}" type="presParOf" srcId="{11F9B955-D559-49AD-9192-D3843F2C8AED}" destId="{80095CE0-D6FB-4336-986F-BCA938382EDC}" srcOrd="16" destOrd="0" presId="urn:microsoft.com/office/officeart/2005/8/layout/list1"/>
    <dgm:cxn modelId="{F0E1AF9F-6375-4F5B-B3A8-A57097C71B6B}" type="presParOf" srcId="{80095CE0-D6FB-4336-986F-BCA938382EDC}" destId="{CCE5D7DF-0EDD-4E0E-93D0-6B197619632F}" srcOrd="0" destOrd="0" presId="urn:microsoft.com/office/officeart/2005/8/layout/list1"/>
    <dgm:cxn modelId="{48377A9B-5A70-4943-8448-72984BDF0F60}" type="presParOf" srcId="{80095CE0-D6FB-4336-986F-BCA938382EDC}" destId="{B84C7EC8-1F0E-4862-BAFF-FA66D561342A}" srcOrd="1" destOrd="0" presId="urn:microsoft.com/office/officeart/2005/8/layout/list1"/>
    <dgm:cxn modelId="{684A95C4-231B-47BE-8A5B-3369B6FF913F}" type="presParOf" srcId="{11F9B955-D559-49AD-9192-D3843F2C8AED}" destId="{F7BE17A5-04A3-43E7-A9A4-BC402250071B}" srcOrd="17" destOrd="0" presId="urn:microsoft.com/office/officeart/2005/8/layout/list1"/>
    <dgm:cxn modelId="{F1729EF9-FEFD-4879-8589-24B7DD7E12E8}" type="presParOf" srcId="{11F9B955-D559-49AD-9192-D3843F2C8AED}" destId="{5B41B15B-79C5-4E17-AECF-24CFEC844203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66F5DB-8D8E-4DF3-B03E-C05B68BD315C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</dgm:pt>
    <dgm:pt modelId="{316A929B-2AF4-4AF4-BCF9-7B590214C96E}">
      <dgm:prSet phldrT="[Текст]" custT="1"/>
      <dgm:spPr/>
      <dgm:t>
        <a:bodyPr/>
        <a:lstStyle/>
        <a:p>
          <a:r>
            <a:rPr lang="ru-RU" sz="1400" dirty="0" smtClean="0"/>
            <a:t>регистрирует (вносит изменения в регистрационные данные) уполномоченный орган и представителей уполномоченного органа на официальном сайте</a:t>
          </a:r>
        </a:p>
        <a:p>
          <a:r>
            <a:rPr lang="ru-RU" sz="1400" dirty="0" smtClean="0"/>
            <a:t> (п. 11 Порядка)</a:t>
          </a:r>
        </a:p>
      </dgm:t>
    </dgm:pt>
    <dgm:pt modelId="{E9C78064-AF9D-4442-B72B-692775574AC6}" type="parTrans" cxnId="{06DC9C82-CD75-4B8D-A02C-FFFE9CB5AF88}">
      <dgm:prSet/>
      <dgm:spPr/>
      <dgm:t>
        <a:bodyPr/>
        <a:lstStyle/>
        <a:p>
          <a:endParaRPr lang="ru-RU"/>
        </a:p>
      </dgm:t>
    </dgm:pt>
    <dgm:pt modelId="{B6935816-943F-432F-B160-F600BE9FFB41}" type="sibTrans" cxnId="{06DC9C82-CD75-4B8D-A02C-FFFE9CB5AF88}">
      <dgm:prSet/>
      <dgm:spPr/>
      <dgm:t>
        <a:bodyPr/>
        <a:lstStyle/>
        <a:p>
          <a:endParaRPr lang="ru-RU"/>
        </a:p>
      </dgm:t>
    </dgm:pt>
    <dgm:pt modelId="{A368873B-0398-4D2B-A2DA-56ED0D157F36}">
      <dgm:prSet phldrT="[Текст]" custT="1"/>
      <dgm:spPr/>
      <dgm:t>
        <a:bodyPr/>
        <a:lstStyle/>
        <a:p>
          <a:r>
            <a:rPr lang="ru-RU" sz="1400" dirty="0" smtClean="0"/>
            <a:t>возвращает в уполномоченный орган один экземпляр Заявки, представленной в форме документа на бумажном носителе, с отметкой ТОФК о регистрации (внесении изменений в регистрационные данные) на официальном сайте</a:t>
          </a:r>
        </a:p>
        <a:p>
          <a:r>
            <a:rPr lang="ru-RU" sz="1400" dirty="0" smtClean="0"/>
            <a:t> (п. 14 Порядка)</a:t>
          </a:r>
        </a:p>
      </dgm:t>
    </dgm:pt>
    <dgm:pt modelId="{A266931B-5846-453A-A56B-783C69BA1F8F}" type="sibTrans" cxnId="{0E9B1C8D-1971-426A-936D-0DBBB347A9A6}">
      <dgm:prSet/>
      <dgm:spPr/>
      <dgm:t>
        <a:bodyPr/>
        <a:lstStyle/>
        <a:p>
          <a:endParaRPr lang="ru-RU"/>
        </a:p>
      </dgm:t>
    </dgm:pt>
    <dgm:pt modelId="{D5D4BAED-F381-41FC-B8AD-4579F3D4BEE2}" type="parTrans" cxnId="{0E9B1C8D-1971-426A-936D-0DBBB347A9A6}">
      <dgm:prSet/>
      <dgm:spPr/>
      <dgm:t>
        <a:bodyPr/>
        <a:lstStyle/>
        <a:p>
          <a:endParaRPr lang="ru-RU"/>
        </a:p>
      </dgm:t>
    </dgm:pt>
    <dgm:pt modelId="{DFCF430A-3A0A-4964-984D-36A6C2F90356}" type="pres">
      <dgm:prSet presAssocID="{0E66F5DB-8D8E-4DF3-B03E-C05B68BD315C}" presName="Name0" presStyleCnt="0">
        <dgm:presLayoutVars>
          <dgm:dir/>
          <dgm:animLvl val="lvl"/>
          <dgm:resizeHandles val="exact"/>
        </dgm:presLayoutVars>
      </dgm:prSet>
      <dgm:spPr/>
    </dgm:pt>
    <dgm:pt modelId="{666E7239-12DC-4E12-8841-6D536558009D}" type="pres">
      <dgm:prSet presAssocID="{0E66F5DB-8D8E-4DF3-B03E-C05B68BD315C}" presName="tSp" presStyleCnt="0"/>
      <dgm:spPr/>
    </dgm:pt>
    <dgm:pt modelId="{8162250E-99F6-4912-9281-C88981AEE69C}" type="pres">
      <dgm:prSet presAssocID="{0E66F5DB-8D8E-4DF3-B03E-C05B68BD315C}" presName="bSp" presStyleCnt="0"/>
      <dgm:spPr/>
    </dgm:pt>
    <dgm:pt modelId="{4A6DB3E5-0223-4E41-9665-DE78AC6B85C0}" type="pres">
      <dgm:prSet presAssocID="{0E66F5DB-8D8E-4DF3-B03E-C05B68BD315C}" presName="process" presStyleCnt="0"/>
      <dgm:spPr/>
    </dgm:pt>
    <dgm:pt modelId="{2AEC4A1C-97A4-4CD3-9CF7-D3E688430B3A}" type="pres">
      <dgm:prSet presAssocID="{316A929B-2AF4-4AF4-BCF9-7B590214C96E}" presName="composite1" presStyleCnt="0"/>
      <dgm:spPr/>
    </dgm:pt>
    <dgm:pt modelId="{1AFEF08E-E31D-4852-B6F0-8951A7BB98B9}" type="pres">
      <dgm:prSet presAssocID="{316A929B-2AF4-4AF4-BCF9-7B590214C96E}" presName="dummyNode1" presStyleLbl="node1" presStyleIdx="0" presStyleCnt="2"/>
      <dgm:spPr/>
    </dgm:pt>
    <dgm:pt modelId="{5504348F-E191-4558-9FE6-900738D8D31D}" type="pres">
      <dgm:prSet presAssocID="{316A929B-2AF4-4AF4-BCF9-7B590214C96E}" presName="childNode1" presStyleLbl="bgAcc1" presStyleIdx="0" presStyleCnt="2" custLinFactNeighborX="-2625" custLinFactNeighborY="-5599">
        <dgm:presLayoutVars>
          <dgm:bulletEnabled val="1"/>
        </dgm:presLayoutVars>
      </dgm:prSet>
      <dgm:spPr/>
    </dgm:pt>
    <dgm:pt modelId="{DA8B94BF-DD51-4599-965C-EE8C7BD7FEB7}" type="pres">
      <dgm:prSet presAssocID="{316A929B-2AF4-4AF4-BCF9-7B590214C96E}" presName="childNode1tx" presStyleLbl="bgAcc1" presStyleIdx="0" presStyleCnt="2">
        <dgm:presLayoutVars>
          <dgm:bulletEnabled val="1"/>
        </dgm:presLayoutVars>
      </dgm:prSet>
      <dgm:spPr/>
    </dgm:pt>
    <dgm:pt modelId="{D9FE7718-8568-42DE-82C8-D2E4BDFE6A3A}" type="pres">
      <dgm:prSet presAssocID="{316A929B-2AF4-4AF4-BCF9-7B590214C96E}" presName="parentNode1" presStyleLbl="node1" presStyleIdx="0" presStyleCnt="2" custScaleY="261586" custLinFactNeighborX="-4594" custLinFactNeighborY="-8498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F02914-7051-4C5F-9FE8-285C55C4D61C}" type="pres">
      <dgm:prSet presAssocID="{316A929B-2AF4-4AF4-BCF9-7B590214C96E}" presName="connSite1" presStyleCnt="0"/>
      <dgm:spPr/>
    </dgm:pt>
    <dgm:pt modelId="{D1026CB4-5DF1-4855-8F54-17B88E3CA014}" type="pres">
      <dgm:prSet presAssocID="{B6935816-943F-432F-B160-F600BE9FFB41}" presName="Name9" presStyleLbl="sibTrans2D1" presStyleIdx="0" presStyleCnt="1" custAng="21310832" custLinFactNeighborX="14581" custLinFactNeighborY="-12012"/>
      <dgm:spPr/>
      <dgm:t>
        <a:bodyPr/>
        <a:lstStyle/>
        <a:p>
          <a:endParaRPr lang="ru-RU"/>
        </a:p>
      </dgm:t>
    </dgm:pt>
    <dgm:pt modelId="{B4619E99-F95B-4E28-85CB-EBBF560FCEE8}" type="pres">
      <dgm:prSet presAssocID="{A368873B-0398-4D2B-A2DA-56ED0D157F36}" presName="composite2" presStyleCnt="0"/>
      <dgm:spPr/>
    </dgm:pt>
    <dgm:pt modelId="{61BA7794-2561-479E-B4AD-F278F99C264F}" type="pres">
      <dgm:prSet presAssocID="{A368873B-0398-4D2B-A2DA-56ED0D157F36}" presName="dummyNode2" presStyleLbl="node1" presStyleIdx="0" presStyleCnt="2"/>
      <dgm:spPr/>
    </dgm:pt>
    <dgm:pt modelId="{210223D5-930B-47E1-9A51-BCABFE05ED9D}" type="pres">
      <dgm:prSet presAssocID="{A368873B-0398-4D2B-A2DA-56ED0D157F36}" presName="childNode2" presStyleLbl="bgAcc1" presStyleIdx="1" presStyleCnt="2" custLinFactNeighborX="3283" custLinFactNeighborY="-29658">
        <dgm:presLayoutVars>
          <dgm:bulletEnabled val="1"/>
        </dgm:presLayoutVars>
      </dgm:prSet>
      <dgm:spPr/>
    </dgm:pt>
    <dgm:pt modelId="{B41CF1D8-6BCE-4D05-B131-7FEB410E64C8}" type="pres">
      <dgm:prSet presAssocID="{A368873B-0398-4D2B-A2DA-56ED0D157F36}" presName="childNode2tx" presStyleLbl="bgAcc1" presStyleIdx="1" presStyleCnt="2">
        <dgm:presLayoutVars>
          <dgm:bulletEnabled val="1"/>
        </dgm:presLayoutVars>
      </dgm:prSet>
      <dgm:spPr/>
    </dgm:pt>
    <dgm:pt modelId="{16B90721-EEE8-414A-ABF0-D9D410A054DF}" type="pres">
      <dgm:prSet presAssocID="{A368873B-0398-4D2B-A2DA-56ED0D157F36}" presName="parentNode2" presStyleLbl="node1" presStyleIdx="1" presStyleCnt="2" custScaleY="263411" custLinFactNeighborX="-6070" custLinFactNeighborY="89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138493-3CE1-4ECD-AEA4-8AF73D807F91}" type="pres">
      <dgm:prSet presAssocID="{A368873B-0398-4D2B-A2DA-56ED0D157F36}" presName="connSite2" presStyleCnt="0"/>
      <dgm:spPr/>
    </dgm:pt>
  </dgm:ptLst>
  <dgm:cxnLst>
    <dgm:cxn modelId="{56C98163-E84D-45CA-BE08-0713F2433131}" type="presOf" srcId="{0E66F5DB-8D8E-4DF3-B03E-C05B68BD315C}" destId="{DFCF430A-3A0A-4964-984D-36A6C2F90356}" srcOrd="0" destOrd="0" presId="urn:microsoft.com/office/officeart/2005/8/layout/hProcess4"/>
    <dgm:cxn modelId="{06DC9C82-CD75-4B8D-A02C-FFFE9CB5AF88}" srcId="{0E66F5DB-8D8E-4DF3-B03E-C05B68BD315C}" destId="{316A929B-2AF4-4AF4-BCF9-7B590214C96E}" srcOrd="0" destOrd="0" parTransId="{E9C78064-AF9D-4442-B72B-692775574AC6}" sibTransId="{B6935816-943F-432F-B160-F600BE9FFB41}"/>
    <dgm:cxn modelId="{894708C5-2B07-4693-9CD0-CFEAC5312645}" type="presOf" srcId="{B6935816-943F-432F-B160-F600BE9FFB41}" destId="{D1026CB4-5DF1-4855-8F54-17B88E3CA014}" srcOrd="0" destOrd="0" presId="urn:microsoft.com/office/officeart/2005/8/layout/hProcess4"/>
    <dgm:cxn modelId="{7A858C91-2DA4-4025-A8D4-BF21F1C18C8F}" type="presOf" srcId="{316A929B-2AF4-4AF4-BCF9-7B590214C96E}" destId="{D9FE7718-8568-42DE-82C8-D2E4BDFE6A3A}" srcOrd="0" destOrd="0" presId="urn:microsoft.com/office/officeart/2005/8/layout/hProcess4"/>
    <dgm:cxn modelId="{B16AB2DB-786E-4809-BF2E-DBEEA571A2F8}" type="presOf" srcId="{A368873B-0398-4D2B-A2DA-56ED0D157F36}" destId="{16B90721-EEE8-414A-ABF0-D9D410A054DF}" srcOrd="0" destOrd="0" presId="urn:microsoft.com/office/officeart/2005/8/layout/hProcess4"/>
    <dgm:cxn modelId="{0E9B1C8D-1971-426A-936D-0DBBB347A9A6}" srcId="{0E66F5DB-8D8E-4DF3-B03E-C05B68BD315C}" destId="{A368873B-0398-4D2B-A2DA-56ED0D157F36}" srcOrd="1" destOrd="0" parTransId="{D5D4BAED-F381-41FC-B8AD-4579F3D4BEE2}" sibTransId="{A266931B-5846-453A-A56B-783C69BA1F8F}"/>
    <dgm:cxn modelId="{FD947DBD-FB09-40D6-AE19-CC0D2ADAE07E}" type="presParOf" srcId="{DFCF430A-3A0A-4964-984D-36A6C2F90356}" destId="{666E7239-12DC-4E12-8841-6D536558009D}" srcOrd="0" destOrd="0" presId="urn:microsoft.com/office/officeart/2005/8/layout/hProcess4"/>
    <dgm:cxn modelId="{E940F9C2-C0F6-480E-AC78-48554EF556CB}" type="presParOf" srcId="{DFCF430A-3A0A-4964-984D-36A6C2F90356}" destId="{8162250E-99F6-4912-9281-C88981AEE69C}" srcOrd="1" destOrd="0" presId="urn:microsoft.com/office/officeart/2005/8/layout/hProcess4"/>
    <dgm:cxn modelId="{DE45F068-7E7E-461F-9441-DBF741637573}" type="presParOf" srcId="{DFCF430A-3A0A-4964-984D-36A6C2F90356}" destId="{4A6DB3E5-0223-4E41-9665-DE78AC6B85C0}" srcOrd="2" destOrd="0" presId="urn:microsoft.com/office/officeart/2005/8/layout/hProcess4"/>
    <dgm:cxn modelId="{E7DE89D6-19EE-4CC6-9678-7D01B5A6A089}" type="presParOf" srcId="{4A6DB3E5-0223-4E41-9665-DE78AC6B85C0}" destId="{2AEC4A1C-97A4-4CD3-9CF7-D3E688430B3A}" srcOrd="0" destOrd="0" presId="urn:microsoft.com/office/officeart/2005/8/layout/hProcess4"/>
    <dgm:cxn modelId="{B0518A2B-3BC1-4D76-B61D-71814B15EB01}" type="presParOf" srcId="{2AEC4A1C-97A4-4CD3-9CF7-D3E688430B3A}" destId="{1AFEF08E-E31D-4852-B6F0-8951A7BB98B9}" srcOrd="0" destOrd="0" presId="urn:microsoft.com/office/officeart/2005/8/layout/hProcess4"/>
    <dgm:cxn modelId="{D0643A73-8E08-4CFA-B4D4-FA004580F61A}" type="presParOf" srcId="{2AEC4A1C-97A4-4CD3-9CF7-D3E688430B3A}" destId="{5504348F-E191-4558-9FE6-900738D8D31D}" srcOrd="1" destOrd="0" presId="urn:microsoft.com/office/officeart/2005/8/layout/hProcess4"/>
    <dgm:cxn modelId="{D340A832-2DDF-4477-8EA1-CA8652F83151}" type="presParOf" srcId="{2AEC4A1C-97A4-4CD3-9CF7-D3E688430B3A}" destId="{DA8B94BF-DD51-4599-965C-EE8C7BD7FEB7}" srcOrd="2" destOrd="0" presId="urn:microsoft.com/office/officeart/2005/8/layout/hProcess4"/>
    <dgm:cxn modelId="{51483864-3DA7-4836-9A45-14E0E44C6E69}" type="presParOf" srcId="{2AEC4A1C-97A4-4CD3-9CF7-D3E688430B3A}" destId="{D9FE7718-8568-42DE-82C8-D2E4BDFE6A3A}" srcOrd="3" destOrd="0" presId="urn:microsoft.com/office/officeart/2005/8/layout/hProcess4"/>
    <dgm:cxn modelId="{B844461F-2F18-49AC-83E0-8FD1B7B047BB}" type="presParOf" srcId="{2AEC4A1C-97A4-4CD3-9CF7-D3E688430B3A}" destId="{4EF02914-7051-4C5F-9FE8-285C55C4D61C}" srcOrd="4" destOrd="0" presId="urn:microsoft.com/office/officeart/2005/8/layout/hProcess4"/>
    <dgm:cxn modelId="{8DF4D353-F9FC-476A-A71C-881BB63F6428}" type="presParOf" srcId="{4A6DB3E5-0223-4E41-9665-DE78AC6B85C0}" destId="{D1026CB4-5DF1-4855-8F54-17B88E3CA014}" srcOrd="1" destOrd="0" presId="urn:microsoft.com/office/officeart/2005/8/layout/hProcess4"/>
    <dgm:cxn modelId="{3E1AA6DB-AED3-4595-A045-7C76AE73B0CA}" type="presParOf" srcId="{4A6DB3E5-0223-4E41-9665-DE78AC6B85C0}" destId="{B4619E99-F95B-4E28-85CB-EBBF560FCEE8}" srcOrd="2" destOrd="0" presId="urn:microsoft.com/office/officeart/2005/8/layout/hProcess4"/>
    <dgm:cxn modelId="{D7908B76-2719-47CE-993D-013C0A818889}" type="presParOf" srcId="{B4619E99-F95B-4E28-85CB-EBBF560FCEE8}" destId="{61BA7794-2561-479E-B4AD-F278F99C264F}" srcOrd="0" destOrd="0" presId="urn:microsoft.com/office/officeart/2005/8/layout/hProcess4"/>
    <dgm:cxn modelId="{0CA76408-323E-4F65-BE0D-88EC396055FE}" type="presParOf" srcId="{B4619E99-F95B-4E28-85CB-EBBF560FCEE8}" destId="{210223D5-930B-47E1-9A51-BCABFE05ED9D}" srcOrd="1" destOrd="0" presId="urn:microsoft.com/office/officeart/2005/8/layout/hProcess4"/>
    <dgm:cxn modelId="{3D87C4EC-4752-4015-9714-C6465EF994B6}" type="presParOf" srcId="{B4619E99-F95B-4E28-85CB-EBBF560FCEE8}" destId="{B41CF1D8-6BCE-4D05-B131-7FEB410E64C8}" srcOrd="2" destOrd="0" presId="urn:microsoft.com/office/officeart/2005/8/layout/hProcess4"/>
    <dgm:cxn modelId="{63E19E02-01E6-43AE-BE6B-3495E5EC9954}" type="presParOf" srcId="{B4619E99-F95B-4E28-85CB-EBBF560FCEE8}" destId="{16B90721-EEE8-414A-ABF0-D9D410A054DF}" srcOrd="3" destOrd="0" presId="urn:microsoft.com/office/officeart/2005/8/layout/hProcess4"/>
    <dgm:cxn modelId="{99C2502B-4D51-44E6-9CF4-C7FFD3847264}" type="presParOf" srcId="{B4619E99-F95B-4E28-85CB-EBBF560FCEE8}" destId="{50138493-3CE1-4ECD-AEA4-8AF73D807F91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66F5DB-8D8E-4DF3-B03E-C05B68BD315C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</dgm:pt>
    <dgm:pt modelId="{316A929B-2AF4-4AF4-BCF9-7B590214C96E}">
      <dgm:prSet phldrT="[Текст]" custT="1"/>
      <dgm:spPr/>
      <dgm:t>
        <a:bodyPr/>
        <a:lstStyle/>
        <a:p>
          <a:r>
            <a:rPr lang="ru-RU" sz="1400" dirty="0" smtClean="0"/>
            <a:t>Возвращает уполномоченному органу один экземпляр Заявки с отметкой ТОФК о возврате документов в связи с отрицательным результатом проверки документов и документы, представляемые к Заявке на регистрацию</a:t>
          </a:r>
        </a:p>
      </dgm:t>
    </dgm:pt>
    <dgm:pt modelId="{E9C78064-AF9D-4442-B72B-692775574AC6}" type="parTrans" cxnId="{06DC9C82-CD75-4B8D-A02C-FFFE9CB5AF88}">
      <dgm:prSet/>
      <dgm:spPr/>
      <dgm:t>
        <a:bodyPr/>
        <a:lstStyle/>
        <a:p>
          <a:endParaRPr lang="ru-RU"/>
        </a:p>
      </dgm:t>
    </dgm:pt>
    <dgm:pt modelId="{B6935816-943F-432F-B160-F600BE9FFB41}" type="sibTrans" cxnId="{06DC9C82-CD75-4B8D-A02C-FFFE9CB5AF88}">
      <dgm:prSet/>
      <dgm:spPr/>
      <dgm:t>
        <a:bodyPr/>
        <a:lstStyle/>
        <a:p>
          <a:endParaRPr lang="ru-RU"/>
        </a:p>
      </dgm:t>
    </dgm:pt>
    <dgm:pt modelId="{B0D6EC56-C1FB-45F7-8950-F2E8EAFC28F7}">
      <dgm:prSet custT="1"/>
      <dgm:spPr/>
      <dgm:t>
        <a:bodyPr/>
        <a:lstStyle/>
        <a:p>
          <a:r>
            <a:rPr lang="ru-RU" sz="1400" dirty="0" smtClean="0"/>
            <a:t>Формирует и направляет уполномоченному органу протокол рассмотрения документов с указанием причин отрицательного результата проведения проверки </a:t>
          </a:r>
        </a:p>
      </dgm:t>
    </dgm:pt>
    <dgm:pt modelId="{A7E75100-F805-4645-AF17-2BD405AA7C04}" type="parTrans" cxnId="{5B1616C7-C7DA-4943-823A-824B10C348B8}">
      <dgm:prSet/>
      <dgm:spPr/>
      <dgm:t>
        <a:bodyPr/>
        <a:lstStyle/>
        <a:p>
          <a:endParaRPr lang="ru-RU"/>
        </a:p>
      </dgm:t>
    </dgm:pt>
    <dgm:pt modelId="{4FEC45F6-8BF7-42D7-A52A-8068A2DB7183}" type="sibTrans" cxnId="{5B1616C7-C7DA-4943-823A-824B10C348B8}">
      <dgm:prSet/>
      <dgm:spPr/>
      <dgm:t>
        <a:bodyPr/>
        <a:lstStyle/>
        <a:p>
          <a:endParaRPr lang="ru-RU"/>
        </a:p>
      </dgm:t>
    </dgm:pt>
    <dgm:pt modelId="{DFCF430A-3A0A-4964-984D-36A6C2F90356}" type="pres">
      <dgm:prSet presAssocID="{0E66F5DB-8D8E-4DF3-B03E-C05B68BD315C}" presName="Name0" presStyleCnt="0">
        <dgm:presLayoutVars>
          <dgm:dir/>
          <dgm:animLvl val="lvl"/>
          <dgm:resizeHandles val="exact"/>
        </dgm:presLayoutVars>
      </dgm:prSet>
      <dgm:spPr/>
    </dgm:pt>
    <dgm:pt modelId="{666E7239-12DC-4E12-8841-6D536558009D}" type="pres">
      <dgm:prSet presAssocID="{0E66F5DB-8D8E-4DF3-B03E-C05B68BD315C}" presName="tSp" presStyleCnt="0"/>
      <dgm:spPr/>
    </dgm:pt>
    <dgm:pt modelId="{8162250E-99F6-4912-9281-C88981AEE69C}" type="pres">
      <dgm:prSet presAssocID="{0E66F5DB-8D8E-4DF3-B03E-C05B68BD315C}" presName="bSp" presStyleCnt="0"/>
      <dgm:spPr/>
    </dgm:pt>
    <dgm:pt modelId="{4A6DB3E5-0223-4E41-9665-DE78AC6B85C0}" type="pres">
      <dgm:prSet presAssocID="{0E66F5DB-8D8E-4DF3-B03E-C05B68BD315C}" presName="process" presStyleCnt="0"/>
      <dgm:spPr/>
    </dgm:pt>
    <dgm:pt modelId="{2AEC4A1C-97A4-4CD3-9CF7-D3E688430B3A}" type="pres">
      <dgm:prSet presAssocID="{316A929B-2AF4-4AF4-BCF9-7B590214C96E}" presName="composite1" presStyleCnt="0"/>
      <dgm:spPr/>
    </dgm:pt>
    <dgm:pt modelId="{1AFEF08E-E31D-4852-B6F0-8951A7BB98B9}" type="pres">
      <dgm:prSet presAssocID="{316A929B-2AF4-4AF4-BCF9-7B590214C96E}" presName="dummyNode1" presStyleLbl="node1" presStyleIdx="0" presStyleCnt="2"/>
      <dgm:spPr/>
    </dgm:pt>
    <dgm:pt modelId="{5504348F-E191-4558-9FE6-900738D8D31D}" type="pres">
      <dgm:prSet presAssocID="{316A929B-2AF4-4AF4-BCF9-7B590214C96E}" presName="childNode1" presStyleLbl="bgAcc1" presStyleIdx="0" presStyleCnt="2" custLinFactNeighborX="5517" custLinFactNeighborY="19593">
        <dgm:presLayoutVars>
          <dgm:bulletEnabled val="1"/>
        </dgm:presLayoutVars>
      </dgm:prSet>
      <dgm:spPr/>
    </dgm:pt>
    <dgm:pt modelId="{DA8B94BF-DD51-4599-965C-EE8C7BD7FEB7}" type="pres">
      <dgm:prSet presAssocID="{316A929B-2AF4-4AF4-BCF9-7B590214C96E}" presName="childNode1tx" presStyleLbl="bgAcc1" presStyleIdx="0" presStyleCnt="2">
        <dgm:presLayoutVars>
          <dgm:bulletEnabled val="1"/>
        </dgm:presLayoutVars>
      </dgm:prSet>
      <dgm:spPr/>
    </dgm:pt>
    <dgm:pt modelId="{D9FE7718-8568-42DE-82C8-D2E4BDFE6A3A}" type="pres">
      <dgm:prSet presAssocID="{316A929B-2AF4-4AF4-BCF9-7B590214C96E}" presName="parentNode1" presStyleLbl="node1" presStyleIdx="0" presStyleCnt="2" custScaleY="236009" custLinFactY="-16267" custLinFactNeighborX="1900" custLinFactNeighborY="-10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F02914-7051-4C5F-9FE8-285C55C4D61C}" type="pres">
      <dgm:prSet presAssocID="{316A929B-2AF4-4AF4-BCF9-7B590214C96E}" presName="connSite1" presStyleCnt="0"/>
      <dgm:spPr/>
    </dgm:pt>
    <dgm:pt modelId="{D1026CB4-5DF1-4855-8F54-17B88E3CA014}" type="pres">
      <dgm:prSet presAssocID="{B6935816-943F-432F-B160-F600BE9FFB41}" presName="Name9" presStyleLbl="sibTrans2D1" presStyleIdx="0" presStyleCnt="1" custAng="21413284" custLinFactNeighborX="11252" custLinFactNeighborY="18886"/>
      <dgm:spPr/>
      <dgm:t>
        <a:bodyPr/>
        <a:lstStyle/>
        <a:p>
          <a:endParaRPr lang="ru-RU"/>
        </a:p>
      </dgm:t>
    </dgm:pt>
    <dgm:pt modelId="{74F84944-45F7-4725-9DD1-272B752A28E7}" type="pres">
      <dgm:prSet presAssocID="{B0D6EC56-C1FB-45F7-8950-F2E8EAFC28F7}" presName="composite2" presStyleCnt="0"/>
      <dgm:spPr/>
    </dgm:pt>
    <dgm:pt modelId="{37FFF6D9-3A29-42DD-A0F8-1DD4B11068A2}" type="pres">
      <dgm:prSet presAssocID="{B0D6EC56-C1FB-45F7-8950-F2E8EAFC28F7}" presName="dummyNode2" presStyleLbl="node1" presStyleIdx="0" presStyleCnt="2"/>
      <dgm:spPr/>
    </dgm:pt>
    <dgm:pt modelId="{DC04B63D-9636-4683-801B-20F6ADB96227}" type="pres">
      <dgm:prSet presAssocID="{B0D6EC56-C1FB-45F7-8950-F2E8EAFC28F7}" presName="childNode2" presStyleLbl="bgAcc1" presStyleIdx="1" presStyleCnt="2" custScaleX="90337" custLinFactNeighborX="-8881" custLinFactNeighborY="-36041">
        <dgm:presLayoutVars>
          <dgm:bulletEnabled val="1"/>
        </dgm:presLayoutVars>
      </dgm:prSet>
      <dgm:spPr/>
    </dgm:pt>
    <dgm:pt modelId="{D0F5C2A9-3D10-40FD-9846-2DFF08105388}" type="pres">
      <dgm:prSet presAssocID="{B0D6EC56-C1FB-45F7-8950-F2E8EAFC28F7}" presName="childNode2tx" presStyleLbl="bgAcc1" presStyleIdx="1" presStyleCnt="2">
        <dgm:presLayoutVars>
          <dgm:bulletEnabled val="1"/>
        </dgm:presLayoutVars>
      </dgm:prSet>
      <dgm:spPr/>
    </dgm:pt>
    <dgm:pt modelId="{23BE3664-0F57-4738-A809-253162FDAA79}" type="pres">
      <dgm:prSet presAssocID="{B0D6EC56-C1FB-45F7-8950-F2E8EAFC28F7}" presName="parentNode2" presStyleLbl="node1" presStyleIdx="1" presStyleCnt="2" custScaleX="92075" custScaleY="205880" custLinFactNeighborX="-11644" custLinFactNeighborY="6091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749238-5D0E-43F7-97BE-8333A014814D}" type="pres">
      <dgm:prSet presAssocID="{B0D6EC56-C1FB-45F7-8950-F2E8EAFC28F7}" presName="connSite2" presStyleCnt="0"/>
      <dgm:spPr/>
    </dgm:pt>
  </dgm:ptLst>
  <dgm:cxnLst>
    <dgm:cxn modelId="{6528310F-E7E7-4633-9A48-CE808CA23C87}" type="presOf" srcId="{316A929B-2AF4-4AF4-BCF9-7B590214C96E}" destId="{D9FE7718-8568-42DE-82C8-D2E4BDFE6A3A}" srcOrd="0" destOrd="0" presId="urn:microsoft.com/office/officeart/2005/8/layout/hProcess4"/>
    <dgm:cxn modelId="{A6A6C8A1-1180-4A95-9D17-CC573A33F75B}" type="presOf" srcId="{B0D6EC56-C1FB-45F7-8950-F2E8EAFC28F7}" destId="{23BE3664-0F57-4738-A809-253162FDAA79}" srcOrd="0" destOrd="0" presId="urn:microsoft.com/office/officeart/2005/8/layout/hProcess4"/>
    <dgm:cxn modelId="{06DC9C82-CD75-4B8D-A02C-FFFE9CB5AF88}" srcId="{0E66F5DB-8D8E-4DF3-B03E-C05B68BD315C}" destId="{316A929B-2AF4-4AF4-BCF9-7B590214C96E}" srcOrd="0" destOrd="0" parTransId="{E9C78064-AF9D-4442-B72B-692775574AC6}" sibTransId="{B6935816-943F-432F-B160-F600BE9FFB41}"/>
    <dgm:cxn modelId="{7BE4D9E1-059E-4774-A69C-F64EB0E65FB9}" type="presOf" srcId="{0E66F5DB-8D8E-4DF3-B03E-C05B68BD315C}" destId="{DFCF430A-3A0A-4964-984D-36A6C2F90356}" srcOrd="0" destOrd="0" presId="urn:microsoft.com/office/officeart/2005/8/layout/hProcess4"/>
    <dgm:cxn modelId="{5B1616C7-C7DA-4943-823A-824B10C348B8}" srcId="{0E66F5DB-8D8E-4DF3-B03E-C05B68BD315C}" destId="{B0D6EC56-C1FB-45F7-8950-F2E8EAFC28F7}" srcOrd="1" destOrd="0" parTransId="{A7E75100-F805-4645-AF17-2BD405AA7C04}" sibTransId="{4FEC45F6-8BF7-42D7-A52A-8068A2DB7183}"/>
    <dgm:cxn modelId="{11F0B27E-E62F-49C3-A18B-8DF6848A5F37}" type="presOf" srcId="{B6935816-943F-432F-B160-F600BE9FFB41}" destId="{D1026CB4-5DF1-4855-8F54-17B88E3CA014}" srcOrd="0" destOrd="0" presId="urn:microsoft.com/office/officeart/2005/8/layout/hProcess4"/>
    <dgm:cxn modelId="{7EAD4031-48A6-4177-B307-0D7092D417A1}" type="presParOf" srcId="{DFCF430A-3A0A-4964-984D-36A6C2F90356}" destId="{666E7239-12DC-4E12-8841-6D536558009D}" srcOrd="0" destOrd="0" presId="urn:microsoft.com/office/officeart/2005/8/layout/hProcess4"/>
    <dgm:cxn modelId="{56D786B1-C3CD-4C3F-9ABA-B62F95368CA5}" type="presParOf" srcId="{DFCF430A-3A0A-4964-984D-36A6C2F90356}" destId="{8162250E-99F6-4912-9281-C88981AEE69C}" srcOrd="1" destOrd="0" presId="urn:microsoft.com/office/officeart/2005/8/layout/hProcess4"/>
    <dgm:cxn modelId="{CC87950C-4AB1-4D52-8E05-3F74BBADCF09}" type="presParOf" srcId="{DFCF430A-3A0A-4964-984D-36A6C2F90356}" destId="{4A6DB3E5-0223-4E41-9665-DE78AC6B85C0}" srcOrd="2" destOrd="0" presId="urn:microsoft.com/office/officeart/2005/8/layout/hProcess4"/>
    <dgm:cxn modelId="{23847517-2A2B-4B9D-8658-ACA408C16513}" type="presParOf" srcId="{4A6DB3E5-0223-4E41-9665-DE78AC6B85C0}" destId="{2AEC4A1C-97A4-4CD3-9CF7-D3E688430B3A}" srcOrd="0" destOrd="0" presId="urn:microsoft.com/office/officeart/2005/8/layout/hProcess4"/>
    <dgm:cxn modelId="{9D20EB83-DFD4-4FFD-BCEA-F5CED4650295}" type="presParOf" srcId="{2AEC4A1C-97A4-4CD3-9CF7-D3E688430B3A}" destId="{1AFEF08E-E31D-4852-B6F0-8951A7BB98B9}" srcOrd="0" destOrd="0" presId="urn:microsoft.com/office/officeart/2005/8/layout/hProcess4"/>
    <dgm:cxn modelId="{A1ACBD0D-D4BD-41E4-93B5-48E0BDCE10C2}" type="presParOf" srcId="{2AEC4A1C-97A4-4CD3-9CF7-D3E688430B3A}" destId="{5504348F-E191-4558-9FE6-900738D8D31D}" srcOrd="1" destOrd="0" presId="urn:microsoft.com/office/officeart/2005/8/layout/hProcess4"/>
    <dgm:cxn modelId="{A31EE14C-A8B4-4163-9506-17B047772E2E}" type="presParOf" srcId="{2AEC4A1C-97A4-4CD3-9CF7-D3E688430B3A}" destId="{DA8B94BF-DD51-4599-965C-EE8C7BD7FEB7}" srcOrd="2" destOrd="0" presId="urn:microsoft.com/office/officeart/2005/8/layout/hProcess4"/>
    <dgm:cxn modelId="{384639BF-0C84-40EA-8068-344645C5F090}" type="presParOf" srcId="{2AEC4A1C-97A4-4CD3-9CF7-D3E688430B3A}" destId="{D9FE7718-8568-42DE-82C8-D2E4BDFE6A3A}" srcOrd="3" destOrd="0" presId="urn:microsoft.com/office/officeart/2005/8/layout/hProcess4"/>
    <dgm:cxn modelId="{C5CDFB2B-6654-42AA-ADB1-BEFD54AD195C}" type="presParOf" srcId="{2AEC4A1C-97A4-4CD3-9CF7-D3E688430B3A}" destId="{4EF02914-7051-4C5F-9FE8-285C55C4D61C}" srcOrd="4" destOrd="0" presId="urn:microsoft.com/office/officeart/2005/8/layout/hProcess4"/>
    <dgm:cxn modelId="{CADBF15D-943F-4E03-80F6-1B142C5AD45E}" type="presParOf" srcId="{4A6DB3E5-0223-4E41-9665-DE78AC6B85C0}" destId="{D1026CB4-5DF1-4855-8F54-17B88E3CA014}" srcOrd="1" destOrd="0" presId="urn:microsoft.com/office/officeart/2005/8/layout/hProcess4"/>
    <dgm:cxn modelId="{B0717BD4-5114-46FD-B55D-FC61E81EF165}" type="presParOf" srcId="{4A6DB3E5-0223-4E41-9665-DE78AC6B85C0}" destId="{74F84944-45F7-4725-9DD1-272B752A28E7}" srcOrd="2" destOrd="0" presId="urn:microsoft.com/office/officeart/2005/8/layout/hProcess4"/>
    <dgm:cxn modelId="{F25B7576-D897-494C-8959-7E997C9AE6DC}" type="presParOf" srcId="{74F84944-45F7-4725-9DD1-272B752A28E7}" destId="{37FFF6D9-3A29-42DD-A0F8-1DD4B11068A2}" srcOrd="0" destOrd="0" presId="urn:microsoft.com/office/officeart/2005/8/layout/hProcess4"/>
    <dgm:cxn modelId="{BA39B4FB-E171-4445-87A8-7AF9CA1580C3}" type="presParOf" srcId="{74F84944-45F7-4725-9DD1-272B752A28E7}" destId="{DC04B63D-9636-4683-801B-20F6ADB96227}" srcOrd="1" destOrd="0" presId="urn:microsoft.com/office/officeart/2005/8/layout/hProcess4"/>
    <dgm:cxn modelId="{D23F521C-2125-4BDD-80F1-31F6E5C3205B}" type="presParOf" srcId="{74F84944-45F7-4725-9DD1-272B752A28E7}" destId="{D0F5C2A9-3D10-40FD-9846-2DFF08105388}" srcOrd="2" destOrd="0" presId="urn:microsoft.com/office/officeart/2005/8/layout/hProcess4"/>
    <dgm:cxn modelId="{96D34151-B040-4F65-8CFE-01153225231A}" type="presParOf" srcId="{74F84944-45F7-4725-9DD1-272B752A28E7}" destId="{23BE3664-0F57-4738-A809-253162FDAA79}" srcOrd="3" destOrd="0" presId="urn:microsoft.com/office/officeart/2005/8/layout/hProcess4"/>
    <dgm:cxn modelId="{C098172B-13E9-423E-88AB-FCE1DC33B752}" type="presParOf" srcId="{74F84944-45F7-4725-9DD1-272B752A28E7}" destId="{1E749238-5D0E-43F7-97BE-8333A014814D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69C50B0-77CA-4064-9945-B3C65FCDE7C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C6DCC37-6D48-4380-B087-413E24A372B9}">
      <dgm:prSet phldrT="[Текст]" custT="1"/>
      <dgm:spPr/>
      <dgm:t>
        <a:bodyPr/>
        <a:lstStyle/>
        <a:p>
          <a:r>
            <a:rPr lang="ru-RU" sz="1800" dirty="0" smtClean="0"/>
            <a:t>Реализованы экранные формы по мониторингу размещения сведений о независимой оценке качества оказания услуг</a:t>
          </a:r>
          <a:endParaRPr lang="ru-RU" sz="1800" dirty="0"/>
        </a:p>
      </dgm:t>
    </dgm:pt>
    <dgm:pt modelId="{C698B668-B8F3-4798-870C-64C7D0D33AED}" type="parTrans" cxnId="{D9AD9324-4DBE-4C2D-B164-2EB5B5BD863D}">
      <dgm:prSet/>
      <dgm:spPr/>
      <dgm:t>
        <a:bodyPr/>
        <a:lstStyle/>
        <a:p>
          <a:endParaRPr lang="ru-RU"/>
        </a:p>
      </dgm:t>
    </dgm:pt>
    <dgm:pt modelId="{06AF2939-6C20-4329-9AA2-9D7F51FF49A9}" type="sibTrans" cxnId="{D9AD9324-4DBE-4C2D-B164-2EB5B5BD863D}">
      <dgm:prSet/>
      <dgm:spPr/>
      <dgm:t>
        <a:bodyPr/>
        <a:lstStyle/>
        <a:p>
          <a:endParaRPr lang="ru-RU"/>
        </a:p>
      </dgm:t>
    </dgm:pt>
    <dgm:pt modelId="{83464F82-1036-4A4C-9506-4A618EA3EE45}">
      <dgm:prSet phldrT="[Текст]" custT="1"/>
      <dgm:spPr/>
      <dgm:t>
        <a:bodyPr/>
        <a:lstStyle/>
        <a:p>
          <a:r>
            <a:rPr lang="ru-RU" sz="1800" dirty="0" smtClean="0"/>
            <a:t>Обеспечена выгрузка </a:t>
          </a:r>
          <a:r>
            <a:rPr lang="en-US" sz="1800" dirty="0" smtClean="0"/>
            <a:t>excel-</a:t>
          </a:r>
          <a:r>
            <a:rPr lang="ru-RU" sz="1800" dirty="0" smtClean="0"/>
            <a:t>файлов с результатами мониторинга размещения сведений</a:t>
          </a:r>
          <a:endParaRPr lang="ru-RU" sz="1800" dirty="0"/>
        </a:p>
      </dgm:t>
    </dgm:pt>
    <dgm:pt modelId="{B05DF409-1717-4E32-B108-F70798CA37B8}" type="parTrans" cxnId="{59AF6C70-C57B-4732-AE66-FE1DEA01B701}">
      <dgm:prSet/>
      <dgm:spPr/>
      <dgm:t>
        <a:bodyPr/>
        <a:lstStyle/>
        <a:p>
          <a:endParaRPr lang="ru-RU"/>
        </a:p>
      </dgm:t>
    </dgm:pt>
    <dgm:pt modelId="{46FA9947-C86D-4224-9A5C-17A2CEBCA067}" type="sibTrans" cxnId="{59AF6C70-C57B-4732-AE66-FE1DEA01B701}">
      <dgm:prSet/>
      <dgm:spPr/>
      <dgm:t>
        <a:bodyPr/>
        <a:lstStyle/>
        <a:p>
          <a:endParaRPr lang="ru-RU"/>
        </a:p>
      </dgm:t>
    </dgm:pt>
    <dgm:pt modelId="{B53E41B8-EAD8-4A35-84BE-D8783CEF82B6}">
      <dgm:prSet phldrT="[Текст]" custT="1"/>
      <dgm:spPr/>
      <dgm:t>
        <a:bodyPr/>
        <a:lstStyle/>
        <a:p>
          <a:r>
            <a:rPr lang="ru-RU" sz="1600" dirty="0" smtClean="0"/>
            <a:t>в разрезе публично-правовых образований</a:t>
          </a:r>
          <a:endParaRPr lang="ru-RU" sz="1600" dirty="0"/>
        </a:p>
      </dgm:t>
    </dgm:pt>
    <dgm:pt modelId="{232B54BE-9D67-44E2-8FAB-9291CD6735C8}" type="parTrans" cxnId="{9B0D5949-EDAB-412F-884D-1A01333ABD1E}">
      <dgm:prSet/>
      <dgm:spPr/>
      <dgm:t>
        <a:bodyPr/>
        <a:lstStyle/>
        <a:p>
          <a:endParaRPr lang="ru-RU"/>
        </a:p>
      </dgm:t>
    </dgm:pt>
    <dgm:pt modelId="{E913A17B-878C-4B6E-B335-4EF54BA1E726}" type="sibTrans" cxnId="{9B0D5949-EDAB-412F-884D-1A01333ABD1E}">
      <dgm:prSet/>
      <dgm:spPr/>
      <dgm:t>
        <a:bodyPr/>
        <a:lstStyle/>
        <a:p>
          <a:endParaRPr lang="ru-RU"/>
        </a:p>
      </dgm:t>
    </dgm:pt>
    <dgm:pt modelId="{D5F192DC-72B0-4F44-9E8A-46D270EF5386}">
      <dgm:prSet phldrT="[Текст]" custT="1"/>
      <dgm:spPr/>
      <dgm:t>
        <a:bodyPr/>
        <a:lstStyle/>
        <a:p>
          <a:r>
            <a:rPr lang="ru-RU" sz="1600" dirty="0" smtClean="0"/>
            <a:t>в разрезе сфер деятельности и публично-правовых образований</a:t>
          </a:r>
          <a:endParaRPr lang="ru-RU" sz="1600" dirty="0"/>
        </a:p>
      </dgm:t>
    </dgm:pt>
    <dgm:pt modelId="{0CD3C61E-E873-4905-BB9D-3D6E6F1D9B4A}" type="parTrans" cxnId="{6D2AD025-5187-45FF-BBA1-3C93A0572623}">
      <dgm:prSet/>
      <dgm:spPr/>
      <dgm:t>
        <a:bodyPr/>
        <a:lstStyle/>
        <a:p>
          <a:endParaRPr lang="ru-RU"/>
        </a:p>
      </dgm:t>
    </dgm:pt>
    <dgm:pt modelId="{5E974D29-C954-4F0E-A129-FB00C135AE59}" type="sibTrans" cxnId="{6D2AD025-5187-45FF-BBA1-3C93A0572623}">
      <dgm:prSet/>
      <dgm:spPr/>
      <dgm:t>
        <a:bodyPr/>
        <a:lstStyle/>
        <a:p>
          <a:endParaRPr lang="ru-RU"/>
        </a:p>
      </dgm:t>
    </dgm:pt>
    <dgm:pt modelId="{8ED9DC2D-C45E-4B05-902F-CC2D86A700ED}">
      <dgm:prSet phldrT="[Текст]" custT="1"/>
      <dgm:spPr/>
      <dgm:t>
        <a:bodyPr/>
        <a:lstStyle/>
        <a:p>
          <a:r>
            <a:rPr lang="ru-RU" sz="1600" dirty="0" smtClean="0"/>
            <a:t>в разрезе сфер деятельности и уровней бюджетов бюджетной системы РФ</a:t>
          </a:r>
          <a:endParaRPr lang="ru-RU" sz="1600" dirty="0"/>
        </a:p>
      </dgm:t>
    </dgm:pt>
    <dgm:pt modelId="{9D030C1B-C2FE-443B-B017-E35EFAB92561}" type="parTrans" cxnId="{FBDC4C68-18BC-4A7D-BC84-D3B9ABDBB2F1}">
      <dgm:prSet/>
      <dgm:spPr/>
      <dgm:t>
        <a:bodyPr/>
        <a:lstStyle/>
        <a:p>
          <a:endParaRPr lang="ru-RU"/>
        </a:p>
      </dgm:t>
    </dgm:pt>
    <dgm:pt modelId="{3FC69CC4-1BC9-4727-9BC4-9331F09E7881}" type="sibTrans" cxnId="{FBDC4C68-18BC-4A7D-BC84-D3B9ABDBB2F1}">
      <dgm:prSet/>
      <dgm:spPr/>
      <dgm:t>
        <a:bodyPr/>
        <a:lstStyle/>
        <a:p>
          <a:endParaRPr lang="ru-RU"/>
        </a:p>
      </dgm:t>
    </dgm:pt>
    <dgm:pt modelId="{A9F3824C-5BE7-456D-941B-3F713C1C2125}">
      <dgm:prSet phldrT="[Текст]" custT="1"/>
      <dgm:spPr/>
      <dgm:t>
        <a:bodyPr/>
        <a:lstStyle/>
        <a:p>
          <a:r>
            <a:rPr lang="ru-RU" sz="1800" dirty="0" smtClean="0"/>
            <a:t>Создан подраздел Независимая оценка/Мониторинг</a:t>
          </a:r>
          <a:r>
            <a:rPr lang="en-US" sz="1800" dirty="0" smtClean="0"/>
            <a:t> </a:t>
          </a:r>
          <a:r>
            <a:rPr lang="ru-RU" sz="1800" dirty="0" smtClean="0"/>
            <a:t>размещения сведений</a:t>
          </a:r>
          <a:endParaRPr lang="ru-RU" sz="1800" dirty="0"/>
        </a:p>
      </dgm:t>
    </dgm:pt>
    <dgm:pt modelId="{1FB62E2D-5A0C-4321-8502-1A0E5014E540}" type="parTrans" cxnId="{658BCF6B-E475-4254-980A-0E071CE4966E}">
      <dgm:prSet/>
      <dgm:spPr/>
      <dgm:t>
        <a:bodyPr/>
        <a:lstStyle/>
        <a:p>
          <a:endParaRPr lang="ru-RU"/>
        </a:p>
      </dgm:t>
    </dgm:pt>
    <dgm:pt modelId="{9D8F1D89-2620-447D-B54E-08D838B3D41C}" type="sibTrans" cxnId="{658BCF6B-E475-4254-980A-0E071CE4966E}">
      <dgm:prSet/>
      <dgm:spPr/>
      <dgm:t>
        <a:bodyPr/>
        <a:lstStyle/>
        <a:p>
          <a:endParaRPr lang="ru-RU"/>
        </a:p>
      </dgm:t>
    </dgm:pt>
    <dgm:pt modelId="{1773834A-8219-4541-B230-63A280471236}" type="pres">
      <dgm:prSet presAssocID="{569C50B0-77CA-4064-9945-B3C65FCDE7C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695012D-1884-4ED2-BE63-95B3AABC9AEE}" type="pres">
      <dgm:prSet presAssocID="{A9F3824C-5BE7-456D-941B-3F713C1C2125}" presName="parentLin" presStyleCnt="0"/>
      <dgm:spPr/>
    </dgm:pt>
    <dgm:pt modelId="{D0421CAC-6AB6-44B8-B6E4-6FFF96FECD18}" type="pres">
      <dgm:prSet presAssocID="{A9F3824C-5BE7-456D-941B-3F713C1C2125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1BB2A6EB-8E66-4658-AD9B-40FA5117B77E}" type="pres">
      <dgm:prSet presAssocID="{A9F3824C-5BE7-456D-941B-3F713C1C2125}" presName="parentText" presStyleLbl="node1" presStyleIdx="0" presStyleCnt="3" custScaleX="1228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ED6DEF-3C01-43C6-AE76-85DC5A05D814}" type="pres">
      <dgm:prSet presAssocID="{A9F3824C-5BE7-456D-941B-3F713C1C2125}" presName="negativeSpace" presStyleCnt="0"/>
      <dgm:spPr/>
    </dgm:pt>
    <dgm:pt modelId="{396337EA-8255-4696-8583-541BBCEC3DA2}" type="pres">
      <dgm:prSet presAssocID="{A9F3824C-5BE7-456D-941B-3F713C1C2125}" presName="childText" presStyleLbl="conFgAcc1" presStyleIdx="0" presStyleCnt="3">
        <dgm:presLayoutVars>
          <dgm:bulletEnabled val="1"/>
        </dgm:presLayoutVars>
      </dgm:prSet>
      <dgm:spPr/>
    </dgm:pt>
    <dgm:pt modelId="{D906A6D8-77FF-4157-A423-B9C1856F75E7}" type="pres">
      <dgm:prSet presAssocID="{9D8F1D89-2620-447D-B54E-08D838B3D41C}" presName="spaceBetweenRectangles" presStyleCnt="0"/>
      <dgm:spPr/>
    </dgm:pt>
    <dgm:pt modelId="{ACD398F0-698C-4570-B973-CCDB7BE867AB}" type="pres">
      <dgm:prSet presAssocID="{CC6DCC37-6D48-4380-B087-413E24A372B9}" presName="parentLin" presStyleCnt="0"/>
      <dgm:spPr/>
    </dgm:pt>
    <dgm:pt modelId="{4E435E3C-31E9-457A-8278-F83F7606CFF1}" type="pres">
      <dgm:prSet presAssocID="{CC6DCC37-6D48-4380-B087-413E24A372B9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D47E28AD-E420-4CE2-BFAC-090B817273DF}" type="pres">
      <dgm:prSet presAssocID="{CC6DCC37-6D48-4380-B087-413E24A372B9}" presName="parentText" presStyleLbl="node1" presStyleIdx="1" presStyleCnt="3" custScaleX="124168" custScaleY="18027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8E19EA-1D43-446B-9239-81D42B64AFAC}" type="pres">
      <dgm:prSet presAssocID="{CC6DCC37-6D48-4380-B087-413E24A372B9}" presName="negativeSpace" presStyleCnt="0"/>
      <dgm:spPr/>
    </dgm:pt>
    <dgm:pt modelId="{64C9B27C-21C4-4148-AA89-2E0C91CB43A7}" type="pres">
      <dgm:prSet presAssocID="{CC6DCC37-6D48-4380-B087-413E24A372B9}" presName="childText" presStyleLbl="conFgAcc1" presStyleIdx="1" presStyleCnt="3">
        <dgm:presLayoutVars>
          <dgm:bulletEnabled val="1"/>
        </dgm:presLayoutVars>
      </dgm:prSet>
      <dgm:spPr/>
    </dgm:pt>
    <dgm:pt modelId="{71F6A5D3-7A83-435B-8661-F133E8F5CD61}" type="pres">
      <dgm:prSet presAssocID="{06AF2939-6C20-4329-9AA2-9D7F51FF49A9}" presName="spaceBetweenRectangles" presStyleCnt="0"/>
      <dgm:spPr/>
    </dgm:pt>
    <dgm:pt modelId="{8DD6F656-F101-45F5-8787-23D663CF5310}" type="pres">
      <dgm:prSet presAssocID="{83464F82-1036-4A4C-9506-4A618EA3EE45}" presName="parentLin" presStyleCnt="0"/>
      <dgm:spPr/>
    </dgm:pt>
    <dgm:pt modelId="{9E9EB4B6-7F5E-4375-BDDF-8D807A87B1CA}" type="pres">
      <dgm:prSet presAssocID="{83464F82-1036-4A4C-9506-4A618EA3EE45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5D42A3A1-B6E9-4A9C-8281-6F88C45ED6E1}" type="pres">
      <dgm:prSet presAssocID="{83464F82-1036-4A4C-9506-4A618EA3EE45}" presName="parentText" presStyleLbl="node1" presStyleIdx="2" presStyleCnt="3" custScaleX="124168" custScaleY="14276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0A6206-BEC6-41BE-A73A-B3FF20493FF6}" type="pres">
      <dgm:prSet presAssocID="{83464F82-1036-4A4C-9506-4A618EA3EE45}" presName="negativeSpace" presStyleCnt="0"/>
      <dgm:spPr/>
    </dgm:pt>
    <dgm:pt modelId="{E0A748DB-0D90-4BAA-B391-322BEA3D0C97}" type="pres">
      <dgm:prSet presAssocID="{83464F82-1036-4A4C-9506-4A618EA3EE45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58BCF6B-E475-4254-980A-0E071CE4966E}" srcId="{569C50B0-77CA-4064-9945-B3C65FCDE7C5}" destId="{A9F3824C-5BE7-456D-941B-3F713C1C2125}" srcOrd="0" destOrd="0" parTransId="{1FB62E2D-5A0C-4321-8502-1A0E5014E540}" sibTransId="{9D8F1D89-2620-447D-B54E-08D838B3D41C}"/>
    <dgm:cxn modelId="{B050A353-3446-41CE-9616-9A76DF40F615}" type="presOf" srcId="{83464F82-1036-4A4C-9506-4A618EA3EE45}" destId="{9E9EB4B6-7F5E-4375-BDDF-8D807A87B1CA}" srcOrd="0" destOrd="0" presId="urn:microsoft.com/office/officeart/2005/8/layout/list1"/>
    <dgm:cxn modelId="{E87B437E-3405-4971-B5BD-4FD8939AE08E}" type="presOf" srcId="{8ED9DC2D-C45E-4B05-902F-CC2D86A700ED}" destId="{E0A748DB-0D90-4BAA-B391-322BEA3D0C97}" srcOrd="0" destOrd="2" presId="urn:microsoft.com/office/officeart/2005/8/layout/list1"/>
    <dgm:cxn modelId="{75877FE1-7C3E-4C31-AD49-0602DB4B6BCB}" type="presOf" srcId="{83464F82-1036-4A4C-9506-4A618EA3EE45}" destId="{5D42A3A1-B6E9-4A9C-8281-6F88C45ED6E1}" srcOrd="1" destOrd="0" presId="urn:microsoft.com/office/officeart/2005/8/layout/list1"/>
    <dgm:cxn modelId="{06531C50-33E9-4774-B2BA-095ABCD47545}" type="presOf" srcId="{569C50B0-77CA-4064-9945-B3C65FCDE7C5}" destId="{1773834A-8219-4541-B230-63A280471236}" srcOrd="0" destOrd="0" presId="urn:microsoft.com/office/officeart/2005/8/layout/list1"/>
    <dgm:cxn modelId="{59AF6C70-C57B-4732-AE66-FE1DEA01B701}" srcId="{569C50B0-77CA-4064-9945-B3C65FCDE7C5}" destId="{83464F82-1036-4A4C-9506-4A618EA3EE45}" srcOrd="2" destOrd="0" parTransId="{B05DF409-1717-4E32-B108-F70798CA37B8}" sibTransId="{46FA9947-C86D-4224-9A5C-17A2CEBCA067}"/>
    <dgm:cxn modelId="{00D98A9C-82B3-49B6-A6F3-714C0ACCBCD2}" type="presOf" srcId="{CC6DCC37-6D48-4380-B087-413E24A372B9}" destId="{D47E28AD-E420-4CE2-BFAC-090B817273DF}" srcOrd="1" destOrd="0" presId="urn:microsoft.com/office/officeart/2005/8/layout/list1"/>
    <dgm:cxn modelId="{990F49A9-26AE-4A0D-8605-5EE53CA2B619}" type="presOf" srcId="{B53E41B8-EAD8-4A35-84BE-D8783CEF82B6}" destId="{E0A748DB-0D90-4BAA-B391-322BEA3D0C97}" srcOrd="0" destOrd="0" presId="urn:microsoft.com/office/officeart/2005/8/layout/list1"/>
    <dgm:cxn modelId="{495B1417-F119-4BAB-9126-FFBE871C7CC8}" type="presOf" srcId="{CC6DCC37-6D48-4380-B087-413E24A372B9}" destId="{4E435E3C-31E9-457A-8278-F83F7606CFF1}" srcOrd="0" destOrd="0" presId="urn:microsoft.com/office/officeart/2005/8/layout/list1"/>
    <dgm:cxn modelId="{080460AF-C866-4FF6-AAC7-F3FCFE4FA25A}" type="presOf" srcId="{D5F192DC-72B0-4F44-9E8A-46D270EF5386}" destId="{E0A748DB-0D90-4BAA-B391-322BEA3D0C97}" srcOrd="0" destOrd="1" presId="urn:microsoft.com/office/officeart/2005/8/layout/list1"/>
    <dgm:cxn modelId="{221287C2-321D-4DB8-BAE7-0DD41122AD9D}" type="presOf" srcId="{A9F3824C-5BE7-456D-941B-3F713C1C2125}" destId="{D0421CAC-6AB6-44B8-B6E4-6FFF96FECD18}" srcOrd="0" destOrd="0" presId="urn:microsoft.com/office/officeart/2005/8/layout/list1"/>
    <dgm:cxn modelId="{FBDC4C68-18BC-4A7D-BC84-D3B9ABDBB2F1}" srcId="{83464F82-1036-4A4C-9506-4A618EA3EE45}" destId="{8ED9DC2D-C45E-4B05-902F-CC2D86A700ED}" srcOrd="2" destOrd="0" parTransId="{9D030C1B-C2FE-443B-B017-E35EFAB92561}" sibTransId="{3FC69CC4-1BC9-4727-9BC4-9331F09E7881}"/>
    <dgm:cxn modelId="{D9AD9324-4DBE-4C2D-B164-2EB5B5BD863D}" srcId="{569C50B0-77CA-4064-9945-B3C65FCDE7C5}" destId="{CC6DCC37-6D48-4380-B087-413E24A372B9}" srcOrd="1" destOrd="0" parTransId="{C698B668-B8F3-4798-870C-64C7D0D33AED}" sibTransId="{06AF2939-6C20-4329-9AA2-9D7F51FF49A9}"/>
    <dgm:cxn modelId="{6D2AD025-5187-45FF-BBA1-3C93A0572623}" srcId="{83464F82-1036-4A4C-9506-4A618EA3EE45}" destId="{D5F192DC-72B0-4F44-9E8A-46D270EF5386}" srcOrd="1" destOrd="0" parTransId="{0CD3C61E-E873-4905-BB9D-3D6E6F1D9B4A}" sibTransId="{5E974D29-C954-4F0E-A129-FB00C135AE59}"/>
    <dgm:cxn modelId="{FF3719BB-CC00-4BE8-90FE-1B4C955E2F9B}" type="presOf" srcId="{A9F3824C-5BE7-456D-941B-3F713C1C2125}" destId="{1BB2A6EB-8E66-4658-AD9B-40FA5117B77E}" srcOrd="1" destOrd="0" presId="urn:microsoft.com/office/officeart/2005/8/layout/list1"/>
    <dgm:cxn modelId="{9B0D5949-EDAB-412F-884D-1A01333ABD1E}" srcId="{83464F82-1036-4A4C-9506-4A618EA3EE45}" destId="{B53E41B8-EAD8-4A35-84BE-D8783CEF82B6}" srcOrd="0" destOrd="0" parTransId="{232B54BE-9D67-44E2-8FAB-9291CD6735C8}" sibTransId="{E913A17B-878C-4B6E-B335-4EF54BA1E726}"/>
    <dgm:cxn modelId="{0146BFB5-58E5-45ED-8E5A-A58E85848B6C}" type="presParOf" srcId="{1773834A-8219-4541-B230-63A280471236}" destId="{D695012D-1884-4ED2-BE63-95B3AABC9AEE}" srcOrd="0" destOrd="0" presId="urn:microsoft.com/office/officeart/2005/8/layout/list1"/>
    <dgm:cxn modelId="{779C4B99-525D-4A20-88DC-18BEA3F0C464}" type="presParOf" srcId="{D695012D-1884-4ED2-BE63-95B3AABC9AEE}" destId="{D0421CAC-6AB6-44B8-B6E4-6FFF96FECD18}" srcOrd="0" destOrd="0" presId="urn:microsoft.com/office/officeart/2005/8/layout/list1"/>
    <dgm:cxn modelId="{77C49967-2D9C-4A1A-BEE9-4D0737EF3DCF}" type="presParOf" srcId="{D695012D-1884-4ED2-BE63-95B3AABC9AEE}" destId="{1BB2A6EB-8E66-4658-AD9B-40FA5117B77E}" srcOrd="1" destOrd="0" presId="urn:microsoft.com/office/officeart/2005/8/layout/list1"/>
    <dgm:cxn modelId="{1DB140D3-EB41-49FB-9EB1-0453A8FF6B12}" type="presParOf" srcId="{1773834A-8219-4541-B230-63A280471236}" destId="{ADED6DEF-3C01-43C6-AE76-85DC5A05D814}" srcOrd="1" destOrd="0" presId="urn:microsoft.com/office/officeart/2005/8/layout/list1"/>
    <dgm:cxn modelId="{AE567CAE-4E8C-49C6-B4E6-4459EC85A844}" type="presParOf" srcId="{1773834A-8219-4541-B230-63A280471236}" destId="{396337EA-8255-4696-8583-541BBCEC3DA2}" srcOrd="2" destOrd="0" presId="urn:microsoft.com/office/officeart/2005/8/layout/list1"/>
    <dgm:cxn modelId="{7DC4CA86-2CAD-4E8E-B12B-99363945E963}" type="presParOf" srcId="{1773834A-8219-4541-B230-63A280471236}" destId="{D906A6D8-77FF-4157-A423-B9C1856F75E7}" srcOrd="3" destOrd="0" presId="urn:microsoft.com/office/officeart/2005/8/layout/list1"/>
    <dgm:cxn modelId="{3E85650C-EE77-4ABD-9708-BF64D05648FB}" type="presParOf" srcId="{1773834A-8219-4541-B230-63A280471236}" destId="{ACD398F0-698C-4570-B973-CCDB7BE867AB}" srcOrd="4" destOrd="0" presId="urn:microsoft.com/office/officeart/2005/8/layout/list1"/>
    <dgm:cxn modelId="{659ACE78-6253-44F2-A4B4-E3B3B18D2D48}" type="presParOf" srcId="{ACD398F0-698C-4570-B973-CCDB7BE867AB}" destId="{4E435E3C-31E9-457A-8278-F83F7606CFF1}" srcOrd="0" destOrd="0" presId="urn:microsoft.com/office/officeart/2005/8/layout/list1"/>
    <dgm:cxn modelId="{1DF279FC-53A6-43FA-A5A9-69073D439E04}" type="presParOf" srcId="{ACD398F0-698C-4570-B973-CCDB7BE867AB}" destId="{D47E28AD-E420-4CE2-BFAC-090B817273DF}" srcOrd="1" destOrd="0" presId="urn:microsoft.com/office/officeart/2005/8/layout/list1"/>
    <dgm:cxn modelId="{6BD68391-33EB-4D19-9F6F-C560FA4DE9C3}" type="presParOf" srcId="{1773834A-8219-4541-B230-63A280471236}" destId="{378E19EA-1D43-446B-9239-81D42B64AFAC}" srcOrd="5" destOrd="0" presId="urn:microsoft.com/office/officeart/2005/8/layout/list1"/>
    <dgm:cxn modelId="{AF3B62EA-28C0-47E6-8D16-B090093C0C3E}" type="presParOf" srcId="{1773834A-8219-4541-B230-63A280471236}" destId="{64C9B27C-21C4-4148-AA89-2E0C91CB43A7}" srcOrd="6" destOrd="0" presId="urn:microsoft.com/office/officeart/2005/8/layout/list1"/>
    <dgm:cxn modelId="{02220FB1-0D45-4F69-B498-9A17A865FA3D}" type="presParOf" srcId="{1773834A-8219-4541-B230-63A280471236}" destId="{71F6A5D3-7A83-435B-8661-F133E8F5CD61}" srcOrd="7" destOrd="0" presId="urn:microsoft.com/office/officeart/2005/8/layout/list1"/>
    <dgm:cxn modelId="{98C51C76-296E-4916-8734-F8749C4977A9}" type="presParOf" srcId="{1773834A-8219-4541-B230-63A280471236}" destId="{8DD6F656-F101-45F5-8787-23D663CF5310}" srcOrd="8" destOrd="0" presId="urn:microsoft.com/office/officeart/2005/8/layout/list1"/>
    <dgm:cxn modelId="{0B9C8ADB-312C-4903-8C4F-908380D1DAA5}" type="presParOf" srcId="{8DD6F656-F101-45F5-8787-23D663CF5310}" destId="{9E9EB4B6-7F5E-4375-BDDF-8D807A87B1CA}" srcOrd="0" destOrd="0" presId="urn:microsoft.com/office/officeart/2005/8/layout/list1"/>
    <dgm:cxn modelId="{09CC1241-18F9-4177-9858-9E2B806693DC}" type="presParOf" srcId="{8DD6F656-F101-45F5-8787-23D663CF5310}" destId="{5D42A3A1-B6E9-4A9C-8281-6F88C45ED6E1}" srcOrd="1" destOrd="0" presId="urn:microsoft.com/office/officeart/2005/8/layout/list1"/>
    <dgm:cxn modelId="{DE5EEE89-58E9-4C47-9BF1-27C52CCB2367}" type="presParOf" srcId="{1773834A-8219-4541-B230-63A280471236}" destId="{1F0A6206-BEC6-41BE-A73A-B3FF20493FF6}" srcOrd="9" destOrd="0" presId="urn:microsoft.com/office/officeart/2005/8/layout/list1"/>
    <dgm:cxn modelId="{ADF559C6-1218-4815-91FF-5AC98D930915}" type="presParOf" srcId="{1773834A-8219-4541-B230-63A280471236}" destId="{E0A748DB-0D90-4BAA-B391-322BEA3D0C9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4EDDB6-923C-47EB-8A54-E35F9074E02C}">
      <dsp:nvSpPr>
        <dsp:cNvPr id="0" name=""/>
        <dsp:cNvSpPr/>
      </dsp:nvSpPr>
      <dsp:spPr>
        <a:xfrm>
          <a:off x="0" y="279176"/>
          <a:ext cx="1005983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1A9257-6D84-46B1-9126-D37CBE60D915}">
      <dsp:nvSpPr>
        <dsp:cNvPr id="0" name=""/>
        <dsp:cNvSpPr/>
      </dsp:nvSpPr>
      <dsp:spPr>
        <a:xfrm>
          <a:off x="502991" y="2112"/>
          <a:ext cx="8094296" cy="4984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67" tIns="0" rIns="266167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latin typeface="+mn-lt"/>
              <a:cs typeface="Times New Roman" panose="02020603050405020304" pitchFamily="18" charset="0"/>
            </a:rPr>
            <a:t>Заявка на регистрацию (внесение изменений, прекращение доступа)</a:t>
          </a:r>
          <a:endParaRPr lang="ru-RU" sz="1400" b="0" kern="1200" dirty="0">
            <a:latin typeface="+mn-lt"/>
            <a:cs typeface="Times New Roman" panose="02020603050405020304" pitchFamily="18" charset="0"/>
          </a:endParaRPr>
        </a:p>
      </dsp:txBody>
      <dsp:txXfrm>
        <a:off x="527324" y="26445"/>
        <a:ext cx="8045630" cy="449798"/>
      </dsp:txXfrm>
    </dsp:sp>
    <dsp:sp modelId="{6D125924-AE00-441F-93FE-EAB3C466106B}">
      <dsp:nvSpPr>
        <dsp:cNvPr id="0" name=""/>
        <dsp:cNvSpPr/>
      </dsp:nvSpPr>
      <dsp:spPr>
        <a:xfrm>
          <a:off x="0" y="1113617"/>
          <a:ext cx="1005983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4A4B48-C492-49E0-86A4-EAE53C87C9ED}">
      <dsp:nvSpPr>
        <dsp:cNvPr id="0" name=""/>
        <dsp:cNvSpPr/>
      </dsp:nvSpPr>
      <dsp:spPr>
        <a:xfrm>
          <a:off x="502991" y="738176"/>
          <a:ext cx="8094296" cy="5968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67" tIns="0" rIns="266167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latin typeface="+mn-lt"/>
              <a:cs typeface="Times New Roman" panose="02020603050405020304" pitchFamily="18" charset="0"/>
            </a:rPr>
            <a:t>Организационно-распорядительный документ уполномоченного органа, устанавливающий полномочия работников уполномоченной организации на размещение информации на официальном сайте </a:t>
          </a:r>
        </a:p>
      </dsp:txBody>
      <dsp:txXfrm>
        <a:off x="532126" y="767311"/>
        <a:ext cx="8036026" cy="538571"/>
      </dsp:txXfrm>
    </dsp:sp>
    <dsp:sp modelId="{03F32C59-7DBF-49C6-8205-5877672B5C20}">
      <dsp:nvSpPr>
        <dsp:cNvPr id="0" name=""/>
        <dsp:cNvSpPr/>
      </dsp:nvSpPr>
      <dsp:spPr>
        <a:xfrm>
          <a:off x="0" y="2660679"/>
          <a:ext cx="1005983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61318E-7FCA-4BC6-A29B-05C323CA6A31}">
      <dsp:nvSpPr>
        <dsp:cNvPr id="0" name=""/>
        <dsp:cNvSpPr/>
      </dsp:nvSpPr>
      <dsp:spPr>
        <a:xfrm>
          <a:off x="502500" y="1572617"/>
          <a:ext cx="8086391" cy="13094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67" tIns="0" rIns="266167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latin typeface="+mn-lt"/>
              <a:cs typeface="Times New Roman" panose="02020603050405020304" pitchFamily="18" charset="0"/>
            </a:rPr>
            <a:t>Законодательный акт субъекта Российской Федерации, определяющий передачу органам местного самоуправления полномочий органов государственной власти субъектов Российской Федерации в сфере охраны здоровья в соответствии с частью 2 статьи 16 Федерального закона "Об основах охраны здоровья граждан в Российской Федерации" (для органов местного самоуправления, осуществляющих организацию проведения независимой оценки качества оказания услуг медицинскими организациями)</a:t>
          </a:r>
          <a:endParaRPr lang="ru-RU" sz="1400" b="0" kern="1200" dirty="0">
            <a:latin typeface="+mn-lt"/>
            <a:cs typeface="Times New Roman" panose="02020603050405020304" pitchFamily="18" charset="0"/>
          </a:endParaRPr>
        </a:p>
      </dsp:txBody>
      <dsp:txXfrm>
        <a:off x="566423" y="1636540"/>
        <a:ext cx="7958545" cy="1181615"/>
      </dsp:txXfrm>
    </dsp:sp>
    <dsp:sp modelId="{DA8F76E6-8A7A-49CB-BB22-E2FDBBA26C03}">
      <dsp:nvSpPr>
        <dsp:cNvPr id="0" name=""/>
        <dsp:cNvSpPr/>
      </dsp:nvSpPr>
      <dsp:spPr>
        <a:xfrm>
          <a:off x="0" y="3396743"/>
          <a:ext cx="1005983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C88E07-E1C2-4CB9-81D8-C463FE6A667A}">
      <dsp:nvSpPr>
        <dsp:cNvPr id="0" name=""/>
        <dsp:cNvSpPr/>
      </dsp:nvSpPr>
      <dsp:spPr>
        <a:xfrm>
          <a:off x="502991" y="3119679"/>
          <a:ext cx="8094296" cy="4984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67" tIns="0" rIns="266167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latin typeface="+mn-lt"/>
              <a:cs typeface="Times New Roman" panose="02020603050405020304" pitchFamily="18" charset="0"/>
            </a:rPr>
            <a:t>Документ, подтверждающий полномочия уполномоченного лица уполномоченного органа</a:t>
          </a:r>
          <a:endParaRPr lang="ru-RU" sz="1400" b="0" kern="1200" dirty="0">
            <a:latin typeface="+mn-lt"/>
            <a:cs typeface="Times New Roman" panose="02020603050405020304" pitchFamily="18" charset="0"/>
          </a:endParaRPr>
        </a:p>
      </dsp:txBody>
      <dsp:txXfrm>
        <a:off x="527324" y="3144012"/>
        <a:ext cx="8045630" cy="449798"/>
      </dsp:txXfrm>
    </dsp:sp>
    <dsp:sp modelId="{5B41B15B-79C5-4E17-AECF-24CFEC844203}">
      <dsp:nvSpPr>
        <dsp:cNvPr id="0" name=""/>
        <dsp:cNvSpPr/>
      </dsp:nvSpPr>
      <dsp:spPr>
        <a:xfrm>
          <a:off x="0" y="4132807"/>
          <a:ext cx="10059838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4C7EC8-1F0E-4862-BAFF-FA66D561342A}">
      <dsp:nvSpPr>
        <dsp:cNvPr id="0" name=""/>
        <dsp:cNvSpPr/>
      </dsp:nvSpPr>
      <dsp:spPr>
        <a:xfrm>
          <a:off x="502991" y="3855743"/>
          <a:ext cx="8094296" cy="4984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67" tIns="0" rIns="266167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latin typeface="+mn-lt"/>
              <a:cs typeface="Times New Roman" panose="02020603050405020304" pitchFamily="18" charset="0"/>
            </a:rPr>
            <a:t>Файл действующего квалифицированного сертификата ключа проверки электронной подписи</a:t>
          </a:r>
          <a:endParaRPr lang="ru-RU" sz="1400" b="0" kern="1200" dirty="0">
            <a:latin typeface="+mn-lt"/>
            <a:cs typeface="Times New Roman" panose="02020603050405020304" pitchFamily="18" charset="0"/>
          </a:endParaRPr>
        </a:p>
      </dsp:txBody>
      <dsp:txXfrm>
        <a:off x="527324" y="3880076"/>
        <a:ext cx="8045630" cy="4497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7B83E25C-18F1-4553-AFF3-B337FE6AEA80}" type="datetimeFigureOut">
              <a:rPr lang="ru-RU"/>
              <a:pPr>
                <a:defRPr/>
              </a:pPr>
              <a:t>10.03.2016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2C88944-45A6-4202-8B2E-145F7DD8B4F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551202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88944-45A6-4202-8B2E-145F7DD8B4F9}" type="slidenum">
              <a:rPr lang="ru-RU" altLang="ru-RU" smtClean="0"/>
              <a:pPr/>
              <a:t>3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1044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9825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7025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4225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14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86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58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30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FA83AD0-5FB0-4EAF-8C9C-0B2769B5AC30}" type="slidenum">
              <a:rPr lang="ru-RU" altLang="ru-RU" smtClean="0"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15</a:t>
            </a:fld>
            <a:endParaRPr lang="ru-RU" altLang="ru-RU" smtClean="0">
              <a:latin typeface="Arial" pitchFamily="34" charset="0"/>
            </a:endParaRPr>
          </a:p>
        </p:txBody>
      </p:sp>
      <p:sp>
        <p:nvSpPr>
          <p:cNvPr id="49155" name="Rectangle 7"/>
          <p:cNvSpPr txBox="1">
            <a:spLocks noGrp="1" noChangeArrowheads="1"/>
          </p:cNvSpPr>
          <p:nvPr/>
        </p:nvSpPr>
        <p:spPr bwMode="auto">
          <a:xfrm>
            <a:off x="3852863" y="9428164"/>
            <a:ext cx="29432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11" tIns="46257" rIns="92511" bIns="46257" anchor="b"/>
          <a:lstStyle>
            <a:lvl1pPr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DE00BA5-BB66-415C-B21A-35E0A2F32099}" type="slidenum">
              <a:rPr lang="ru-RU" altLang="ru-RU"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15</a:t>
            </a:fld>
            <a:endParaRPr lang="ru-RU" altLang="ru-RU">
              <a:latin typeface="Arial" pitchFamily="34" charset="0"/>
            </a:endParaRPr>
          </a:p>
        </p:txBody>
      </p:sp>
      <p:sp>
        <p:nvSpPr>
          <p:cNvPr id="49156" name="Rectangle 7"/>
          <p:cNvSpPr txBox="1">
            <a:spLocks noGrp="1" noChangeArrowheads="1"/>
          </p:cNvSpPr>
          <p:nvPr/>
        </p:nvSpPr>
        <p:spPr bwMode="auto">
          <a:xfrm>
            <a:off x="3852863" y="9428164"/>
            <a:ext cx="29432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11" tIns="46257" rIns="92511" bIns="46257" anchor="b"/>
          <a:lstStyle>
            <a:lvl1pPr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1CCD4F8-93D1-40ED-AF9D-862E06349A2A}" type="slidenum">
              <a:rPr lang="ru-RU" altLang="ru-RU"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15</a:t>
            </a:fld>
            <a:endParaRPr lang="ru-RU" altLang="ru-RU">
              <a:latin typeface="Arial" pitchFamily="34" charset="0"/>
            </a:endParaRPr>
          </a:p>
        </p:txBody>
      </p:sp>
      <p:sp>
        <p:nvSpPr>
          <p:cNvPr id="491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11" tIns="46257" rIns="92511" bIns="46257"/>
          <a:lstStyle/>
          <a:p>
            <a:pPr eaLnBrk="1" hangingPunct="1"/>
            <a:endParaRPr lang="ru-RU" altLang="ru-RU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106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DF8A7-9CC6-4BE8-9DCF-CFFCE04DF599}" type="datetime1">
              <a:rPr lang="ru-RU"/>
              <a:pPr>
                <a:defRPr/>
              </a:pPr>
              <a:t>10.03.2016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6CBC62-0E9E-4B4A-8D2C-5D1C2B7FCD7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205967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62694-6F75-46A4-B127-1D322741D3D8}" type="datetime1">
              <a:rPr lang="ru-RU"/>
              <a:pPr>
                <a:defRPr/>
              </a:pPr>
              <a:t>10.03.2016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97DCB-2821-4486-AA53-086096FD989A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195536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41D78-A1B1-4759-B2DE-79212AFCA83F}" type="datetime1">
              <a:rPr lang="ru-RU"/>
              <a:pPr>
                <a:defRPr/>
              </a:pPr>
              <a:t>10.03.2016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38F2B9-53F2-4804-B084-DBD06DA8CF0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918768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E7602-E1EE-4F6D-A958-F20A9179951E}" type="datetime1">
              <a:rPr lang="ru-RU"/>
              <a:pPr>
                <a:defRPr/>
              </a:pPr>
              <a:t>10.03.2016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4D0BE-626D-4BEF-9EB4-EC86D0FC869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03683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8B6C8-EC4F-44DF-B9DC-3E5D3CC1E6B5}" type="datetime1">
              <a:rPr lang="ru-RU"/>
              <a:pPr>
                <a:defRPr/>
              </a:pPr>
              <a:t>10.03.2016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DB695B-310B-4897-8B00-8428F5FD0B20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53035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144E0-1927-449F-B98D-7924EA6BD014}" type="datetime1">
              <a:rPr lang="ru-RU"/>
              <a:pPr>
                <a:defRPr/>
              </a:pPr>
              <a:t>10.03.2016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8AC4B4-73C4-48C5-8573-7D62172CE00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1256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4369D-0316-4E1E-86C2-9D1FE8BF2987}" type="datetime1">
              <a:rPr lang="ru-RU"/>
              <a:pPr>
                <a:defRPr/>
              </a:pPr>
              <a:t>10.03.2016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FFCC01-7066-4CD9-9DA1-83E6E175B46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74861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C3AC6-AA5A-4970-BE24-CCC2CBEC7B09}" type="datetime1">
              <a:rPr lang="ru-RU"/>
              <a:pPr>
                <a:defRPr/>
              </a:pPr>
              <a:t>10.03.2016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9D0801-8E4D-4AB6-AE0F-4C2A2405A8A3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109566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CDAC9-7BBD-4EF7-8AD7-8A1D5B848E04}" type="datetime1">
              <a:rPr lang="ru-RU"/>
              <a:pPr>
                <a:defRPr/>
              </a:pPr>
              <a:t>10.03.2016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8EAF79-632B-4E58-996F-B15097F87F4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00759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79890-B67A-4F60-A4AB-C0B2982E5B46}" type="datetime1">
              <a:rPr lang="ru-RU"/>
              <a:pPr>
                <a:defRPr/>
              </a:pPr>
              <a:t>10.03.2016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798ADE-79C8-4202-BDAA-95794B2CAA4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399615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967D7-C0C3-49BE-B193-63DC62635CAD}" type="datetime1">
              <a:rPr lang="ru-RU"/>
              <a:pPr>
                <a:defRPr/>
              </a:pPr>
              <a:t>10.03.2016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897594-075C-4C83-B799-CBE906354FC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4135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0596EE3-D49C-449B-BFB0-40156AA89A46}" type="datetime1">
              <a:rPr lang="ru-RU"/>
              <a:pPr>
                <a:defRPr/>
              </a:pPr>
              <a:t>10.03.2016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2D8618D1-7C40-4837-AE2E-35EEF4EB7DA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71F500513C5F7A3DE1F5EE41600532302F1A534D4A1AF8CCF5028A8CC5ED40A54028D4C32373E6CAg8V7P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6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hyperlink" Target="consultantplus://offline/ref=71F500513C5F7A3DE1F5EE41600532302F1A534D4A1AF8CCF5028A8CC5ED40A54028D4C32373E6CAg8V7P" TargetMode="External"/><Relationship Id="rId4" Type="http://schemas.openxmlformats.org/officeDocument/2006/relationships/diagramLayout" Target="../diagrams/layout3.xml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bus.gov.ru/pub/support" TargetMode="External"/><Relationship Id="rId2" Type="http://schemas.openxmlformats.org/officeDocument/2006/relationships/hyperlink" Target="mailto:helpdesk@bus.gov.ru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9194103" y="6356350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512CD5A9-0B3A-4039-A669-4783467C2293}" type="slidenum">
              <a:rPr lang="ru-RU" altLang="ru-RU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</a:t>
            </a:fld>
            <a:endParaRPr lang="ru-RU" altLang="ru-RU" sz="1200" dirty="0">
              <a:solidFill>
                <a:srgbClr val="898989"/>
              </a:solidFill>
            </a:endParaRPr>
          </a:p>
        </p:txBody>
      </p:sp>
      <p:sp>
        <p:nvSpPr>
          <p:cNvPr id="4" name="Rectangle 2"/>
          <p:cNvSpPr>
            <a:spLocks/>
          </p:cNvSpPr>
          <p:nvPr/>
        </p:nvSpPr>
        <p:spPr bwMode="auto">
          <a:xfrm>
            <a:off x="1936750" y="1662906"/>
            <a:ext cx="8642350" cy="247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kumimoji="0" lang="ru-RU" altLang="ru-RU" sz="2800" b="1" dirty="0" smtClean="0">
                <a:solidFill>
                  <a:srgbClr val="376092"/>
                </a:solidFill>
                <a:latin typeface="Arial" pitchFamily="34" charset="0"/>
              </a:rPr>
              <a:t>Порядок регистрации уполномоченных органов и их представителей на официальном сайте для размещения информации о государственных и муниципальных учреждениях в сети «интернет» и мониторинге размещения сведений о независимой оценке качества оказания услуг организациями социальной сферы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43075" y="5724525"/>
            <a:ext cx="1626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марта 2016 г.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39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2</a:t>
            </a:fld>
            <a:endParaRPr lang="ru-RU" altLang="ru-RU" dirty="0"/>
          </a:p>
        </p:txBody>
      </p:sp>
      <p:sp>
        <p:nvSpPr>
          <p:cNvPr id="5" name="Rectangle 2"/>
          <p:cNvSpPr>
            <a:spLocks noGrp="1"/>
          </p:cNvSpPr>
          <p:nvPr>
            <p:ph idx="1"/>
          </p:nvPr>
        </p:nvSpPr>
        <p:spPr bwMode="auto">
          <a:xfrm>
            <a:off x="1694937" y="1210962"/>
            <a:ext cx="8346988" cy="3672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marL="514350" indent="-514350" algn="ctr">
              <a:spcBef>
                <a:spcPts val="600"/>
              </a:spcBef>
              <a:buAutoNum type="arabicPeriod"/>
            </a:pPr>
            <a:r>
              <a:rPr kumimoji="0" lang="ru-RU" altLang="ru-RU" sz="2800" b="1" dirty="0" smtClean="0">
                <a:solidFill>
                  <a:srgbClr val="376092"/>
                </a:solidFill>
                <a:latin typeface="Arial" pitchFamily="34" charset="0"/>
              </a:rPr>
              <a:t>Порядок регистрации уполномоченных органов и их представителей на официальном сайте ГМУ</a:t>
            </a:r>
          </a:p>
        </p:txBody>
      </p:sp>
    </p:spTree>
    <p:extLst>
      <p:ext uri="{BB962C8B-B14F-4D97-AF65-F5344CB8AC3E}">
        <p14:creationId xmlns:p14="http://schemas.microsoft.com/office/powerpoint/2010/main" val="3099594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3</a:t>
            </a:fld>
            <a:endParaRPr lang="ru-RU" alt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3933824" y="487416"/>
            <a:ext cx="7458075" cy="75713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  <a:t>Нормативное правовое регулирование регистрации уполномоченных органов и их представителей</a:t>
            </a:r>
            <a:endParaRPr lang="ru-RU" altLang="ru-RU" sz="2400" dirty="0">
              <a:solidFill>
                <a:srgbClr val="0070C0"/>
              </a:solidFill>
              <a:sym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439525" y="209550"/>
            <a:ext cx="276225" cy="361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034842" y="1700420"/>
            <a:ext cx="480300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214ABD"/>
                </a:solidFill>
              </a:rPr>
              <a:t>Порядок регистрации уполномоченных органов регулируется</a:t>
            </a:r>
            <a:r>
              <a:rPr lang="ru-RU" sz="2000" dirty="0" smtClean="0"/>
              <a:t> </a:t>
            </a:r>
            <a:r>
              <a:rPr lang="ru-RU" sz="2000" u="sng" dirty="0" smtClean="0">
                <a:solidFill>
                  <a:srgbClr val="FF0000"/>
                </a:solidFill>
              </a:rPr>
              <a:t>пунктами 5-16</a:t>
            </a:r>
          </a:p>
          <a:p>
            <a:pPr algn="ctr"/>
            <a:endParaRPr lang="ru-RU" sz="1600" dirty="0" smtClean="0"/>
          </a:p>
          <a:p>
            <a:pPr algn="just"/>
            <a:r>
              <a:rPr lang="ru-RU" sz="1400" dirty="0">
                <a:latin typeface="Roboto"/>
              </a:rPr>
              <a:t>Порядка </a:t>
            </a:r>
            <a:r>
              <a:rPr lang="ru-RU" sz="1400" dirty="0" smtClean="0">
                <a:latin typeface="Roboto"/>
              </a:rPr>
              <a:t>размещения информации о результатах независимой оценки качества образовательной деятельности организаций, осуществляющих образовательную деятельность, оказания услуг организациями культуры, социального обслуживания, медицинскими организациями на официальном сайте для размещения информации о государственных и муниципальных учреждениях в информационно-телекоммуникационной сети «Интернет", утвержденного приказом Минфина России от 22.07.2015 г. № 116н</a:t>
            </a:r>
            <a:endParaRPr lang="ru-RU" sz="1400" dirty="0"/>
          </a:p>
        </p:txBody>
      </p:sp>
      <p:grpSp>
        <p:nvGrpSpPr>
          <p:cNvPr id="10" name="Группа 9"/>
          <p:cNvGrpSpPr/>
          <p:nvPr/>
        </p:nvGrpSpPr>
        <p:grpSpPr>
          <a:xfrm rot="5400000">
            <a:off x="5121840" y="2416841"/>
            <a:ext cx="404070" cy="1197195"/>
            <a:chOff x="4886983" y="4656667"/>
            <a:chExt cx="1297052" cy="145865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1" name="Стрелка вверх 10"/>
            <p:cNvSpPr/>
            <p:nvPr/>
          </p:nvSpPr>
          <p:spPr>
            <a:xfrm>
              <a:off x="4886983" y="5317067"/>
              <a:ext cx="1297052" cy="792182"/>
            </a:xfrm>
            <a:prstGeom prst="upArrow">
              <a:avLst>
                <a:gd name="adj1" fmla="val 70888"/>
                <a:gd name="adj2" fmla="val 75414"/>
              </a:avLst>
            </a:prstGeom>
            <a:solidFill>
              <a:schemeClr val="accent1">
                <a:lumMod val="50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Стрелка вверх 11"/>
            <p:cNvSpPr/>
            <p:nvPr/>
          </p:nvSpPr>
          <p:spPr>
            <a:xfrm>
              <a:off x="4886983" y="4656667"/>
              <a:ext cx="1297052" cy="1452583"/>
            </a:xfrm>
            <a:prstGeom prst="upArrow">
              <a:avLst>
                <a:gd name="adj1" fmla="val 70888"/>
                <a:gd name="adj2" fmla="val 44605"/>
              </a:avLst>
            </a:pr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Стрелка вверх 12"/>
            <p:cNvSpPr/>
            <p:nvPr/>
          </p:nvSpPr>
          <p:spPr>
            <a:xfrm>
              <a:off x="4886983" y="4995333"/>
              <a:ext cx="1297052" cy="1119984"/>
            </a:xfrm>
            <a:prstGeom prst="upArrow">
              <a:avLst>
                <a:gd name="adj1" fmla="val 70888"/>
                <a:gd name="adj2" fmla="val 50893"/>
              </a:avLst>
            </a:pr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909" y="1460500"/>
            <a:ext cx="3438548" cy="48708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1287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2" name="Прямая соединительная линия 81"/>
          <p:cNvCxnSpPr/>
          <p:nvPr/>
        </p:nvCxnSpPr>
        <p:spPr bwMode="auto">
          <a:xfrm flipV="1">
            <a:off x="5553583" y="1151334"/>
            <a:ext cx="0" cy="4755690"/>
          </a:xfrm>
          <a:prstGeom prst="line">
            <a:avLst/>
          </a:prstGeom>
          <a:ln w="15875">
            <a:solidFill>
              <a:schemeClr val="tx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Блок-схема: документ 51"/>
          <p:cNvSpPr/>
          <p:nvPr/>
        </p:nvSpPr>
        <p:spPr>
          <a:xfrm>
            <a:off x="4050792" y="1860961"/>
            <a:ext cx="1454658" cy="882239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/>
              <a:t>Заявка на регистрацию (на внесение изменений, прекращение); электронные образы необходимых документов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8707324" y="4029070"/>
            <a:ext cx="1331799" cy="3417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900" dirty="0" smtClean="0">
                <a:solidFill>
                  <a:schemeClr val="accent5">
                    <a:lumMod val="50000"/>
                  </a:schemeClr>
                </a:solidFill>
              </a:rPr>
              <a:t>При отрицательном</a:t>
            </a:r>
            <a:endParaRPr lang="ru-RU" sz="900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defRPr/>
            </a:pPr>
            <a:r>
              <a:rPr lang="ru-RU" sz="900" dirty="0">
                <a:solidFill>
                  <a:schemeClr val="accent5">
                    <a:lumMod val="50000"/>
                  </a:schemeClr>
                </a:solidFill>
              </a:rPr>
              <a:t>результате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8765236" y="5529684"/>
            <a:ext cx="1331799" cy="3316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900" dirty="0" smtClean="0">
                <a:solidFill>
                  <a:schemeClr val="accent5">
                    <a:lumMod val="50000"/>
                  </a:schemeClr>
                </a:solidFill>
              </a:rPr>
              <a:t>При </a:t>
            </a:r>
            <a:r>
              <a:rPr lang="ru-RU" sz="900" dirty="0">
                <a:solidFill>
                  <a:schemeClr val="accent5">
                    <a:lumMod val="50000"/>
                  </a:schemeClr>
                </a:solidFill>
              </a:rPr>
              <a:t>положительном </a:t>
            </a:r>
          </a:p>
          <a:p>
            <a:pPr>
              <a:defRPr/>
            </a:pPr>
            <a:r>
              <a:rPr lang="ru-RU" sz="900" dirty="0">
                <a:solidFill>
                  <a:schemeClr val="accent5">
                    <a:lumMod val="50000"/>
                  </a:schemeClr>
                </a:solidFill>
              </a:rPr>
              <a:t>результате</a:t>
            </a:r>
          </a:p>
        </p:txBody>
      </p:sp>
      <p:sp>
        <p:nvSpPr>
          <p:cNvPr id="205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9194103" y="6155182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512CD5A9-0B3A-4039-A669-4783467C2293}" type="slidenum">
              <a:rPr lang="ru-RU" altLang="ru-RU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200" dirty="0">
              <a:solidFill>
                <a:srgbClr val="898989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038601" y="244793"/>
            <a:ext cx="8029574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2000" dirty="0">
                <a:solidFill>
                  <a:srgbClr val="0070C0"/>
                </a:solidFill>
                <a:sym typeface="Arial" pitchFamily="34" charset="0"/>
              </a:rPr>
              <a:t>Процедура регистрации на сайте </a:t>
            </a:r>
            <a:r>
              <a:rPr lang="en-US" altLang="ru-RU" sz="2000" dirty="0" smtClean="0">
                <a:solidFill>
                  <a:srgbClr val="0070C0"/>
                </a:solidFill>
                <a:sym typeface="Arial" pitchFamily="34" charset="0"/>
              </a:rPr>
              <a:t>bus.gov.ru</a:t>
            </a:r>
            <a:endParaRPr lang="ru-RU" altLang="ru-RU" sz="2000" dirty="0">
              <a:solidFill>
                <a:srgbClr val="0070C0"/>
              </a:solidFill>
              <a:sym typeface="Arial" pitchFamily="34" charset="0"/>
            </a:endParaRPr>
          </a:p>
        </p:txBody>
      </p:sp>
      <p:grpSp>
        <p:nvGrpSpPr>
          <p:cNvPr id="4" name="Группа 45"/>
          <p:cNvGrpSpPr>
            <a:grpSpLocks/>
          </p:cNvGrpSpPr>
          <p:nvPr/>
        </p:nvGrpSpPr>
        <p:grpSpPr bwMode="auto">
          <a:xfrm>
            <a:off x="504962" y="1114758"/>
            <a:ext cx="10332040" cy="4746546"/>
            <a:chOff x="-28186" y="843558"/>
            <a:chExt cx="8993240" cy="3918470"/>
          </a:xfrm>
        </p:grpSpPr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11506" y="1130822"/>
              <a:ext cx="1404523" cy="381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ctr"/>
              <a:r>
                <a:rPr lang="ru-RU" altLang="ru-RU" sz="1200" b="1" dirty="0"/>
                <a:t>Уполномоченный орган</a:t>
              </a:r>
            </a:p>
          </p:txBody>
        </p:sp>
        <p:sp>
          <p:nvSpPr>
            <p:cNvPr id="9" name="TextBox 8"/>
            <p:cNvSpPr txBox="1">
              <a:spLocks noChangeArrowheads="1"/>
            </p:cNvSpPr>
            <p:nvPr/>
          </p:nvSpPr>
          <p:spPr bwMode="auto">
            <a:xfrm>
              <a:off x="-28186" y="2644910"/>
              <a:ext cx="1444212" cy="5335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ctr"/>
              <a:r>
                <a:rPr lang="ru-RU" altLang="ru-RU" sz="1200" b="1" dirty="0"/>
                <a:t>Территориальный орган Федерального казначейства</a:t>
              </a:r>
            </a:p>
          </p:txBody>
        </p:sp>
        <p:sp>
          <p:nvSpPr>
            <p:cNvPr id="14" name="TextBox 13"/>
            <p:cNvSpPr txBox="1">
              <a:spLocks noChangeArrowheads="1"/>
            </p:cNvSpPr>
            <p:nvPr/>
          </p:nvSpPr>
          <p:spPr bwMode="auto">
            <a:xfrm>
              <a:off x="22621" y="3939979"/>
              <a:ext cx="1393409" cy="381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ctr"/>
              <a:r>
                <a:rPr lang="ru-RU" altLang="ru-RU" sz="1200" b="1" dirty="0" smtClean="0"/>
                <a:t>Официальный сайт ГМУ</a:t>
              </a:r>
              <a:endParaRPr lang="ru-RU" altLang="ru-RU" sz="1200" b="1" dirty="0"/>
            </a:p>
          </p:txBody>
        </p:sp>
        <p:cxnSp>
          <p:nvCxnSpPr>
            <p:cNvPr id="19" name="Прямая соединительная линия 18"/>
            <p:cNvCxnSpPr/>
            <p:nvPr/>
          </p:nvCxnSpPr>
          <p:spPr>
            <a:xfrm>
              <a:off x="661922" y="2427478"/>
              <a:ext cx="8303132" cy="0"/>
            </a:xfrm>
            <a:prstGeom prst="line">
              <a:avLst/>
            </a:prstGeom>
            <a:ln w="12700">
              <a:solidFill>
                <a:srgbClr val="55A95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 flipV="1">
              <a:off x="1413483" y="843558"/>
              <a:ext cx="1" cy="3918470"/>
            </a:xfrm>
            <a:prstGeom prst="line">
              <a:avLst/>
            </a:prstGeom>
            <a:ln w="28575">
              <a:solidFill>
                <a:schemeClr val="tx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Пятиугольник 27"/>
          <p:cNvSpPr/>
          <p:nvPr/>
        </p:nvSpPr>
        <p:spPr bwMode="auto">
          <a:xfrm>
            <a:off x="3931920" y="1380744"/>
            <a:ext cx="1484313" cy="508665"/>
          </a:xfrm>
          <a:prstGeom prst="homePlate">
            <a:avLst>
              <a:gd name="adj" fmla="val 17500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 anchorCtr="1"/>
          <a:lstStyle/>
          <a:p>
            <a:pPr algn="ctr" defTabSz="957263">
              <a:defRPr/>
            </a:pPr>
            <a:r>
              <a:rPr lang="ru-RU" sz="1050" b="1" dirty="0" smtClean="0">
                <a:cs typeface="Segoe UI" panose="020B0502040204020203" pitchFamily="34" charset="0"/>
              </a:rPr>
              <a:t>Подача заявки в ТОФК (п. 5-9 Порядка 116н*)</a:t>
            </a:r>
            <a:endParaRPr lang="ru-RU" sz="1050" b="1" dirty="0">
              <a:cs typeface="Segoe UI" panose="020B0502040204020203" pitchFamily="34" charset="0"/>
            </a:endParaRPr>
          </a:p>
        </p:txBody>
      </p:sp>
      <p:sp>
        <p:nvSpPr>
          <p:cNvPr id="30" name="Пятиугольник 29"/>
          <p:cNvSpPr/>
          <p:nvPr/>
        </p:nvSpPr>
        <p:spPr bwMode="auto">
          <a:xfrm>
            <a:off x="5596128" y="3295131"/>
            <a:ext cx="2103237" cy="739588"/>
          </a:xfrm>
          <a:prstGeom prst="homePlate">
            <a:avLst>
              <a:gd name="adj" fmla="val 17500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 anchorCtr="1"/>
          <a:lstStyle/>
          <a:p>
            <a:pPr algn="ctr" defTabSz="957263">
              <a:defRPr/>
            </a:pPr>
            <a:r>
              <a:rPr lang="ru-RU" sz="1050" b="1" dirty="0">
                <a:cs typeface="Segoe UI" panose="020B0502040204020203" pitchFamily="34" charset="0"/>
              </a:rPr>
              <a:t>Проверка заявки и документов на соответствие данным  </a:t>
            </a:r>
            <a:r>
              <a:rPr lang="ru-RU" sz="1050" b="1" dirty="0" smtClean="0">
                <a:cs typeface="Segoe UI" panose="020B0502040204020203" pitchFamily="34" charset="0"/>
              </a:rPr>
              <a:t>Сводного </a:t>
            </a:r>
            <a:r>
              <a:rPr lang="ru-RU" sz="1050" b="1" dirty="0">
                <a:cs typeface="Segoe UI" panose="020B0502040204020203" pitchFamily="34" charset="0"/>
              </a:rPr>
              <a:t>реестра</a:t>
            </a:r>
            <a:r>
              <a:rPr lang="ru-RU" sz="1050" b="1" dirty="0" smtClean="0">
                <a:cs typeface="Segoe UI" panose="020B0502040204020203" pitchFamily="34" charset="0"/>
              </a:rPr>
              <a:t>** </a:t>
            </a:r>
          </a:p>
          <a:p>
            <a:pPr algn="ctr" defTabSz="957263">
              <a:defRPr/>
            </a:pPr>
            <a:r>
              <a:rPr lang="ru-RU" sz="1050" b="1" dirty="0" smtClean="0">
                <a:cs typeface="Segoe UI" panose="020B0502040204020203" pitchFamily="34" charset="0"/>
              </a:rPr>
              <a:t>(</a:t>
            </a:r>
            <a:r>
              <a:rPr lang="ru-RU" sz="1050" b="1" dirty="0">
                <a:cs typeface="Segoe UI" panose="020B0502040204020203" pitchFamily="34" charset="0"/>
              </a:rPr>
              <a:t>п. </a:t>
            </a:r>
            <a:r>
              <a:rPr lang="ru-RU" sz="1050" b="1" dirty="0" smtClean="0">
                <a:cs typeface="Segoe UI" panose="020B0502040204020203" pitchFamily="34" charset="0"/>
              </a:rPr>
              <a:t>10 </a:t>
            </a:r>
            <a:r>
              <a:rPr lang="ru-RU" sz="1050" b="1" dirty="0">
                <a:cs typeface="Segoe UI" panose="020B0502040204020203" pitchFamily="34" charset="0"/>
              </a:rPr>
              <a:t>Порядка </a:t>
            </a:r>
            <a:r>
              <a:rPr lang="ru-RU" sz="1050" b="1" dirty="0" smtClean="0">
                <a:cs typeface="Segoe UI" panose="020B0502040204020203" pitchFamily="34" charset="0"/>
              </a:rPr>
              <a:t>116н)</a:t>
            </a:r>
            <a:endParaRPr lang="ru-RU" sz="1050" b="1" dirty="0">
              <a:cs typeface="Segoe UI" panose="020B0502040204020203" pitchFamily="34" charset="0"/>
            </a:endParaRPr>
          </a:p>
          <a:p>
            <a:pPr algn="ctr" defTabSz="957263">
              <a:defRPr/>
            </a:pPr>
            <a:endParaRPr lang="ru-RU" sz="800" b="1" dirty="0">
              <a:cs typeface="Segoe UI" panose="020B0502040204020203" pitchFamily="34" charset="0"/>
            </a:endParaRPr>
          </a:p>
        </p:txBody>
      </p:sp>
      <p:sp>
        <p:nvSpPr>
          <p:cNvPr id="33" name="Стрелка углом 32"/>
          <p:cNvSpPr/>
          <p:nvPr/>
        </p:nvSpPr>
        <p:spPr>
          <a:xfrm rot="5400000">
            <a:off x="5028235" y="1977623"/>
            <a:ext cx="1705507" cy="929512"/>
          </a:xfrm>
          <a:prstGeom prst="bentArrow">
            <a:avLst>
              <a:gd name="adj1" fmla="val 8154"/>
              <a:gd name="adj2" fmla="val 7318"/>
              <a:gd name="adj3" fmla="val 10176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2428343" y="1824385"/>
            <a:ext cx="1348129" cy="3335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900" dirty="0" smtClean="0">
                <a:solidFill>
                  <a:schemeClr val="accent5">
                    <a:lumMod val="50000"/>
                  </a:schemeClr>
                </a:solidFill>
              </a:rPr>
              <a:t>В случае отсутствия</a:t>
            </a:r>
            <a:endParaRPr lang="ru-RU" sz="9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5" name="Пятиугольник 34"/>
          <p:cNvSpPr/>
          <p:nvPr/>
        </p:nvSpPr>
        <p:spPr bwMode="auto">
          <a:xfrm>
            <a:off x="2251559" y="1382396"/>
            <a:ext cx="1396897" cy="508665"/>
          </a:xfrm>
          <a:prstGeom prst="homePlate">
            <a:avLst>
              <a:gd name="adj" fmla="val 17500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 anchorCtr="1"/>
          <a:lstStyle/>
          <a:p>
            <a:pPr algn="ctr" defTabSz="957263">
              <a:defRPr/>
            </a:pPr>
            <a:r>
              <a:rPr lang="ru-RU" sz="1050" b="1" dirty="0" smtClean="0">
                <a:cs typeface="Segoe UI" panose="020B0502040204020203" pitchFamily="34" charset="0"/>
              </a:rPr>
              <a:t>Получение ЭЦП </a:t>
            </a:r>
            <a:endParaRPr lang="ru-RU" sz="1050" b="1" dirty="0">
              <a:cs typeface="Segoe UI" panose="020B0502040204020203" pitchFamily="34" charset="0"/>
            </a:endParaRPr>
          </a:p>
        </p:txBody>
      </p:sp>
      <p:sp>
        <p:nvSpPr>
          <p:cNvPr id="2" name="Стрелка вправо 1"/>
          <p:cNvSpPr/>
          <p:nvPr/>
        </p:nvSpPr>
        <p:spPr>
          <a:xfrm>
            <a:off x="3662720" y="1589625"/>
            <a:ext cx="278344" cy="115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504962" y="6075960"/>
            <a:ext cx="1103476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* Порядок размещения информации о результатах независимой оценки качества образовательной деятельности организаций, осуществляющих образовательную деятельность, оказания услуг организациями культуры, социального обслуживания, медицинскими организациями на официальном сайте для размещения информации для размещения информации о государственных и муниципальных учреждениях в информационно-телекоммуникационной сети «Интернет», утвержденный приказом Минфина России от 22.07.2015 № 116н</a:t>
            </a:r>
          </a:p>
          <a:p>
            <a:r>
              <a:rPr lang="ru-RU" sz="900" dirty="0"/>
              <a:t>*</a:t>
            </a:r>
            <a:r>
              <a:rPr lang="ru-RU" sz="900" dirty="0" smtClean="0"/>
              <a:t>* В соответствии с приказом Минфина России от 23.12.2014 № 163н «О Порядке формирования и ведения реестра участников бюджетного процесса, а также юридических лиц, не являющихся участником бюджетного процесса»</a:t>
            </a:r>
            <a:endParaRPr lang="ru-RU" sz="900" dirty="0"/>
          </a:p>
        </p:txBody>
      </p:sp>
      <p:sp>
        <p:nvSpPr>
          <p:cNvPr id="39" name="Пятиугольник 38"/>
          <p:cNvSpPr/>
          <p:nvPr/>
        </p:nvSpPr>
        <p:spPr bwMode="auto">
          <a:xfrm>
            <a:off x="7713619" y="4685823"/>
            <a:ext cx="2325504" cy="871019"/>
          </a:xfrm>
          <a:prstGeom prst="homePlate">
            <a:avLst>
              <a:gd name="adj" fmla="val 17500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 anchorCtr="1"/>
          <a:lstStyle/>
          <a:p>
            <a:pPr algn="ctr" defTabSz="957263">
              <a:defRPr/>
            </a:pPr>
            <a:r>
              <a:rPr lang="ru-RU" sz="1050" b="1" dirty="0">
                <a:cs typeface="Segoe UI" panose="020B0502040204020203" pitchFamily="34" charset="0"/>
              </a:rPr>
              <a:t> </a:t>
            </a:r>
            <a:r>
              <a:rPr lang="ru-RU" sz="1050" b="1" dirty="0" smtClean="0">
                <a:cs typeface="Segoe UI" panose="020B0502040204020203" pitchFamily="34" charset="0"/>
              </a:rPr>
              <a:t>Регистрация </a:t>
            </a:r>
            <a:r>
              <a:rPr lang="ru-RU" sz="1050" b="1" dirty="0">
                <a:cs typeface="Segoe UI" panose="020B0502040204020203" pitchFamily="34" charset="0"/>
              </a:rPr>
              <a:t>Уполномоченного органа (внесение изменений, прекращение доступа</a:t>
            </a:r>
            <a:r>
              <a:rPr lang="ru-RU" sz="1050" b="1" dirty="0" smtClean="0">
                <a:cs typeface="Segoe UI" panose="020B0502040204020203" pitchFamily="34" charset="0"/>
              </a:rPr>
              <a:t>) </a:t>
            </a:r>
          </a:p>
          <a:p>
            <a:pPr algn="ctr" defTabSz="957263">
              <a:defRPr/>
            </a:pPr>
            <a:r>
              <a:rPr lang="ru-RU" sz="1050" b="1" dirty="0" smtClean="0">
                <a:cs typeface="Segoe UI" panose="020B0502040204020203" pitchFamily="34" charset="0"/>
              </a:rPr>
              <a:t>(</a:t>
            </a:r>
            <a:r>
              <a:rPr lang="ru-RU" sz="1050" b="1" dirty="0">
                <a:cs typeface="Segoe UI" panose="020B0502040204020203" pitchFamily="34" charset="0"/>
              </a:rPr>
              <a:t>п. </a:t>
            </a:r>
            <a:r>
              <a:rPr lang="ru-RU" sz="1050" b="1" dirty="0" smtClean="0">
                <a:cs typeface="Segoe UI" panose="020B0502040204020203" pitchFamily="34" charset="0"/>
              </a:rPr>
              <a:t>11-12 </a:t>
            </a:r>
            <a:r>
              <a:rPr lang="ru-RU" sz="1050" b="1" dirty="0">
                <a:cs typeface="Segoe UI" panose="020B0502040204020203" pitchFamily="34" charset="0"/>
              </a:rPr>
              <a:t>Порядка 116н</a:t>
            </a:r>
            <a:r>
              <a:rPr lang="ru-RU" sz="1050" b="1" dirty="0" smtClean="0">
                <a:cs typeface="Segoe UI" panose="020B0502040204020203" pitchFamily="34" charset="0"/>
              </a:rPr>
              <a:t>)</a:t>
            </a:r>
            <a:endParaRPr lang="ru-RU" sz="1050" b="1" dirty="0">
              <a:cs typeface="Segoe UI" panose="020B0502040204020203" pitchFamily="34" charset="0"/>
            </a:endParaRPr>
          </a:p>
        </p:txBody>
      </p:sp>
      <p:sp>
        <p:nvSpPr>
          <p:cNvPr id="2050" name="Стрелка углом 2049"/>
          <p:cNvSpPr/>
          <p:nvPr/>
        </p:nvSpPr>
        <p:spPr>
          <a:xfrm rot="10800000" flipH="1">
            <a:off x="7178040" y="4044444"/>
            <a:ext cx="521324" cy="1202881"/>
          </a:xfrm>
          <a:prstGeom prst="bentArrow">
            <a:avLst>
              <a:gd name="adj1" fmla="val 8683"/>
              <a:gd name="adj2" fmla="val 11634"/>
              <a:gd name="adj3" fmla="val 17796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3" name="Пятиугольник 42"/>
          <p:cNvSpPr/>
          <p:nvPr/>
        </p:nvSpPr>
        <p:spPr bwMode="auto">
          <a:xfrm>
            <a:off x="7973685" y="3332534"/>
            <a:ext cx="2065436" cy="739588"/>
          </a:xfrm>
          <a:prstGeom prst="homePlate">
            <a:avLst>
              <a:gd name="adj" fmla="val 17500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 anchorCtr="1"/>
          <a:lstStyle/>
          <a:p>
            <a:pPr algn="ctr" defTabSz="957263">
              <a:defRPr/>
            </a:pPr>
            <a:r>
              <a:rPr lang="ru-RU" sz="1050" b="1" dirty="0" smtClean="0">
                <a:cs typeface="Segoe UI" panose="020B0502040204020203" pitchFamily="34" charset="0"/>
              </a:rPr>
              <a:t>Подготовка протокола с указанием причин отрицательного результата</a:t>
            </a:r>
          </a:p>
          <a:p>
            <a:pPr algn="ctr" defTabSz="957263">
              <a:defRPr/>
            </a:pPr>
            <a:r>
              <a:rPr lang="ru-RU" sz="1000" b="1" dirty="0">
                <a:cs typeface="Segoe UI" panose="020B0502040204020203" pitchFamily="34" charset="0"/>
              </a:rPr>
              <a:t>(п. </a:t>
            </a:r>
            <a:r>
              <a:rPr lang="ru-RU" sz="1000" b="1" dirty="0" smtClean="0">
                <a:cs typeface="Segoe UI" panose="020B0502040204020203" pitchFamily="34" charset="0"/>
              </a:rPr>
              <a:t>13 </a:t>
            </a:r>
            <a:r>
              <a:rPr lang="ru-RU" sz="1000" b="1" dirty="0">
                <a:cs typeface="Segoe UI" panose="020B0502040204020203" pitchFamily="34" charset="0"/>
              </a:rPr>
              <a:t>Порядка 116н</a:t>
            </a:r>
            <a:r>
              <a:rPr lang="ru-RU" sz="1000" b="1" dirty="0" smtClean="0">
                <a:cs typeface="Segoe UI" panose="020B0502040204020203" pitchFamily="34" charset="0"/>
              </a:rPr>
              <a:t>)</a:t>
            </a:r>
            <a:endParaRPr lang="ru-RU" sz="1000" b="1" dirty="0">
              <a:cs typeface="Segoe UI" panose="020B0502040204020203" pitchFamily="34" charset="0"/>
            </a:endParaRPr>
          </a:p>
        </p:txBody>
      </p:sp>
      <p:sp>
        <p:nvSpPr>
          <p:cNvPr id="44" name="Стрелка вправо 43"/>
          <p:cNvSpPr/>
          <p:nvPr/>
        </p:nvSpPr>
        <p:spPr>
          <a:xfrm>
            <a:off x="7699364" y="3598932"/>
            <a:ext cx="269199" cy="115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 вправо 49"/>
          <p:cNvSpPr/>
          <p:nvPr/>
        </p:nvSpPr>
        <p:spPr>
          <a:xfrm rot="16200000">
            <a:off x="8552855" y="2776153"/>
            <a:ext cx="803586" cy="115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3" name="Блок-схема: документ 2052"/>
          <p:cNvSpPr/>
          <p:nvPr/>
        </p:nvSpPr>
        <p:spPr>
          <a:xfrm>
            <a:off x="8236254" y="1462728"/>
            <a:ext cx="1436788" cy="951979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/>
              <a:t> Протокол рассмотрения с указанием причин отрицательного результата</a:t>
            </a:r>
            <a:endParaRPr lang="ru-RU" sz="1000" b="1" dirty="0"/>
          </a:p>
        </p:txBody>
      </p:sp>
      <p:sp>
        <p:nvSpPr>
          <p:cNvPr id="53" name="Блок-схема: документ 52"/>
          <p:cNvSpPr/>
          <p:nvPr/>
        </p:nvSpPr>
        <p:spPr>
          <a:xfrm>
            <a:off x="10200685" y="1471872"/>
            <a:ext cx="1436788" cy="951979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/>
              <a:t> </a:t>
            </a:r>
            <a:r>
              <a:rPr lang="ru-RU" sz="1000" b="1" dirty="0" smtClean="0"/>
              <a:t>Уведомление </a:t>
            </a:r>
            <a:r>
              <a:rPr lang="ru-RU" sz="1000" b="1" dirty="0"/>
              <a:t>о регистрации Уполномоченного органа  (о </a:t>
            </a:r>
            <a:r>
              <a:rPr lang="ru-RU" sz="1000" b="1" dirty="0" err="1" smtClean="0"/>
              <a:t>прекраще-нии</a:t>
            </a:r>
            <a:r>
              <a:rPr lang="ru-RU" sz="1000" b="1" dirty="0" smtClean="0"/>
              <a:t> </a:t>
            </a:r>
            <a:r>
              <a:rPr lang="ru-RU" sz="1000" b="1" dirty="0"/>
              <a:t>доступа)</a:t>
            </a:r>
          </a:p>
        </p:txBody>
      </p:sp>
      <p:sp>
        <p:nvSpPr>
          <p:cNvPr id="54" name="Стрелка углом 53"/>
          <p:cNvSpPr/>
          <p:nvPr/>
        </p:nvSpPr>
        <p:spPr>
          <a:xfrm rot="5400000" flipH="1">
            <a:off x="9167495" y="3295717"/>
            <a:ext cx="2804947" cy="1061694"/>
          </a:xfrm>
          <a:prstGeom prst="bentArrow">
            <a:avLst>
              <a:gd name="adj1" fmla="val 7034"/>
              <a:gd name="adj2" fmla="val 7511"/>
              <a:gd name="adj3" fmla="val 955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2069" name="Прямая соединительная линия 2068"/>
          <p:cNvCxnSpPr/>
          <p:nvPr/>
        </p:nvCxnSpPr>
        <p:spPr>
          <a:xfrm>
            <a:off x="2376148" y="6075960"/>
            <a:ext cx="32199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2" name="Прямая со стрелкой 2071"/>
          <p:cNvCxnSpPr/>
          <p:nvPr/>
        </p:nvCxnSpPr>
        <p:spPr>
          <a:xfrm>
            <a:off x="5550408" y="6075960"/>
            <a:ext cx="4604557" cy="0"/>
          </a:xfrm>
          <a:prstGeom prst="straightConnector1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6" name="TextBox 2075"/>
          <p:cNvSpPr txBox="1"/>
          <p:nvPr/>
        </p:nvSpPr>
        <p:spPr>
          <a:xfrm>
            <a:off x="7103904" y="5815582"/>
            <a:ext cx="18989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в</a:t>
            </a:r>
            <a:r>
              <a:rPr lang="ru-RU" sz="1400" dirty="0" smtClean="0"/>
              <a:t> течение 7 дней</a:t>
            </a:r>
            <a:endParaRPr lang="ru-RU" sz="1400" dirty="0"/>
          </a:p>
        </p:txBody>
      </p:sp>
      <p:cxnSp>
        <p:nvCxnSpPr>
          <p:cNvPr id="87" name="Прямая соединительная линия 86"/>
          <p:cNvCxnSpPr/>
          <p:nvPr/>
        </p:nvCxnSpPr>
        <p:spPr bwMode="auto">
          <a:xfrm flipV="1">
            <a:off x="10133611" y="1150663"/>
            <a:ext cx="0" cy="4755690"/>
          </a:xfrm>
          <a:prstGeom prst="line">
            <a:avLst/>
          </a:prstGeom>
          <a:ln w="15875">
            <a:solidFill>
              <a:schemeClr val="tx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873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7965677"/>
              </p:ext>
            </p:extLst>
          </p:nvPr>
        </p:nvGraphicFramePr>
        <p:xfrm>
          <a:off x="1293962" y="1664043"/>
          <a:ext cx="10059838" cy="4512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5</a:t>
            </a:fld>
            <a:endParaRPr lang="ru-RU" alt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784389" y="118543"/>
            <a:ext cx="9283786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  <a:t>Документы, представляемые </a:t>
            </a:r>
          </a:p>
          <a:p>
            <a:pPr algn="ctr"/>
            <a: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  <a:t> в территориальный орган Федерального казначейства для регистрации на сайте</a:t>
            </a: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9480430" y="3873260"/>
            <a:ext cx="2441275" cy="997425"/>
          </a:xfrm>
          <a:prstGeom prst="wedgeRoundRectCallout">
            <a:avLst>
              <a:gd name="adj1" fmla="val -108101"/>
              <a:gd name="adj2" fmla="val 61111"/>
              <a:gd name="adj3" fmla="val 16667"/>
            </a:avLst>
          </a:prstGeom>
          <a:solidFill>
            <a:srgbClr val="F4D1C2"/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В случае если Заявка на регистрацию подписывается уполномоченным лицом уполномоченного органа</a:t>
            </a:r>
            <a:endParaRPr lang="ru-RU" sz="12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74453" y="5355400"/>
            <a:ext cx="1552755" cy="384677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Дополнительно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27639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0162" y="894187"/>
            <a:ext cx="6224026" cy="428562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809876" cy="365125"/>
          </a:xfrm>
        </p:spPr>
        <p:txBody>
          <a:bodyPr/>
          <a:lstStyle/>
          <a:p>
            <a:fld id="{4D397DCB-2821-4486-AA53-086096FD989A}" type="slidenum">
              <a:rPr lang="ru-RU" altLang="ru-RU" smtClean="0"/>
              <a:pPr/>
              <a:t>6</a:t>
            </a:fld>
            <a:endParaRPr lang="ru-RU" alt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403601" y="154243"/>
            <a:ext cx="8029574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  <a:t>Заявка на регистрацию</a:t>
            </a:r>
          </a:p>
        </p:txBody>
      </p:sp>
      <p:sp>
        <p:nvSpPr>
          <p:cNvPr id="8" name="Прямоугольник 2"/>
          <p:cNvSpPr/>
          <p:nvPr/>
        </p:nvSpPr>
        <p:spPr>
          <a:xfrm>
            <a:off x="91246" y="1545541"/>
            <a:ext cx="3947354" cy="3693319"/>
          </a:xfrm>
          <a:prstGeom prst="rect">
            <a:avLst/>
          </a:prstGeom>
          <a:effectLst>
            <a:softEdge rad="1270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300" b="1" dirty="0" smtClean="0"/>
              <a:t>Заявка проверяется на:</a:t>
            </a:r>
          </a:p>
          <a:p>
            <a:r>
              <a:rPr lang="ru-RU" sz="1300" dirty="0" smtClean="0"/>
              <a:t> - наличие </a:t>
            </a:r>
            <a:r>
              <a:rPr lang="ru-RU" sz="1300" dirty="0"/>
              <a:t>в представленной Заявке реквизитов, предусмотренных к заполнению в соответствии с Порядком, а также их соответствия друг другу;</a:t>
            </a:r>
          </a:p>
          <a:p>
            <a:r>
              <a:rPr lang="ru-RU" sz="1300" dirty="0"/>
              <a:t>- </a:t>
            </a:r>
            <a:r>
              <a:rPr lang="ru-RU" sz="1300" dirty="0" smtClean="0"/>
              <a:t>соответствие </a:t>
            </a:r>
            <a:r>
              <a:rPr lang="ru-RU" sz="1300" dirty="0"/>
              <a:t>формы представленной Заявки </a:t>
            </a:r>
            <a:r>
              <a:rPr lang="ru-RU" sz="1300" dirty="0" smtClean="0"/>
              <a:t>форме</a:t>
            </a:r>
            <a:r>
              <a:rPr lang="ru-RU" sz="1300" dirty="0" smtClean="0">
                <a:solidFill>
                  <a:schemeClr val="tx1"/>
                </a:solidFill>
              </a:rPr>
              <a:t>, установленной Порядком;</a:t>
            </a:r>
            <a:endParaRPr lang="ru-RU" sz="1300" dirty="0">
              <a:solidFill>
                <a:schemeClr val="tx1"/>
              </a:solidFill>
              <a:hlinkClick r:id="rId3"/>
            </a:endParaRPr>
          </a:p>
          <a:p>
            <a:r>
              <a:rPr lang="ru-RU" sz="1300" dirty="0"/>
              <a:t>- </a:t>
            </a:r>
            <a:r>
              <a:rPr lang="ru-RU" sz="1300" dirty="0" smtClean="0"/>
              <a:t>отсутствие </a:t>
            </a:r>
            <a:r>
              <a:rPr lang="ru-RU" sz="1300" dirty="0"/>
              <a:t>в представленной Заявке </a:t>
            </a:r>
            <a:r>
              <a:rPr lang="ru-RU" sz="1300" dirty="0" smtClean="0"/>
              <a:t>исправлений;</a:t>
            </a:r>
            <a:endParaRPr lang="ru-RU" sz="1300" dirty="0"/>
          </a:p>
          <a:p>
            <a:r>
              <a:rPr lang="ru-RU" sz="1300" dirty="0" smtClean="0"/>
              <a:t>- соответствия </a:t>
            </a:r>
            <a:r>
              <a:rPr lang="ru-RU" sz="1300" dirty="0"/>
              <a:t>реквизитов Заявки представленным копиям подтверждающих </a:t>
            </a:r>
            <a:r>
              <a:rPr lang="ru-RU" sz="1300" dirty="0" smtClean="0"/>
              <a:t>документов;</a:t>
            </a:r>
          </a:p>
          <a:p>
            <a:r>
              <a:rPr lang="ru-RU" sz="1300" dirty="0" smtClean="0"/>
              <a:t>- правильность представления </a:t>
            </a:r>
            <a:r>
              <a:rPr lang="ru-RU" sz="1300" dirty="0"/>
              <a:t>подтверждающих документов в </a:t>
            </a:r>
            <a:r>
              <a:rPr lang="ru-RU" sz="1300" dirty="0" smtClean="0"/>
              <a:t>части полноты </a:t>
            </a:r>
            <a:r>
              <a:rPr lang="ru-RU" sz="1300" dirty="0"/>
              <a:t>комплекта представленных </a:t>
            </a:r>
            <a:r>
              <a:rPr lang="ru-RU" sz="1300" dirty="0" smtClean="0"/>
              <a:t>документов, а также заверения </a:t>
            </a:r>
            <a:r>
              <a:rPr lang="ru-RU" sz="1300" dirty="0"/>
              <a:t>копий подтверждающих документов в установленном </a:t>
            </a:r>
            <a:r>
              <a:rPr lang="ru-RU" sz="1300" dirty="0" smtClean="0"/>
              <a:t>порядке;</a:t>
            </a:r>
            <a:endParaRPr lang="ru-RU" sz="1300" dirty="0"/>
          </a:p>
          <a:p>
            <a:r>
              <a:rPr lang="ru-RU" sz="1300" dirty="0" smtClean="0"/>
              <a:t>- соответствие </a:t>
            </a:r>
            <a:r>
              <a:rPr lang="ru-RU" sz="1300" dirty="0"/>
              <a:t>сведений об уполномоченном органе, указанных в </a:t>
            </a:r>
            <a:r>
              <a:rPr lang="ru-RU" sz="1300" dirty="0" smtClean="0"/>
              <a:t>заявке, сведениям </a:t>
            </a:r>
            <a:r>
              <a:rPr lang="ru-RU" sz="1300" dirty="0"/>
              <a:t>реестра участников бюджетного процесса и иных юридических лиц, не являющихся участниками бюджетного </a:t>
            </a:r>
            <a:r>
              <a:rPr lang="ru-RU" sz="1300" dirty="0" smtClean="0"/>
              <a:t>процесса.</a:t>
            </a:r>
            <a:endParaRPr lang="ru-RU" sz="1300" dirty="0"/>
          </a:p>
        </p:txBody>
      </p:sp>
      <p:sp>
        <p:nvSpPr>
          <p:cNvPr id="3" name="Скругленная прямоугольная выноска 2"/>
          <p:cNvSpPr/>
          <p:nvPr/>
        </p:nvSpPr>
        <p:spPr>
          <a:xfrm>
            <a:off x="10335428" y="2370319"/>
            <a:ext cx="1796190" cy="1178011"/>
          </a:xfrm>
          <a:prstGeom prst="wedgeRoundRectCallout">
            <a:avLst>
              <a:gd name="adj1" fmla="val -114361"/>
              <a:gd name="adj2" fmla="val 55901"/>
              <a:gd name="adj3" fmla="val 16667"/>
            </a:avLst>
          </a:prstGeom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Подписывается руководителем УО с указанием  должности и расшифровки</a:t>
            </a:r>
            <a:endParaRPr lang="ru-RU" sz="1200" dirty="0"/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9320264" y="4027792"/>
            <a:ext cx="1140942" cy="711347"/>
          </a:xfrm>
          <a:prstGeom prst="wedgeRoundRectCallout">
            <a:avLst>
              <a:gd name="adj1" fmla="val -132894"/>
              <a:gd name="adj2" fmla="val -87190"/>
              <a:gd name="adj3" fmla="val 16667"/>
            </a:avLst>
          </a:prstGeom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Скрепляется печатью УО</a:t>
            </a:r>
            <a:endParaRPr lang="ru-RU" sz="1200" dirty="0"/>
          </a:p>
        </p:txBody>
      </p:sp>
      <p:sp>
        <p:nvSpPr>
          <p:cNvPr id="10" name="Скругленная прямоугольная выноска 9"/>
          <p:cNvSpPr/>
          <p:nvPr/>
        </p:nvSpPr>
        <p:spPr>
          <a:xfrm>
            <a:off x="4037013" y="5323860"/>
            <a:ext cx="7318375" cy="1057890"/>
          </a:xfrm>
          <a:prstGeom prst="wedgeRoundRectCallout">
            <a:avLst>
              <a:gd name="adj1" fmla="val -49488"/>
              <a:gd name="adj2" fmla="val 1809"/>
              <a:gd name="adj3" fmla="val 16667"/>
            </a:avLst>
          </a:prstGeom>
          <a:solidFill>
            <a:schemeClr val="accent1">
              <a:alpha val="70000"/>
            </a:schemeClr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755650">
              <a:lnSpc>
                <a:spcPct val="90000"/>
              </a:lnSpc>
              <a:spcAft>
                <a:spcPct val="35000"/>
              </a:spcAft>
            </a:pPr>
            <a:endParaRPr lang="ru-RU" sz="1600" b="1" dirty="0" smtClean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lvl="0" algn="ctr" defTabSz="755650">
              <a:lnSpc>
                <a:spcPct val="90000"/>
              </a:lnSpc>
              <a:spcAft>
                <a:spcPct val="35000"/>
              </a:spcAft>
            </a:pPr>
            <a:r>
              <a:rPr lang="ru-RU" sz="16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Используемые </a:t>
            </a:r>
            <a:r>
              <a:rPr lang="ru-RU" sz="1600" b="1" dirty="0">
                <a:solidFill>
                  <a:schemeClr val="bg1"/>
                </a:solidFill>
                <a:cs typeface="Times New Roman" panose="02020603050405020304" pitchFamily="18" charset="0"/>
              </a:rPr>
              <a:t>при работе с системой роли пользователей </a:t>
            </a:r>
          </a:p>
          <a:p>
            <a:pPr defTabSz="755650">
              <a:lnSpc>
                <a:spcPct val="90000"/>
              </a:lnSpc>
              <a:spcAft>
                <a:spcPct val="35000"/>
              </a:spcAft>
            </a:pPr>
            <a:r>
              <a:rPr lang="ru-RU" sz="13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  - 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уполномоченный на 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формирование и размещение 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информации на </a:t>
            </a:r>
            <a:r>
              <a:rPr lang="ru-RU" sz="13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 официальном сайте</a:t>
            </a:r>
            <a:endParaRPr lang="ru-RU" sz="1300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  <a:p>
            <a:pPr lvl="0" defTabSz="755650">
              <a:lnSpc>
                <a:spcPct val="90000"/>
              </a:lnSpc>
              <a:spcAft>
                <a:spcPct val="35000"/>
              </a:spcAft>
            </a:pPr>
            <a:r>
              <a:rPr lang="ru-RU" sz="13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  - 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уполномоченный на 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подписание</a:t>
            </a:r>
            <a:r>
              <a:rPr lang="ru-RU" sz="1300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 информации на официальном </a:t>
            </a:r>
            <a:r>
              <a:rPr lang="ru-RU" sz="13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сайте</a:t>
            </a:r>
            <a:endParaRPr lang="ru-RU" sz="1300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  <a:p>
            <a:pPr defTabSz="755650">
              <a:lnSpc>
                <a:spcPct val="90000"/>
              </a:lnSpc>
              <a:spcAft>
                <a:spcPct val="35000"/>
              </a:spcAft>
            </a:pPr>
            <a:r>
              <a:rPr lang="ru-RU" sz="13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            </a:t>
            </a:r>
            <a:endParaRPr lang="ru-RU" sz="1300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14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0259" y="1346096"/>
            <a:ext cx="7736837" cy="46137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809876" cy="365125"/>
          </a:xfrm>
        </p:spPr>
        <p:txBody>
          <a:bodyPr/>
          <a:lstStyle/>
          <a:p>
            <a:fld id="{4D397DCB-2821-4486-AA53-086096FD989A}" type="slidenum">
              <a:rPr lang="ru-RU" altLang="ru-RU" smtClean="0"/>
              <a:pPr/>
              <a:t>7</a:t>
            </a:fld>
            <a:endParaRPr lang="ru-RU" alt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038601" y="176212"/>
            <a:ext cx="8029574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  <a:t>Заявка на внесение изменений</a:t>
            </a:r>
          </a:p>
        </p:txBody>
      </p:sp>
      <p:sp>
        <p:nvSpPr>
          <p:cNvPr id="3" name="Скругленная прямоугольная выноска 2"/>
          <p:cNvSpPr/>
          <p:nvPr/>
        </p:nvSpPr>
        <p:spPr>
          <a:xfrm>
            <a:off x="9942295" y="2520413"/>
            <a:ext cx="1985319" cy="1178011"/>
          </a:xfrm>
          <a:prstGeom prst="wedgeRoundRectCallout">
            <a:avLst>
              <a:gd name="adj1" fmla="val -107964"/>
              <a:gd name="adj2" fmla="val 76385"/>
              <a:gd name="adj3" fmla="val 16667"/>
            </a:avLst>
          </a:prstGeom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Подписывается руководителем УО с указанием  должности и расшифровки</a:t>
            </a:r>
            <a:endParaRPr lang="ru-RU" sz="1200" dirty="0"/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8469785" y="4160700"/>
            <a:ext cx="1140942" cy="711347"/>
          </a:xfrm>
          <a:prstGeom prst="wedgeRoundRectCallout">
            <a:avLst>
              <a:gd name="adj1" fmla="val -132894"/>
              <a:gd name="adj2" fmla="val -87190"/>
              <a:gd name="adj3" fmla="val 16667"/>
            </a:avLst>
          </a:prstGeom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Скрепляется печатью УО</a:t>
            </a:r>
            <a:endParaRPr lang="ru-RU" sz="1200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7303202" y="5083641"/>
            <a:ext cx="4003930" cy="1193534"/>
          </a:xfrm>
          <a:prstGeom prst="roundRect">
            <a:avLst/>
          </a:prstGeom>
          <a:ln/>
          <a:effectLst>
            <a:softEdge rad="3175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Представляется  </a:t>
            </a:r>
            <a:r>
              <a:rPr lang="ru-RU" sz="1400" dirty="0"/>
              <a:t>в ТОФК по месту нахождения уполномоченного органа в порядке, соответствующем порядку подачи Заявки на </a:t>
            </a:r>
            <a:r>
              <a:rPr lang="ru-RU" sz="1400" dirty="0" smtClean="0"/>
              <a:t>регистрацию в соответствии с  п. 5-6 Порядка.</a:t>
            </a: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24462" y="627672"/>
            <a:ext cx="86049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Формируется при необходимости внесения изменений в  Заявку на регистрацию</a:t>
            </a:r>
          </a:p>
        </p:txBody>
      </p:sp>
      <p:sp>
        <p:nvSpPr>
          <p:cNvPr id="10" name="Прямоугольник 2"/>
          <p:cNvSpPr/>
          <p:nvPr/>
        </p:nvSpPr>
        <p:spPr>
          <a:xfrm>
            <a:off x="251971" y="1888980"/>
            <a:ext cx="2124938" cy="954107"/>
          </a:xfrm>
          <a:prstGeom prst="rect">
            <a:avLst/>
          </a:prstGeom>
          <a:effectLst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dirty="0" smtClean="0"/>
              <a:t>Заявка на внесение изменений  проверяется аналогично Заявке на регистрацию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84701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475" y="1313911"/>
            <a:ext cx="7362770" cy="48080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809876" cy="365125"/>
          </a:xfrm>
        </p:spPr>
        <p:txBody>
          <a:bodyPr/>
          <a:lstStyle/>
          <a:p>
            <a:fld id="{4D397DCB-2821-4486-AA53-086096FD989A}" type="slidenum">
              <a:rPr lang="ru-RU" altLang="ru-RU" smtClean="0"/>
              <a:pPr/>
              <a:t>8</a:t>
            </a:fld>
            <a:endParaRPr lang="ru-RU" alt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333475" y="86514"/>
            <a:ext cx="8029574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  <a:t>Заявка на прекращение</a:t>
            </a:r>
          </a:p>
        </p:txBody>
      </p:sp>
      <p:sp>
        <p:nvSpPr>
          <p:cNvPr id="3" name="Скругленная прямоугольная выноска 2"/>
          <p:cNvSpPr/>
          <p:nvPr/>
        </p:nvSpPr>
        <p:spPr>
          <a:xfrm>
            <a:off x="10401300" y="3278501"/>
            <a:ext cx="1796190" cy="1178011"/>
          </a:xfrm>
          <a:prstGeom prst="wedgeRoundRectCallout">
            <a:avLst>
              <a:gd name="adj1" fmla="val -105767"/>
              <a:gd name="adj2" fmla="val 65333"/>
              <a:gd name="adj3" fmla="val 16667"/>
            </a:avLst>
          </a:prstGeom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Подписывается руководителем УО с указанием  должности и расшифровки</a:t>
            </a:r>
            <a:endParaRPr lang="ru-RU" sz="1200" dirty="0"/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9260358" y="5294248"/>
            <a:ext cx="1140942" cy="711347"/>
          </a:xfrm>
          <a:prstGeom prst="wedgeRoundRectCallout">
            <a:avLst>
              <a:gd name="adj1" fmla="val -185211"/>
              <a:gd name="adj2" fmla="val -178242"/>
              <a:gd name="adj3" fmla="val 16667"/>
            </a:avLst>
          </a:prstGeom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Скрепляется печатью УО</a:t>
            </a:r>
            <a:endParaRPr lang="ru-RU" sz="12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08747" y="4851559"/>
            <a:ext cx="3695759" cy="1644423"/>
          </a:xfrm>
          <a:prstGeom prst="roundRect">
            <a:avLst/>
          </a:prstGeom>
          <a:ln/>
          <a:effectLst>
            <a:softEdge rad="3175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- Одновременно </a:t>
            </a:r>
            <a:r>
              <a:rPr lang="ru-RU" sz="1100" dirty="0"/>
              <a:t>уполномоченный орган представляет </a:t>
            </a:r>
            <a:r>
              <a:rPr lang="ru-RU" sz="1100" dirty="0" smtClean="0"/>
              <a:t>организационно-распорядительный документ, являющийся </a:t>
            </a:r>
            <a:r>
              <a:rPr lang="ru-RU" sz="1100" dirty="0"/>
              <a:t>основанием прекращения доступа к размещению информации на официальном </a:t>
            </a:r>
            <a:r>
              <a:rPr lang="ru-RU" sz="1100" dirty="0" smtClean="0"/>
              <a:t>сайте.</a:t>
            </a:r>
            <a:endParaRPr lang="ru-RU" sz="1100" dirty="0"/>
          </a:p>
          <a:p>
            <a:pPr algn="ctr"/>
            <a:r>
              <a:rPr lang="ru-RU" sz="1100" dirty="0" smtClean="0"/>
              <a:t>- Заявка представляется  </a:t>
            </a:r>
            <a:r>
              <a:rPr lang="ru-RU" sz="1100" dirty="0"/>
              <a:t>в </a:t>
            </a:r>
            <a:r>
              <a:rPr lang="ru-RU" sz="1100" dirty="0" smtClean="0"/>
              <a:t>территориальный орган Федерального казначейства </a:t>
            </a:r>
            <a:r>
              <a:rPr lang="ru-RU" sz="1100" dirty="0"/>
              <a:t>по месту нахождения уполномоченного органа в порядке, соответствующем порядку подачи Заявки на регистрацию в соответствии с п. 5-6 </a:t>
            </a:r>
            <a:r>
              <a:rPr lang="ru-RU" sz="1100" dirty="0" smtClean="0"/>
              <a:t>Порядка.</a:t>
            </a:r>
            <a:endParaRPr lang="ru-RU" sz="11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099335" y="482914"/>
            <a:ext cx="88629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FF0000"/>
                </a:solidFill>
              </a:rPr>
              <a:t>Формируется в случае ликвидации уполномоченного органа, реорганизации уполномоченного органа в форме его слияния, присоединения или разделения, прекращения </a:t>
            </a:r>
            <a:r>
              <a:rPr lang="ru-RU" sz="1600" dirty="0" smtClean="0">
                <a:solidFill>
                  <a:srgbClr val="FF0000"/>
                </a:solidFill>
              </a:rPr>
              <a:t>выполнения функций уполномоченного органа 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2"/>
          <p:cNvSpPr/>
          <p:nvPr/>
        </p:nvSpPr>
        <p:spPr>
          <a:xfrm>
            <a:off x="385321" y="1866480"/>
            <a:ext cx="2714014" cy="738664"/>
          </a:xfrm>
          <a:prstGeom prst="rect">
            <a:avLst/>
          </a:prstGeom>
          <a:effectLst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dirty="0" smtClean="0"/>
              <a:t>Заявка на внесение изменений проверяется аналогично Заявке на регистрацию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84701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9</a:t>
            </a:fld>
            <a:endParaRPr lang="ru-RU" alt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626709" y="106186"/>
            <a:ext cx="8029574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  <a:t>При </a:t>
            </a:r>
            <a:r>
              <a:rPr lang="ru-RU" altLang="ru-RU" sz="2400" dirty="0" smtClean="0">
                <a:solidFill>
                  <a:srgbClr val="2FA414"/>
                </a:solidFill>
                <a:sym typeface="Arial" pitchFamily="34" charset="0"/>
              </a:rPr>
              <a:t>положительном </a:t>
            </a:r>
            <a:r>
              <a:rPr lang="ru-RU" altLang="ru-RU" sz="2400" dirty="0">
                <a:solidFill>
                  <a:srgbClr val="0070C0"/>
                </a:solidFill>
                <a:sym typeface="Arial" pitchFamily="34" charset="0"/>
              </a:rPr>
              <a:t>результате </a:t>
            </a:r>
            <a: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  <a:t>проверки </a:t>
            </a:r>
          </a:p>
          <a:p>
            <a:pPr algn="ctr"/>
            <a: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  <a:t>(</a:t>
            </a:r>
            <a:r>
              <a:rPr lang="ru-RU" altLang="ru-RU" sz="2400" dirty="0">
                <a:solidFill>
                  <a:srgbClr val="0070C0"/>
                </a:solidFill>
                <a:sym typeface="Arial" pitchFamily="34" charset="0"/>
              </a:rPr>
              <a:t>п. 11 </a:t>
            </a:r>
            <a: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  <a:t>Порядка)</a:t>
            </a:r>
            <a:endParaRPr lang="ru-RU" altLang="ru-RU" sz="2400" dirty="0">
              <a:solidFill>
                <a:srgbClr val="0070C0"/>
              </a:solidFill>
              <a:sym typeface="Arial" pitchFamily="34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670241578"/>
              </p:ext>
            </p:extLst>
          </p:nvPr>
        </p:nvGraphicFramePr>
        <p:xfrm>
          <a:off x="454542" y="1570652"/>
          <a:ext cx="8128000" cy="475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85451" y="1285103"/>
            <a:ext cx="5461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Roboto"/>
              </a:rPr>
              <a:t>Сотрудник территориального органа Федерального казначейства в течение 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7 рабочих дней</a:t>
            </a:r>
            <a:r>
              <a:rPr lang="ru-RU" sz="1600" dirty="0" smtClean="0">
                <a:latin typeface="Roboto"/>
              </a:rPr>
              <a:t>, следующих за днем получения документов:</a:t>
            </a:r>
            <a:endParaRPr lang="ru-RU" sz="1600" dirty="0">
              <a:latin typeface="Roboto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9999" y="2083492"/>
            <a:ext cx="3486284" cy="29949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Скругленная прямоугольная выноска 9"/>
          <p:cNvSpPr/>
          <p:nvPr/>
        </p:nvSpPr>
        <p:spPr>
          <a:xfrm>
            <a:off x="4417541" y="5667632"/>
            <a:ext cx="6585047" cy="890796"/>
          </a:xfrm>
          <a:prstGeom prst="wedgeRoundRectCallout">
            <a:avLst>
              <a:gd name="adj1" fmla="val 48294"/>
              <a:gd name="adj2" fmla="val -137020"/>
              <a:gd name="adj3" fmla="val 16667"/>
            </a:avLst>
          </a:prstGeom>
          <a:solidFill>
            <a:srgbClr val="F4D1C2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Подписывается </a:t>
            </a:r>
            <a:r>
              <a:rPr lang="ru-RU" sz="1100" dirty="0">
                <a:solidFill>
                  <a:schemeClr val="tx1"/>
                </a:solidFill>
              </a:rPr>
              <a:t>уполномоченным лицом территориального органа Федерального казначейства с указанием должности, расшифровки подписи, содержащей инициалы и фамилию уполномоченного лица территориального органа Федерального казначейства, номера телефона ответственного исполнителя и даты, оформленной словесно-цифровым </a:t>
            </a:r>
            <a:r>
              <a:rPr lang="ru-RU" sz="1100" dirty="0" smtClean="0">
                <a:solidFill>
                  <a:schemeClr val="tx1"/>
                </a:solidFill>
              </a:rPr>
              <a:t>способом</a:t>
            </a:r>
            <a:endParaRPr lang="ru-RU" sz="1100" dirty="0">
              <a:solidFill>
                <a:schemeClr val="tx1"/>
              </a:solidFill>
            </a:endParaRPr>
          </a:p>
        </p:txBody>
      </p:sp>
      <p:pic>
        <p:nvPicPr>
          <p:cNvPr id="11" name="Picture 3" descr="C:\Users\3090\AppData\Local\Microsoft\Windows\Temporary Internet Files\Content.IE5\I203Z7DC\04231536-photo-microsoft-safety-scanner-mss-logo-mikeklo[1]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3393" y="420702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219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517" y="1282700"/>
            <a:ext cx="2812754" cy="241632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10</a:t>
            </a:fld>
            <a:endParaRPr lang="ru-RU" alt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626709" y="242116"/>
            <a:ext cx="8029574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  <a:t>При </a:t>
            </a:r>
            <a:r>
              <a:rPr lang="ru-RU" altLang="ru-RU" sz="2400" dirty="0" smtClean="0">
                <a:solidFill>
                  <a:srgbClr val="FF0000"/>
                </a:solidFill>
                <a:sym typeface="Arial" pitchFamily="34" charset="0"/>
              </a:rPr>
              <a:t>отрицательном</a:t>
            </a:r>
            <a: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  <a:t> результате проверки</a:t>
            </a:r>
          </a:p>
          <a:p>
            <a:pPr algn="ctr"/>
            <a: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  <a:t>(п. 13 Порядка)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378911639"/>
              </p:ext>
            </p:extLst>
          </p:nvPr>
        </p:nvGraphicFramePr>
        <p:xfrm>
          <a:off x="-272191" y="1073113"/>
          <a:ext cx="8128000" cy="475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373660" y="908698"/>
            <a:ext cx="5461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Roboto"/>
              </a:rPr>
              <a:t>Сотрудник территориального органа Федерального казначейства в течение 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7 рабочих дней</a:t>
            </a:r>
            <a:r>
              <a:rPr lang="ru-RU" sz="1600" dirty="0" smtClean="0">
                <a:latin typeface="Roboto"/>
              </a:rPr>
              <a:t>, следующих за днем получения документов:</a:t>
            </a:r>
            <a:endParaRPr lang="ru-RU" sz="1600" dirty="0">
              <a:latin typeface="Roboto"/>
            </a:endParaRPr>
          </a:p>
        </p:txBody>
      </p:sp>
      <p:pic>
        <p:nvPicPr>
          <p:cNvPr id="7" name="Picture 4" descr="C:\Users\3090\AppData\Local\Microsoft\Windows\Temporary Internet Files\Content.IE5\2WZU8IB2\300px-No_sign.svg[1]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89764">
            <a:off x="7709134" y="2394586"/>
            <a:ext cx="840941" cy="840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2894" y="2007408"/>
            <a:ext cx="2905623" cy="20323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Скругленная прямоугольная выноска 9"/>
          <p:cNvSpPr/>
          <p:nvPr/>
        </p:nvSpPr>
        <p:spPr>
          <a:xfrm>
            <a:off x="6835348" y="4080563"/>
            <a:ext cx="4459412" cy="1788005"/>
          </a:xfrm>
          <a:prstGeom prst="wedgeRoundRectCallout">
            <a:avLst>
              <a:gd name="adj1" fmla="val -14165"/>
              <a:gd name="adj2" fmla="val -82205"/>
              <a:gd name="adj3" fmla="val 16667"/>
            </a:avLst>
          </a:prstGeom>
          <a:solidFill>
            <a:srgbClr val="F4D1C2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Заявка  и Протокол </a:t>
            </a:r>
            <a:r>
              <a:rPr lang="ru-RU" sz="1200" dirty="0">
                <a:solidFill>
                  <a:schemeClr val="tx1"/>
                </a:solidFill>
              </a:rPr>
              <a:t>рассмотрения документов с указанием причин отрицательного результата </a:t>
            </a:r>
            <a:r>
              <a:rPr lang="ru-RU" sz="1200" dirty="0" smtClean="0">
                <a:solidFill>
                  <a:schemeClr val="tx1"/>
                </a:solidFill>
              </a:rPr>
              <a:t>подписываются уполномоченным лицом территориального органа Федерального казначейства с указанием должности, расшифровки подписи, содержащей инициалы и фамилию уполномоченного лица территориального органа Федерального </a:t>
            </a:r>
            <a:r>
              <a:rPr lang="ru-RU" sz="1100" dirty="0" smtClean="0">
                <a:solidFill>
                  <a:schemeClr val="tx1"/>
                </a:solidFill>
              </a:rPr>
              <a:t>казначейства</a:t>
            </a:r>
            <a:r>
              <a:rPr lang="ru-RU" sz="1200" dirty="0" smtClean="0">
                <a:solidFill>
                  <a:schemeClr val="tx1"/>
                </a:solidFill>
              </a:rPr>
              <a:t>, номера телефона ответственного исполнителя и даты, оформленной словесно-цифровым способом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1301" y="4292600"/>
            <a:ext cx="6594048" cy="2326389"/>
          </a:xfrm>
          <a:prstGeom prst="roundRect">
            <a:avLst/>
          </a:prstGeom>
          <a:ln/>
          <a:effectLst>
            <a:softEdge rad="3175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b="1" dirty="0" smtClean="0"/>
              <a:t>Причины отрицательного результата рассмотрения Заявки и документов:</a:t>
            </a:r>
          </a:p>
          <a:p>
            <a:r>
              <a:rPr lang="ru-RU" sz="1100" dirty="0" smtClean="0"/>
              <a:t>- отсутствие в </a:t>
            </a:r>
            <a:r>
              <a:rPr lang="ru-RU" sz="1100" dirty="0"/>
              <a:t>представленной Заявке реквизитов, предусмотренных к заполнению в соответствии с </a:t>
            </a:r>
            <a:r>
              <a:rPr lang="ru-RU" sz="1100" dirty="0" smtClean="0"/>
              <a:t>    Порядком</a:t>
            </a:r>
            <a:r>
              <a:rPr lang="ru-RU" sz="1100" dirty="0"/>
              <a:t>, а также их </a:t>
            </a:r>
            <a:r>
              <a:rPr lang="ru-RU" sz="1100" dirty="0" smtClean="0"/>
              <a:t>несоответствие </a:t>
            </a:r>
            <a:r>
              <a:rPr lang="ru-RU" sz="1100" dirty="0"/>
              <a:t>друг другу;</a:t>
            </a:r>
          </a:p>
          <a:p>
            <a:r>
              <a:rPr lang="ru-RU" sz="1100" dirty="0"/>
              <a:t>- н</a:t>
            </a:r>
            <a:r>
              <a:rPr lang="ru-RU" sz="1100" dirty="0" smtClean="0"/>
              <a:t>есоответствие формы </a:t>
            </a:r>
            <a:r>
              <a:rPr lang="ru-RU" sz="1100" dirty="0"/>
              <a:t>представленной Заявки </a:t>
            </a:r>
            <a:r>
              <a:rPr lang="ru-RU" sz="1100" dirty="0" smtClean="0"/>
              <a:t>форме</a:t>
            </a:r>
            <a:r>
              <a:rPr lang="ru-RU" sz="1100" dirty="0" smtClean="0">
                <a:solidFill>
                  <a:schemeClr val="tx1"/>
                </a:solidFill>
              </a:rPr>
              <a:t>, установленной Порядком;</a:t>
            </a:r>
            <a:endParaRPr lang="ru-RU" sz="1100" dirty="0">
              <a:solidFill>
                <a:schemeClr val="tx1"/>
              </a:solidFill>
              <a:hlinkClick r:id="rId10"/>
            </a:endParaRPr>
          </a:p>
          <a:p>
            <a:r>
              <a:rPr lang="ru-RU" sz="1100" dirty="0"/>
              <a:t>- </a:t>
            </a:r>
            <a:r>
              <a:rPr lang="ru-RU" sz="1100" dirty="0" smtClean="0"/>
              <a:t>наличие в </a:t>
            </a:r>
            <a:r>
              <a:rPr lang="ru-RU" sz="1100" dirty="0"/>
              <a:t>представленной Заявке </a:t>
            </a:r>
            <a:r>
              <a:rPr lang="ru-RU" sz="1100" dirty="0" smtClean="0"/>
              <a:t>исправлений;</a:t>
            </a:r>
            <a:endParaRPr lang="ru-RU" sz="1100" dirty="0"/>
          </a:p>
          <a:p>
            <a:r>
              <a:rPr lang="ru-RU" sz="1100" dirty="0"/>
              <a:t>- </a:t>
            </a:r>
            <a:r>
              <a:rPr lang="ru-RU" sz="1100" dirty="0" smtClean="0"/>
              <a:t>несоответствие </a:t>
            </a:r>
            <a:r>
              <a:rPr lang="ru-RU" sz="1100" dirty="0"/>
              <a:t>реквизитов Заявки представленным копиям подтверждающих документов;</a:t>
            </a:r>
          </a:p>
          <a:p>
            <a:r>
              <a:rPr lang="ru-RU" sz="1100" dirty="0" smtClean="0"/>
              <a:t>- неполный комплект </a:t>
            </a:r>
            <a:r>
              <a:rPr lang="ru-RU" sz="1100" dirty="0"/>
              <a:t>представленных </a:t>
            </a:r>
            <a:r>
              <a:rPr lang="ru-RU" sz="1100" dirty="0" smtClean="0"/>
              <a:t>документов;</a:t>
            </a:r>
          </a:p>
          <a:p>
            <a:r>
              <a:rPr lang="ru-RU" sz="1100" dirty="0" smtClean="0"/>
              <a:t>- представление незаверенных копий </a:t>
            </a:r>
            <a:r>
              <a:rPr lang="ru-RU" sz="1100" dirty="0"/>
              <a:t>подтверждающих </a:t>
            </a:r>
            <a:r>
              <a:rPr lang="ru-RU" sz="1100" dirty="0" smtClean="0"/>
              <a:t>документов;</a:t>
            </a:r>
            <a:endParaRPr lang="ru-RU" sz="1100" dirty="0"/>
          </a:p>
          <a:p>
            <a:r>
              <a:rPr lang="ru-RU" sz="1100" dirty="0"/>
              <a:t>- </a:t>
            </a:r>
            <a:r>
              <a:rPr lang="ru-RU" sz="1100" dirty="0" smtClean="0"/>
              <a:t>несоответствие сведений </a:t>
            </a:r>
            <a:r>
              <a:rPr lang="ru-RU" sz="1100" dirty="0"/>
              <a:t>об уполномоченном органе, указанных в заявке, сведениям реестра участников бюджетного процесса и иных юридических лиц, не являющихся участниками бюджетного </a:t>
            </a:r>
            <a:r>
              <a:rPr lang="ru-RU" sz="1100" dirty="0" smtClean="0"/>
              <a:t>процесса.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30440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11</a:t>
            </a:fld>
            <a:endParaRPr lang="ru-RU" altLang="ru-RU" dirty="0"/>
          </a:p>
        </p:txBody>
      </p:sp>
      <p:sp>
        <p:nvSpPr>
          <p:cNvPr id="5" name="Rectangle 2"/>
          <p:cNvSpPr>
            <a:spLocks noGrp="1"/>
          </p:cNvSpPr>
          <p:nvPr>
            <p:ph idx="1"/>
          </p:nvPr>
        </p:nvSpPr>
        <p:spPr bwMode="auto">
          <a:xfrm>
            <a:off x="1694937" y="1210962"/>
            <a:ext cx="8346988" cy="3672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marL="0" indent="0" algn="ctr">
              <a:spcBef>
                <a:spcPts val="600"/>
              </a:spcBef>
              <a:buNone/>
            </a:pPr>
            <a:r>
              <a:rPr kumimoji="0" lang="ru-RU" altLang="ru-RU" sz="2800" b="1" dirty="0" smtClean="0">
                <a:solidFill>
                  <a:srgbClr val="376092"/>
                </a:solidFill>
                <a:latin typeface="Arial" pitchFamily="34" charset="0"/>
              </a:rPr>
              <a:t>2. Мониторинг </a:t>
            </a:r>
            <a:r>
              <a:rPr kumimoji="0" lang="ru-RU" altLang="ru-RU" sz="2800" b="1" dirty="0">
                <a:solidFill>
                  <a:srgbClr val="376092"/>
                </a:solidFill>
                <a:latin typeface="Arial" pitchFamily="34" charset="0"/>
              </a:rPr>
              <a:t>размещения сведений о независимой оценке качества оказания услуг организациями социальной сферы</a:t>
            </a:r>
          </a:p>
        </p:txBody>
      </p:sp>
    </p:spTree>
    <p:extLst>
      <p:ext uri="{BB962C8B-B14F-4D97-AF65-F5344CB8AC3E}">
        <p14:creationId xmlns:p14="http://schemas.microsoft.com/office/powerpoint/2010/main" val="2663743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86800" y="6356350"/>
            <a:ext cx="2743200" cy="365125"/>
          </a:xfrm>
        </p:spPr>
        <p:txBody>
          <a:bodyPr/>
          <a:lstStyle/>
          <a:p>
            <a:fld id="{4D397DCB-2821-4486-AA53-086096FD989A}" type="slidenum">
              <a:rPr lang="ru-RU" altLang="ru-RU" smtClean="0"/>
              <a:pPr/>
              <a:t>12</a:t>
            </a:fld>
            <a:endParaRPr lang="ru-RU" alt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604" y="1403314"/>
            <a:ext cx="2753583" cy="35610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886199" y="242116"/>
            <a:ext cx="7770083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  <a:t>Мониторинг размещения сведений о независимой оценке на </a:t>
            </a:r>
            <a:r>
              <a:rPr lang="en-US" altLang="ru-RU" sz="2400" dirty="0" smtClean="0">
                <a:solidFill>
                  <a:srgbClr val="0070C0"/>
                </a:solidFill>
                <a:sym typeface="Arial" pitchFamily="34" charset="0"/>
              </a:rPr>
              <a:t>bus.gov.ru</a:t>
            </a:r>
            <a:endParaRPr lang="ru-RU" altLang="ru-RU" sz="2400" dirty="0" smtClean="0">
              <a:solidFill>
                <a:srgbClr val="0070C0"/>
              </a:solidFill>
              <a:sym typeface="Arial" pitchFamily="34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090827545"/>
              </p:ext>
            </p:extLst>
          </p:nvPr>
        </p:nvGraphicFramePr>
        <p:xfrm>
          <a:off x="787400" y="1612901"/>
          <a:ext cx="5448300" cy="43560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845" y="4351339"/>
            <a:ext cx="3654038" cy="217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21"/>
          <p:cNvSpPr txBox="1">
            <a:spLocks noChangeArrowheads="1"/>
          </p:cNvSpPr>
          <p:nvPr/>
        </p:nvSpPr>
        <p:spPr bwMode="auto">
          <a:xfrm>
            <a:off x="9679781" y="2022475"/>
            <a:ext cx="2399680" cy="783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927" tIns="52464" rIns="104927" bIns="52464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rgbClr val="00B0F0"/>
                </a:solidFill>
                <a:latin typeface="Arial" pitchFamily="34" charset="0"/>
              </a:rPr>
              <a:t>1061 </a:t>
            </a:r>
            <a:r>
              <a:rPr lang="ru-RU" altLang="ru-RU" sz="1400" b="1" dirty="0">
                <a:solidFill>
                  <a:srgbClr val="00B0F0"/>
                </a:solidFill>
                <a:latin typeface="Arial" pitchFamily="34" charset="0"/>
              </a:rPr>
              <a:t>сведений об уполномоченных органах</a:t>
            </a:r>
          </a:p>
        </p:txBody>
      </p:sp>
      <p:sp>
        <p:nvSpPr>
          <p:cNvPr id="13" name="TextBox 25"/>
          <p:cNvSpPr txBox="1">
            <a:spLocks noChangeArrowheads="1"/>
          </p:cNvSpPr>
          <p:nvPr/>
        </p:nvSpPr>
        <p:spPr bwMode="auto">
          <a:xfrm>
            <a:off x="9654380" y="3570288"/>
            <a:ext cx="2474119" cy="536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927" tIns="52464" rIns="104927" bIns="52464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srgbClr val="71C210"/>
                </a:solidFill>
                <a:latin typeface="Arial" pitchFamily="34" charset="0"/>
              </a:rPr>
              <a:t>148 </a:t>
            </a:r>
            <a:r>
              <a:rPr lang="ru-RU" altLang="ru-RU" sz="1400" b="1" dirty="0">
                <a:solidFill>
                  <a:srgbClr val="71C210"/>
                </a:solidFill>
                <a:latin typeface="Arial" pitchFamily="34" charset="0"/>
              </a:rPr>
              <a:t>сведений об операторах</a:t>
            </a:r>
          </a:p>
        </p:txBody>
      </p:sp>
      <p:sp>
        <p:nvSpPr>
          <p:cNvPr id="14" name="TextBox 21"/>
          <p:cNvSpPr txBox="1">
            <a:spLocks noChangeArrowheads="1"/>
          </p:cNvSpPr>
          <p:nvPr/>
        </p:nvSpPr>
        <p:spPr bwMode="auto">
          <a:xfrm>
            <a:off x="9646443" y="2828926"/>
            <a:ext cx="2497628" cy="752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927" tIns="52464" rIns="104927" bIns="52464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srgbClr val="00B050"/>
                </a:solidFill>
                <a:latin typeface="Arial" pitchFamily="34" charset="0"/>
              </a:rPr>
              <a:t>383 сведений </a:t>
            </a:r>
            <a:r>
              <a:rPr lang="ru-RU" altLang="ru-RU" sz="1400" b="1" dirty="0">
                <a:solidFill>
                  <a:srgbClr val="00B050"/>
                </a:solidFill>
                <a:latin typeface="Arial" pitchFamily="34" charset="0"/>
              </a:rPr>
              <a:t>об общественных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>
                <a:solidFill>
                  <a:srgbClr val="00B050"/>
                </a:solidFill>
                <a:latin typeface="Arial" pitchFamily="34" charset="0"/>
              </a:rPr>
              <a:t>советах</a:t>
            </a:r>
          </a:p>
        </p:txBody>
      </p:sp>
      <p:sp>
        <p:nvSpPr>
          <p:cNvPr id="15" name="TextBox 21"/>
          <p:cNvSpPr txBox="1">
            <a:spLocks noChangeArrowheads="1"/>
          </p:cNvSpPr>
          <p:nvPr/>
        </p:nvSpPr>
        <p:spPr bwMode="auto">
          <a:xfrm>
            <a:off x="9768681" y="1655763"/>
            <a:ext cx="1931498" cy="352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927" tIns="52464" rIns="104927" bIns="52464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ru-RU" altLang="ru-RU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</a:rPr>
              <a:t>Р</a:t>
            </a:r>
            <a:r>
              <a:rPr lang="ru-RU" altLang="ru-RU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</a:rPr>
              <a:t>азмещено:</a:t>
            </a:r>
            <a:endParaRPr lang="ru-RU" altLang="ru-RU" sz="14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92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9194103" y="6356350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512CD5A9-0B3A-4039-A669-4783467C2293}" type="slidenum">
              <a:rPr lang="ru-RU" altLang="ru-RU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200" dirty="0">
              <a:solidFill>
                <a:srgbClr val="898989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53993" y="295085"/>
            <a:ext cx="7724503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2000" dirty="0" smtClean="0">
                <a:solidFill>
                  <a:srgbClr val="0070C0"/>
                </a:solidFill>
                <a:sym typeface="Arial" pitchFamily="34" charset="0"/>
              </a:rPr>
              <a:t> Поддержка пользователей сайта</a:t>
            </a:r>
            <a:endParaRPr lang="ru-RU" altLang="ru-RU" sz="2000" dirty="0">
              <a:solidFill>
                <a:srgbClr val="0070C0"/>
              </a:solidFill>
              <a:sym typeface="Arial" pitchFamily="34" charset="0"/>
            </a:endParaRPr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>
            <a:off x="1201719" y="4819168"/>
            <a:ext cx="10436490" cy="731240"/>
          </a:xfrm>
          <a:custGeom>
            <a:avLst/>
            <a:gdLst>
              <a:gd name="T0" fmla="*/ 0 w 5689348"/>
              <a:gd name="T1" fmla="*/ 93687 h 1008846"/>
              <a:gd name="T2" fmla="*/ 103431 w 5689348"/>
              <a:gd name="T3" fmla="*/ 0 h 1008846"/>
              <a:gd name="T4" fmla="*/ 5729490 w 5689348"/>
              <a:gd name="T5" fmla="*/ 0 h 1008846"/>
              <a:gd name="T6" fmla="*/ 5832921 w 5689348"/>
              <a:gd name="T7" fmla="*/ 93687 h 1008846"/>
              <a:gd name="T8" fmla="*/ 5832921 w 5689348"/>
              <a:gd name="T9" fmla="*/ 843184 h 1008846"/>
              <a:gd name="T10" fmla="*/ 5729490 w 5689348"/>
              <a:gd name="T11" fmla="*/ 936871 h 1008846"/>
              <a:gd name="T12" fmla="*/ 103431 w 5689348"/>
              <a:gd name="T13" fmla="*/ 936871 h 1008846"/>
              <a:gd name="T14" fmla="*/ 0 w 5689348"/>
              <a:gd name="T15" fmla="*/ 843184 h 1008846"/>
              <a:gd name="T16" fmla="*/ 0 w 5689348"/>
              <a:gd name="T17" fmla="*/ 93687 h 100884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689348"/>
              <a:gd name="T28" fmla="*/ 0 h 1008846"/>
              <a:gd name="T29" fmla="*/ 5689348 w 5689348"/>
              <a:gd name="T30" fmla="*/ 1008846 h 100884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689348" h="1008846">
                <a:moveTo>
                  <a:pt x="0" y="100885"/>
                </a:moveTo>
                <a:cubicBezTo>
                  <a:pt x="0" y="45168"/>
                  <a:pt x="45168" y="0"/>
                  <a:pt x="100885" y="0"/>
                </a:cubicBezTo>
                <a:lnTo>
                  <a:pt x="5588463" y="0"/>
                </a:lnTo>
                <a:cubicBezTo>
                  <a:pt x="5644180" y="0"/>
                  <a:pt x="5689348" y="45168"/>
                  <a:pt x="5689348" y="100885"/>
                </a:cubicBezTo>
                <a:lnTo>
                  <a:pt x="5689348" y="907961"/>
                </a:lnTo>
                <a:cubicBezTo>
                  <a:pt x="5689348" y="963678"/>
                  <a:pt x="5644180" y="1008846"/>
                  <a:pt x="5588463" y="1008846"/>
                </a:cubicBezTo>
                <a:lnTo>
                  <a:pt x="100885" y="1008846"/>
                </a:lnTo>
                <a:cubicBezTo>
                  <a:pt x="45168" y="1008846"/>
                  <a:pt x="0" y="963678"/>
                  <a:pt x="0" y="907961"/>
                </a:cubicBezTo>
                <a:lnTo>
                  <a:pt x="0" y="100885"/>
                </a:lnTo>
                <a:close/>
              </a:path>
            </a:pathLst>
          </a:custGeom>
          <a:gradFill rotWithShape="1">
            <a:gsLst>
              <a:gs pos="0">
                <a:srgbClr val="E5EEFF"/>
              </a:gs>
              <a:gs pos="64999">
                <a:srgbClr val="BFD5FF"/>
              </a:gs>
              <a:gs pos="100000">
                <a:srgbClr val="A3C4FF"/>
              </a:gs>
            </a:gsLst>
            <a:lin ang="5400000" scaled="1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lIns="63838" tIns="63838" rIns="1102148" bIns="63838" anchor="ctr"/>
          <a:lstStyle>
            <a:lvl1pPr defTabSz="4000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4000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4000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4000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4000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4000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4000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4000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4000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just">
              <a:lnSpc>
                <a:spcPct val="90000"/>
              </a:lnSpc>
              <a:spcAft>
                <a:spcPct val="35000"/>
              </a:spcAft>
            </a:pPr>
            <a:r>
              <a:rPr lang="ru-RU" altLang="ru-RU" sz="1200" dirty="0">
                <a:solidFill>
                  <a:srgbClr val="000000"/>
                </a:solidFill>
                <a:latin typeface="Georgia" pitchFamily="18" charset="0"/>
              </a:rPr>
              <a:t>Организация технического сопровождения уполномоченных органов (</a:t>
            </a:r>
            <a:r>
              <a:rPr lang="ru-RU" altLang="ru-RU" sz="1200" b="1" dirty="0">
                <a:solidFill>
                  <a:srgbClr val="000000"/>
                </a:solidFill>
                <a:latin typeface="Georgia" pitchFamily="18" charset="0"/>
              </a:rPr>
              <a:t>телефон  8-800-555-12-42; (499) 709-0-555,</a:t>
            </a:r>
          </a:p>
          <a:p>
            <a:pPr algn="just">
              <a:lnSpc>
                <a:spcPct val="90000"/>
              </a:lnSpc>
              <a:spcAft>
                <a:spcPct val="35000"/>
              </a:spcAft>
            </a:pPr>
            <a:r>
              <a:rPr lang="ru-RU" altLang="ru-RU" sz="1200" b="1" dirty="0">
                <a:solidFill>
                  <a:srgbClr val="000000"/>
                </a:solidFill>
                <a:latin typeface="Georgia" pitchFamily="18" charset="0"/>
              </a:rPr>
              <a:t>электронная почта </a:t>
            </a:r>
            <a:r>
              <a:rPr lang="en-US" altLang="ru-RU" sz="1200" b="1" dirty="0">
                <a:solidFill>
                  <a:srgbClr val="000000"/>
                </a:solidFill>
                <a:latin typeface="Georgia" pitchFamily="18" charset="0"/>
                <a:hlinkClick r:id="rId2"/>
              </a:rPr>
              <a:t>helpdesk@bus.gov.ru</a:t>
            </a:r>
            <a:r>
              <a:rPr lang="ru-RU" altLang="ru-RU" sz="1200" b="1" dirty="0">
                <a:solidFill>
                  <a:srgbClr val="000000"/>
                </a:solidFill>
                <a:latin typeface="Georgia" pitchFamily="18" charset="0"/>
              </a:rPr>
              <a:t>; страница сайта </a:t>
            </a:r>
            <a:r>
              <a:rPr lang="en-US" altLang="ru-RU" sz="1200" b="1" dirty="0">
                <a:solidFill>
                  <a:srgbClr val="000000"/>
                </a:solidFill>
                <a:latin typeface="Georgia" pitchFamily="18" charset="0"/>
                <a:hlinkClick r:id="rId3"/>
              </a:rPr>
              <a:t>http://bus.gov.ru/pub/support</a:t>
            </a:r>
            <a:r>
              <a:rPr lang="ru-RU" altLang="ru-RU" sz="1200" b="1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ru-RU" altLang="ru-RU" sz="1200" dirty="0">
                <a:solidFill>
                  <a:srgbClr val="000000"/>
                </a:solidFill>
                <a:latin typeface="Georgia" pitchFamily="18" charset="0"/>
              </a:rPr>
              <a:t>)</a:t>
            </a:r>
            <a:endParaRPr lang="en-US" altLang="ru-RU" sz="1200" dirty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>
            <a:off x="1201719" y="1472386"/>
            <a:ext cx="10436490" cy="1000240"/>
          </a:xfrm>
          <a:custGeom>
            <a:avLst/>
            <a:gdLst>
              <a:gd name="T0" fmla="*/ 0 w 5689348"/>
              <a:gd name="T1" fmla="*/ 100833 h 1008846"/>
              <a:gd name="T2" fmla="*/ 103431 w 5689348"/>
              <a:gd name="T3" fmla="*/ 0 h 1008846"/>
              <a:gd name="T4" fmla="*/ 5729490 w 5689348"/>
              <a:gd name="T5" fmla="*/ 0 h 1008846"/>
              <a:gd name="T6" fmla="*/ 5832921 w 5689348"/>
              <a:gd name="T7" fmla="*/ 100833 h 1008846"/>
              <a:gd name="T8" fmla="*/ 5832921 w 5689348"/>
              <a:gd name="T9" fmla="*/ 907494 h 1008846"/>
              <a:gd name="T10" fmla="*/ 5729490 w 5689348"/>
              <a:gd name="T11" fmla="*/ 1008327 h 1008846"/>
              <a:gd name="T12" fmla="*/ 103431 w 5689348"/>
              <a:gd name="T13" fmla="*/ 1008327 h 1008846"/>
              <a:gd name="T14" fmla="*/ 0 w 5689348"/>
              <a:gd name="T15" fmla="*/ 907494 h 1008846"/>
              <a:gd name="T16" fmla="*/ 0 w 5689348"/>
              <a:gd name="T17" fmla="*/ 100833 h 100884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689348"/>
              <a:gd name="T28" fmla="*/ 0 h 1008846"/>
              <a:gd name="T29" fmla="*/ 5689348 w 5689348"/>
              <a:gd name="T30" fmla="*/ 1008846 h 100884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689348" h="1008846">
                <a:moveTo>
                  <a:pt x="0" y="100885"/>
                </a:moveTo>
                <a:cubicBezTo>
                  <a:pt x="0" y="45168"/>
                  <a:pt x="45168" y="0"/>
                  <a:pt x="100885" y="0"/>
                </a:cubicBezTo>
                <a:lnTo>
                  <a:pt x="5588463" y="0"/>
                </a:lnTo>
                <a:cubicBezTo>
                  <a:pt x="5644180" y="0"/>
                  <a:pt x="5689348" y="45168"/>
                  <a:pt x="5689348" y="100885"/>
                </a:cubicBezTo>
                <a:lnTo>
                  <a:pt x="5689348" y="907961"/>
                </a:lnTo>
                <a:cubicBezTo>
                  <a:pt x="5689348" y="963678"/>
                  <a:pt x="5644180" y="1008846"/>
                  <a:pt x="5588463" y="1008846"/>
                </a:cubicBezTo>
                <a:lnTo>
                  <a:pt x="100885" y="1008846"/>
                </a:lnTo>
                <a:cubicBezTo>
                  <a:pt x="45168" y="1008846"/>
                  <a:pt x="0" y="963678"/>
                  <a:pt x="0" y="907961"/>
                </a:cubicBezTo>
                <a:lnTo>
                  <a:pt x="0" y="100885"/>
                </a:lnTo>
                <a:close/>
              </a:path>
            </a:pathLst>
          </a:custGeom>
          <a:gradFill rotWithShape="1">
            <a:gsLst>
              <a:gs pos="0">
                <a:srgbClr val="E5EEFF"/>
              </a:gs>
              <a:gs pos="64999">
                <a:srgbClr val="BFD5FF"/>
              </a:gs>
              <a:gs pos="100000">
                <a:srgbClr val="A3C4FF"/>
              </a:gs>
            </a:gsLst>
            <a:lin ang="5400000" scaled="1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lIns="63838" tIns="63838" rIns="1102148" bIns="63838" anchor="ctr"/>
          <a:lstStyle>
            <a:lvl1pPr defTabSz="4000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4000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4000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4000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4000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4000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4000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4000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4000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just">
              <a:lnSpc>
                <a:spcPct val="90000"/>
              </a:lnSpc>
              <a:spcAft>
                <a:spcPct val="35000"/>
              </a:spcAft>
            </a:pPr>
            <a:r>
              <a:rPr lang="ru-RU" altLang="ru-RU" sz="1200" b="1" dirty="0" smtClean="0">
                <a:solidFill>
                  <a:srgbClr val="000000"/>
                </a:solidFill>
                <a:latin typeface="Georgia" pitchFamily="18" charset="0"/>
              </a:rPr>
              <a:t>Письмо Федерального казначейства  от 1.10.2015 г. № 07-04-05/13-654 </a:t>
            </a:r>
            <a:r>
              <a:rPr lang="ru-RU" altLang="ru-RU" sz="1200" dirty="0" smtClean="0">
                <a:solidFill>
                  <a:srgbClr val="000000"/>
                </a:solidFill>
                <a:latin typeface="Georgia" pitchFamily="18" charset="0"/>
              </a:rPr>
              <a:t>в территориальные органы Федерального казначейства о порядке регистрации уполномоченных органов в части получения и использования сертификата ключа проверки электронной подписи, регистрации уполномоченных органов на официальном сайте для размещения информации о государственных и муниципальных учреждениях в информационно-телекоммуникационной сети «Интернет»  </a:t>
            </a:r>
            <a:endParaRPr lang="ru-RU" altLang="ru-RU" sz="1200" dirty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1201719" y="2590171"/>
            <a:ext cx="10436490" cy="710813"/>
          </a:xfrm>
          <a:custGeom>
            <a:avLst/>
            <a:gdLst>
              <a:gd name="T0" fmla="*/ 0 w 5833323"/>
              <a:gd name="T1" fmla="*/ 97181 h 971385"/>
              <a:gd name="T2" fmla="*/ 97132 w 5833323"/>
              <a:gd name="T3" fmla="*/ 0 h 971385"/>
              <a:gd name="T4" fmla="*/ 5735790 w 5833323"/>
              <a:gd name="T5" fmla="*/ 0 h 971385"/>
              <a:gd name="T6" fmla="*/ 5832922 w 5833323"/>
              <a:gd name="T7" fmla="*/ 97181 h 971385"/>
              <a:gd name="T8" fmla="*/ 5832921 w 5833323"/>
              <a:gd name="T9" fmla="*/ 874625 h 971385"/>
              <a:gd name="T10" fmla="*/ 5735789 w 5833323"/>
              <a:gd name="T11" fmla="*/ 971806 h 971385"/>
              <a:gd name="T12" fmla="*/ 97132 w 5833323"/>
              <a:gd name="T13" fmla="*/ 971805 h 971385"/>
              <a:gd name="T14" fmla="*/ 0 w 5833323"/>
              <a:gd name="T15" fmla="*/ 874624 h 971385"/>
              <a:gd name="T16" fmla="*/ 0 w 5833323"/>
              <a:gd name="T17" fmla="*/ 97181 h 97138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833323"/>
              <a:gd name="T28" fmla="*/ 0 h 971385"/>
              <a:gd name="T29" fmla="*/ 5833323 w 5833323"/>
              <a:gd name="T30" fmla="*/ 971385 h 97138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833323" h="971385">
                <a:moveTo>
                  <a:pt x="0" y="97139"/>
                </a:moveTo>
                <a:cubicBezTo>
                  <a:pt x="0" y="43491"/>
                  <a:pt x="43491" y="0"/>
                  <a:pt x="97139" y="0"/>
                </a:cubicBezTo>
                <a:lnTo>
                  <a:pt x="5736185" y="0"/>
                </a:lnTo>
                <a:cubicBezTo>
                  <a:pt x="5789833" y="0"/>
                  <a:pt x="5833324" y="43491"/>
                  <a:pt x="5833324" y="97139"/>
                </a:cubicBezTo>
                <a:cubicBezTo>
                  <a:pt x="5833324" y="356175"/>
                  <a:pt x="5833323" y="615211"/>
                  <a:pt x="5833323" y="874247"/>
                </a:cubicBezTo>
                <a:cubicBezTo>
                  <a:pt x="5833323" y="927895"/>
                  <a:pt x="5789832" y="971386"/>
                  <a:pt x="5736184" y="971386"/>
                </a:cubicBezTo>
                <a:lnTo>
                  <a:pt x="97139" y="971385"/>
                </a:lnTo>
                <a:cubicBezTo>
                  <a:pt x="43491" y="971385"/>
                  <a:pt x="0" y="927894"/>
                  <a:pt x="0" y="874246"/>
                </a:cubicBezTo>
                <a:lnTo>
                  <a:pt x="0" y="97139"/>
                </a:lnTo>
                <a:close/>
              </a:path>
            </a:pathLst>
          </a:custGeom>
          <a:gradFill rotWithShape="1">
            <a:gsLst>
              <a:gs pos="0">
                <a:srgbClr val="E5EEFF"/>
              </a:gs>
              <a:gs pos="64999">
                <a:srgbClr val="BFD5FF"/>
              </a:gs>
              <a:gs pos="100000">
                <a:srgbClr val="A3C4FF"/>
              </a:gs>
            </a:gsLst>
            <a:lin ang="5400000" scaled="1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lIns="74171" tIns="74171" rIns="1266955" bIns="74171" anchor="ctr"/>
          <a:lstStyle>
            <a:lvl1pPr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r>
              <a:rPr lang="ru-RU" sz="1200" b="1" dirty="0">
                <a:solidFill>
                  <a:srgbClr val="000000"/>
                </a:solidFill>
                <a:latin typeface="Georgia" pitchFamily="18" charset="0"/>
              </a:rPr>
              <a:t>Регламент Удостоверяющего центра </a:t>
            </a:r>
            <a:r>
              <a:rPr lang="ru-RU" sz="1200" dirty="0">
                <a:solidFill>
                  <a:srgbClr val="000000"/>
                </a:solidFill>
                <a:latin typeface="Georgia" pitchFamily="18" charset="0"/>
              </a:rPr>
              <a:t>Федерального казначейства, утвержденный приказом Федерального казначейства  </a:t>
            </a:r>
          </a:p>
          <a:p>
            <a:r>
              <a:rPr lang="ru-RU" sz="1200" dirty="0">
                <a:solidFill>
                  <a:srgbClr val="000000"/>
                </a:solidFill>
                <a:latin typeface="Georgia" pitchFamily="18" charset="0"/>
              </a:rPr>
              <a:t>от 31 июля 2015 г. № 197 (при получении ЭЦП в Федеральном казначействе)</a:t>
            </a:r>
          </a:p>
        </p:txBody>
      </p:sp>
      <p:sp>
        <p:nvSpPr>
          <p:cNvPr id="13" name="Полилиния 12"/>
          <p:cNvSpPr/>
          <p:nvPr/>
        </p:nvSpPr>
        <p:spPr bwMode="auto">
          <a:xfrm>
            <a:off x="10054257" y="2164624"/>
            <a:ext cx="836247" cy="616004"/>
          </a:xfrm>
          <a:custGeom>
            <a:avLst/>
            <a:gdLst>
              <a:gd name="connsiteX0" fmla="*/ 0 w 882238"/>
              <a:gd name="connsiteY0" fmla="*/ 485231 h 882238"/>
              <a:gd name="connsiteX1" fmla="*/ 198504 w 882238"/>
              <a:gd name="connsiteY1" fmla="*/ 485231 h 882238"/>
              <a:gd name="connsiteX2" fmla="*/ 198504 w 882238"/>
              <a:gd name="connsiteY2" fmla="*/ 0 h 882238"/>
              <a:gd name="connsiteX3" fmla="*/ 683734 w 882238"/>
              <a:gd name="connsiteY3" fmla="*/ 0 h 882238"/>
              <a:gd name="connsiteX4" fmla="*/ 683734 w 882238"/>
              <a:gd name="connsiteY4" fmla="*/ 485231 h 882238"/>
              <a:gd name="connsiteX5" fmla="*/ 882238 w 882238"/>
              <a:gd name="connsiteY5" fmla="*/ 485231 h 882238"/>
              <a:gd name="connsiteX6" fmla="*/ 441119 w 882238"/>
              <a:gd name="connsiteY6" fmla="*/ 882238 h 882238"/>
              <a:gd name="connsiteX7" fmla="*/ 0 w 882238"/>
              <a:gd name="connsiteY7" fmla="*/ 485231 h 882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82238" h="882238">
                <a:moveTo>
                  <a:pt x="0" y="485231"/>
                </a:moveTo>
                <a:lnTo>
                  <a:pt x="198504" y="485231"/>
                </a:lnTo>
                <a:lnTo>
                  <a:pt x="198504" y="0"/>
                </a:lnTo>
                <a:lnTo>
                  <a:pt x="683734" y="0"/>
                </a:lnTo>
                <a:lnTo>
                  <a:pt x="683734" y="485231"/>
                </a:lnTo>
                <a:lnTo>
                  <a:pt x="882238" y="485231"/>
                </a:lnTo>
                <a:lnTo>
                  <a:pt x="441119" y="882238"/>
                </a:lnTo>
                <a:lnTo>
                  <a:pt x="0" y="485231"/>
                </a:lnTo>
                <a:close/>
              </a:path>
            </a:pathLst>
          </a:custGeom>
          <a:solidFill>
            <a:srgbClr val="4F4F4F">
              <a:alpha val="90000"/>
            </a:srgb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6">
              <a:alpha val="90000"/>
              <a:tint val="5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244224" rIns="244224" bIns="264074" spcCol="1270" anchor="ctr"/>
          <a:lstStyle/>
          <a:p>
            <a:pPr algn="ctr" defTabSz="1600200">
              <a:lnSpc>
                <a:spcPct val="90000"/>
              </a:lnSpc>
              <a:spcAft>
                <a:spcPct val="35000"/>
              </a:spcAft>
              <a:defRPr/>
            </a:pPr>
            <a:endParaRPr lang="ru-RU" sz="3600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1201719" y="4196747"/>
            <a:ext cx="10436490" cy="512413"/>
          </a:xfrm>
          <a:custGeom>
            <a:avLst/>
            <a:gdLst>
              <a:gd name="T0" fmla="*/ 0 w 5833323"/>
              <a:gd name="T1" fmla="*/ 97181 h 971385"/>
              <a:gd name="T2" fmla="*/ 97132 w 5833323"/>
              <a:gd name="T3" fmla="*/ 0 h 971385"/>
              <a:gd name="T4" fmla="*/ 5735790 w 5833323"/>
              <a:gd name="T5" fmla="*/ 0 h 971385"/>
              <a:gd name="T6" fmla="*/ 5832922 w 5833323"/>
              <a:gd name="T7" fmla="*/ 97181 h 971385"/>
              <a:gd name="T8" fmla="*/ 5832921 w 5833323"/>
              <a:gd name="T9" fmla="*/ 874625 h 971385"/>
              <a:gd name="T10" fmla="*/ 5735789 w 5833323"/>
              <a:gd name="T11" fmla="*/ 971806 h 971385"/>
              <a:gd name="T12" fmla="*/ 97132 w 5833323"/>
              <a:gd name="T13" fmla="*/ 971805 h 971385"/>
              <a:gd name="T14" fmla="*/ 0 w 5833323"/>
              <a:gd name="T15" fmla="*/ 874624 h 971385"/>
              <a:gd name="T16" fmla="*/ 0 w 5833323"/>
              <a:gd name="T17" fmla="*/ 97181 h 97138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833323"/>
              <a:gd name="T28" fmla="*/ 0 h 971385"/>
              <a:gd name="T29" fmla="*/ 5833323 w 5833323"/>
              <a:gd name="T30" fmla="*/ 971385 h 97138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833323" h="971385">
                <a:moveTo>
                  <a:pt x="0" y="97139"/>
                </a:moveTo>
                <a:cubicBezTo>
                  <a:pt x="0" y="43491"/>
                  <a:pt x="43491" y="0"/>
                  <a:pt x="97139" y="0"/>
                </a:cubicBezTo>
                <a:lnTo>
                  <a:pt x="5736185" y="0"/>
                </a:lnTo>
                <a:cubicBezTo>
                  <a:pt x="5789833" y="0"/>
                  <a:pt x="5833324" y="43491"/>
                  <a:pt x="5833324" y="97139"/>
                </a:cubicBezTo>
                <a:cubicBezTo>
                  <a:pt x="5833324" y="356175"/>
                  <a:pt x="5833323" y="615211"/>
                  <a:pt x="5833323" y="874247"/>
                </a:cubicBezTo>
                <a:cubicBezTo>
                  <a:pt x="5833323" y="927895"/>
                  <a:pt x="5789832" y="971386"/>
                  <a:pt x="5736184" y="971386"/>
                </a:cubicBezTo>
                <a:lnTo>
                  <a:pt x="97139" y="971385"/>
                </a:lnTo>
                <a:cubicBezTo>
                  <a:pt x="43491" y="971385"/>
                  <a:pt x="0" y="927894"/>
                  <a:pt x="0" y="874246"/>
                </a:cubicBezTo>
                <a:lnTo>
                  <a:pt x="0" y="97139"/>
                </a:lnTo>
                <a:close/>
              </a:path>
            </a:pathLst>
          </a:custGeom>
          <a:gradFill rotWithShape="1">
            <a:gsLst>
              <a:gs pos="0">
                <a:srgbClr val="E5EEFF"/>
              </a:gs>
              <a:gs pos="64999">
                <a:srgbClr val="BFD5FF"/>
              </a:gs>
              <a:gs pos="100000">
                <a:srgbClr val="A3C4FF"/>
              </a:gs>
            </a:gsLst>
            <a:lin ang="5400000" scaled="1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lIns="74171" tIns="74171" rIns="1266955" bIns="74171" anchor="ctr"/>
          <a:lstStyle>
            <a:lvl1pPr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r>
              <a:rPr lang="ru-RU" sz="1200" b="1" dirty="0" smtClean="0">
                <a:solidFill>
                  <a:srgbClr val="000000"/>
                </a:solidFill>
                <a:latin typeface="Georgia" pitchFamily="18" charset="0"/>
              </a:rPr>
              <a:t>Обучающие ролики </a:t>
            </a:r>
            <a:r>
              <a:rPr lang="ru-RU" sz="1200" dirty="0" smtClean="0">
                <a:solidFill>
                  <a:srgbClr val="000000"/>
                </a:solidFill>
                <a:latin typeface="Georgia" pitchFamily="18" charset="0"/>
              </a:rPr>
              <a:t>размещены на </a:t>
            </a:r>
            <a:r>
              <a:rPr lang="ru-RU" sz="1200" b="1" dirty="0" smtClean="0">
                <a:solidFill>
                  <a:srgbClr val="000000"/>
                </a:solidFill>
                <a:latin typeface="Georgia" pitchFamily="18" charset="0"/>
              </a:rPr>
              <a:t>странице</a:t>
            </a:r>
            <a:r>
              <a:rPr lang="ru-RU" sz="1200" dirty="0" smtClean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ru-RU" sz="1200" b="1" dirty="0" smtClean="0">
                <a:solidFill>
                  <a:srgbClr val="000000"/>
                </a:solidFill>
                <a:latin typeface="Georgia" pitchFamily="18" charset="0"/>
              </a:rPr>
              <a:t>Документы официального сайта ГМУ</a:t>
            </a:r>
            <a:endParaRPr lang="ru-RU" sz="1200" b="1" dirty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 bwMode="auto">
          <a:xfrm>
            <a:off x="10063401" y="4444930"/>
            <a:ext cx="836247" cy="614363"/>
          </a:xfrm>
          <a:custGeom>
            <a:avLst/>
            <a:gdLst>
              <a:gd name="connsiteX0" fmla="*/ 0 w 882238"/>
              <a:gd name="connsiteY0" fmla="*/ 485231 h 882238"/>
              <a:gd name="connsiteX1" fmla="*/ 198504 w 882238"/>
              <a:gd name="connsiteY1" fmla="*/ 485231 h 882238"/>
              <a:gd name="connsiteX2" fmla="*/ 198504 w 882238"/>
              <a:gd name="connsiteY2" fmla="*/ 0 h 882238"/>
              <a:gd name="connsiteX3" fmla="*/ 683734 w 882238"/>
              <a:gd name="connsiteY3" fmla="*/ 0 h 882238"/>
              <a:gd name="connsiteX4" fmla="*/ 683734 w 882238"/>
              <a:gd name="connsiteY4" fmla="*/ 485231 h 882238"/>
              <a:gd name="connsiteX5" fmla="*/ 882238 w 882238"/>
              <a:gd name="connsiteY5" fmla="*/ 485231 h 882238"/>
              <a:gd name="connsiteX6" fmla="*/ 441119 w 882238"/>
              <a:gd name="connsiteY6" fmla="*/ 882238 h 882238"/>
              <a:gd name="connsiteX7" fmla="*/ 0 w 882238"/>
              <a:gd name="connsiteY7" fmla="*/ 485231 h 882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82238" h="882238">
                <a:moveTo>
                  <a:pt x="0" y="485231"/>
                </a:moveTo>
                <a:lnTo>
                  <a:pt x="198504" y="485231"/>
                </a:lnTo>
                <a:lnTo>
                  <a:pt x="198504" y="0"/>
                </a:lnTo>
                <a:lnTo>
                  <a:pt x="683734" y="0"/>
                </a:lnTo>
                <a:lnTo>
                  <a:pt x="683734" y="485231"/>
                </a:lnTo>
                <a:lnTo>
                  <a:pt x="882238" y="485231"/>
                </a:lnTo>
                <a:lnTo>
                  <a:pt x="441119" y="882238"/>
                </a:lnTo>
                <a:lnTo>
                  <a:pt x="0" y="485231"/>
                </a:lnTo>
                <a:close/>
              </a:path>
            </a:pathLst>
          </a:custGeom>
          <a:solidFill>
            <a:srgbClr val="4F4F4F">
              <a:alpha val="90000"/>
            </a:srgb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6">
              <a:alpha val="90000"/>
              <a:tint val="5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244224" rIns="244224" bIns="264074" spcCol="1270" anchor="ctr"/>
          <a:lstStyle/>
          <a:p>
            <a:pPr algn="ctr" defTabSz="1600200">
              <a:lnSpc>
                <a:spcPct val="90000"/>
              </a:lnSpc>
              <a:spcAft>
                <a:spcPct val="35000"/>
              </a:spcAft>
              <a:defRPr/>
            </a:pPr>
            <a:endParaRPr lang="ru-RU" sz="3600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1201719" y="3380232"/>
            <a:ext cx="10436490" cy="710813"/>
          </a:xfrm>
          <a:custGeom>
            <a:avLst/>
            <a:gdLst>
              <a:gd name="T0" fmla="*/ 0 w 5833323"/>
              <a:gd name="T1" fmla="*/ 97181 h 971385"/>
              <a:gd name="T2" fmla="*/ 97132 w 5833323"/>
              <a:gd name="T3" fmla="*/ 0 h 971385"/>
              <a:gd name="T4" fmla="*/ 5735790 w 5833323"/>
              <a:gd name="T5" fmla="*/ 0 h 971385"/>
              <a:gd name="T6" fmla="*/ 5832922 w 5833323"/>
              <a:gd name="T7" fmla="*/ 97181 h 971385"/>
              <a:gd name="T8" fmla="*/ 5832921 w 5833323"/>
              <a:gd name="T9" fmla="*/ 874625 h 971385"/>
              <a:gd name="T10" fmla="*/ 5735789 w 5833323"/>
              <a:gd name="T11" fmla="*/ 971806 h 971385"/>
              <a:gd name="T12" fmla="*/ 97132 w 5833323"/>
              <a:gd name="T13" fmla="*/ 971805 h 971385"/>
              <a:gd name="T14" fmla="*/ 0 w 5833323"/>
              <a:gd name="T15" fmla="*/ 874624 h 971385"/>
              <a:gd name="T16" fmla="*/ 0 w 5833323"/>
              <a:gd name="T17" fmla="*/ 97181 h 97138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833323"/>
              <a:gd name="T28" fmla="*/ 0 h 971385"/>
              <a:gd name="T29" fmla="*/ 5833323 w 5833323"/>
              <a:gd name="T30" fmla="*/ 971385 h 97138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833323" h="971385">
                <a:moveTo>
                  <a:pt x="0" y="97139"/>
                </a:moveTo>
                <a:cubicBezTo>
                  <a:pt x="0" y="43491"/>
                  <a:pt x="43491" y="0"/>
                  <a:pt x="97139" y="0"/>
                </a:cubicBezTo>
                <a:lnTo>
                  <a:pt x="5736185" y="0"/>
                </a:lnTo>
                <a:cubicBezTo>
                  <a:pt x="5789833" y="0"/>
                  <a:pt x="5833324" y="43491"/>
                  <a:pt x="5833324" y="97139"/>
                </a:cubicBezTo>
                <a:cubicBezTo>
                  <a:pt x="5833324" y="356175"/>
                  <a:pt x="5833323" y="615211"/>
                  <a:pt x="5833323" y="874247"/>
                </a:cubicBezTo>
                <a:cubicBezTo>
                  <a:pt x="5833323" y="927895"/>
                  <a:pt x="5789832" y="971386"/>
                  <a:pt x="5736184" y="971386"/>
                </a:cubicBezTo>
                <a:lnTo>
                  <a:pt x="97139" y="971385"/>
                </a:lnTo>
                <a:cubicBezTo>
                  <a:pt x="43491" y="971385"/>
                  <a:pt x="0" y="927894"/>
                  <a:pt x="0" y="874246"/>
                </a:cubicBezTo>
                <a:lnTo>
                  <a:pt x="0" y="97139"/>
                </a:lnTo>
                <a:close/>
              </a:path>
            </a:pathLst>
          </a:custGeom>
          <a:gradFill rotWithShape="1">
            <a:gsLst>
              <a:gs pos="0">
                <a:srgbClr val="E5EEFF"/>
              </a:gs>
              <a:gs pos="64999">
                <a:srgbClr val="BFD5FF"/>
              </a:gs>
              <a:gs pos="100000">
                <a:srgbClr val="A3C4FF"/>
              </a:gs>
            </a:gsLst>
            <a:lin ang="5400000" scaled="1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lIns="74171" tIns="74171" rIns="1266955" bIns="74171" anchor="ctr"/>
          <a:lstStyle>
            <a:lvl1pPr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5334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5334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r>
              <a:rPr lang="ru-RU" sz="1200" b="1" dirty="0" smtClean="0">
                <a:solidFill>
                  <a:srgbClr val="000000"/>
                </a:solidFill>
                <a:latin typeface="Georgia" pitchFamily="18" charset="0"/>
              </a:rPr>
              <a:t>Документация</a:t>
            </a:r>
            <a:r>
              <a:rPr lang="ru-RU" sz="1200" dirty="0" smtClean="0">
                <a:solidFill>
                  <a:srgbClr val="000000"/>
                </a:solidFill>
                <a:latin typeface="Georgia" pitchFamily="18" charset="0"/>
              </a:rPr>
              <a:t> по размещению </a:t>
            </a:r>
            <a:r>
              <a:rPr lang="ru-RU" sz="1200" dirty="0">
                <a:solidFill>
                  <a:srgbClr val="000000"/>
                </a:solidFill>
                <a:latin typeface="Georgia" pitchFamily="18" charset="0"/>
              </a:rPr>
              <a:t>с</a:t>
            </a:r>
            <a:r>
              <a:rPr lang="ru-RU" sz="1200" dirty="0" smtClean="0">
                <a:solidFill>
                  <a:srgbClr val="000000"/>
                </a:solidFill>
                <a:latin typeface="Georgia" pitchFamily="18" charset="0"/>
              </a:rPr>
              <a:t>ведений о результатах независимой оценки качества оказания услуг размещены </a:t>
            </a:r>
            <a:r>
              <a:rPr lang="ru-RU" sz="1200" b="1" dirty="0" smtClean="0">
                <a:solidFill>
                  <a:srgbClr val="000000"/>
                </a:solidFill>
                <a:latin typeface="Georgia" pitchFamily="18" charset="0"/>
              </a:rPr>
              <a:t>в разделе Независимая оценка Официального сайта ГМУ</a:t>
            </a:r>
            <a:endParaRPr lang="ru-RU" sz="1200" b="1" dirty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14" name="Полилиния 13"/>
          <p:cNvSpPr/>
          <p:nvPr/>
        </p:nvSpPr>
        <p:spPr bwMode="auto">
          <a:xfrm>
            <a:off x="10054257" y="2993802"/>
            <a:ext cx="836247" cy="614363"/>
          </a:xfrm>
          <a:custGeom>
            <a:avLst/>
            <a:gdLst>
              <a:gd name="connsiteX0" fmla="*/ 0 w 882238"/>
              <a:gd name="connsiteY0" fmla="*/ 485231 h 882238"/>
              <a:gd name="connsiteX1" fmla="*/ 198504 w 882238"/>
              <a:gd name="connsiteY1" fmla="*/ 485231 h 882238"/>
              <a:gd name="connsiteX2" fmla="*/ 198504 w 882238"/>
              <a:gd name="connsiteY2" fmla="*/ 0 h 882238"/>
              <a:gd name="connsiteX3" fmla="*/ 683734 w 882238"/>
              <a:gd name="connsiteY3" fmla="*/ 0 h 882238"/>
              <a:gd name="connsiteX4" fmla="*/ 683734 w 882238"/>
              <a:gd name="connsiteY4" fmla="*/ 485231 h 882238"/>
              <a:gd name="connsiteX5" fmla="*/ 882238 w 882238"/>
              <a:gd name="connsiteY5" fmla="*/ 485231 h 882238"/>
              <a:gd name="connsiteX6" fmla="*/ 441119 w 882238"/>
              <a:gd name="connsiteY6" fmla="*/ 882238 h 882238"/>
              <a:gd name="connsiteX7" fmla="*/ 0 w 882238"/>
              <a:gd name="connsiteY7" fmla="*/ 485231 h 882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82238" h="882238">
                <a:moveTo>
                  <a:pt x="0" y="485231"/>
                </a:moveTo>
                <a:lnTo>
                  <a:pt x="198504" y="485231"/>
                </a:lnTo>
                <a:lnTo>
                  <a:pt x="198504" y="0"/>
                </a:lnTo>
                <a:lnTo>
                  <a:pt x="683734" y="0"/>
                </a:lnTo>
                <a:lnTo>
                  <a:pt x="683734" y="485231"/>
                </a:lnTo>
                <a:lnTo>
                  <a:pt x="882238" y="485231"/>
                </a:lnTo>
                <a:lnTo>
                  <a:pt x="441119" y="882238"/>
                </a:lnTo>
                <a:lnTo>
                  <a:pt x="0" y="485231"/>
                </a:lnTo>
                <a:close/>
              </a:path>
            </a:pathLst>
          </a:custGeom>
          <a:solidFill>
            <a:srgbClr val="4F4F4F">
              <a:alpha val="90000"/>
            </a:srgb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6">
              <a:alpha val="90000"/>
              <a:tint val="5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244224" rIns="244224" bIns="264074" spcCol="1270" anchor="ctr"/>
          <a:lstStyle/>
          <a:p>
            <a:pPr algn="ctr" defTabSz="1600200">
              <a:lnSpc>
                <a:spcPct val="90000"/>
              </a:lnSpc>
              <a:spcAft>
                <a:spcPct val="35000"/>
              </a:spcAft>
              <a:defRPr/>
            </a:pPr>
            <a:endParaRPr lang="ru-RU" sz="3600"/>
          </a:p>
        </p:txBody>
      </p:sp>
      <p:sp>
        <p:nvSpPr>
          <p:cNvPr id="20" name="Полилиния 19"/>
          <p:cNvSpPr/>
          <p:nvPr/>
        </p:nvSpPr>
        <p:spPr bwMode="auto">
          <a:xfrm>
            <a:off x="10071997" y="3735638"/>
            <a:ext cx="836247" cy="614363"/>
          </a:xfrm>
          <a:custGeom>
            <a:avLst/>
            <a:gdLst>
              <a:gd name="connsiteX0" fmla="*/ 0 w 882238"/>
              <a:gd name="connsiteY0" fmla="*/ 485231 h 882238"/>
              <a:gd name="connsiteX1" fmla="*/ 198504 w 882238"/>
              <a:gd name="connsiteY1" fmla="*/ 485231 h 882238"/>
              <a:gd name="connsiteX2" fmla="*/ 198504 w 882238"/>
              <a:gd name="connsiteY2" fmla="*/ 0 h 882238"/>
              <a:gd name="connsiteX3" fmla="*/ 683734 w 882238"/>
              <a:gd name="connsiteY3" fmla="*/ 0 h 882238"/>
              <a:gd name="connsiteX4" fmla="*/ 683734 w 882238"/>
              <a:gd name="connsiteY4" fmla="*/ 485231 h 882238"/>
              <a:gd name="connsiteX5" fmla="*/ 882238 w 882238"/>
              <a:gd name="connsiteY5" fmla="*/ 485231 h 882238"/>
              <a:gd name="connsiteX6" fmla="*/ 441119 w 882238"/>
              <a:gd name="connsiteY6" fmla="*/ 882238 h 882238"/>
              <a:gd name="connsiteX7" fmla="*/ 0 w 882238"/>
              <a:gd name="connsiteY7" fmla="*/ 485231 h 882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82238" h="882238">
                <a:moveTo>
                  <a:pt x="0" y="485231"/>
                </a:moveTo>
                <a:lnTo>
                  <a:pt x="198504" y="485231"/>
                </a:lnTo>
                <a:lnTo>
                  <a:pt x="198504" y="0"/>
                </a:lnTo>
                <a:lnTo>
                  <a:pt x="683734" y="0"/>
                </a:lnTo>
                <a:lnTo>
                  <a:pt x="683734" y="485231"/>
                </a:lnTo>
                <a:lnTo>
                  <a:pt x="882238" y="485231"/>
                </a:lnTo>
                <a:lnTo>
                  <a:pt x="441119" y="882238"/>
                </a:lnTo>
                <a:lnTo>
                  <a:pt x="0" y="485231"/>
                </a:lnTo>
                <a:close/>
              </a:path>
            </a:pathLst>
          </a:custGeom>
          <a:solidFill>
            <a:srgbClr val="4F4F4F">
              <a:alpha val="90000"/>
            </a:srgb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6">
              <a:alpha val="90000"/>
              <a:tint val="5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244224" rIns="244224" bIns="264074" spcCol="1270" anchor="ctr"/>
          <a:lstStyle/>
          <a:p>
            <a:pPr algn="ctr" defTabSz="1600200">
              <a:lnSpc>
                <a:spcPct val="90000"/>
              </a:lnSpc>
              <a:spcAft>
                <a:spcPct val="35000"/>
              </a:spcAft>
              <a:defRPr/>
            </a:pPr>
            <a:endParaRPr lang="ru-RU" sz="3600"/>
          </a:p>
        </p:txBody>
      </p:sp>
    </p:spTree>
    <p:extLst>
      <p:ext uri="{BB962C8B-B14F-4D97-AF65-F5344CB8AC3E}">
        <p14:creationId xmlns:p14="http://schemas.microsoft.com/office/powerpoint/2010/main" val="413456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86800" y="6356350"/>
            <a:ext cx="2743200" cy="365125"/>
          </a:xfrm>
        </p:spPr>
        <p:txBody>
          <a:bodyPr/>
          <a:lstStyle/>
          <a:p>
            <a:fld id="{4D397DCB-2821-4486-AA53-086096FD989A}" type="slidenum">
              <a:rPr lang="ru-RU" altLang="ru-RU" smtClean="0"/>
              <a:pPr/>
              <a:t>14</a:t>
            </a:fld>
            <a:endParaRPr lang="ru-RU" alt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886199" y="242116"/>
            <a:ext cx="7770083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2400" dirty="0" smtClean="0">
                <a:solidFill>
                  <a:srgbClr val="0070C0"/>
                </a:solidFill>
                <a:sym typeface="Arial" pitchFamily="34" charset="0"/>
              </a:rPr>
              <a:t>Новый функционал личного кабинета </a:t>
            </a:r>
            <a:r>
              <a:rPr lang="en-US" altLang="ru-RU" sz="2400" dirty="0" smtClean="0">
                <a:solidFill>
                  <a:srgbClr val="0070C0"/>
                </a:solidFill>
                <a:sym typeface="Arial" pitchFamily="34" charset="0"/>
              </a:rPr>
              <a:t>bus.gov.ru</a:t>
            </a:r>
            <a:endParaRPr lang="ru-RU" altLang="ru-RU" sz="2400" dirty="0">
              <a:solidFill>
                <a:srgbClr val="0070C0"/>
              </a:solidFill>
              <a:sym typeface="Arial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914" y="794357"/>
            <a:ext cx="4847771" cy="5571789"/>
          </a:xfrm>
          <a:prstGeom prst="rect">
            <a:avLst/>
          </a:prstGeom>
          <a:noFill/>
          <a:ln>
            <a:noFill/>
          </a:ln>
          <a:effectLst>
            <a:outerShdw blurRad="50800" dist="12700" algn="ctr" rotWithShape="0">
              <a:srgbClr val="000000">
                <a:alpha val="9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417" y="2161220"/>
            <a:ext cx="5080423" cy="1268173"/>
          </a:xfrm>
          <a:prstGeom prst="rect">
            <a:avLst/>
          </a:prstGeom>
          <a:noFill/>
          <a:ln>
            <a:noFill/>
          </a:ln>
          <a:effectLst>
            <a:outerShdw blurRad="50800" dist="12700" algn="ctr" rotWithShape="0">
              <a:srgbClr val="000000">
                <a:alpha val="9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21"/>
          <p:cNvSpPr txBox="1">
            <a:spLocks noChangeArrowheads="1"/>
          </p:cNvSpPr>
          <p:nvPr/>
        </p:nvSpPr>
        <p:spPr bwMode="auto">
          <a:xfrm>
            <a:off x="812804" y="1092765"/>
            <a:ext cx="5486400" cy="95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927" tIns="52464" rIns="104927" bIns="52464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>
              <a:lnSpc>
                <a:spcPts val="2200"/>
              </a:lnSpc>
              <a:defRPr/>
            </a:pPr>
            <a:r>
              <a:rPr lang="ru-RU" altLang="ru-RU" sz="1800" b="1" dirty="0">
                <a:solidFill>
                  <a:srgbClr val="00B050"/>
                </a:solidFill>
                <a:latin typeface="Arial" pitchFamily="34" charset="0"/>
              </a:rPr>
              <a:t>Реализована выгрузка в формат </a:t>
            </a:r>
            <a:r>
              <a:rPr lang="en-US" altLang="ru-RU" sz="1800" b="1" dirty="0" smtClean="0">
                <a:solidFill>
                  <a:srgbClr val="00B050"/>
                </a:solidFill>
                <a:latin typeface="Arial" pitchFamily="34" charset="0"/>
              </a:rPr>
              <a:t>excel</a:t>
            </a:r>
            <a:r>
              <a:rPr lang="ru-RU" altLang="ru-RU" sz="1800" b="1" dirty="0" smtClean="0">
                <a:solidFill>
                  <a:srgbClr val="00B050"/>
                </a:solidFill>
                <a:latin typeface="Arial" pitchFamily="34" charset="0"/>
              </a:rPr>
              <a:t> </a:t>
            </a:r>
            <a:r>
              <a:rPr lang="ru-RU" altLang="ru-RU" sz="1800" b="1" dirty="0">
                <a:solidFill>
                  <a:srgbClr val="00B050"/>
                </a:solidFill>
                <a:latin typeface="Arial" pitchFamily="34" charset="0"/>
              </a:rPr>
              <a:t>полного состава </a:t>
            </a:r>
            <a:r>
              <a:rPr lang="ru-RU" altLang="ru-RU" sz="1800" b="1" dirty="0" smtClean="0">
                <a:solidFill>
                  <a:srgbClr val="00B050"/>
                </a:solidFill>
                <a:latin typeface="Arial" pitchFamily="34" charset="0"/>
              </a:rPr>
              <a:t>информации </a:t>
            </a:r>
            <a:r>
              <a:rPr lang="ru-RU" altLang="ru-RU" sz="1800" b="1" dirty="0">
                <a:solidFill>
                  <a:srgbClr val="00B050"/>
                </a:solidFill>
                <a:latin typeface="Arial" pitchFamily="34" charset="0"/>
              </a:rPr>
              <a:t>о результатах независимой оценки качества оказания услуг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98" y="3686633"/>
            <a:ext cx="5608350" cy="2898330"/>
          </a:xfrm>
          <a:prstGeom prst="rect">
            <a:avLst/>
          </a:prstGeom>
          <a:noFill/>
          <a:ln>
            <a:noFill/>
          </a:ln>
          <a:effectLst>
            <a:outerShdw blurRad="50800" dist="12700" algn="ctr" rotWithShape="0">
              <a:srgbClr val="000000">
                <a:alpha val="9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712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Номер слайда 4"/>
          <p:cNvSpPr txBox="1">
            <a:spLocks noGrp="1"/>
          </p:cNvSpPr>
          <p:nvPr/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ru-RU" altLang="ru-RU" sz="1400">
              <a:latin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66347" y="2276873"/>
            <a:ext cx="8160907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www.roskazna.ru</a:t>
            </a:r>
            <a:endParaRPr lang="ru-RU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04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15904</TotalTime>
  <Words>1346</Words>
  <Application>Microsoft Office PowerPoint</Application>
  <PresentationFormat>Произвольный</PresentationFormat>
  <Paragraphs>131</Paragraphs>
  <Slides>15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Нормативное правовое регулирование регистрации уполномоченных органов и их представителей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Ткаченко Любовь Ивановна</cp:lastModifiedBy>
  <cp:revision>393</cp:revision>
  <cp:lastPrinted>2015-09-17T09:37:27Z</cp:lastPrinted>
  <dcterms:created xsi:type="dcterms:W3CDTF">2015-03-03T16:27:21Z</dcterms:created>
  <dcterms:modified xsi:type="dcterms:W3CDTF">2016-03-10T01:57:19Z</dcterms:modified>
</cp:coreProperties>
</file>