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40" r:id="rId1"/>
  </p:sldMasterIdLst>
  <p:notesMasterIdLst>
    <p:notesMasterId r:id="rId17"/>
  </p:notesMasterIdLst>
  <p:handoutMasterIdLst>
    <p:handoutMasterId r:id="rId18"/>
  </p:handoutMasterIdLst>
  <p:sldIdLst>
    <p:sldId id="421" r:id="rId2"/>
    <p:sldId id="406" r:id="rId3"/>
    <p:sldId id="404" r:id="rId4"/>
    <p:sldId id="407" r:id="rId5"/>
    <p:sldId id="430" r:id="rId6"/>
    <p:sldId id="433" r:id="rId7"/>
    <p:sldId id="434" r:id="rId8"/>
    <p:sldId id="436" r:id="rId9"/>
    <p:sldId id="437" r:id="rId10"/>
    <p:sldId id="410" r:id="rId11"/>
    <p:sldId id="411" r:id="rId12"/>
    <p:sldId id="422" r:id="rId13"/>
    <p:sldId id="426" r:id="rId14"/>
    <p:sldId id="428" r:id="rId15"/>
    <p:sldId id="439" r:id="rId16"/>
  </p:sldIdLst>
  <p:sldSz cx="9144000" cy="6858000" type="screen4x3"/>
  <p:notesSz cx="6797675" cy="9926638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eorgia" pitchFamily="18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eorgia" pitchFamily="18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eorgia" pitchFamily="18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eorgia" pitchFamily="18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eorgia" pitchFamily="18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eorgia" pitchFamily="18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eorgia" pitchFamily="18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eorgia" pitchFamily="18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eorgia" pitchFamily="18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55F30"/>
    <a:srgbClr val="077A3E"/>
    <a:srgbClr val="4F4F4F"/>
    <a:srgbClr val="F2F2F2"/>
    <a:srgbClr val="948A54"/>
    <a:srgbClr val="044422"/>
    <a:srgbClr val="8B8B1D"/>
    <a:srgbClr val="DEAA46"/>
    <a:srgbClr val="FFE48F"/>
    <a:srgbClr val="826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Светлый стиль 1 -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72833802-FEF1-4C79-8D5D-14CF1EAF98D9}" styleName="Светлый стиль 2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DA37D80-6434-44D0-A028-1B22A696006F}" styleName="Светлый стиль 3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278" autoAdjust="0"/>
    <p:restoredTop sz="53741" autoAdjust="0"/>
  </p:normalViewPr>
  <p:slideViewPr>
    <p:cSldViewPr>
      <p:cViewPr>
        <p:scale>
          <a:sx n="125" d="100"/>
          <a:sy n="125" d="100"/>
        </p:scale>
        <p:origin x="-1386" y="-2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05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34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6BEC471-2299-4235-A4C6-53E04C867A80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AD89CF8-F9A8-487B-87F5-D55EC493BEA6}">
      <dgm:prSet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>
        <a:solidFill>
          <a:srgbClr val="948A54"/>
        </a:solidFill>
        <a:ln>
          <a:noFill/>
        </a:ln>
        <a:effectLst/>
      </dgm:spPr>
      <dgm:t>
        <a:bodyPr/>
        <a:lstStyle/>
        <a:p>
          <a:r>
            <a:rPr lang="ru-RU" sz="1300" dirty="0" smtClean="0">
              <a:solidFill>
                <a:schemeClr val="bg1"/>
              </a:solidFill>
              <a:latin typeface="+mn-lt"/>
              <a:cs typeface="Times New Roman" panose="02020603050405020304" pitchFamily="18" charset="0"/>
            </a:rPr>
            <a:t>ФОИВы, осуществляющие функции по выработке и реализации </a:t>
          </a:r>
          <a:br>
            <a:rPr lang="ru-RU" sz="1300" dirty="0" smtClean="0">
              <a:solidFill>
                <a:schemeClr val="bg1"/>
              </a:solidFill>
              <a:latin typeface="+mn-lt"/>
              <a:cs typeface="Times New Roman" panose="02020603050405020304" pitchFamily="18" charset="0"/>
            </a:rPr>
          </a:br>
          <a:r>
            <a:rPr lang="ru-RU" sz="1300" dirty="0" smtClean="0">
              <a:solidFill>
                <a:schemeClr val="bg1"/>
              </a:solidFill>
              <a:latin typeface="+mn-lt"/>
              <a:cs typeface="Times New Roman" panose="02020603050405020304" pitchFamily="18" charset="0"/>
            </a:rPr>
            <a:t>государственной политики и нормативному правовому регулированию в сферах:</a:t>
          </a:r>
        </a:p>
        <a:p>
          <a:r>
            <a:rPr lang="ru-RU" sz="1300" dirty="0" smtClean="0">
              <a:solidFill>
                <a:schemeClr val="bg1"/>
              </a:solidFill>
              <a:latin typeface="+mn-lt"/>
              <a:cs typeface="Times New Roman" panose="02020603050405020304" pitchFamily="18" charset="0"/>
            </a:rPr>
            <a:t>КУЛЬТУРЫ, ЗДРАВООХРАНЕНИЯ,ОБРАЗОВАНИЯ, СОЦИАЛЬНОГО ОБСЛУЖИВАНИЯ</a:t>
          </a:r>
          <a:endParaRPr lang="ru-RU" sz="1300" dirty="0">
            <a:solidFill>
              <a:schemeClr val="bg1"/>
            </a:solidFill>
            <a:latin typeface="+mn-lt"/>
            <a:cs typeface="Times New Roman" panose="02020603050405020304" pitchFamily="18" charset="0"/>
          </a:endParaRPr>
        </a:p>
      </dgm:t>
    </dgm:pt>
    <dgm:pt modelId="{32BF89B2-601C-40D4-9562-E16A11D318A8}" type="parTrans" cxnId="{581764D9-2199-4F3A-A79B-ACBE9FAC8FB3}">
      <dgm:prSet/>
      <dgm:spPr/>
      <dgm:t>
        <a:bodyPr/>
        <a:lstStyle/>
        <a:p>
          <a:endParaRPr lang="ru-RU">
            <a:latin typeface="DINPro-Medium" pitchFamily="50" charset="0"/>
            <a:cs typeface="Times New Roman" panose="02020603050405020304" pitchFamily="18" charset="0"/>
          </a:endParaRPr>
        </a:p>
      </dgm:t>
    </dgm:pt>
    <dgm:pt modelId="{004C5936-3E62-4120-B4DE-F16F68FF9642}" type="sibTrans" cxnId="{581764D9-2199-4F3A-A79B-ACBE9FAC8FB3}">
      <dgm:prSet/>
      <dgm:spPr/>
      <dgm:t>
        <a:bodyPr/>
        <a:lstStyle/>
        <a:p>
          <a:endParaRPr lang="ru-RU">
            <a:latin typeface="DINPro-Medium" pitchFamily="50" charset="0"/>
            <a:cs typeface="Times New Roman" panose="02020603050405020304" pitchFamily="18" charset="0"/>
          </a:endParaRPr>
        </a:p>
      </dgm:t>
    </dgm:pt>
    <dgm:pt modelId="{6D2D00C4-97A7-423E-8CF2-B4AE550886C7}">
      <dgm:prSet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>
        <a:solidFill>
          <a:srgbClr val="948A54"/>
        </a:solidFill>
        <a:ln>
          <a:noFill/>
        </a:ln>
        <a:effectLst/>
      </dgm:spPr>
      <dgm:t>
        <a:bodyPr/>
        <a:lstStyle/>
        <a:p>
          <a:r>
            <a:rPr lang="ru-RU" sz="1300" dirty="0" smtClean="0">
              <a:solidFill>
                <a:schemeClr val="bg1"/>
              </a:solidFill>
              <a:latin typeface="+mn-lt"/>
              <a:cs typeface="Times New Roman" panose="02020603050405020304" pitchFamily="18" charset="0"/>
            </a:rPr>
            <a:t>Органы государственной власти субъектов Российской Федерации</a:t>
          </a:r>
          <a:endParaRPr lang="ru-RU" sz="1300" dirty="0">
            <a:solidFill>
              <a:schemeClr val="bg1"/>
            </a:solidFill>
            <a:latin typeface="+mn-lt"/>
            <a:cs typeface="Times New Roman" panose="02020603050405020304" pitchFamily="18" charset="0"/>
          </a:endParaRPr>
        </a:p>
      </dgm:t>
    </dgm:pt>
    <dgm:pt modelId="{2F8EB79F-12BD-415A-989F-8D63E83AB205}" type="parTrans" cxnId="{B6998FB4-F77A-447E-A29C-C1485117353B}">
      <dgm:prSet/>
      <dgm:spPr/>
      <dgm:t>
        <a:bodyPr/>
        <a:lstStyle/>
        <a:p>
          <a:endParaRPr lang="ru-RU">
            <a:latin typeface="DINPro-Medium" pitchFamily="50" charset="0"/>
            <a:cs typeface="Times New Roman" panose="02020603050405020304" pitchFamily="18" charset="0"/>
          </a:endParaRPr>
        </a:p>
      </dgm:t>
    </dgm:pt>
    <dgm:pt modelId="{5D6FB044-C2A7-4B5B-BA0D-1E775F72C50E}" type="sibTrans" cxnId="{B6998FB4-F77A-447E-A29C-C1485117353B}">
      <dgm:prSet/>
      <dgm:spPr/>
      <dgm:t>
        <a:bodyPr/>
        <a:lstStyle/>
        <a:p>
          <a:endParaRPr lang="ru-RU">
            <a:latin typeface="DINPro-Medium" pitchFamily="50" charset="0"/>
            <a:cs typeface="Times New Roman" panose="02020603050405020304" pitchFamily="18" charset="0"/>
          </a:endParaRPr>
        </a:p>
      </dgm:t>
    </dgm:pt>
    <dgm:pt modelId="{C58971CF-EDFE-4555-A592-C4B29A0C8FB1}">
      <dgm:prSet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>
        <a:solidFill>
          <a:srgbClr val="948A54"/>
        </a:solidFill>
        <a:ln>
          <a:noFill/>
        </a:ln>
        <a:effectLst/>
      </dgm:spPr>
      <dgm:t>
        <a:bodyPr/>
        <a:lstStyle/>
        <a:p>
          <a:r>
            <a:rPr lang="ru-RU" sz="1300" dirty="0" smtClean="0">
              <a:solidFill>
                <a:schemeClr val="bg1"/>
              </a:solidFill>
              <a:latin typeface="+mn-lt"/>
              <a:cs typeface="Times New Roman" panose="02020603050405020304" pitchFamily="18" charset="0"/>
            </a:rPr>
            <a:t>Органы местного самоуправления</a:t>
          </a:r>
          <a:endParaRPr lang="ru-RU" sz="1300" dirty="0">
            <a:solidFill>
              <a:schemeClr val="bg1"/>
            </a:solidFill>
            <a:latin typeface="+mn-lt"/>
            <a:cs typeface="Times New Roman" panose="02020603050405020304" pitchFamily="18" charset="0"/>
          </a:endParaRPr>
        </a:p>
      </dgm:t>
    </dgm:pt>
    <dgm:pt modelId="{3B65C655-010D-4C7D-B12F-272145C32357}" type="parTrans" cxnId="{7087B9F7-96C9-40B9-ACFF-F95D73E2AE3B}">
      <dgm:prSet/>
      <dgm:spPr/>
      <dgm:t>
        <a:bodyPr/>
        <a:lstStyle/>
        <a:p>
          <a:endParaRPr lang="ru-RU">
            <a:latin typeface="DINPro-Medium" pitchFamily="50" charset="0"/>
            <a:cs typeface="Times New Roman" panose="02020603050405020304" pitchFamily="18" charset="0"/>
          </a:endParaRPr>
        </a:p>
      </dgm:t>
    </dgm:pt>
    <dgm:pt modelId="{8DF75DB7-624F-4AB9-8712-E8E969891647}" type="sibTrans" cxnId="{7087B9F7-96C9-40B9-ACFF-F95D73E2AE3B}">
      <dgm:prSet/>
      <dgm:spPr/>
      <dgm:t>
        <a:bodyPr/>
        <a:lstStyle/>
        <a:p>
          <a:endParaRPr lang="ru-RU">
            <a:latin typeface="DINPro-Medium" pitchFamily="50" charset="0"/>
            <a:cs typeface="Times New Roman" panose="02020603050405020304" pitchFamily="18" charset="0"/>
          </a:endParaRPr>
        </a:p>
      </dgm:t>
    </dgm:pt>
    <dgm:pt modelId="{763A8717-F1D0-4856-9E8B-F6F4CE573E80}">
      <dgm:prSet custT="1"/>
      <dgm:spPr>
        <a:noFill/>
        <a:ln>
          <a:noFill/>
        </a:ln>
      </dgm:spPr>
      <dgm:t>
        <a:bodyPr/>
        <a:lstStyle/>
        <a:p>
          <a:r>
            <a:rPr lang="ru-RU" sz="1400" dirty="0" smtClean="0">
              <a:solidFill>
                <a:schemeClr val="tx1">
                  <a:lumMod val="85000"/>
                  <a:lumOff val="15000"/>
                </a:schemeClr>
              </a:solidFill>
              <a:latin typeface="+mn-lt"/>
            </a:rPr>
            <a:t>в том числе на своих официальных сайтах</a:t>
          </a:r>
          <a:endParaRPr lang="ru-RU" sz="1400" dirty="0">
            <a:solidFill>
              <a:schemeClr val="tx1">
                <a:lumMod val="85000"/>
                <a:lumOff val="15000"/>
              </a:schemeClr>
            </a:solidFill>
            <a:latin typeface="+mn-lt"/>
          </a:endParaRPr>
        </a:p>
      </dgm:t>
    </dgm:pt>
    <dgm:pt modelId="{28395596-DB3E-4FE1-A537-6D13A686864D}" type="parTrans" cxnId="{5A9A85F7-82F9-4D1C-BC69-323E5283E9B7}">
      <dgm:prSet/>
      <dgm:spPr/>
      <dgm:t>
        <a:bodyPr/>
        <a:lstStyle/>
        <a:p>
          <a:endParaRPr lang="ru-RU"/>
        </a:p>
      </dgm:t>
    </dgm:pt>
    <dgm:pt modelId="{22892B4A-5E2C-4B64-B507-86C7DAC4D5A6}" type="sibTrans" cxnId="{5A9A85F7-82F9-4D1C-BC69-323E5283E9B7}">
      <dgm:prSet/>
      <dgm:spPr/>
      <dgm:t>
        <a:bodyPr/>
        <a:lstStyle/>
        <a:p>
          <a:endParaRPr lang="ru-RU"/>
        </a:p>
      </dgm:t>
    </dgm:pt>
    <dgm:pt modelId="{E26FBD23-6D2E-437C-A6A7-D27FA7497F12}">
      <dgm:prSet custT="1"/>
      <dgm:spPr>
        <a:noFill/>
        <a:ln>
          <a:noFill/>
        </a:ln>
      </dgm:spPr>
      <dgm:t>
        <a:bodyPr/>
        <a:lstStyle/>
        <a:p>
          <a:r>
            <a:rPr lang="ru-RU" sz="1400" dirty="0" smtClean="0">
              <a:solidFill>
                <a:schemeClr val="tx1">
                  <a:lumMod val="85000"/>
                  <a:lumOff val="15000"/>
                </a:schemeClr>
              </a:solidFill>
              <a:latin typeface="+mn-lt"/>
            </a:rPr>
            <a:t>в том числе на своих официальных сайтах</a:t>
          </a:r>
          <a:endParaRPr lang="ru-RU" sz="1400" dirty="0">
            <a:solidFill>
              <a:schemeClr val="tx1">
                <a:lumMod val="85000"/>
                <a:lumOff val="15000"/>
              </a:schemeClr>
            </a:solidFill>
            <a:latin typeface="+mn-lt"/>
          </a:endParaRPr>
        </a:p>
      </dgm:t>
    </dgm:pt>
    <dgm:pt modelId="{6A900A79-950F-46FC-9B1A-5DBE833995DC}" type="parTrans" cxnId="{E9335CD5-FE81-4B54-AE2A-375B1E2009CE}">
      <dgm:prSet/>
      <dgm:spPr/>
      <dgm:t>
        <a:bodyPr/>
        <a:lstStyle/>
        <a:p>
          <a:endParaRPr lang="ru-RU"/>
        </a:p>
      </dgm:t>
    </dgm:pt>
    <dgm:pt modelId="{ADA07291-E4E8-4F55-90C6-07497EBD2E2A}" type="sibTrans" cxnId="{E9335CD5-FE81-4B54-AE2A-375B1E2009CE}">
      <dgm:prSet/>
      <dgm:spPr/>
      <dgm:t>
        <a:bodyPr/>
        <a:lstStyle/>
        <a:p>
          <a:endParaRPr lang="ru-RU"/>
        </a:p>
      </dgm:t>
    </dgm:pt>
    <dgm:pt modelId="{CF08BFA9-A22B-49BF-910B-A2EC79AFE204}" type="pres">
      <dgm:prSet presAssocID="{46BEC471-2299-4235-A4C6-53E04C867A80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7CA6076-8833-4088-A1A2-75419DD407B0}" type="pres">
      <dgm:prSet presAssocID="{AAD89CF8-F9A8-487B-87F5-D55EC493BEA6}" presName="parentLin" presStyleCnt="0"/>
      <dgm:spPr/>
      <dgm:t>
        <a:bodyPr/>
        <a:lstStyle/>
        <a:p>
          <a:endParaRPr lang="ru-RU"/>
        </a:p>
      </dgm:t>
    </dgm:pt>
    <dgm:pt modelId="{F76C5A8A-BD1D-410E-BDB2-7426599B28EB}" type="pres">
      <dgm:prSet presAssocID="{AAD89CF8-F9A8-487B-87F5-D55EC493BEA6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5D8200AE-9307-430D-A8A2-35E4EC15F469}" type="pres">
      <dgm:prSet presAssocID="{AAD89CF8-F9A8-487B-87F5-D55EC493BEA6}" presName="parentText" presStyleLbl="node1" presStyleIdx="0" presStyleCnt="3" custScaleX="132110" custScaleY="188730">
        <dgm:presLayoutVars>
          <dgm:chMax val="0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196D9656-B441-41BB-975A-3CD535FFD0B6}" type="pres">
      <dgm:prSet presAssocID="{AAD89CF8-F9A8-487B-87F5-D55EC493BEA6}" presName="negativeSpace" presStyleCnt="0"/>
      <dgm:spPr/>
      <dgm:t>
        <a:bodyPr/>
        <a:lstStyle/>
        <a:p>
          <a:endParaRPr lang="ru-RU"/>
        </a:p>
      </dgm:t>
    </dgm:pt>
    <dgm:pt modelId="{F47B88D7-5008-4656-B373-667F950B3897}" type="pres">
      <dgm:prSet presAssocID="{AAD89CF8-F9A8-487B-87F5-D55EC493BEA6}" presName="childText" presStyleLbl="conFgAcc1" presStyleIdx="0" presStyleCnt="3">
        <dgm:presLayoutVars>
          <dgm:bulletEnabled val="1"/>
        </dgm:presLayoutVars>
      </dgm:prSet>
      <dgm:spPr>
        <a:noFill/>
        <a:ln>
          <a:noFill/>
        </a:ln>
      </dgm:spPr>
      <dgm:t>
        <a:bodyPr/>
        <a:lstStyle/>
        <a:p>
          <a:endParaRPr lang="ru-RU"/>
        </a:p>
      </dgm:t>
    </dgm:pt>
    <dgm:pt modelId="{9E4F152B-D99A-4F93-8662-FBDA13D40DB2}" type="pres">
      <dgm:prSet presAssocID="{004C5936-3E62-4120-B4DE-F16F68FF9642}" presName="spaceBetweenRectangles" presStyleCnt="0"/>
      <dgm:spPr/>
      <dgm:t>
        <a:bodyPr/>
        <a:lstStyle/>
        <a:p>
          <a:endParaRPr lang="ru-RU"/>
        </a:p>
      </dgm:t>
    </dgm:pt>
    <dgm:pt modelId="{6FF32BE4-1FE5-4B7A-9E1B-3A4A72A20701}" type="pres">
      <dgm:prSet presAssocID="{6D2D00C4-97A7-423E-8CF2-B4AE550886C7}" presName="parentLin" presStyleCnt="0"/>
      <dgm:spPr/>
      <dgm:t>
        <a:bodyPr/>
        <a:lstStyle/>
        <a:p>
          <a:endParaRPr lang="ru-RU"/>
        </a:p>
      </dgm:t>
    </dgm:pt>
    <dgm:pt modelId="{E16C06BD-1A25-4E2D-84A8-7E50C7D325A8}" type="pres">
      <dgm:prSet presAssocID="{6D2D00C4-97A7-423E-8CF2-B4AE550886C7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1154D7EA-6FC3-4FE3-B447-66854D1EC2B5}" type="pres">
      <dgm:prSet presAssocID="{6D2D00C4-97A7-423E-8CF2-B4AE550886C7}" presName="parentText" presStyleLbl="node1" presStyleIdx="1" presStyleCnt="3" custScaleX="132110" custScaleY="67322">
        <dgm:presLayoutVars>
          <dgm:chMax val="0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AD6DA270-33ED-40D3-833F-03F9E9177199}" type="pres">
      <dgm:prSet presAssocID="{6D2D00C4-97A7-423E-8CF2-B4AE550886C7}" presName="negativeSpace" presStyleCnt="0"/>
      <dgm:spPr/>
      <dgm:t>
        <a:bodyPr/>
        <a:lstStyle/>
        <a:p>
          <a:endParaRPr lang="ru-RU"/>
        </a:p>
      </dgm:t>
    </dgm:pt>
    <dgm:pt modelId="{7710EF1D-59CA-4D84-AB6A-AE4FC5B29182}" type="pres">
      <dgm:prSet presAssocID="{6D2D00C4-97A7-423E-8CF2-B4AE550886C7}" presName="childText" presStyleLbl="conFg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C7BC720-B249-453C-B8F9-D78E3A708EC1}" type="pres">
      <dgm:prSet presAssocID="{5D6FB044-C2A7-4B5B-BA0D-1E775F72C50E}" presName="spaceBetweenRectangles" presStyleCnt="0"/>
      <dgm:spPr/>
      <dgm:t>
        <a:bodyPr/>
        <a:lstStyle/>
        <a:p>
          <a:endParaRPr lang="ru-RU"/>
        </a:p>
      </dgm:t>
    </dgm:pt>
    <dgm:pt modelId="{91982384-CB04-487C-93BF-F5694CB1F586}" type="pres">
      <dgm:prSet presAssocID="{C58971CF-EDFE-4555-A592-C4B29A0C8FB1}" presName="parentLin" presStyleCnt="0"/>
      <dgm:spPr/>
      <dgm:t>
        <a:bodyPr/>
        <a:lstStyle/>
        <a:p>
          <a:endParaRPr lang="ru-RU"/>
        </a:p>
      </dgm:t>
    </dgm:pt>
    <dgm:pt modelId="{4E8ED385-898F-4AA3-81B4-DCE0E2E6E005}" type="pres">
      <dgm:prSet presAssocID="{C58971CF-EDFE-4555-A592-C4B29A0C8FB1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74294E13-62F2-4594-8528-76210B17FBEE}" type="pres">
      <dgm:prSet presAssocID="{C58971CF-EDFE-4555-A592-C4B29A0C8FB1}" presName="parentText" presStyleLbl="node1" presStyleIdx="2" presStyleCnt="3" custScaleX="132110" custScaleY="68705">
        <dgm:presLayoutVars>
          <dgm:chMax val="0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AB9B9C77-753A-4F15-B8B0-AC9156A2180B}" type="pres">
      <dgm:prSet presAssocID="{C58971CF-EDFE-4555-A592-C4B29A0C8FB1}" presName="negativeSpace" presStyleCnt="0"/>
      <dgm:spPr/>
      <dgm:t>
        <a:bodyPr/>
        <a:lstStyle/>
        <a:p>
          <a:endParaRPr lang="ru-RU"/>
        </a:p>
      </dgm:t>
    </dgm:pt>
    <dgm:pt modelId="{FBF458FB-004B-4708-8837-01AE6BFBCFE4}" type="pres">
      <dgm:prSet presAssocID="{C58971CF-EDFE-4555-A592-C4B29A0C8FB1}" presName="childText" presStyleLbl="conFg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071B3A5-CC3B-4249-BAEE-2EB132B0EAC3}" type="presOf" srcId="{C58971CF-EDFE-4555-A592-C4B29A0C8FB1}" destId="{4E8ED385-898F-4AA3-81B4-DCE0E2E6E005}" srcOrd="0" destOrd="0" presId="urn:microsoft.com/office/officeart/2005/8/layout/list1"/>
    <dgm:cxn modelId="{E9335CD5-FE81-4B54-AE2A-375B1E2009CE}" srcId="{C58971CF-EDFE-4555-A592-C4B29A0C8FB1}" destId="{E26FBD23-6D2E-437C-A6A7-D27FA7497F12}" srcOrd="0" destOrd="0" parTransId="{6A900A79-950F-46FC-9B1A-5DBE833995DC}" sibTransId="{ADA07291-E4E8-4F55-90C6-07497EBD2E2A}"/>
    <dgm:cxn modelId="{3FEBB8C1-5E0A-470A-AEAB-3D948A4DBCA5}" type="presOf" srcId="{6D2D00C4-97A7-423E-8CF2-B4AE550886C7}" destId="{1154D7EA-6FC3-4FE3-B447-66854D1EC2B5}" srcOrd="1" destOrd="0" presId="urn:microsoft.com/office/officeart/2005/8/layout/list1"/>
    <dgm:cxn modelId="{88EF7F2F-B2B7-44CD-BBB1-8EFC4D057D28}" type="presOf" srcId="{E26FBD23-6D2E-437C-A6A7-D27FA7497F12}" destId="{FBF458FB-004B-4708-8837-01AE6BFBCFE4}" srcOrd="0" destOrd="0" presId="urn:microsoft.com/office/officeart/2005/8/layout/list1"/>
    <dgm:cxn modelId="{5A9A85F7-82F9-4D1C-BC69-323E5283E9B7}" srcId="{6D2D00C4-97A7-423E-8CF2-B4AE550886C7}" destId="{763A8717-F1D0-4856-9E8B-F6F4CE573E80}" srcOrd="0" destOrd="0" parTransId="{28395596-DB3E-4FE1-A537-6D13A686864D}" sibTransId="{22892B4A-5E2C-4B64-B507-86C7DAC4D5A6}"/>
    <dgm:cxn modelId="{581764D9-2199-4F3A-A79B-ACBE9FAC8FB3}" srcId="{46BEC471-2299-4235-A4C6-53E04C867A80}" destId="{AAD89CF8-F9A8-487B-87F5-D55EC493BEA6}" srcOrd="0" destOrd="0" parTransId="{32BF89B2-601C-40D4-9562-E16A11D318A8}" sibTransId="{004C5936-3E62-4120-B4DE-F16F68FF9642}"/>
    <dgm:cxn modelId="{F0B7BD1B-F753-4E37-8626-3032361FBCBC}" type="presOf" srcId="{763A8717-F1D0-4856-9E8B-F6F4CE573E80}" destId="{7710EF1D-59CA-4D84-AB6A-AE4FC5B29182}" srcOrd="0" destOrd="0" presId="urn:microsoft.com/office/officeart/2005/8/layout/list1"/>
    <dgm:cxn modelId="{D0C7A358-FAF5-4193-928C-0ACFA28781E3}" type="presOf" srcId="{AAD89CF8-F9A8-487B-87F5-D55EC493BEA6}" destId="{5D8200AE-9307-430D-A8A2-35E4EC15F469}" srcOrd="1" destOrd="0" presId="urn:microsoft.com/office/officeart/2005/8/layout/list1"/>
    <dgm:cxn modelId="{64CA43E7-B2D1-4927-8266-9C92EDDA9C6C}" type="presOf" srcId="{46BEC471-2299-4235-A4C6-53E04C867A80}" destId="{CF08BFA9-A22B-49BF-910B-A2EC79AFE204}" srcOrd="0" destOrd="0" presId="urn:microsoft.com/office/officeart/2005/8/layout/list1"/>
    <dgm:cxn modelId="{3F04A975-1B37-4B47-8D8A-4E52F3C980F8}" type="presOf" srcId="{C58971CF-EDFE-4555-A592-C4B29A0C8FB1}" destId="{74294E13-62F2-4594-8528-76210B17FBEE}" srcOrd="1" destOrd="0" presId="urn:microsoft.com/office/officeart/2005/8/layout/list1"/>
    <dgm:cxn modelId="{1C817641-2215-4AA0-AE6C-27094F8F0BD2}" type="presOf" srcId="{6D2D00C4-97A7-423E-8CF2-B4AE550886C7}" destId="{E16C06BD-1A25-4E2D-84A8-7E50C7D325A8}" srcOrd="0" destOrd="0" presId="urn:microsoft.com/office/officeart/2005/8/layout/list1"/>
    <dgm:cxn modelId="{7087B9F7-96C9-40B9-ACFF-F95D73E2AE3B}" srcId="{46BEC471-2299-4235-A4C6-53E04C867A80}" destId="{C58971CF-EDFE-4555-A592-C4B29A0C8FB1}" srcOrd="2" destOrd="0" parTransId="{3B65C655-010D-4C7D-B12F-272145C32357}" sibTransId="{8DF75DB7-624F-4AB9-8712-E8E969891647}"/>
    <dgm:cxn modelId="{9CB34641-48F7-4C7A-A4CB-70E32507B0B7}" type="presOf" srcId="{AAD89CF8-F9A8-487B-87F5-D55EC493BEA6}" destId="{F76C5A8A-BD1D-410E-BDB2-7426599B28EB}" srcOrd="0" destOrd="0" presId="urn:microsoft.com/office/officeart/2005/8/layout/list1"/>
    <dgm:cxn modelId="{B6998FB4-F77A-447E-A29C-C1485117353B}" srcId="{46BEC471-2299-4235-A4C6-53E04C867A80}" destId="{6D2D00C4-97A7-423E-8CF2-B4AE550886C7}" srcOrd="1" destOrd="0" parTransId="{2F8EB79F-12BD-415A-989F-8D63E83AB205}" sibTransId="{5D6FB044-C2A7-4B5B-BA0D-1E775F72C50E}"/>
    <dgm:cxn modelId="{8B4B87F6-C290-4437-91FE-484EBE3BF518}" type="presParOf" srcId="{CF08BFA9-A22B-49BF-910B-A2EC79AFE204}" destId="{A7CA6076-8833-4088-A1A2-75419DD407B0}" srcOrd="0" destOrd="0" presId="urn:microsoft.com/office/officeart/2005/8/layout/list1"/>
    <dgm:cxn modelId="{A93FB589-5FC3-49AE-8D19-07012E226F4C}" type="presParOf" srcId="{A7CA6076-8833-4088-A1A2-75419DD407B0}" destId="{F76C5A8A-BD1D-410E-BDB2-7426599B28EB}" srcOrd="0" destOrd="0" presId="urn:microsoft.com/office/officeart/2005/8/layout/list1"/>
    <dgm:cxn modelId="{3E7359F8-376B-42CD-82FA-0E9872F4FE6F}" type="presParOf" srcId="{A7CA6076-8833-4088-A1A2-75419DD407B0}" destId="{5D8200AE-9307-430D-A8A2-35E4EC15F469}" srcOrd="1" destOrd="0" presId="urn:microsoft.com/office/officeart/2005/8/layout/list1"/>
    <dgm:cxn modelId="{734A09E7-6797-418B-8BF5-9FDFE7D48E0E}" type="presParOf" srcId="{CF08BFA9-A22B-49BF-910B-A2EC79AFE204}" destId="{196D9656-B441-41BB-975A-3CD535FFD0B6}" srcOrd="1" destOrd="0" presId="urn:microsoft.com/office/officeart/2005/8/layout/list1"/>
    <dgm:cxn modelId="{81B4DE1D-C06B-4BE2-8D63-A96B206B24DF}" type="presParOf" srcId="{CF08BFA9-A22B-49BF-910B-A2EC79AFE204}" destId="{F47B88D7-5008-4656-B373-667F950B3897}" srcOrd="2" destOrd="0" presId="urn:microsoft.com/office/officeart/2005/8/layout/list1"/>
    <dgm:cxn modelId="{BBACA673-3AC9-43A5-8953-0B8E35CC8903}" type="presParOf" srcId="{CF08BFA9-A22B-49BF-910B-A2EC79AFE204}" destId="{9E4F152B-D99A-4F93-8662-FBDA13D40DB2}" srcOrd="3" destOrd="0" presId="urn:microsoft.com/office/officeart/2005/8/layout/list1"/>
    <dgm:cxn modelId="{657873FB-CB66-42A4-B47F-CD6637CC22E4}" type="presParOf" srcId="{CF08BFA9-A22B-49BF-910B-A2EC79AFE204}" destId="{6FF32BE4-1FE5-4B7A-9E1B-3A4A72A20701}" srcOrd="4" destOrd="0" presId="urn:microsoft.com/office/officeart/2005/8/layout/list1"/>
    <dgm:cxn modelId="{B21B6161-C17F-4ABD-B715-389475AA5134}" type="presParOf" srcId="{6FF32BE4-1FE5-4B7A-9E1B-3A4A72A20701}" destId="{E16C06BD-1A25-4E2D-84A8-7E50C7D325A8}" srcOrd="0" destOrd="0" presId="urn:microsoft.com/office/officeart/2005/8/layout/list1"/>
    <dgm:cxn modelId="{83D92093-6B86-4A67-8DF5-6CCAED89A721}" type="presParOf" srcId="{6FF32BE4-1FE5-4B7A-9E1B-3A4A72A20701}" destId="{1154D7EA-6FC3-4FE3-B447-66854D1EC2B5}" srcOrd="1" destOrd="0" presId="urn:microsoft.com/office/officeart/2005/8/layout/list1"/>
    <dgm:cxn modelId="{C52244B0-282F-4299-A3BE-6CFE5BAE00B7}" type="presParOf" srcId="{CF08BFA9-A22B-49BF-910B-A2EC79AFE204}" destId="{AD6DA270-33ED-40D3-833F-03F9E9177199}" srcOrd="5" destOrd="0" presId="urn:microsoft.com/office/officeart/2005/8/layout/list1"/>
    <dgm:cxn modelId="{C53E20D3-A8BC-4065-818D-7651456110D0}" type="presParOf" srcId="{CF08BFA9-A22B-49BF-910B-A2EC79AFE204}" destId="{7710EF1D-59CA-4D84-AB6A-AE4FC5B29182}" srcOrd="6" destOrd="0" presId="urn:microsoft.com/office/officeart/2005/8/layout/list1"/>
    <dgm:cxn modelId="{8A13CAD8-E313-4301-A7E1-20CE77FD3888}" type="presParOf" srcId="{CF08BFA9-A22B-49BF-910B-A2EC79AFE204}" destId="{1C7BC720-B249-453C-B8F9-D78E3A708EC1}" srcOrd="7" destOrd="0" presId="urn:microsoft.com/office/officeart/2005/8/layout/list1"/>
    <dgm:cxn modelId="{67034558-0A53-4C1D-B4B1-A9B73D5145FF}" type="presParOf" srcId="{CF08BFA9-A22B-49BF-910B-A2EC79AFE204}" destId="{91982384-CB04-487C-93BF-F5694CB1F586}" srcOrd="8" destOrd="0" presId="urn:microsoft.com/office/officeart/2005/8/layout/list1"/>
    <dgm:cxn modelId="{4B2E8E43-87CF-4A36-8AEF-E17FC1C016C8}" type="presParOf" srcId="{91982384-CB04-487C-93BF-F5694CB1F586}" destId="{4E8ED385-898F-4AA3-81B4-DCE0E2E6E005}" srcOrd="0" destOrd="0" presId="urn:microsoft.com/office/officeart/2005/8/layout/list1"/>
    <dgm:cxn modelId="{5CF8AD34-2C3E-4D44-97C1-6D8E254B712F}" type="presParOf" srcId="{91982384-CB04-487C-93BF-F5694CB1F586}" destId="{74294E13-62F2-4594-8528-76210B17FBEE}" srcOrd="1" destOrd="0" presId="urn:microsoft.com/office/officeart/2005/8/layout/list1"/>
    <dgm:cxn modelId="{B11ECF6B-0278-4D98-9796-B26A63CC6380}" type="presParOf" srcId="{CF08BFA9-A22B-49BF-910B-A2EC79AFE204}" destId="{AB9B9C77-753A-4F15-B8B0-AC9156A2180B}" srcOrd="9" destOrd="0" presId="urn:microsoft.com/office/officeart/2005/8/layout/list1"/>
    <dgm:cxn modelId="{1FA18870-0A48-4DB7-B4BC-401A09C0EF8E}" type="presParOf" srcId="{CF08BFA9-A22B-49BF-910B-A2EC79AFE204}" destId="{FBF458FB-004B-4708-8837-01AE6BFBCFE4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6BEC471-2299-4235-A4C6-53E04C867A80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B8BB0D2-49F1-48BD-82A5-B3F525AFB1DC}">
      <dgm:prSet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>
        <a:solidFill>
          <a:srgbClr val="077A3E"/>
        </a:solidFill>
        <a:ln>
          <a:noFill/>
        </a:ln>
        <a:effectLst/>
      </dgm:spPr>
      <dgm:t>
        <a:bodyPr/>
        <a:lstStyle/>
        <a:p>
          <a:r>
            <a:rPr lang="ru-RU" sz="1600" dirty="0" smtClean="0">
              <a:solidFill>
                <a:schemeClr val="bg1"/>
              </a:solidFill>
              <a:latin typeface="+mn-lt"/>
              <a:cs typeface="Times New Roman" panose="02020603050405020304" pitchFamily="18" charset="0"/>
            </a:rPr>
            <a:t>СВЕДЕНИЯ ОБ УПОЛНОМОЧЕННЫХ ОРГАНАХ, ОБЩЕСТВЕННЫХ СОВЕТАХ И ОПЕРАТОРАХ, УЧАСТВУЮЩИХ В ПРОВЕДЕНИИ НЕЗАВИСИМОЙ ОЦЕНКИ КАЧЕСТВА ОКАЗАНИЯ УСЛУГ</a:t>
          </a:r>
          <a:endParaRPr lang="ru-RU" sz="1600" dirty="0">
            <a:solidFill>
              <a:schemeClr val="bg1"/>
            </a:solidFill>
            <a:latin typeface="+mn-lt"/>
            <a:cs typeface="Times New Roman" panose="02020603050405020304" pitchFamily="18" charset="0"/>
          </a:endParaRPr>
        </a:p>
      </dgm:t>
    </dgm:pt>
    <dgm:pt modelId="{FA4E19CA-421F-4E92-A367-04A232879288}" type="parTrans" cxnId="{2D896EE2-19EE-4494-A210-F007D8BDF411}">
      <dgm:prSet/>
      <dgm:spPr/>
      <dgm:t>
        <a:bodyPr/>
        <a:lstStyle/>
        <a:p>
          <a:endParaRPr lang="ru-RU"/>
        </a:p>
      </dgm:t>
    </dgm:pt>
    <dgm:pt modelId="{403099D3-ACE5-42A0-A152-9E8E77EFECAD}" type="sibTrans" cxnId="{2D896EE2-19EE-4494-A210-F007D8BDF411}">
      <dgm:prSet/>
      <dgm:spPr/>
      <dgm:t>
        <a:bodyPr/>
        <a:lstStyle/>
        <a:p>
          <a:endParaRPr lang="ru-RU"/>
        </a:p>
      </dgm:t>
    </dgm:pt>
    <dgm:pt modelId="{298DB7EA-44CA-48CE-8179-0AA1C5CE3FB9}">
      <dgm:prSet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>
        <a:solidFill>
          <a:srgbClr val="077A3E"/>
        </a:solidFill>
        <a:ln>
          <a:noFill/>
        </a:ln>
        <a:effectLst/>
      </dgm:spPr>
      <dgm:t>
        <a:bodyPr/>
        <a:lstStyle/>
        <a:p>
          <a:r>
            <a:rPr lang="ru-RU" sz="1600" dirty="0" smtClean="0">
              <a:solidFill>
                <a:schemeClr val="bg1"/>
              </a:solidFill>
              <a:latin typeface="+mn-lt"/>
            </a:rPr>
            <a:t>СВЕДЕНИЯ О ПОКАЗАТЕЛЯХ, ХАРАКТЕРИЗУЮЩИХ ОБЩИЕ КРИТЕРИИ ОЦЕНКИ КАЧЕСТВА ОКАЗАНИЯ УСЛУГ, УСТАНАВЛИВАЕМЫЕ УПОЛНОМОЧЕННЫМИ ФОИВ, А ТАКЖЕ КРИТЕРИИ ОЦЕНКИ КАЧЕСТВА ОКАЗАНИЯ УСЛУГ, УСТАНАВЛИВАЕМЫЕ ОБЩЕСТВЕННЫМИ СОВЕТАМИ</a:t>
          </a:r>
        </a:p>
      </dgm:t>
    </dgm:pt>
    <dgm:pt modelId="{01D07342-9B01-49D8-8B89-85E07DCD3102}" type="parTrans" cxnId="{096EBDB6-3A92-4F15-8A4C-7B17AA7292E5}">
      <dgm:prSet/>
      <dgm:spPr/>
      <dgm:t>
        <a:bodyPr/>
        <a:lstStyle/>
        <a:p>
          <a:endParaRPr lang="ru-RU"/>
        </a:p>
      </dgm:t>
    </dgm:pt>
    <dgm:pt modelId="{03075A78-F03F-4266-BF5D-BF21F3C63DDC}" type="sibTrans" cxnId="{096EBDB6-3A92-4F15-8A4C-7B17AA7292E5}">
      <dgm:prSet/>
      <dgm:spPr/>
      <dgm:t>
        <a:bodyPr/>
        <a:lstStyle/>
        <a:p>
          <a:endParaRPr lang="ru-RU"/>
        </a:p>
      </dgm:t>
    </dgm:pt>
    <dgm:pt modelId="{9654AB68-A99B-487B-B881-FC9CFC7C4F51}">
      <dgm:prSet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>
        <a:solidFill>
          <a:srgbClr val="077A3E"/>
        </a:solidFill>
        <a:ln>
          <a:noFill/>
        </a:ln>
        <a:effectLst/>
      </dgm:spPr>
      <dgm:t>
        <a:bodyPr/>
        <a:lstStyle/>
        <a:p>
          <a:r>
            <a:rPr lang="ru-RU" sz="1600" dirty="0" smtClean="0">
              <a:solidFill>
                <a:schemeClr val="bg1"/>
              </a:solidFill>
              <a:latin typeface="+mn-lt"/>
              <a:cs typeface="Times New Roman" panose="02020603050405020304" pitchFamily="18" charset="0"/>
            </a:rPr>
            <a:t>ПЕРЕЧНИ И СВЕДЕНИЯ ОБ ОРГАНИЗАЦИЯХ, В ОТНОШЕНИИ КОТОРЫХ ПРОВОДИТСЯ </a:t>
          </a:r>
          <a:br>
            <a:rPr lang="ru-RU" sz="1600" dirty="0" smtClean="0">
              <a:solidFill>
                <a:schemeClr val="bg1"/>
              </a:solidFill>
              <a:latin typeface="+mn-lt"/>
              <a:cs typeface="Times New Roman" panose="02020603050405020304" pitchFamily="18" charset="0"/>
            </a:rPr>
          </a:br>
          <a:r>
            <a:rPr lang="ru-RU" sz="1600" dirty="0" smtClean="0">
              <a:solidFill>
                <a:schemeClr val="bg1"/>
              </a:solidFill>
              <a:latin typeface="+mn-lt"/>
              <a:cs typeface="Times New Roman" panose="02020603050405020304" pitchFamily="18" charset="0"/>
            </a:rPr>
            <a:t>/ НЕ ПРОВОДИТСЯ НЕЗАВИСИМАЯ ОЦЕНКА КАЧЕСТВА ОКАЗАНИЯ УСЛУГ</a:t>
          </a:r>
          <a:endParaRPr lang="ru-RU" sz="1600" dirty="0">
            <a:solidFill>
              <a:schemeClr val="bg1"/>
            </a:solidFill>
            <a:latin typeface="+mn-lt"/>
            <a:cs typeface="Times New Roman" panose="02020603050405020304" pitchFamily="18" charset="0"/>
          </a:endParaRPr>
        </a:p>
      </dgm:t>
    </dgm:pt>
    <dgm:pt modelId="{984F71C7-17CE-4E44-9119-1CF00EA0661B}" type="parTrans" cxnId="{AB7616F2-321B-4824-B873-193C6A1B1DA3}">
      <dgm:prSet/>
      <dgm:spPr/>
      <dgm:t>
        <a:bodyPr/>
        <a:lstStyle/>
        <a:p>
          <a:endParaRPr lang="ru-RU"/>
        </a:p>
      </dgm:t>
    </dgm:pt>
    <dgm:pt modelId="{19B14CF0-211B-48B8-A429-F50186DDD286}" type="sibTrans" cxnId="{AB7616F2-321B-4824-B873-193C6A1B1DA3}">
      <dgm:prSet/>
      <dgm:spPr/>
      <dgm:t>
        <a:bodyPr/>
        <a:lstStyle/>
        <a:p>
          <a:endParaRPr lang="ru-RU"/>
        </a:p>
      </dgm:t>
    </dgm:pt>
    <dgm:pt modelId="{4E1BEE3E-AD47-4909-9588-8CF8E41D0006}">
      <dgm:prSet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>
        <a:solidFill>
          <a:srgbClr val="077A3E"/>
        </a:solidFill>
        <a:ln>
          <a:noFill/>
        </a:ln>
        <a:effectLst/>
      </dgm:spPr>
      <dgm:t>
        <a:bodyPr/>
        <a:lstStyle/>
        <a:p>
          <a:r>
            <a:rPr lang="ru-RU" sz="1600" dirty="0" smtClean="0">
              <a:solidFill>
                <a:schemeClr val="bg1"/>
              </a:solidFill>
              <a:latin typeface="+mn-lt"/>
              <a:cs typeface="Times New Roman" panose="02020603050405020304" pitchFamily="18" charset="0"/>
            </a:rPr>
            <a:t>СВЕДЕНИЯ О РЕЗУЛЬТАТАХ НЕЗАВИСИМОЙ ОЦЕНКИ КАЧЕСТВА ОКАЗАНИЯ </a:t>
          </a:r>
          <a:br>
            <a:rPr lang="ru-RU" sz="1600" dirty="0" smtClean="0">
              <a:solidFill>
                <a:schemeClr val="bg1"/>
              </a:solidFill>
              <a:latin typeface="+mn-lt"/>
              <a:cs typeface="Times New Roman" panose="02020603050405020304" pitchFamily="18" charset="0"/>
            </a:rPr>
          </a:br>
          <a:r>
            <a:rPr lang="ru-RU" sz="1600" dirty="0" smtClean="0">
              <a:solidFill>
                <a:schemeClr val="bg1"/>
              </a:solidFill>
              <a:latin typeface="+mn-lt"/>
              <a:cs typeface="Times New Roman" panose="02020603050405020304" pitchFamily="18" charset="0"/>
            </a:rPr>
            <a:t>УСЛУГ ОРГАНИЗАЦИЯМИ И ПРЕДЛОЖЕНИЯХ ОБ УЛУЧШЕНИИ КАЧЕСТВА ИХ ДЕЯТЕЛЬНОСТИ, ПРЕДСТАВЛЕННЫХ ОБЩЕСТВЕННЫМИ СОВЕТАМИ В УПОЛНОМОЧЕННЫЕ ОРГАНЫ</a:t>
          </a:r>
          <a:endParaRPr lang="ru-RU" sz="1600" dirty="0">
            <a:solidFill>
              <a:schemeClr val="bg1"/>
            </a:solidFill>
            <a:latin typeface="+mn-lt"/>
            <a:cs typeface="Times New Roman" panose="02020603050405020304" pitchFamily="18" charset="0"/>
          </a:endParaRPr>
        </a:p>
      </dgm:t>
    </dgm:pt>
    <dgm:pt modelId="{42C4DBF7-386C-4CE8-A6B6-025D78A5F82E}" type="parTrans" cxnId="{EEB2F558-CCA3-4A94-9E4E-107329A0B06F}">
      <dgm:prSet/>
      <dgm:spPr/>
      <dgm:t>
        <a:bodyPr/>
        <a:lstStyle/>
        <a:p>
          <a:endParaRPr lang="ru-RU"/>
        </a:p>
      </dgm:t>
    </dgm:pt>
    <dgm:pt modelId="{A18C0DBB-A3C5-4D67-BF8B-083EC0120932}" type="sibTrans" cxnId="{EEB2F558-CCA3-4A94-9E4E-107329A0B06F}">
      <dgm:prSet/>
      <dgm:spPr/>
      <dgm:t>
        <a:bodyPr/>
        <a:lstStyle/>
        <a:p>
          <a:endParaRPr lang="ru-RU"/>
        </a:p>
      </dgm:t>
    </dgm:pt>
    <dgm:pt modelId="{A0EDB26E-EC32-4AD5-8F46-064EB6CF142F}">
      <dgm:prSet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>
        <a:solidFill>
          <a:srgbClr val="077A3E"/>
        </a:solidFill>
        <a:ln>
          <a:noFill/>
        </a:ln>
        <a:effectLst/>
      </dgm:spPr>
      <dgm:t>
        <a:bodyPr/>
        <a:lstStyle/>
        <a:p>
          <a:r>
            <a:rPr lang="ru-RU" sz="1600" dirty="0" smtClean="0">
              <a:solidFill>
                <a:schemeClr val="bg1"/>
              </a:solidFill>
              <a:latin typeface="+mn-lt"/>
              <a:cs typeface="Times New Roman" panose="02020603050405020304" pitchFamily="18" charset="0"/>
            </a:rPr>
            <a:t>ИНЫЕ СВЕДЕНИЯ, </a:t>
          </a:r>
          <a:r>
            <a:rPr lang="ru-RU" sz="1600" dirty="0" smtClean="0">
              <a:solidFill>
                <a:srgbClr val="F2F2F2"/>
              </a:solidFill>
              <a:latin typeface="+mn-lt"/>
              <a:cs typeface="Times New Roman" panose="02020603050405020304" pitchFamily="18" charset="0"/>
            </a:rPr>
            <a:t>РАЗМЕЩАЕМЫЕ </a:t>
          </a:r>
          <a:r>
            <a:rPr lang="ru-RU" sz="1600" dirty="0" smtClean="0">
              <a:solidFill>
                <a:srgbClr val="F2F2F2"/>
              </a:solidFill>
              <a:latin typeface="+mn-lt"/>
            </a:rPr>
            <a:t>ПО РЕШЕНИЮ УПОЛНОМОЧЕННОГО ОРГАНА</a:t>
          </a:r>
          <a:endParaRPr lang="ru-RU" sz="1600" dirty="0">
            <a:solidFill>
              <a:srgbClr val="F2F2F2"/>
            </a:solidFill>
            <a:latin typeface="+mn-lt"/>
            <a:cs typeface="Times New Roman" panose="02020603050405020304" pitchFamily="18" charset="0"/>
          </a:endParaRPr>
        </a:p>
      </dgm:t>
    </dgm:pt>
    <dgm:pt modelId="{F3EC0A6D-FA1F-42AB-81FE-6678E78EBE88}" type="parTrans" cxnId="{530A938B-4BD2-425E-920B-243C7F51F42C}">
      <dgm:prSet/>
      <dgm:spPr/>
      <dgm:t>
        <a:bodyPr/>
        <a:lstStyle/>
        <a:p>
          <a:endParaRPr lang="ru-RU"/>
        </a:p>
      </dgm:t>
    </dgm:pt>
    <dgm:pt modelId="{E1EA4110-3548-4D95-BCC4-DB8B9C7B33AE}" type="sibTrans" cxnId="{530A938B-4BD2-425E-920B-243C7F51F42C}">
      <dgm:prSet/>
      <dgm:spPr/>
      <dgm:t>
        <a:bodyPr/>
        <a:lstStyle/>
        <a:p>
          <a:endParaRPr lang="ru-RU"/>
        </a:p>
      </dgm:t>
    </dgm:pt>
    <dgm:pt modelId="{BF935C9C-C639-49BF-9325-509264C3D57C}">
      <dgm:prSet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>
        <a:solidFill>
          <a:srgbClr val="077A3E"/>
        </a:solidFill>
        <a:ln>
          <a:noFill/>
        </a:ln>
        <a:effectLst/>
      </dgm:spPr>
      <dgm:t>
        <a:bodyPr/>
        <a:lstStyle/>
        <a:p>
          <a:r>
            <a:rPr lang="ru-RU" sz="1600" dirty="0" smtClean="0">
              <a:solidFill>
                <a:schemeClr val="bg1"/>
              </a:solidFill>
              <a:latin typeface="+mn-lt"/>
              <a:cs typeface="Times New Roman" panose="02020603050405020304" pitchFamily="18" charset="0"/>
            </a:rPr>
            <a:t>СВЕДЕНИЯ О РЕЗУЛЬТАТАХ РАССМОТРЕНИЯ УПОЛНОМОЧЕННЫМИ ОРГАНАМИ РЕЗУЛЬТАТОВ НЕЗАВИСИМОЙ ОЦЕНКИ КАЧЕСТВА ОКАЗАНИЯ УСЛУГ ОРГАНИЗАЦИЯМИ И ПРЕДЛОЖЕНИЙ ОБ УЛУЧШЕНИИ КАЧЕСТВА ИХ ДЕЯТЕЛЬНОСТИ</a:t>
          </a:r>
          <a:endParaRPr lang="ru-RU" sz="1600" dirty="0">
            <a:solidFill>
              <a:schemeClr val="bg1"/>
            </a:solidFill>
            <a:latin typeface="+mn-lt"/>
            <a:cs typeface="Times New Roman" panose="02020603050405020304" pitchFamily="18" charset="0"/>
          </a:endParaRPr>
        </a:p>
      </dgm:t>
    </dgm:pt>
    <dgm:pt modelId="{7EA641E1-18E9-4746-ABAA-9EA18041039F}" type="parTrans" cxnId="{F164B868-B4B8-43ED-8057-D1B3805A3214}">
      <dgm:prSet/>
      <dgm:spPr/>
      <dgm:t>
        <a:bodyPr/>
        <a:lstStyle/>
        <a:p>
          <a:endParaRPr lang="ru-RU"/>
        </a:p>
      </dgm:t>
    </dgm:pt>
    <dgm:pt modelId="{DB4CE3E6-0B34-4787-9B33-64A7244F84B6}" type="sibTrans" cxnId="{F164B868-B4B8-43ED-8057-D1B3805A3214}">
      <dgm:prSet/>
      <dgm:spPr/>
      <dgm:t>
        <a:bodyPr/>
        <a:lstStyle/>
        <a:p>
          <a:endParaRPr lang="ru-RU"/>
        </a:p>
      </dgm:t>
    </dgm:pt>
    <dgm:pt modelId="{4F757A0D-A1C7-423B-AFFF-47D3BD28ACD8}">
      <dgm:prSet/>
      <dgm:spPr>
        <a:noFill/>
        <a:ln>
          <a:noFill/>
        </a:ln>
      </dgm:spPr>
      <dgm:t>
        <a:bodyPr/>
        <a:lstStyle/>
        <a:p>
          <a:endParaRPr lang="ru-RU" dirty="0"/>
        </a:p>
      </dgm:t>
    </dgm:pt>
    <dgm:pt modelId="{1205E6E8-AC7A-4603-8D12-80E58609181A}" type="parTrans" cxnId="{E7B592A9-A51C-4048-8FB2-3F94EAC14625}">
      <dgm:prSet/>
      <dgm:spPr/>
      <dgm:t>
        <a:bodyPr/>
        <a:lstStyle/>
        <a:p>
          <a:endParaRPr lang="ru-RU"/>
        </a:p>
      </dgm:t>
    </dgm:pt>
    <dgm:pt modelId="{A7FE804A-A833-4BB4-8AD4-75BE2FC10D4D}" type="sibTrans" cxnId="{E7B592A9-A51C-4048-8FB2-3F94EAC14625}">
      <dgm:prSet/>
      <dgm:spPr/>
      <dgm:t>
        <a:bodyPr/>
        <a:lstStyle/>
        <a:p>
          <a:endParaRPr lang="ru-RU"/>
        </a:p>
      </dgm:t>
    </dgm:pt>
    <dgm:pt modelId="{CF08BFA9-A22B-49BF-910B-A2EC79AFE204}" type="pres">
      <dgm:prSet presAssocID="{46BEC471-2299-4235-A4C6-53E04C867A80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123621A-8745-480D-9A6F-794BDED2AA13}" type="pres">
      <dgm:prSet presAssocID="{0B8BB0D2-49F1-48BD-82A5-B3F525AFB1DC}" presName="parentLin" presStyleCnt="0"/>
      <dgm:spPr/>
    </dgm:pt>
    <dgm:pt modelId="{5D361819-7D18-434E-91B4-4B4292576F20}" type="pres">
      <dgm:prSet presAssocID="{0B8BB0D2-49F1-48BD-82A5-B3F525AFB1DC}" presName="parentLeftMargin" presStyleLbl="node1" presStyleIdx="0" presStyleCnt="6"/>
      <dgm:spPr/>
      <dgm:t>
        <a:bodyPr/>
        <a:lstStyle/>
        <a:p>
          <a:endParaRPr lang="ru-RU"/>
        </a:p>
      </dgm:t>
    </dgm:pt>
    <dgm:pt modelId="{FEA233D2-9D60-4E01-9D71-E2F56351C084}" type="pres">
      <dgm:prSet presAssocID="{0B8BB0D2-49F1-48BD-82A5-B3F525AFB1DC}" presName="parentText" presStyleLbl="node1" presStyleIdx="0" presStyleCnt="6" custScaleX="136300" custScaleY="203252" custLinFactNeighborX="-2985" custLinFactNeighborY="-5417">
        <dgm:presLayoutVars>
          <dgm:chMax val="0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DC1A2817-5D95-44F4-97BF-E92214E3276F}" type="pres">
      <dgm:prSet presAssocID="{0B8BB0D2-49F1-48BD-82A5-B3F525AFB1DC}" presName="negativeSpace" presStyleCnt="0"/>
      <dgm:spPr/>
    </dgm:pt>
    <dgm:pt modelId="{344FFBB0-1BE5-4994-88A1-B5A3AFCC4AD1}" type="pres">
      <dgm:prSet presAssocID="{0B8BB0D2-49F1-48BD-82A5-B3F525AFB1DC}" presName="childText" presStyleLbl="conFgAcc1" presStyleIdx="0" presStyleCnt="6">
        <dgm:presLayoutVars>
          <dgm:bulletEnabled val="1"/>
        </dgm:presLayoutVars>
      </dgm:prSet>
      <dgm:spPr>
        <a:noFill/>
        <a:ln>
          <a:noFill/>
        </a:ln>
      </dgm:spPr>
      <dgm:t>
        <a:bodyPr/>
        <a:lstStyle/>
        <a:p>
          <a:endParaRPr lang="ru-RU"/>
        </a:p>
      </dgm:t>
    </dgm:pt>
    <dgm:pt modelId="{1A194367-815C-43D4-8193-5F7B2E92ADE3}" type="pres">
      <dgm:prSet presAssocID="{403099D3-ACE5-42A0-A152-9E8E77EFECAD}" presName="spaceBetweenRectangles" presStyleCnt="0"/>
      <dgm:spPr/>
    </dgm:pt>
    <dgm:pt modelId="{17AD409C-8BFF-4A82-ACEF-F2C7BF5C3E6C}" type="pres">
      <dgm:prSet presAssocID="{298DB7EA-44CA-48CE-8179-0AA1C5CE3FB9}" presName="parentLin" presStyleCnt="0"/>
      <dgm:spPr/>
    </dgm:pt>
    <dgm:pt modelId="{F2156915-58D5-479B-8C7C-047301C6960D}" type="pres">
      <dgm:prSet presAssocID="{298DB7EA-44CA-48CE-8179-0AA1C5CE3FB9}" presName="parentLeftMargin" presStyleLbl="node1" presStyleIdx="0" presStyleCnt="6"/>
      <dgm:spPr/>
      <dgm:t>
        <a:bodyPr/>
        <a:lstStyle/>
        <a:p>
          <a:endParaRPr lang="ru-RU"/>
        </a:p>
      </dgm:t>
    </dgm:pt>
    <dgm:pt modelId="{403C3E0B-7DFD-423F-927D-D427F30D99D6}" type="pres">
      <dgm:prSet presAssocID="{298DB7EA-44CA-48CE-8179-0AA1C5CE3FB9}" presName="parentText" presStyleLbl="node1" presStyleIdx="1" presStyleCnt="6" custScaleX="136300" custScaleY="274390" custLinFactNeighborX="-2985" custLinFactNeighborY="-10606">
        <dgm:presLayoutVars>
          <dgm:chMax val="0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A6A1CC4C-1B83-47E1-ACF3-FC6132D0ACB1}" type="pres">
      <dgm:prSet presAssocID="{298DB7EA-44CA-48CE-8179-0AA1C5CE3FB9}" presName="negativeSpace" presStyleCnt="0"/>
      <dgm:spPr/>
    </dgm:pt>
    <dgm:pt modelId="{B2A4475E-6606-4219-96DE-EE3D4B2712F5}" type="pres">
      <dgm:prSet presAssocID="{298DB7EA-44CA-48CE-8179-0AA1C5CE3FB9}" presName="childText" presStyleLbl="conFgAcc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0FF60F0-4297-4BD4-894B-880B34697C57}" type="pres">
      <dgm:prSet presAssocID="{03075A78-F03F-4266-BF5D-BF21F3C63DDC}" presName="spaceBetweenRectangles" presStyleCnt="0"/>
      <dgm:spPr/>
    </dgm:pt>
    <dgm:pt modelId="{B10037A7-0D16-4092-8034-3DD7C9804A97}" type="pres">
      <dgm:prSet presAssocID="{9654AB68-A99B-487B-B881-FC9CFC7C4F51}" presName="parentLin" presStyleCnt="0"/>
      <dgm:spPr/>
    </dgm:pt>
    <dgm:pt modelId="{FD728BE7-4B58-4C7C-B94B-B5F3BDD5EF4A}" type="pres">
      <dgm:prSet presAssocID="{9654AB68-A99B-487B-B881-FC9CFC7C4F51}" presName="parentLeftMargin" presStyleLbl="node1" presStyleIdx="1" presStyleCnt="6"/>
      <dgm:spPr/>
      <dgm:t>
        <a:bodyPr/>
        <a:lstStyle/>
        <a:p>
          <a:endParaRPr lang="ru-RU"/>
        </a:p>
      </dgm:t>
    </dgm:pt>
    <dgm:pt modelId="{D63056ED-8265-471E-9078-667B1BD5894B}" type="pres">
      <dgm:prSet presAssocID="{9654AB68-A99B-487B-B881-FC9CFC7C4F51}" presName="parentText" presStyleLbl="node1" presStyleIdx="2" presStyleCnt="6" custScaleX="136300" custScaleY="162602">
        <dgm:presLayoutVars>
          <dgm:chMax val="0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7C7D79F9-28DD-47C0-BE69-7498052F5609}" type="pres">
      <dgm:prSet presAssocID="{9654AB68-A99B-487B-B881-FC9CFC7C4F51}" presName="negativeSpace" presStyleCnt="0"/>
      <dgm:spPr/>
    </dgm:pt>
    <dgm:pt modelId="{6651F147-FC32-41CC-9718-4FB2E989959A}" type="pres">
      <dgm:prSet presAssocID="{9654AB68-A99B-487B-B881-FC9CFC7C4F51}" presName="childText" presStyleLbl="conFgAcc1" presStyleIdx="2" presStyleCnt="6">
        <dgm:presLayoutVars>
          <dgm:bulletEnabled val="1"/>
        </dgm:presLayoutVars>
      </dgm:prSet>
      <dgm:spPr>
        <a:noFill/>
        <a:ln>
          <a:noFill/>
        </a:ln>
      </dgm:spPr>
      <dgm:t>
        <a:bodyPr/>
        <a:lstStyle/>
        <a:p>
          <a:endParaRPr lang="ru-RU"/>
        </a:p>
      </dgm:t>
    </dgm:pt>
    <dgm:pt modelId="{EB59FE10-D67C-401E-9B46-54B35E13C669}" type="pres">
      <dgm:prSet presAssocID="{19B14CF0-211B-48B8-A429-F50186DDD286}" presName="spaceBetweenRectangles" presStyleCnt="0"/>
      <dgm:spPr/>
    </dgm:pt>
    <dgm:pt modelId="{92365825-A17E-46FF-B53A-E2B0C79CDA41}" type="pres">
      <dgm:prSet presAssocID="{4E1BEE3E-AD47-4909-9588-8CF8E41D0006}" presName="parentLin" presStyleCnt="0"/>
      <dgm:spPr/>
    </dgm:pt>
    <dgm:pt modelId="{25ADFD78-E1D6-458E-8811-39AC682E8E2C}" type="pres">
      <dgm:prSet presAssocID="{4E1BEE3E-AD47-4909-9588-8CF8E41D0006}" presName="parentLeftMargin" presStyleLbl="node1" presStyleIdx="2" presStyleCnt="6"/>
      <dgm:spPr/>
      <dgm:t>
        <a:bodyPr/>
        <a:lstStyle/>
        <a:p>
          <a:endParaRPr lang="ru-RU"/>
        </a:p>
      </dgm:t>
    </dgm:pt>
    <dgm:pt modelId="{EF7537A0-FC9B-4D27-A795-2EDE200EF9F8}" type="pres">
      <dgm:prSet presAssocID="{4E1BEE3E-AD47-4909-9588-8CF8E41D0006}" presName="parentText" presStyleLbl="node1" presStyleIdx="3" presStyleCnt="6" custScaleX="136300" custScaleY="274390">
        <dgm:presLayoutVars>
          <dgm:chMax val="0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3CA1C53A-9E6C-4274-B088-742BA3DF9BC5}" type="pres">
      <dgm:prSet presAssocID="{4E1BEE3E-AD47-4909-9588-8CF8E41D0006}" presName="negativeSpace" presStyleCnt="0"/>
      <dgm:spPr/>
    </dgm:pt>
    <dgm:pt modelId="{09A8556B-F553-4FEA-8C96-9C0377F45E51}" type="pres">
      <dgm:prSet presAssocID="{4E1BEE3E-AD47-4909-9588-8CF8E41D0006}" presName="childText" presStyleLbl="conFgAcc1" presStyleIdx="3" presStyleCnt="6">
        <dgm:presLayoutVars>
          <dgm:bulletEnabled val="1"/>
        </dgm:presLayoutVars>
      </dgm:prSet>
      <dgm:spPr>
        <a:noFill/>
        <a:ln>
          <a:noFill/>
        </a:ln>
      </dgm:spPr>
      <dgm:t>
        <a:bodyPr/>
        <a:lstStyle/>
        <a:p>
          <a:endParaRPr lang="ru-RU"/>
        </a:p>
      </dgm:t>
    </dgm:pt>
    <dgm:pt modelId="{9A5F72A9-1663-4B3A-87CD-F8A335121F40}" type="pres">
      <dgm:prSet presAssocID="{A18C0DBB-A3C5-4D67-BF8B-083EC0120932}" presName="spaceBetweenRectangles" presStyleCnt="0"/>
      <dgm:spPr/>
    </dgm:pt>
    <dgm:pt modelId="{2FB2BB3F-1995-490F-B6F2-DCC2D91F6715}" type="pres">
      <dgm:prSet presAssocID="{BF935C9C-C639-49BF-9325-509264C3D57C}" presName="parentLin" presStyleCnt="0"/>
      <dgm:spPr/>
    </dgm:pt>
    <dgm:pt modelId="{8FF90246-007E-4BA0-9DE5-3EDCE9B88B35}" type="pres">
      <dgm:prSet presAssocID="{BF935C9C-C639-49BF-9325-509264C3D57C}" presName="parentLeftMargin" presStyleLbl="node1" presStyleIdx="3" presStyleCnt="6"/>
      <dgm:spPr/>
      <dgm:t>
        <a:bodyPr/>
        <a:lstStyle/>
        <a:p>
          <a:endParaRPr lang="ru-RU"/>
        </a:p>
      </dgm:t>
    </dgm:pt>
    <dgm:pt modelId="{A8DFE692-795D-4EF6-9D59-CC584B84E372}" type="pres">
      <dgm:prSet presAssocID="{BF935C9C-C639-49BF-9325-509264C3D57C}" presName="parentText" presStyleLbl="node1" presStyleIdx="4" presStyleCnt="6" custScaleX="137241" custScaleY="203252">
        <dgm:presLayoutVars>
          <dgm:chMax val="0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2F8B3E9E-848E-461E-A600-44CBEFA5DFBD}" type="pres">
      <dgm:prSet presAssocID="{BF935C9C-C639-49BF-9325-509264C3D57C}" presName="negativeSpace" presStyleCnt="0"/>
      <dgm:spPr/>
    </dgm:pt>
    <dgm:pt modelId="{87FA3ADC-E9F2-47DE-815B-BB81F896183D}" type="pres">
      <dgm:prSet presAssocID="{BF935C9C-C639-49BF-9325-509264C3D57C}" presName="childText" presStyleLbl="conFgAcc1" presStyleIdx="4" presStyleCnt="6">
        <dgm:presLayoutVars>
          <dgm:bulletEnabled val="1"/>
        </dgm:presLayoutVars>
      </dgm:prSet>
      <dgm:spPr>
        <a:noFill/>
        <a:ln>
          <a:noFill/>
        </a:ln>
      </dgm:spPr>
      <dgm:t>
        <a:bodyPr/>
        <a:lstStyle/>
        <a:p>
          <a:endParaRPr lang="ru-RU"/>
        </a:p>
      </dgm:t>
    </dgm:pt>
    <dgm:pt modelId="{DD3A753B-9294-4D2D-8513-8014798C9F9D}" type="pres">
      <dgm:prSet presAssocID="{DB4CE3E6-0B34-4787-9B33-64A7244F84B6}" presName="spaceBetweenRectangles" presStyleCnt="0"/>
      <dgm:spPr/>
    </dgm:pt>
    <dgm:pt modelId="{46DC42F8-9924-43A0-A4FE-8BF244E70C07}" type="pres">
      <dgm:prSet presAssocID="{A0EDB26E-EC32-4AD5-8F46-064EB6CF142F}" presName="parentLin" presStyleCnt="0"/>
      <dgm:spPr/>
    </dgm:pt>
    <dgm:pt modelId="{88F3A46B-02B5-407F-A429-B02C5372C8C5}" type="pres">
      <dgm:prSet presAssocID="{A0EDB26E-EC32-4AD5-8F46-064EB6CF142F}" presName="parentLeftMargin" presStyleLbl="node1" presStyleIdx="4" presStyleCnt="6"/>
      <dgm:spPr/>
      <dgm:t>
        <a:bodyPr/>
        <a:lstStyle/>
        <a:p>
          <a:endParaRPr lang="ru-RU"/>
        </a:p>
      </dgm:t>
    </dgm:pt>
    <dgm:pt modelId="{734897D8-3914-43A4-B7ED-89FF5C990EAC}" type="pres">
      <dgm:prSet presAssocID="{A0EDB26E-EC32-4AD5-8F46-064EB6CF142F}" presName="parentText" presStyleLbl="node1" presStyleIdx="5" presStyleCnt="6" custScaleX="137272" custLinFactNeighborX="-1639" custLinFactNeighborY="6786">
        <dgm:presLayoutVars>
          <dgm:chMax val="0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089C4E3B-8714-4138-A8C7-9CA7B36B9481}" type="pres">
      <dgm:prSet presAssocID="{A0EDB26E-EC32-4AD5-8F46-064EB6CF142F}" presName="negativeSpace" presStyleCnt="0"/>
      <dgm:spPr/>
    </dgm:pt>
    <dgm:pt modelId="{92E2EE13-75A7-458C-85F1-1A801D4B4672}" type="pres">
      <dgm:prSet presAssocID="{A0EDB26E-EC32-4AD5-8F46-064EB6CF142F}" presName="childText" presStyleLbl="conFgAcc1" presStyleIdx="5" presStyleCnt="6" custLinFactNeighborX="4098" custLinFactNeighborY="11144">
        <dgm:presLayoutVars>
          <dgm:bulletEnabled val="1"/>
        </dgm:presLayoutVars>
      </dgm:prSet>
      <dgm:spPr>
        <a:noFill/>
        <a:ln>
          <a:noFill/>
        </a:ln>
      </dgm:spPr>
      <dgm:t>
        <a:bodyPr/>
        <a:lstStyle/>
        <a:p>
          <a:endParaRPr lang="ru-RU"/>
        </a:p>
      </dgm:t>
    </dgm:pt>
  </dgm:ptLst>
  <dgm:cxnLst>
    <dgm:cxn modelId="{D653DC21-5FA5-40D4-80FC-D591F84F646C}" type="presOf" srcId="{298DB7EA-44CA-48CE-8179-0AA1C5CE3FB9}" destId="{F2156915-58D5-479B-8C7C-047301C6960D}" srcOrd="0" destOrd="0" presId="urn:microsoft.com/office/officeart/2005/8/layout/list1"/>
    <dgm:cxn modelId="{096EBDB6-3A92-4F15-8A4C-7B17AA7292E5}" srcId="{46BEC471-2299-4235-A4C6-53E04C867A80}" destId="{298DB7EA-44CA-48CE-8179-0AA1C5CE3FB9}" srcOrd="1" destOrd="0" parTransId="{01D07342-9B01-49D8-8B89-85E07DCD3102}" sibTransId="{03075A78-F03F-4266-BF5D-BF21F3C63DDC}"/>
    <dgm:cxn modelId="{3158F071-A6E3-48C2-AF54-C93DEE8FA393}" type="presOf" srcId="{BF935C9C-C639-49BF-9325-509264C3D57C}" destId="{8FF90246-007E-4BA0-9DE5-3EDCE9B88B35}" srcOrd="0" destOrd="0" presId="urn:microsoft.com/office/officeart/2005/8/layout/list1"/>
    <dgm:cxn modelId="{EC2B33F1-5B75-40E6-96D4-03BCD296D4E1}" type="presOf" srcId="{0B8BB0D2-49F1-48BD-82A5-B3F525AFB1DC}" destId="{FEA233D2-9D60-4E01-9D71-E2F56351C084}" srcOrd="1" destOrd="0" presId="urn:microsoft.com/office/officeart/2005/8/layout/list1"/>
    <dgm:cxn modelId="{69333F39-676D-4805-A75A-1842E6919F5A}" type="presOf" srcId="{BF935C9C-C639-49BF-9325-509264C3D57C}" destId="{A8DFE692-795D-4EF6-9D59-CC584B84E372}" srcOrd="1" destOrd="0" presId="urn:microsoft.com/office/officeart/2005/8/layout/list1"/>
    <dgm:cxn modelId="{48F50B1C-325D-43E8-83FE-69E8E65F8672}" type="presOf" srcId="{9654AB68-A99B-487B-B881-FC9CFC7C4F51}" destId="{FD728BE7-4B58-4C7C-B94B-B5F3BDD5EF4A}" srcOrd="0" destOrd="0" presId="urn:microsoft.com/office/officeart/2005/8/layout/list1"/>
    <dgm:cxn modelId="{EBEA3721-12FE-449F-AD92-68CFF18DC0FB}" type="presOf" srcId="{298DB7EA-44CA-48CE-8179-0AA1C5CE3FB9}" destId="{403C3E0B-7DFD-423F-927D-D427F30D99D6}" srcOrd="1" destOrd="0" presId="urn:microsoft.com/office/officeart/2005/8/layout/list1"/>
    <dgm:cxn modelId="{87302E9D-09C5-4736-A9D8-D6DB21748998}" type="presOf" srcId="{4E1BEE3E-AD47-4909-9588-8CF8E41D0006}" destId="{25ADFD78-E1D6-458E-8811-39AC682E8E2C}" srcOrd="0" destOrd="0" presId="urn:microsoft.com/office/officeart/2005/8/layout/list1"/>
    <dgm:cxn modelId="{EEB2F558-CCA3-4A94-9E4E-107329A0B06F}" srcId="{46BEC471-2299-4235-A4C6-53E04C867A80}" destId="{4E1BEE3E-AD47-4909-9588-8CF8E41D0006}" srcOrd="3" destOrd="0" parTransId="{42C4DBF7-386C-4CE8-A6B6-025D78A5F82E}" sibTransId="{A18C0DBB-A3C5-4D67-BF8B-083EC0120932}"/>
    <dgm:cxn modelId="{2D896EE2-19EE-4494-A210-F007D8BDF411}" srcId="{46BEC471-2299-4235-A4C6-53E04C867A80}" destId="{0B8BB0D2-49F1-48BD-82A5-B3F525AFB1DC}" srcOrd="0" destOrd="0" parTransId="{FA4E19CA-421F-4E92-A367-04A232879288}" sibTransId="{403099D3-ACE5-42A0-A152-9E8E77EFECAD}"/>
    <dgm:cxn modelId="{AB7616F2-321B-4824-B873-193C6A1B1DA3}" srcId="{46BEC471-2299-4235-A4C6-53E04C867A80}" destId="{9654AB68-A99B-487B-B881-FC9CFC7C4F51}" srcOrd="2" destOrd="0" parTransId="{984F71C7-17CE-4E44-9119-1CF00EA0661B}" sibTransId="{19B14CF0-211B-48B8-A429-F50186DDD286}"/>
    <dgm:cxn modelId="{14C44C1C-0780-4561-B565-6176502EC8A5}" type="presOf" srcId="{46BEC471-2299-4235-A4C6-53E04C867A80}" destId="{CF08BFA9-A22B-49BF-910B-A2EC79AFE204}" srcOrd="0" destOrd="0" presId="urn:microsoft.com/office/officeart/2005/8/layout/list1"/>
    <dgm:cxn modelId="{94402509-35B4-464F-A759-FFFC73ADE429}" type="presOf" srcId="{A0EDB26E-EC32-4AD5-8F46-064EB6CF142F}" destId="{734897D8-3914-43A4-B7ED-89FF5C990EAC}" srcOrd="1" destOrd="0" presId="urn:microsoft.com/office/officeart/2005/8/layout/list1"/>
    <dgm:cxn modelId="{071F6E9D-8064-4B9B-9E4C-4D4AE84BA12A}" type="presOf" srcId="{4F757A0D-A1C7-423B-AFFF-47D3BD28ACD8}" destId="{B2A4475E-6606-4219-96DE-EE3D4B2712F5}" srcOrd="0" destOrd="0" presId="urn:microsoft.com/office/officeart/2005/8/layout/list1"/>
    <dgm:cxn modelId="{9613BDB1-1335-4DD3-BDCD-3B26D51EA5BC}" type="presOf" srcId="{0B8BB0D2-49F1-48BD-82A5-B3F525AFB1DC}" destId="{5D361819-7D18-434E-91B4-4B4292576F20}" srcOrd="0" destOrd="0" presId="urn:microsoft.com/office/officeart/2005/8/layout/list1"/>
    <dgm:cxn modelId="{1729EAA3-FD07-46A5-B874-D8F379FBE5B7}" type="presOf" srcId="{4E1BEE3E-AD47-4909-9588-8CF8E41D0006}" destId="{EF7537A0-FC9B-4D27-A795-2EDE200EF9F8}" srcOrd="1" destOrd="0" presId="urn:microsoft.com/office/officeart/2005/8/layout/list1"/>
    <dgm:cxn modelId="{E7B592A9-A51C-4048-8FB2-3F94EAC14625}" srcId="{298DB7EA-44CA-48CE-8179-0AA1C5CE3FB9}" destId="{4F757A0D-A1C7-423B-AFFF-47D3BD28ACD8}" srcOrd="0" destOrd="0" parTransId="{1205E6E8-AC7A-4603-8D12-80E58609181A}" sibTransId="{A7FE804A-A833-4BB4-8AD4-75BE2FC10D4D}"/>
    <dgm:cxn modelId="{887FDE0A-B988-4456-9205-54769B1C789E}" type="presOf" srcId="{9654AB68-A99B-487B-B881-FC9CFC7C4F51}" destId="{D63056ED-8265-471E-9078-667B1BD5894B}" srcOrd="1" destOrd="0" presId="urn:microsoft.com/office/officeart/2005/8/layout/list1"/>
    <dgm:cxn modelId="{F164B868-B4B8-43ED-8057-D1B3805A3214}" srcId="{46BEC471-2299-4235-A4C6-53E04C867A80}" destId="{BF935C9C-C639-49BF-9325-509264C3D57C}" srcOrd="4" destOrd="0" parTransId="{7EA641E1-18E9-4746-ABAA-9EA18041039F}" sibTransId="{DB4CE3E6-0B34-4787-9B33-64A7244F84B6}"/>
    <dgm:cxn modelId="{478BFD5D-C09B-4053-BD2D-7CD7D7A28837}" type="presOf" srcId="{A0EDB26E-EC32-4AD5-8F46-064EB6CF142F}" destId="{88F3A46B-02B5-407F-A429-B02C5372C8C5}" srcOrd="0" destOrd="0" presId="urn:microsoft.com/office/officeart/2005/8/layout/list1"/>
    <dgm:cxn modelId="{530A938B-4BD2-425E-920B-243C7F51F42C}" srcId="{46BEC471-2299-4235-A4C6-53E04C867A80}" destId="{A0EDB26E-EC32-4AD5-8F46-064EB6CF142F}" srcOrd="5" destOrd="0" parTransId="{F3EC0A6D-FA1F-42AB-81FE-6678E78EBE88}" sibTransId="{E1EA4110-3548-4D95-BCC4-DB8B9C7B33AE}"/>
    <dgm:cxn modelId="{1AE1A87E-E140-483F-995F-D7EB178FAD08}" type="presParOf" srcId="{CF08BFA9-A22B-49BF-910B-A2EC79AFE204}" destId="{7123621A-8745-480D-9A6F-794BDED2AA13}" srcOrd="0" destOrd="0" presId="urn:microsoft.com/office/officeart/2005/8/layout/list1"/>
    <dgm:cxn modelId="{B8AF0BF2-7C3E-4EF4-B0E4-0286EBF82635}" type="presParOf" srcId="{7123621A-8745-480D-9A6F-794BDED2AA13}" destId="{5D361819-7D18-434E-91B4-4B4292576F20}" srcOrd="0" destOrd="0" presId="urn:microsoft.com/office/officeart/2005/8/layout/list1"/>
    <dgm:cxn modelId="{A96C5126-404E-4752-B5F3-BB6E9F3CF4E1}" type="presParOf" srcId="{7123621A-8745-480D-9A6F-794BDED2AA13}" destId="{FEA233D2-9D60-4E01-9D71-E2F56351C084}" srcOrd="1" destOrd="0" presId="urn:microsoft.com/office/officeart/2005/8/layout/list1"/>
    <dgm:cxn modelId="{7306908F-F24B-4896-8804-214F374421AF}" type="presParOf" srcId="{CF08BFA9-A22B-49BF-910B-A2EC79AFE204}" destId="{DC1A2817-5D95-44F4-97BF-E92214E3276F}" srcOrd="1" destOrd="0" presId="urn:microsoft.com/office/officeart/2005/8/layout/list1"/>
    <dgm:cxn modelId="{65944F67-5393-4CCE-9C11-474548B2E67B}" type="presParOf" srcId="{CF08BFA9-A22B-49BF-910B-A2EC79AFE204}" destId="{344FFBB0-1BE5-4994-88A1-B5A3AFCC4AD1}" srcOrd="2" destOrd="0" presId="urn:microsoft.com/office/officeart/2005/8/layout/list1"/>
    <dgm:cxn modelId="{5E453C3E-9B2A-4896-A9F8-AD42107BA2E7}" type="presParOf" srcId="{CF08BFA9-A22B-49BF-910B-A2EC79AFE204}" destId="{1A194367-815C-43D4-8193-5F7B2E92ADE3}" srcOrd="3" destOrd="0" presId="urn:microsoft.com/office/officeart/2005/8/layout/list1"/>
    <dgm:cxn modelId="{FC241D4D-FDE9-49DA-B93E-C7B93EB92CDC}" type="presParOf" srcId="{CF08BFA9-A22B-49BF-910B-A2EC79AFE204}" destId="{17AD409C-8BFF-4A82-ACEF-F2C7BF5C3E6C}" srcOrd="4" destOrd="0" presId="urn:microsoft.com/office/officeart/2005/8/layout/list1"/>
    <dgm:cxn modelId="{024EDD09-F78F-4103-B15C-459047007550}" type="presParOf" srcId="{17AD409C-8BFF-4A82-ACEF-F2C7BF5C3E6C}" destId="{F2156915-58D5-479B-8C7C-047301C6960D}" srcOrd="0" destOrd="0" presId="urn:microsoft.com/office/officeart/2005/8/layout/list1"/>
    <dgm:cxn modelId="{118715FA-6F1C-43EC-BA6A-09323A12135B}" type="presParOf" srcId="{17AD409C-8BFF-4A82-ACEF-F2C7BF5C3E6C}" destId="{403C3E0B-7DFD-423F-927D-D427F30D99D6}" srcOrd="1" destOrd="0" presId="urn:microsoft.com/office/officeart/2005/8/layout/list1"/>
    <dgm:cxn modelId="{B1AB854A-B399-4923-B674-589C0A5E7CEC}" type="presParOf" srcId="{CF08BFA9-A22B-49BF-910B-A2EC79AFE204}" destId="{A6A1CC4C-1B83-47E1-ACF3-FC6132D0ACB1}" srcOrd="5" destOrd="0" presId="urn:microsoft.com/office/officeart/2005/8/layout/list1"/>
    <dgm:cxn modelId="{26E7D374-F1A1-4259-8E04-644B11873C63}" type="presParOf" srcId="{CF08BFA9-A22B-49BF-910B-A2EC79AFE204}" destId="{B2A4475E-6606-4219-96DE-EE3D4B2712F5}" srcOrd="6" destOrd="0" presId="urn:microsoft.com/office/officeart/2005/8/layout/list1"/>
    <dgm:cxn modelId="{86B720B2-799C-4679-8526-85145DCEB03A}" type="presParOf" srcId="{CF08BFA9-A22B-49BF-910B-A2EC79AFE204}" destId="{E0FF60F0-4297-4BD4-894B-880B34697C57}" srcOrd="7" destOrd="0" presId="urn:microsoft.com/office/officeart/2005/8/layout/list1"/>
    <dgm:cxn modelId="{5FCBC84A-0FB6-46BE-A1AB-AA6849173054}" type="presParOf" srcId="{CF08BFA9-A22B-49BF-910B-A2EC79AFE204}" destId="{B10037A7-0D16-4092-8034-3DD7C9804A97}" srcOrd="8" destOrd="0" presId="urn:microsoft.com/office/officeart/2005/8/layout/list1"/>
    <dgm:cxn modelId="{E9641E64-DF21-4078-99C6-0FC9A17E7927}" type="presParOf" srcId="{B10037A7-0D16-4092-8034-3DD7C9804A97}" destId="{FD728BE7-4B58-4C7C-B94B-B5F3BDD5EF4A}" srcOrd="0" destOrd="0" presId="urn:microsoft.com/office/officeart/2005/8/layout/list1"/>
    <dgm:cxn modelId="{1450F786-E15B-4350-9F9B-E2CD1340B245}" type="presParOf" srcId="{B10037A7-0D16-4092-8034-3DD7C9804A97}" destId="{D63056ED-8265-471E-9078-667B1BD5894B}" srcOrd="1" destOrd="0" presId="urn:microsoft.com/office/officeart/2005/8/layout/list1"/>
    <dgm:cxn modelId="{B2A45E05-5EA7-43B5-AEBA-EFB2B0B1A974}" type="presParOf" srcId="{CF08BFA9-A22B-49BF-910B-A2EC79AFE204}" destId="{7C7D79F9-28DD-47C0-BE69-7498052F5609}" srcOrd="9" destOrd="0" presId="urn:microsoft.com/office/officeart/2005/8/layout/list1"/>
    <dgm:cxn modelId="{7BABFD4C-943D-4114-82B5-CE8A7A300FE6}" type="presParOf" srcId="{CF08BFA9-A22B-49BF-910B-A2EC79AFE204}" destId="{6651F147-FC32-41CC-9718-4FB2E989959A}" srcOrd="10" destOrd="0" presId="urn:microsoft.com/office/officeart/2005/8/layout/list1"/>
    <dgm:cxn modelId="{D706B94B-28A1-4214-8580-2AB757848634}" type="presParOf" srcId="{CF08BFA9-A22B-49BF-910B-A2EC79AFE204}" destId="{EB59FE10-D67C-401E-9B46-54B35E13C669}" srcOrd="11" destOrd="0" presId="urn:microsoft.com/office/officeart/2005/8/layout/list1"/>
    <dgm:cxn modelId="{13CF9DC2-8E98-47A6-9B1D-A49D3149E15F}" type="presParOf" srcId="{CF08BFA9-A22B-49BF-910B-A2EC79AFE204}" destId="{92365825-A17E-46FF-B53A-E2B0C79CDA41}" srcOrd="12" destOrd="0" presId="urn:microsoft.com/office/officeart/2005/8/layout/list1"/>
    <dgm:cxn modelId="{BEE216AD-A007-467B-A905-B6FA65AE40B9}" type="presParOf" srcId="{92365825-A17E-46FF-B53A-E2B0C79CDA41}" destId="{25ADFD78-E1D6-458E-8811-39AC682E8E2C}" srcOrd="0" destOrd="0" presId="urn:microsoft.com/office/officeart/2005/8/layout/list1"/>
    <dgm:cxn modelId="{664D8486-AA1F-432E-BB8B-9F72AE1E973F}" type="presParOf" srcId="{92365825-A17E-46FF-B53A-E2B0C79CDA41}" destId="{EF7537A0-FC9B-4D27-A795-2EDE200EF9F8}" srcOrd="1" destOrd="0" presId="urn:microsoft.com/office/officeart/2005/8/layout/list1"/>
    <dgm:cxn modelId="{DFBE1407-AB40-4395-A817-7AD77B0FCD0A}" type="presParOf" srcId="{CF08BFA9-A22B-49BF-910B-A2EC79AFE204}" destId="{3CA1C53A-9E6C-4274-B088-742BA3DF9BC5}" srcOrd="13" destOrd="0" presId="urn:microsoft.com/office/officeart/2005/8/layout/list1"/>
    <dgm:cxn modelId="{25E01752-0CCB-47ED-9E4B-8C3426B3421F}" type="presParOf" srcId="{CF08BFA9-A22B-49BF-910B-A2EC79AFE204}" destId="{09A8556B-F553-4FEA-8C96-9C0377F45E51}" srcOrd="14" destOrd="0" presId="urn:microsoft.com/office/officeart/2005/8/layout/list1"/>
    <dgm:cxn modelId="{EB6ED017-539C-475C-B063-1551241F6831}" type="presParOf" srcId="{CF08BFA9-A22B-49BF-910B-A2EC79AFE204}" destId="{9A5F72A9-1663-4B3A-87CD-F8A335121F40}" srcOrd="15" destOrd="0" presId="urn:microsoft.com/office/officeart/2005/8/layout/list1"/>
    <dgm:cxn modelId="{5CC9A7D8-3D45-4522-894F-2062485E8AAB}" type="presParOf" srcId="{CF08BFA9-A22B-49BF-910B-A2EC79AFE204}" destId="{2FB2BB3F-1995-490F-B6F2-DCC2D91F6715}" srcOrd="16" destOrd="0" presId="urn:microsoft.com/office/officeart/2005/8/layout/list1"/>
    <dgm:cxn modelId="{92738CDB-9D51-4002-B979-323939F2FE7F}" type="presParOf" srcId="{2FB2BB3F-1995-490F-B6F2-DCC2D91F6715}" destId="{8FF90246-007E-4BA0-9DE5-3EDCE9B88B35}" srcOrd="0" destOrd="0" presId="urn:microsoft.com/office/officeart/2005/8/layout/list1"/>
    <dgm:cxn modelId="{28E75505-5BD0-4739-A68A-9F171D890331}" type="presParOf" srcId="{2FB2BB3F-1995-490F-B6F2-DCC2D91F6715}" destId="{A8DFE692-795D-4EF6-9D59-CC584B84E372}" srcOrd="1" destOrd="0" presId="urn:microsoft.com/office/officeart/2005/8/layout/list1"/>
    <dgm:cxn modelId="{99E7C22F-6B97-4E9B-9E12-4B10466283E6}" type="presParOf" srcId="{CF08BFA9-A22B-49BF-910B-A2EC79AFE204}" destId="{2F8B3E9E-848E-461E-A600-44CBEFA5DFBD}" srcOrd="17" destOrd="0" presId="urn:microsoft.com/office/officeart/2005/8/layout/list1"/>
    <dgm:cxn modelId="{50081F96-6C60-4CA1-9213-AAD6B225C84A}" type="presParOf" srcId="{CF08BFA9-A22B-49BF-910B-A2EC79AFE204}" destId="{87FA3ADC-E9F2-47DE-815B-BB81F896183D}" srcOrd="18" destOrd="0" presId="urn:microsoft.com/office/officeart/2005/8/layout/list1"/>
    <dgm:cxn modelId="{56E36BF4-CDE2-4C36-8B1F-51220BBFD4DF}" type="presParOf" srcId="{CF08BFA9-A22B-49BF-910B-A2EC79AFE204}" destId="{DD3A753B-9294-4D2D-8513-8014798C9F9D}" srcOrd="19" destOrd="0" presId="urn:microsoft.com/office/officeart/2005/8/layout/list1"/>
    <dgm:cxn modelId="{030F3650-65C5-47C6-B9B5-7624BDD159E2}" type="presParOf" srcId="{CF08BFA9-A22B-49BF-910B-A2EC79AFE204}" destId="{46DC42F8-9924-43A0-A4FE-8BF244E70C07}" srcOrd="20" destOrd="0" presId="urn:microsoft.com/office/officeart/2005/8/layout/list1"/>
    <dgm:cxn modelId="{697AF513-F2E0-466D-AA12-AC3201CFAEDA}" type="presParOf" srcId="{46DC42F8-9924-43A0-A4FE-8BF244E70C07}" destId="{88F3A46B-02B5-407F-A429-B02C5372C8C5}" srcOrd="0" destOrd="0" presId="urn:microsoft.com/office/officeart/2005/8/layout/list1"/>
    <dgm:cxn modelId="{365DBA00-E9A9-4CCC-9060-14CA06499B7F}" type="presParOf" srcId="{46DC42F8-9924-43A0-A4FE-8BF244E70C07}" destId="{734897D8-3914-43A4-B7ED-89FF5C990EAC}" srcOrd="1" destOrd="0" presId="urn:microsoft.com/office/officeart/2005/8/layout/list1"/>
    <dgm:cxn modelId="{426E0E98-D233-45BF-A80C-C650004EE7F5}" type="presParOf" srcId="{CF08BFA9-A22B-49BF-910B-A2EC79AFE204}" destId="{089C4E3B-8714-4138-A8C7-9CA7B36B9481}" srcOrd="21" destOrd="0" presId="urn:microsoft.com/office/officeart/2005/8/layout/list1"/>
    <dgm:cxn modelId="{69DE6A5B-3706-425C-A18A-2A9155E0EB67}" type="presParOf" srcId="{CF08BFA9-A22B-49BF-910B-A2EC79AFE204}" destId="{92E2EE13-75A7-458C-85F1-1A801D4B4672}" srcOrd="22" destOrd="0" presId="urn:microsoft.com/office/officeart/2005/8/layout/list1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7B88D7-5008-4656-B373-667F950B3897}">
      <dsp:nvSpPr>
        <dsp:cNvPr id="0" name=""/>
        <dsp:cNvSpPr/>
      </dsp:nvSpPr>
      <dsp:spPr>
        <a:xfrm>
          <a:off x="0" y="533931"/>
          <a:ext cx="8136904" cy="302400"/>
        </a:xfrm>
        <a:prstGeom prst="rect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D8200AE-9307-430D-A8A2-35E4EC15F469}">
      <dsp:nvSpPr>
        <dsp:cNvPr id="0" name=""/>
        <dsp:cNvSpPr/>
      </dsp:nvSpPr>
      <dsp:spPr>
        <a:xfrm>
          <a:off x="406447" y="42494"/>
          <a:ext cx="7517416" cy="668557"/>
        </a:xfrm>
        <a:prstGeom prst="rect">
          <a:avLst/>
        </a:prstGeom>
        <a:solidFill>
          <a:srgbClr val="948A54"/>
        </a:solidFill>
        <a:ln w="9525" cap="flat" cmpd="sng" algn="ctr">
          <a:noFill/>
          <a:prstDash val="solid"/>
        </a:ln>
        <a:effectLst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215289" tIns="0" rIns="215289" bIns="0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>
              <a:solidFill>
                <a:schemeClr val="bg1"/>
              </a:solidFill>
              <a:latin typeface="+mn-lt"/>
              <a:cs typeface="Times New Roman" panose="02020603050405020304" pitchFamily="18" charset="0"/>
            </a:rPr>
            <a:t>ФОИВы, осуществляющие функции по выработке и реализации </a:t>
          </a:r>
          <a:br>
            <a:rPr lang="ru-RU" sz="1300" kern="1200" dirty="0" smtClean="0">
              <a:solidFill>
                <a:schemeClr val="bg1"/>
              </a:solidFill>
              <a:latin typeface="+mn-lt"/>
              <a:cs typeface="Times New Roman" panose="02020603050405020304" pitchFamily="18" charset="0"/>
            </a:rPr>
          </a:br>
          <a:r>
            <a:rPr lang="ru-RU" sz="1300" kern="1200" dirty="0" smtClean="0">
              <a:solidFill>
                <a:schemeClr val="bg1"/>
              </a:solidFill>
              <a:latin typeface="+mn-lt"/>
              <a:cs typeface="Times New Roman" panose="02020603050405020304" pitchFamily="18" charset="0"/>
            </a:rPr>
            <a:t>государственной политики и нормативному правовому регулированию в сферах:</a:t>
          </a:r>
        </a:p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>
              <a:solidFill>
                <a:schemeClr val="bg1"/>
              </a:solidFill>
              <a:latin typeface="+mn-lt"/>
              <a:cs typeface="Times New Roman" panose="02020603050405020304" pitchFamily="18" charset="0"/>
            </a:rPr>
            <a:t>КУЛЬТУРЫ, ЗДРАВООХРАНЕНИЯ,ОБРАЗОВАНИЯ, СОЦИАЛЬНОГО ОБСЛУЖИВАНИЯ</a:t>
          </a:r>
          <a:endParaRPr lang="ru-RU" sz="1300" kern="1200" dirty="0">
            <a:solidFill>
              <a:schemeClr val="bg1"/>
            </a:solidFill>
            <a:latin typeface="+mn-lt"/>
            <a:cs typeface="Times New Roman" panose="02020603050405020304" pitchFamily="18" charset="0"/>
          </a:endParaRPr>
        </a:p>
      </dsp:txBody>
      <dsp:txXfrm>
        <a:off x="406447" y="42494"/>
        <a:ext cx="7517416" cy="668557"/>
      </dsp:txXfrm>
    </dsp:sp>
    <dsp:sp modelId="{7710EF1D-59CA-4D84-AB6A-AE4FC5B29182}">
      <dsp:nvSpPr>
        <dsp:cNvPr id="0" name=""/>
        <dsp:cNvSpPr/>
      </dsp:nvSpPr>
      <dsp:spPr>
        <a:xfrm>
          <a:off x="0" y="962493"/>
          <a:ext cx="8136904" cy="548100"/>
        </a:xfrm>
        <a:prstGeom prst="rect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1514" tIns="249936" rIns="631514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>
              <a:solidFill>
                <a:schemeClr val="tx1">
                  <a:lumMod val="85000"/>
                  <a:lumOff val="15000"/>
                </a:schemeClr>
              </a:solidFill>
              <a:latin typeface="+mn-lt"/>
            </a:rPr>
            <a:t>в том числе на своих официальных сайтах</a:t>
          </a:r>
          <a:endParaRPr lang="ru-RU" sz="1400" kern="1200" dirty="0">
            <a:solidFill>
              <a:schemeClr val="tx1">
                <a:lumMod val="85000"/>
                <a:lumOff val="15000"/>
              </a:schemeClr>
            </a:solidFill>
            <a:latin typeface="+mn-lt"/>
          </a:endParaRPr>
        </a:p>
      </dsp:txBody>
      <dsp:txXfrm>
        <a:off x="0" y="962493"/>
        <a:ext cx="8136904" cy="548100"/>
      </dsp:txXfrm>
    </dsp:sp>
    <dsp:sp modelId="{1154D7EA-6FC3-4FE3-B447-66854D1EC2B5}">
      <dsp:nvSpPr>
        <dsp:cNvPr id="0" name=""/>
        <dsp:cNvSpPr/>
      </dsp:nvSpPr>
      <dsp:spPr>
        <a:xfrm>
          <a:off x="406845" y="901131"/>
          <a:ext cx="7524764" cy="238481"/>
        </a:xfrm>
        <a:prstGeom prst="rect">
          <a:avLst/>
        </a:prstGeom>
        <a:solidFill>
          <a:srgbClr val="948A54"/>
        </a:solidFill>
        <a:ln w="9525" cap="flat" cmpd="sng" algn="ctr">
          <a:noFill/>
          <a:prstDash val="solid"/>
        </a:ln>
        <a:effectLst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215289" tIns="0" rIns="215289" bIns="0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>
              <a:solidFill>
                <a:schemeClr val="bg1"/>
              </a:solidFill>
              <a:latin typeface="+mn-lt"/>
              <a:cs typeface="Times New Roman" panose="02020603050405020304" pitchFamily="18" charset="0"/>
            </a:rPr>
            <a:t>Органы государственной власти субъектов Российской Федерации</a:t>
          </a:r>
          <a:endParaRPr lang="ru-RU" sz="1300" kern="1200" dirty="0">
            <a:solidFill>
              <a:schemeClr val="bg1"/>
            </a:solidFill>
            <a:latin typeface="+mn-lt"/>
            <a:cs typeface="Times New Roman" panose="02020603050405020304" pitchFamily="18" charset="0"/>
          </a:endParaRPr>
        </a:p>
      </dsp:txBody>
      <dsp:txXfrm>
        <a:off x="406845" y="901131"/>
        <a:ext cx="7524764" cy="238481"/>
      </dsp:txXfrm>
    </dsp:sp>
    <dsp:sp modelId="{FBF458FB-004B-4708-8837-01AE6BFBCFE4}">
      <dsp:nvSpPr>
        <dsp:cNvPr id="0" name=""/>
        <dsp:cNvSpPr/>
      </dsp:nvSpPr>
      <dsp:spPr>
        <a:xfrm>
          <a:off x="0" y="1641653"/>
          <a:ext cx="8136904" cy="548100"/>
        </a:xfrm>
        <a:prstGeom prst="rect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1514" tIns="249936" rIns="631514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>
              <a:solidFill>
                <a:schemeClr val="tx1">
                  <a:lumMod val="85000"/>
                  <a:lumOff val="15000"/>
                </a:schemeClr>
              </a:solidFill>
              <a:latin typeface="+mn-lt"/>
            </a:rPr>
            <a:t>в том числе на своих официальных сайтах</a:t>
          </a:r>
          <a:endParaRPr lang="ru-RU" sz="1400" kern="1200" dirty="0">
            <a:solidFill>
              <a:schemeClr val="tx1">
                <a:lumMod val="85000"/>
                <a:lumOff val="15000"/>
              </a:schemeClr>
            </a:solidFill>
            <a:latin typeface="+mn-lt"/>
          </a:endParaRPr>
        </a:p>
      </dsp:txBody>
      <dsp:txXfrm>
        <a:off x="0" y="1641653"/>
        <a:ext cx="8136904" cy="548100"/>
      </dsp:txXfrm>
    </dsp:sp>
    <dsp:sp modelId="{74294E13-62F2-4594-8528-76210B17FBEE}">
      <dsp:nvSpPr>
        <dsp:cNvPr id="0" name=""/>
        <dsp:cNvSpPr/>
      </dsp:nvSpPr>
      <dsp:spPr>
        <a:xfrm>
          <a:off x="406845" y="1575393"/>
          <a:ext cx="7524764" cy="243380"/>
        </a:xfrm>
        <a:prstGeom prst="rect">
          <a:avLst/>
        </a:prstGeom>
        <a:solidFill>
          <a:srgbClr val="948A54"/>
        </a:solidFill>
        <a:ln w="9525" cap="flat" cmpd="sng" algn="ctr">
          <a:noFill/>
          <a:prstDash val="solid"/>
        </a:ln>
        <a:effectLst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215289" tIns="0" rIns="215289" bIns="0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>
              <a:solidFill>
                <a:schemeClr val="bg1"/>
              </a:solidFill>
              <a:latin typeface="+mn-lt"/>
              <a:cs typeface="Times New Roman" panose="02020603050405020304" pitchFamily="18" charset="0"/>
            </a:rPr>
            <a:t>Органы местного самоуправления</a:t>
          </a:r>
          <a:endParaRPr lang="ru-RU" sz="1300" kern="1200" dirty="0">
            <a:solidFill>
              <a:schemeClr val="bg1"/>
            </a:solidFill>
            <a:latin typeface="+mn-lt"/>
            <a:cs typeface="Times New Roman" panose="02020603050405020304" pitchFamily="18" charset="0"/>
          </a:endParaRPr>
        </a:p>
      </dsp:txBody>
      <dsp:txXfrm>
        <a:off x="406845" y="1575393"/>
        <a:ext cx="7524764" cy="24338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4FFBB0-1BE5-4994-88A1-B5A3AFCC4AD1}">
      <dsp:nvSpPr>
        <dsp:cNvPr id="0" name=""/>
        <dsp:cNvSpPr/>
      </dsp:nvSpPr>
      <dsp:spPr>
        <a:xfrm>
          <a:off x="0" y="620228"/>
          <a:ext cx="9108504" cy="302400"/>
        </a:xfrm>
        <a:prstGeom prst="rect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EA233D2-9D60-4E01-9D71-E2F56351C084}">
      <dsp:nvSpPr>
        <dsp:cNvPr id="0" name=""/>
        <dsp:cNvSpPr/>
      </dsp:nvSpPr>
      <dsp:spPr>
        <a:xfrm>
          <a:off x="439673" y="58159"/>
          <a:ext cx="8647989" cy="719999"/>
        </a:xfrm>
        <a:prstGeom prst="rect">
          <a:avLst/>
        </a:prstGeom>
        <a:solidFill>
          <a:srgbClr val="077A3E"/>
        </a:solidFill>
        <a:ln w="9525" cap="flat" cmpd="sng" algn="ctr">
          <a:noFill/>
          <a:prstDash val="solid"/>
        </a:ln>
        <a:effectLst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240996" tIns="0" rIns="240996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bg1"/>
              </a:solidFill>
              <a:latin typeface="+mn-lt"/>
              <a:cs typeface="Times New Roman" panose="02020603050405020304" pitchFamily="18" charset="0"/>
            </a:rPr>
            <a:t>СВЕДЕНИЯ ОБ УПОЛНОМОЧЕННЫХ ОРГАНАХ, ОБЩЕСТВЕННЫХ СОВЕТАХ И ОПЕРАТОРАХ, УЧАСТВУЮЩИХ В ПРОВЕДЕНИИ НЕЗАВИСИМОЙ ОЦЕНКИ КАЧЕСТВА ОКАЗАНИЯ УСЛУГ</a:t>
          </a:r>
          <a:endParaRPr lang="ru-RU" sz="1600" kern="1200" dirty="0">
            <a:solidFill>
              <a:schemeClr val="bg1"/>
            </a:solidFill>
            <a:latin typeface="+mn-lt"/>
            <a:cs typeface="Times New Roman" panose="02020603050405020304" pitchFamily="18" charset="0"/>
          </a:endParaRPr>
        </a:p>
      </dsp:txBody>
      <dsp:txXfrm>
        <a:off x="439673" y="58159"/>
        <a:ext cx="8647989" cy="719999"/>
      </dsp:txXfrm>
    </dsp:sp>
    <dsp:sp modelId="{B2A4475E-6606-4219-96DE-EE3D4B2712F5}">
      <dsp:nvSpPr>
        <dsp:cNvPr id="0" name=""/>
        <dsp:cNvSpPr/>
      </dsp:nvSpPr>
      <dsp:spPr>
        <a:xfrm>
          <a:off x="0" y="1782307"/>
          <a:ext cx="9108504" cy="302400"/>
        </a:xfrm>
        <a:prstGeom prst="rect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06921" tIns="249936" rIns="706921" bIns="85344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200" kern="1200" dirty="0"/>
        </a:p>
      </dsp:txBody>
      <dsp:txXfrm>
        <a:off x="0" y="1782307"/>
        <a:ext cx="9108504" cy="302400"/>
      </dsp:txXfrm>
    </dsp:sp>
    <dsp:sp modelId="{403C3E0B-7DFD-423F-927D-D427F30D99D6}">
      <dsp:nvSpPr>
        <dsp:cNvPr id="0" name=""/>
        <dsp:cNvSpPr/>
      </dsp:nvSpPr>
      <dsp:spPr>
        <a:xfrm>
          <a:off x="439673" y="949857"/>
          <a:ext cx="8647989" cy="971999"/>
        </a:xfrm>
        <a:prstGeom prst="rect">
          <a:avLst/>
        </a:prstGeom>
        <a:solidFill>
          <a:srgbClr val="077A3E"/>
        </a:solidFill>
        <a:ln w="9525" cap="flat" cmpd="sng" algn="ctr">
          <a:noFill/>
          <a:prstDash val="solid"/>
        </a:ln>
        <a:effectLst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240996" tIns="0" rIns="240996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bg1"/>
              </a:solidFill>
              <a:latin typeface="+mn-lt"/>
            </a:rPr>
            <a:t>СВЕДЕНИЯ О ПОКАЗАТЕЛЯХ, ХАРАКТЕРИЗУЮЩИХ ОБЩИЕ КРИТЕРИИ ОЦЕНКИ КАЧЕСТВА ОКАЗАНИЯ УСЛУГ, УСТАНАВЛИВАЕМЫЕ УПОЛНОМОЧЕННЫМИ ФОИВ, А ТАКЖЕ КРИТЕРИИ ОЦЕНКИ КАЧЕСТВА ОКАЗАНИЯ УСЛУГ, УСТАНАВЛИВАЕМЫЕ ОБЩЕСТВЕННЫМИ СОВЕТАМИ</a:t>
          </a:r>
        </a:p>
      </dsp:txBody>
      <dsp:txXfrm>
        <a:off x="439673" y="949857"/>
        <a:ext cx="8647989" cy="971999"/>
      </dsp:txXfrm>
    </dsp:sp>
    <dsp:sp modelId="{6651F147-FC32-41CC-9718-4FB2E989959A}">
      <dsp:nvSpPr>
        <dsp:cNvPr id="0" name=""/>
        <dsp:cNvSpPr/>
      </dsp:nvSpPr>
      <dsp:spPr>
        <a:xfrm>
          <a:off x="0" y="2548388"/>
          <a:ext cx="9108504" cy="302400"/>
        </a:xfrm>
        <a:prstGeom prst="rect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63056ED-8265-471E-9078-667B1BD5894B}">
      <dsp:nvSpPr>
        <dsp:cNvPr id="0" name=""/>
        <dsp:cNvSpPr/>
      </dsp:nvSpPr>
      <dsp:spPr>
        <a:xfrm>
          <a:off x="453201" y="2149507"/>
          <a:ext cx="8647989" cy="576001"/>
        </a:xfrm>
        <a:prstGeom prst="rect">
          <a:avLst/>
        </a:prstGeom>
        <a:solidFill>
          <a:srgbClr val="077A3E"/>
        </a:solidFill>
        <a:ln w="9525" cap="flat" cmpd="sng" algn="ctr">
          <a:noFill/>
          <a:prstDash val="solid"/>
        </a:ln>
        <a:effectLst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240996" tIns="0" rIns="240996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bg1"/>
              </a:solidFill>
              <a:latin typeface="+mn-lt"/>
              <a:cs typeface="Times New Roman" panose="02020603050405020304" pitchFamily="18" charset="0"/>
            </a:rPr>
            <a:t>ПЕРЕЧНИ И СВЕДЕНИЯ ОБ ОРГАНИЗАЦИЯХ, В ОТНОШЕНИИ КОТОРЫХ ПРОВОДИТСЯ </a:t>
          </a:r>
          <a:br>
            <a:rPr lang="ru-RU" sz="1600" kern="1200" dirty="0" smtClean="0">
              <a:solidFill>
                <a:schemeClr val="bg1"/>
              </a:solidFill>
              <a:latin typeface="+mn-lt"/>
              <a:cs typeface="Times New Roman" panose="02020603050405020304" pitchFamily="18" charset="0"/>
            </a:rPr>
          </a:br>
          <a:r>
            <a:rPr lang="ru-RU" sz="1600" kern="1200" dirty="0" smtClean="0">
              <a:solidFill>
                <a:schemeClr val="bg1"/>
              </a:solidFill>
              <a:latin typeface="+mn-lt"/>
              <a:cs typeface="Times New Roman" panose="02020603050405020304" pitchFamily="18" charset="0"/>
            </a:rPr>
            <a:t>/ НЕ ПРОВОДИТСЯ НЕЗАВИСИМАЯ ОЦЕНКА КАЧЕСТВА ОКАЗАНИЯ УСЛУГ</a:t>
          </a:r>
          <a:endParaRPr lang="ru-RU" sz="1600" kern="1200" dirty="0">
            <a:solidFill>
              <a:schemeClr val="bg1"/>
            </a:solidFill>
            <a:latin typeface="+mn-lt"/>
            <a:cs typeface="Times New Roman" panose="02020603050405020304" pitchFamily="18" charset="0"/>
          </a:endParaRPr>
        </a:p>
      </dsp:txBody>
      <dsp:txXfrm>
        <a:off x="453201" y="2149507"/>
        <a:ext cx="8647989" cy="576001"/>
      </dsp:txXfrm>
    </dsp:sp>
    <dsp:sp modelId="{09A8556B-F553-4FEA-8C96-9C0377F45E51}">
      <dsp:nvSpPr>
        <dsp:cNvPr id="0" name=""/>
        <dsp:cNvSpPr/>
      </dsp:nvSpPr>
      <dsp:spPr>
        <a:xfrm>
          <a:off x="0" y="3710467"/>
          <a:ext cx="9108504" cy="302400"/>
        </a:xfrm>
        <a:prstGeom prst="rect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F7537A0-FC9B-4D27-A795-2EDE200EF9F8}">
      <dsp:nvSpPr>
        <dsp:cNvPr id="0" name=""/>
        <dsp:cNvSpPr/>
      </dsp:nvSpPr>
      <dsp:spPr>
        <a:xfrm>
          <a:off x="453201" y="2915588"/>
          <a:ext cx="8647989" cy="971999"/>
        </a:xfrm>
        <a:prstGeom prst="rect">
          <a:avLst/>
        </a:prstGeom>
        <a:solidFill>
          <a:srgbClr val="077A3E"/>
        </a:solidFill>
        <a:ln w="9525" cap="flat" cmpd="sng" algn="ctr">
          <a:noFill/>
          <a:prstDash val="solid"/>
        </a:ln>
        <a:effectLst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240996" tIns="0" rIns="240996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bg1"/>
              </a:solidFill>
              <a:latin typeface="+mn-lt"/>
              <a:cs typeface="Times New Roman" panose="02020603050405020304" pitchFamily="18" charset="0"/>
            </a:rPr>
            <a:t>СВЕДЕНИЯ О РЕЗУЛЬТАТАХ НЕЗАВИСИМОЙ ОЦЕНКИ КАЧЕСТВА ОКАЗАНИЯ </a:t>
          </a:r>
          <a:br>
            <a:rPr lang="ru-RU" sz="1600" kern="1200" dirty="0" smtClean="0">
              <a:solidFill>
                <a:schemeClr val="bg1"/>
              </a:solidFill>
              <a:latin typeface="+mn-lt"/>
              <a:cs typeface="Times New Roman" panose="02020603050405020304" pitchFamily="18" charset="0"/>
            </a:rPr>
          </a:br>
          <a:r>
            <a:rPr lang="ru-RU" sz="1600" kern="1200" dirty="0" smtClean="0">
              <a:solidFill>
                <a:schemeClr val="bg1"/>
              </a:solidFill>
              <a:latin typeface="+mn-lt"/>
              <a:cs typeface="Times New Roman" panose="02020603050405020304" pitchFamily="18" charset="0"/>
            </a:rPr>
            <a:t>УСЛУГ ОРГАНИЗАЦИЯМИ И ПРЕДЛОЖЕНИЯХ ОБ УЛУЧШЕНИИ КАЧЕСТВА ИХ ДЕЯТЕЛЬНОСТИ, ПРЕДСТАВЛЕННЫХ ОБЩЕСТВЕННЫМИ СОВЕТАМИ В УПОЛНОМОЧЕННЫЕ ОРГАНЫ</a:t>
          </a:r>
          <a:endParaRPr lang="ru-RU" sz="1600" kern="1200" dirty="0">
            <a:solidFill>
              <a:schemeClr val="bg1"/>
            </a:solidFill>
            <a:latin typeface="+mn-lt"/>
            <a:cs typeface="Times New Roman" panose="02020603050405020304" pitchFamily="18" charset="0"/>
          </a:endParaRPr>
        </a:p>
      </dsp:txBody>
      <dsp:txXfrm>
        <a:off x="453201" y="2915588"/>
        <a:ext cx="8647989" cy="971999"/>
      </dsp:txXfrm>
    </dsp:sp>
    <dsp:sp modelId="{87FA3ADC-E9F2-47DE-815B-BB81F896183D}">
      <dsp:nvSpPr>
        <dsp:cNvPr id="0" name=""/>
        <dsp:cNvSpPr/>
      </dsp:nvSpPr>
      <dsp:spPr>
        <a:xfrm>
          <a:off x="0" y="4620547"/>
          <a:ext cx="9108504" cy="302400"/>
        </a:xfrm>
        <a:prstGeom prst="rect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8DFE692-795D-4EF6-9D59-CC584B84E372}">
      <dsp:nvSpPr>
        <dsp:cNvPr id="0" name=""/>
        <dsp:cNvSpPr/>
      </dsp:nvSpPr>
      <dsp:spPr>
        <a:xfrm>
          <a:off x="450532" y="4077667"/>
          <a:ext cx="8656422" cy="719999"/>
        </a:xfrm>
        <a:prstGeom prst="rect">
          <a:avLst/>
        </a:prstGeom>
        <a:solidFill>
          <a:srgbClr val="077A3E"/>
        </a:solidFill>
        <a:ln w="9525" cap="flat" cmpd="sng" algn="ctr">
          <a:noFill/>
          <a:prstDash val="solid"/>
        </a:ln>
        <a:effectLst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240996" tIns="0" rIns="240996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bg1"/>
              </a:solidFill>
              <a:latin typeface="+mn-lt"/>
              <a:cs typeface="Times New Roman" panose="02020603050405020304" pitchFamily="18" charset="0"/>
            </a:rPr>
            <a:t>СВЕДЕНИЯ О РЕЗУЛЬТАТАХ РАССМОТРЕНИЯ УПОЛНОМОЧЕННЫМИ ОРГАНАМИ РЕЗУЛЬТАТОВ НЕЗАВИСИМОЙ ОЦЕНКИ КАЧЕСТВА ОКАЗАНИЯ УСЛУГ ОРГАНИЗАЦИЯМИ И ПРЕДЛОЖЕНИЙ ОБ УЛУЧШЕНИИ КАЧЕСТВА ИХ ДЕЯТЕЛЬНОСТИ</a:t>
          </a:r>
          <a:endParaRPr lang="ru-RU" sz="1600" kern="1200" dirty="0">
            <a:solidFill>
              <a:schemeClr val="bg1"/>
            </a:solidFill>
            <a:latin typeface="+mn-lt"/>
            <a:cs typeface="Times New Roman" panose="02020603050405020304" pitchFamily="18" charset="0"/>
          </a:endParaRPr>
        </a:p>
      </dsp:txBody>
      <dsp:txXfrm>
        <a:off x="450532" y="4077667"/>
        <a:ext cx="8656422" cy="719999"/>
      </dsp:txXfrm>
    </dsp:sp>
    <dsp:sp modelId="{92E2EE13-75A7-458C-85F1-1A801D4B4672}">
      <dsp:nvSpPr>
        <dsp:cNvPr id="0" name=""/>
        <dsp:cNvSpPr/>
      </dsp:nvSpPr>
      <dsp:spPr>
        <a:xfrm>
          <a:off x="0" y="5184605"/>
          <a:ext cx="9108504" cy="302400"/>
        </a:xfrm>
        <a:prstGeom prst="rect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34897D8-3914-43A4-B7ED-89FF5C990EAC}">
      <dsp:nvSpPr>
        <dsp:cNvPr id="0" name=""/>
        <dsp:cNvSpPr/>
      </dsp:nvSpPr>
      <dsp:spPr>
        <a:xfrm>
          <a:off x="442711" y="5011786"/>
          <a:ext cx="8649830" cy="354240"/>
        </a:xfrm>
        <a:prstGeom prst="rect">
          <a:avLst/>
        </a:prstGeom>
        <a:solidFill>
          <a:srgbClr val="077A3E"/>
        </a:solidFill>
        <a:ln w="9525" cap="flat" cmpd="sng" algn="ctr">
          <a:noFill/>
          <a:prstDash val="solid"/>
        </a:ln>
        <a:effectLst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240996" tIns="0" rIns="240996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bg1"/>
              </a:solidFill>
              <a:latin typeface="+mn-lt"/>
              <a:cs typeface="Times New Roman" panose="02020603050405020304" pitchFamily="18" charset="0"/>
            </a:rPr>
            <a:t>ИНЫЕ СВЕДЕНИЯ, </a:t>
          </a:r>
          <a:r>
            <a:rPr lang="ru-RU" sz="1600" kern="1200" dirty="0" smtClean="0">
              <a:solidFill>
                <a:srgbClr val="F2F2F2"/>
              </a:solidFill>
              <a:latin typeface="+mn-lt"/>
              <a:cs typeface="Times New Roman" panose="02020603050405020304" pitchFamily="18" charset="0"/>
            </a:rPr>
            <a:t>РАЗМЕЩАЕМЫЕ </a:t>
          </a:r>
          <a:r>
            <a:rPr lang="ru-RU" sz="1600" kern="1200" dirty="0" smtClean="0">
              <a:solidFill>
                <a:srgbClr val="F2F2F2"/>
              </a:solidFill>
              <a:latin typeface="+mn-lt"/>
            </a:rPr>
            <a:t>ПО РЕШЕНИЮ УПОЛНОМОЧЕННОГО ОРГАНА</a:t>
          </a:r>
          <a:endParaRPr lang="ru-RU" sz="1600" kern="1200" dirty="0">
            <a:solidFill>
              <a:srgbClr val="F2F2F2"/>
            </a:solidFill>
            <a:latin typeface="+mn-lt"/>
            <a:cs typeface="Times New Roman" panose="02020603050405020304" pitchFamily="18" charset="0"/>
          </a:endParaRPr>
        </a:p>
      </dsp:txBody>
      <dsp:txXfrm>
        <a:off x="442711" y="5011786"/>
        <a:ext cx="8649830" cy="3542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6400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8" y="1"/>
            <a:ext cx="2946400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CEA85B-288C-4166-9AF5-E854DFC9F8DD}" type="datetimeFigureOut">
              <a:rPr lang="ru-RU" smtClean="0"/>
              <a:t>10.03.2016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711"/>
            <a:ext cx="2946400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8" y="9428711"/>
            <a:ext cx="2946400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D7DA01-9EA6-46C1-8049-A96547C46542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681861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6400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1"/>
            <a:ext cx="2946400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32A55A4-10F6-4670-9E93-B6EEB0991AAC}" type="datetimeFigureOut">
              <a:rPr lang="ru-RU"/>
              <a:pPr>
                <a:defRPr/>
              </a:pPr>
              <a:t>10.03.2016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5951"/>
            <a:ext cx="5438775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711"/>
            <a:ext cx="2946400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711"/>
            <a:ext cx="2946400" cy="496332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9C5E0BE7-E6C2-46DB-8479-B91B70767B7C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72243105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C5E0BE7-E6C2-46DB-8479-B91B70767B7C}" type="slidenum">
              <a:rPr lang="ru-RU" altLang="ru-RU" smtClean="0"/>
              <a:pPr>
                <a:defRPr/>
              </a:pPr>
              <a:t>1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3541717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C5E0BE7-E6C2-46DB-8479-B91B70767B7C}" type="slidenum">
              <a:rPr lang="ru-RU" altLang="ru-RU" smtClean="0"/>
              <a:pPr>
                <a:defRPr/>
              </a:pPr>
              <a:t>2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7981615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C5E0BE7-E6C2-46DB-8479-B91B70767B7C}" type="slidenum">
              <a:rPr lang="ru-RU" altLang="ru-RU" smtClean="0"/>
              <a:pPr>
                <a:defRPr/>
              </a:pPr>
              <a:t>3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7981615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C5E0BE7-E6C2-46DB-8479-B91B70767B7C}" type="slidenum">
              <a:rPr lang="ru-RU" altLang="ru-RU" smtClean="0"/>
              <a:pPr>
                <a:defRPr/>
              </a:pPr>
              <a:t>4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7981615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Информация размещается уполномоченными органами на официальном сайте путем заполнения экранных форм веб-интерфейса информационной системы официального сайта сведениями, сформированными в рамках оценки</a:t>
            </a:r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качества организаций социальной сферы.</a:t>
            </a:r>
          </a:p>
          <a:p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Как уже было сказано, п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ри заполнении экранных форм веб-интерфейса применяются сведения из</a:t>
            </a:r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справочников, реестров и классификаторов.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Как уже было сказано, приказом Минфина будет утвержден</a:t>
            </a:r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исчерпывающий перечень сведений и документов, которые вам необходимо будет размещать на сайте.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При этом и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нформация нужно будет размещать в течение 5 рабочих дней со дня утверждения (внесения изменений, отмены) соответствующих документов, на основе которых она формируется.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C5E0BE7-E6C2-46DB-8479-B91B70767B7C}" type="slidenum">
              <a:rPr lang="ru-RU" altLang="ru-RU" smtClean="0"/>
              <a:pPr>
                <a:defRPr/>
              </a:pPr>
              <a:t>5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7575695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Информация размещается уполномоченными органами на официальном сайте путем заполнения экранных форм веб-интерфейса информационной системы официального сайта сведениями, сформированными в рамках оценки</a:t>
            </a:r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качества организаций социальной сферы.</a:t>
            </a:r>
          </a:p>
          <a:p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Как уже было сказано, п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ри заполнении экранных форм веб-интерфейса применяются сведения из</a:t>
            </a:r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справочников, реестров и классификаторов.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Как уже было сказано, приказом Минфина будет утвержден</a:t>
            </a:r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исчерпывающий перечень сведений и документов, которые вам необходимо будет размещать на сайте.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При этом и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нформация нужно будет размещать в течение 5 рабочих дней со дня утверждения (внесения изменений, отмены) соответствующих документов, на основе которых она формируется.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C5E0BE7-E6C2-46DB-8479-B91B70767B7C}" type="slidenum">
              <a:rPr lang="ru-RU" altLang="ru-RU" smtClean="0"/>
              <a:pPr>
                <a:defRPr/>
              </a:pPr>
              <a:t>6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8232535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Информация размещается уполномоченными органами на официальном сайте путем заполнения экранных форм веб-интерфейса информационной системы официального сайта сведениями, сформированными в рамках оценки</a:t>
            </a:r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качества организаций социальной сферы.</a:t>
            </a:r>
          </a:p>
          <a:p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Как уже было сказано, п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ри заполнении экранных форм веб-интерфейса применяются сведения из</a:t>
            </a:r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справочников, реестров и классификаторов.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Как уже было сказано, приказом Минфина будет утвержден</a:t>
            </a:r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исчерпывающий перечень сведений и документов, которые вам необходимо будет размещать на сайте.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При этом и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нформация нужно будет размещать в течение 5 рабочих дней со дня утверждения (внесения изменений, отмены) соответствующих документов, на основе которых она формируется.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C5E0BE7-E6C2-46DB-8479-B91B70767B7C}" type="slidenum">
              <a:rPr lang="ru-RU" altLang="ru-RU" smtClean="0"/>
              <a:pPr>
                <a:defRPr/>
              </a:pPr>
              <a:t>7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8529003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Информация размещается уполномоченными органами на официальном сайте путем заполнения экранных форм веб-интерфейса информационной системы официального сайта сведениями, сформированными в рамках оценки</a:t>
            </a:r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качества организаций социальной сферы.</a:t>
            </a:r>
          </a:p>
          <a:p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Как уже было сказано, п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ри заполнении экранных форм веб-интерфейса применяются сведения из</a:t>
            </a:r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справочников, реестров и классификаторов.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Как уже было сказано, приказом Минфина будет утвержден</a:t>
            </a:r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исчерпывающий перечень сведений и документов, которые вам необходимо будет размещать на сайте.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При этом и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нформация нужно будет размещать в течение 5 рабочих дней со дня утверждения (внесения изменений, отмены) соответствующих документов, на основе которых она формируется.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C5E0BE7-E6C2-46DB-8479-B91B70767B7C}" type="slidenum">
              <a:rPr lang="ru-RU" altLang="ru-RU" smtClean="0"/>
              <a:pPr>
                <a:defRPr/>
              </a:pPr>
              <a:t>8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1390888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Информация размещается уполномоченными органами на официальном сайте путем заполнения экранных форм веб-интерфейса информационной системы официального сайта сведениями, сформированными в рамках оценки</a:t>
            </a:r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качества организаций социальной сферы.</a:t>
            </a:r>
          </a:p>
          <a:p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Как уже было сказано, п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ри заполнении экранных форм веб-интерфейса применяются сведения из</a:t>
            </a:r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справочников, реестров и классификаторов.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Как уже было сказано, приказом Минфина будет утвержден</a:t>
            </a:r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исчерпывающий перечень сведений и документов, которые вам необходимо будет размещать на сайте.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При этом и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нформация нужно будет размещать в течение 5 рабочих дней со дня утверждения (внесения изменений, отмены) соответствующих документов, на основе которых она формируется.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C5E0BE7-E6C2-46DB-8479-B91B70767B7C}" type="slidenum">
              <a:rPr lang="ru-RU" altLang="ru-RU" smtClean="0"/>
              <a:pPr>
                <a:defRPr/>
              </a:pPr>
              <a:t>9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6541222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C5E0BE7-E6C2-46DB-8479-B91B70767B7C}" type="slidenum">
              <a:rPr lang="ru-RU" altLang="ru-RU" smtClean="0"/>
              <a:pPr>
                <a:defRPr/>
              </a:pPr>
              <a:t>10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7981615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C5E0BE7-E6C2-46DB-8479-B91B70767B7C}" type="slidenum">
              <a:rPr lang="ru-RU" altLang="ru-RU" smtClean="0"/>
              <a:pPr>
                <a:defRPr/>
              </a:pPr>
              <a:t>11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79816156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C5E0BE7-E6C2-46DB-8479-B91B70767B7C}" type="slidenum">
              <a:rPr lang="ru-RU" altLang="ru-RU" smtClean="0"/>
              <a:pPr>
                <a:defRPr/>
              </a:pPr>
              <a:t>12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79816156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229071315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3390930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C5E0BE7-E6C2-46DB-8479-B91B70767B7C}" type="slidenum">
              <a:rPr lang="ru-RU" altLang="ru-RU" smtClean="0"/>
              <a:pPr>
                <a:defRPr/>
              </a:pPr>
              <a:t>15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027538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CFF937AB-BBD1-423A-9929-C48833908FD4}" type="datetime1">
              <a:rPr lang="ru-RU" smtClean="0"/>
              <a:pPr>
                <a:defRPr/>
              </a:pPr>
              <a:t>10.03.2016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F090759-90A1-4EC0-8380-3EF16145A442}" type="slidenum">
              <a:rPr lang="ru-RU" altLang="ru-RU" smtClean="0"/>
              <a:pPr>
                <a:defRPr/>
              </a:pPr>
              <a:t>‹#›</a:t>
            </a:fld>
            <a:endParaRPr lang="ru-RU" altLang="ru-RU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7914" y="273554"/>
            <a:ext cx="4981978" cy="234446"/>
          </a:xfrm>
          <a:prstGeom prst="rect">
            <a:avLst/>
          </a:prstGeom>
        </p:spPr>
      </p:pic>
      <p:sp>
        <p:nvSpPr>
          <p:cNvPr id="8" name="Slide Number Placeholder 12"/>
          <p:cNvSpPr txBox="1">
            <a:spLocks/>
          </p:cNvSpPr>
          <p:nvPr/>
        </p:nvSpPr>
        <p:spPr>
          <a:xfrm>
            <a:off x="8516509" y="97634"/>
            <a:ext cx="848799" cy="53746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2200" kern="1200">
                <a:solidFill>
                  <a:srgbClr val="DEAA46"/>
                </a:solidFill>
                <a:latin typeface="DINPro-Light"/>
                <a:ea typeface="+mn-ea"/>
                <a:cs typeface="DINPro-Light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2D350B4-811D-9C49-8D4A-B431FFD459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48787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12"/>
          <p:cNvSpPr txBox="1">
            <a:spLocks/>
          </p:cNvSpPr>
          <p:nvPr/>
        </p:nvSpPr>
        <p:spPr>
          <a:xfrm>
            <a:off x="8516509" y="97634"/>
            <a:ext cx="848799" cy="53746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2200" kern="1200">
                <a:solidFill>
                  <a:srgbClr val="DEAA46"/>
                </a:solidFill>
                <a:latin typeface="DINPro-Light"/>
                <a:ea typeface="+mn-ea"/>
                <a:cs typeface="DINPro-Light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2D350B4-811D-9C49-8D4A-B431FFD459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9539499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AFB215DB-11D1-49A5-B32B-44FCEA94A05E}" type="datetime1">
              <a:rPr lang="ru-RU" smtClean="0"/>
              <a:pPr>
                <a:defRPr/>
              </a:pPr>
              <a:t>10.03.2016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98B4663B-50DA-4922-AC4F-0DDE40B3EFFC}" type="slidenum">
              <a:rPr lang="ru-RU" altLang="ru-RU" smtClean="0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41542585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DF71F433-AF14-4FDD-AD55-2E7AE89CAC5E}" type="datetime1">
              <a:rPr lang="ru-RU" smtClean="0"/>
              <a:pPr>
                <a:defRPr/>
              </a:pPr>
              <a:t>10.03.2016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C2DD698D-FB9C-4E8E-9584-99CECE29B2A3}" type="slidenum">
              <a:rPr lang="ru-RU" altLang="ru-RU" smtClean="0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3174140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1120468D-09B5-4C9D-9D7B-A12C08C294A8}" type="datetime1">
              <a:rPr lang="ru-RU" smtClean="0"/>
              <a:pPr>
                <a:defRPr/>
              </a:pPr>
              <a:t>10.03.2016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3DD1B04-0F23-41C5-B862-361D09FD0003}" type="slidenum">
              <a:rPr lang="ru-RU" altLang="ru-RU" smtClean="0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4074696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A291F0A1-ECE2-4575-9E10-5814084CCB08}" type="datetime1">
              <a:rPr lang="ru-RU" smtClean="0"/>
              <a:pPr>
                <a:defRPr/>
              </a:pPr>
              <a:t>10.03.2016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C70AF021-C581-4465-8F82-9A315F82CF87}" type="slidenum">
              <a:rPr lang="ru-RU" altLang="ru-RU" smtClean="0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2672280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A91EB1AE-567C-445E-9F34-F75D3BE7D9B3}" type="datetime1">
              <a:rPr lang="ru-RU" smtClean="0"/>
              <a:pPr>
                <a:defRPr/>
              </a:pPr>
              <a:t>10.03.2016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88CDCA3-A382-43FA-8ACE-E5344D7D0E0E}" type="slidenum">
              <a:rPr lang="ru-RU" altLang="ru-RU" smtClean="0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5535829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19C24776-1099-45C4-B4C4-1E414AEA5050}" type="datetime1">
              <a:rPr lang="ru-RU" smtClean="0"/>
              <a:pPr>
                <a:defRPr/>
              </a:pPr>
              <a:t>10.03.2016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00A5A0B-FA3F-48F3-837A-7EE1079E9D92}" type="slidenum">
              <a:rPr lang="ru-RU" altLang="ru-RU" smtClean="0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7482362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6E06EEE-4F36-450F-81A9-9DBD6C600EA1}" type="datetime1">
              <a:rPr lang="ru-RU" smtClean="0"/>
              <a:pPr>
                <a:defRPr/>
              </a:pPr>
              <a:t>10.03.2016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ED0961DC-4579-4AA5-988A-82684632A047}" type="slidenum">
              <a:rPr lang="ru-RU" altLang="ru-RU" smtClean="0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09317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9867C3CB-00D4-4A8D-AEC3-F462C2B2C1D4}" type="datetime1">
              <a:rPr lang="ru-RU" smtClean="0"/>
              <a:pPr>
                <a:defRPr/>
              </a:pPr>
              <a:t>10.03.2016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7525758-ED9E-4DC7-8F04-7D7765E3002C}" type="slidenum">
              <a:rPr lang="ru-RU" altLang="ru-RU" smtClean="0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1178546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D032DBEC-B2FF-4A14-9954-2F53FB83C906}" type="datetime1">
              <a:rPr lang="ru-RU" smtClean="0"/>
              <a:pPr>
                <a:defRPr/>
              </a:pPr>
              <a:t>10.03.2016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1751499-469E-4A12-8E65-8E75E8032A67}" type="slidenum">
              <a:rPr lang="ru-RU" altLang="ru-RU" smtClean="0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42600824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249488"/>
            <a:ext cx="8229600" cy="43243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>
          <a:xfrm>
            <a:off x="6586538" y="612775"/>
            <a:ext cx="957262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FBEBB9-E9D5-4724-B947-B25202862070}" type="datetime1">
              <a:rPr lang="ru-RU"/>
              <a:pPr>
                <a:defRPr/>
              </a:pPr>
              <a:t>10.03.2016</a:t>
            </a:fld>
            <a:endParaRPr lang="ru-RU" dirty="0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5257800" y="612775"/>
            <a:ext cx="1325563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>
          <a:xfrm>
            <a:off x="8174038" y="1588"/>
            <a:ext cx="762000" cy="36671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9AB670-8C83-4B07-8028-7E2C5891467B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6770994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em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14">
            <a:alphaModFix amt="33000"/>
          </a:blip>
          <a:stretch>
            <a:fillRect/>
          </a:stretch>
        </p:blipFill>
        <p:spPr>
          <a:xfrm>
            <a:off x="5334759" y="-451827"/>
            <a:ext cx="4584602" cy="503079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09847" y="247502"/>
            <a:ext cx="1786589" cy="470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97243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  <p:sldLayoutId id="2147483852" r:id="rId12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bus.gov.ru/" TargetMode="Externa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/>
          <p:cNvSpPr/>
          <p:nvPr/>
        </p:nvSpPr>
        <p:spPr>
          <a:xfrm>
            <a:off x="1587" y="4771018"/>
            <a:ext cx="9142413" cy="1754326"/>
          </a:xfrm>
          <a:prstGeom prst="rect">
            <a:avLst/>
          </a:prstGeom>
          <a:solidFill>
            <a:srgbClr val="077A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10"/>
          <p:cNvPicPr>
            <a:picLocks noChangeAspect="1"/>
          </p:cNvPicPr>
          <p:nvPr/>
        </p:nvPicPr>
        <p:blipFill rotWithShape="1">
          <a:blip r:embed="rId3">
            <a:alphaModFix amt="54000"/>
          </a:blip>
          <a:srcRect l="3197" t="33872" r="-6506" b="55995"/>
          <a:stretch/>
        </p:blipFill>
        <p:spPr>
          <a:xfrm>
            <a:off x="8718" y="4771018"/>
            <a:ext cx="9143999" cy="1754326"/>
          </a:xfrm>
          <a:prstGeom prst="rect">
            <a:avLst/>
          </a:prstGeom>
        </p:spPr>
      </p:pic>
      <p:sp>
        <p:nvSpPr>
          <p:cNvPr id="5122" name="Rectangle 17"/>
          <p:cNvSpPr txBox="1">
            <a:spLocks/>
          </p:cNvSpPr>
          <p:nvPr/>
        </p:nvSpPr>
        <p:spPr bwMode="auto">
          <a:xfrm>
            <a:off x="0" y="1556792"/>
            <a:ext cx="7554738" cy="2773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ts val="300"/>
              </a:spcBef>
              <a:buClr>
                <a:srgbClr val="A04DA3"/>
              </a:buClr>
              <a:buFont typeface="Georgia" pitchFamily="18" charset="0"/>
              <a:buChar char="•"/>
              <a:defRPr sz="28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>
              <a:spcBef>
                <a:spcPts val="300"/>
              </a:spcBef>
              <a:buClr>
                <a:schemeClr val="accent2"/>
              </a:buClr>
              <a:buFont typeface="Georgia" pitchFamily="18" charset="0"/>
              <a:buChar char="▫"/>
              <a:defRPr sz="2600">
                <a:solidFill>
                  <a:schemeClr val="accent2"/>
                </a:solidFill>
                <a:latin typeface="Georgia" pitchFamily="18" charset="0"/>
              </a:defRPr>
            </a:lvl2pPr>
            <a:lvl3pPr marL="1143000" indent="-228600">
              <a:spcBef>
                <a:spcPts val="300"/>
              </a:spcBef>
              <a:buClr>
                <a:schemeClr val="accent1"/>
              </a:buClr>
              <a:buFont typeface="Wingdings 2" pitchFamily="18" charset="2"/>
              <a:buChar char=""/>
              <a:defRPr sz="2400">
                <a:solidFill>
                  <a:schemeClr val="accent1"/>
                </a:solidFill>
                <a:latin typeface="Georgia" pitchFamily="18" charset="0"/>
              </a:defRPr>
            </a:lvl3pPr>
            <a:lvl4pPr marL="1600200" indent="-228600">
              <a:spcBef>
                <a:spcPts val="300"/>
              </a:spcBef>
              <a:buClr>
                <a:schemeClr val="accent1"/>
              </a:buClr>
              <a:buFont typeface="Wingdings 2" pitchFamily="18" charset="2"/>
              <a:buChar char=""/>
              <a:defRPr sz="2200">
                <a:solidFill>
                  <a:schemeClr val="accent1"/>
                </a:solidFill>
                <a:latin typeface="Georgia" pitchFamily="18" charset="0"/>
              </a:defRPr>
            </a:lvl4pPr>
            <a:lvl5pPr marL="2057400" indent="-228600">
              <a:spcBef>
                <a:spcPts val="300"/>
              </a:spcBef>
              <a:buClr>
                <a:srgbClr val="A04DA3"/>
              </a:buClr>
              <a:buFont typeface="Georgia" pitchFamily="18" charset="0"/>
              <a:buChar char="▫"/>
              <a:defRPr sz="2000">
                <a:solidFill>
                  <a:srgbClr val="A04DA3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itchFamily="18" charset="0"/>
              <a:buChar char="▫"/>
              <a:defRPr sz="2000">
                <a:solidFill>
                  <a:srgbClr val="A04DA3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itchFamily="18" charset="0"/>
              <a:buChar char="▫"/>
              <a:defRPr sz="2000">
                <a:solidFill>
                  <a:srgbClr val="A04DA3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itchFamily="18" charset="0"/>
              <a:buChar char="▫"/>
              <a:defRPr sz="2000">
                <a:solidFill>
                  <a:srgbClr val="A04DA3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itchFamily="18" charset="0"/>
              <a:buChar char="▫"/>
              <a:defRPr sz="2000">
                <a:solidFill>
                  <a:srgbClr val="A04DA3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dirty="0" smtClean="0">
                <a:solidFill>
                  <a:srgbClr val="077A3E"/>
                </a:solidFill>
                <a:latin typeface="+mj-lt"/>
                <a:cs typeface="Times New Roman" pitchFamily="18" charset="0"/>
              </a:rPr>
              <a:t>О ПОРЯДКЕ РАЗМЕЩЕНИЯ НА ОФИЦИАЛЬНОМ САЙТЕ ДЛЯ РАЗМЕЩЕНИЯ ИНФОРМАЦИИ О ГОСУДАРСТВЕННЫХ И МУНИЦИПАЛЬНЫХ УЧРЕЖДЕНИЯХ В ИНФОРМАЦИОННО-ТЕЛЕКОММУНИКАЦИОННОЙ СЕТИ «ИНТЕРНЕТ» РЕЗУЛЬТАТОВ НЕЗАВИСИМОЙ ОЦЕНКИ КАЧЕСТВА ОКАЗАНИЯ УСЛУГ</a:t>
            </a:r>
            <a:endParaRPr lang="ru-RU" altLang="ru-RU" dirty="0">
              <a:solidFill>
                <a:srgbClr val="077A3E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347864" y="4771018"/>
            <a:ext cx="5544617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dirty="0" smtClean="0">
                <a:solidFill>
                  <a:schemeClr val="bg1"/>
                </a:solidFill>
                <a:latin typeface="+mj-lt"/>
                <a:ea typeface="Times New Roman" panose="02020603050405020304" pitchFamily="18" charset="0"/>
              </a:rPr>
              <a:t>Директор Департамента </a:t>
            </a:r>
            <a:r>
              <a:rPr lang="ru-RU" dirty="0">
                <a:solidFill>
                  <a:schemeClr val="bg1"/>
                </a:solidFill>
                <a:latin typeface="+mj-lt"/>
                <a:ea typeface="Times New Roman" panose="02020603050405020304" pitchFamily="18" charset="0"/>
              </a:rPr>
              <a:t>информационных технологий </a:t>
            </a:r>
            <a:endParaRPr lang="ru-RU" dirty="0" smtClean="0">
              <a:solidFill>
                <a:schemeClr val="bg1"/>
              </a:solidFill>
              <a:latin typeface="+mj-lt"/>
              <a:ea typeface="Times New Roman" panose="02020603050405020304" pitchFamily="18" charset="0"/>
            </a:endParaRPr>
          </a:p>
          <a:p>
            <a:pPr algn="r"/>
            <a:r>
              <a:rPr lang="ru-RU" dirty="0" smtClean="0">
                <a:solidFill>
                  <a:schemeClr val="bg1"/>
                </a:solidFill>
                <a:latin typeface="+mj-lt"/>
                <a:ea typeface="Times New Roman" panose="02020603050405020304" pitchFamily="18" charset="0"/>
              </a:rPr>
              <a:t>в </a:t>
            </a:r>
            <a:r>
              <a:rPr lang="ru-RU" dirty="0">
                <a:solidFill>
                  <a:schemeClr val="bg1"/>
                </a:solidFill>
                <a:latin typeface="+mj-lt"/>
                <a:ea typeface="Times New Roman" panose="02020603050405020304" pitchFamily="18" charset="0"/>
              </a:rPr>
              <a:t>сфере управления государственными и муниципальными финансами и информационного обеспечения бюджетного процесса Минфина </a:t>
            </a:r>
            <a:r>
              <a:rPr lang="ru-RU" dirty="0" smtClean="0">
                <a:solidFill>
                  <a:schemeClr val="bg1"/>
                </a:solidFill>
                <a:latin typeface="+mj-lt"/>
                <a:ea typeface="Times New Roman" panose="02020603050405020304" pitchFamily="18" charset="0"/>
              </a:rPr>
              <a:t>России</a:t>
            </a:r>
            <a:endParaRPr lang="en-US" dirty="0" smtClean="0">
              <a:solidFill>
                <a:schemeClr val="bg1"/>
              </a:solidFill>
              <a:latin typeface="+mj-lt"/>
              <a:ea typeface="Times New Roman" panose="02020603050405020304" pitchFamily="18" charset="0"/>
            </a:endParaRPr>
          </a:p>
          <a:p>
            <a:pPr algn="r"/>
            <a:r>
              <a:rPr lang="ru-RU" dirty="0">
                <a:solidFill>
                  <a:schemeClr val="bg1"/>
                </a:solidFill>
                <a:latin typeface="+mj-lt"/>
                <a:ea typeface="Times New Roman" panose="02020603050405020304" pitchFamily="18" charset="0"/>
              </a:rPr>
              <a:t/>
            </a:r>
            <a:br>
              <a:rPr lang="ru-RU" dirty="0">
                <a:solidFill>
                  <a:schemeClr val="bg1"/>
                </a:solidFill>
                <a:latin typeface="+mj-lt"/>
                <a:ea typeface="Times New Roman" panose="02020603050405020304" pitchFamily="18" charset="0"/>
              </a:rPr>
            </a:br>
            <a:r>
              <a:rPr lang="ru-RU" dirty="0" smtClean="0">
                <a:solidFill>
                  <a:schemeClr val="bg1"/>
                </a:solidFill>
                <a:latin typeface="+mj-lt"/>
                <a:ea typeface="Times New Roman" panose="02020603050405020304" pitchFamily="18" charset="0"/>
              </a:rPr>
              <a:t>Е.Е. Чернякова</a:t>
            </a:r>
            <a:endParaRPr lang="ru-RU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79512" y="6145853"/>
            <a:ext cx="24237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  <a:latin typeface="+mn-lt"/>
                <a:ea typeface="Times New Roman" panose="02020603050405020304" pitchFamily="18" charset="0"/>
              </a:rPr>
              <a:t>4 марта 2016 г.</a:t>
            </a:r>
            <a:endParaRPr lang="ru-RU" b="1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38458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65138" y="3356993"/>
            <a:ext cx="8263474" cy="3153091"/>
          </a:xfrm>
          <a:prstGeom prst="rect">
            <a:avLst/>
          </a:prstGeom>
          <a:solidFill>
            <a:srgbClr val="948A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           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 rot="10800000" flipV="1">
            <a:off x="465138" y="1124745"/>
            <a:ext cx="8263474" cy="2232247"/>
          </a:xfrm>
          <a:prstGeom prst="rect">
            <a:avLst/>
          </a:prstGeom>
          <a:solidFill>
            <a:srgbClr val="948A54">
              <a:alpha val="2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500" dirty="0">
              <a:latin typeface="+mj-lt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2195736" y="188640"/>
            <a:ext cx="6371184" cy="792088"/>
          </a:xfrm>
          <a:prstGeom prst="rect">
            <a:avLst/>
          </a:prstGeom>
        </p:spPr>
        <p:txBody>
          <a:bodyPr/>
          <a:lstStyle/>
          <a:p>
            <a:r>
              <a:rPr lang="ru-RU" sz="1800" b="1" dirty="0" smtClean="0">
                <a:solidFill>
                  <a:srgbClr val="DEAA46"/>
                </a:solidFill>
                <a:latin typeface="+mn-lt"/>
                <a:ea typeface="+mn-ea"/>
                <a:cs typeface="Times New Roman" pitchFamily="18" charset="0"/>
              </a:rPr>
              <a:t>ИСТОЧНИКИ ПУБЛИКАЦИИ И ОРГАНЫ,</a:t>
            </a:r>
            <a:br>
              <a:rPr lang="ru-RU" sz="1800" b="1" dirty="0" smtClean="0">
                <a:solidFill>
                  <a:srgbClr val="DEAA46"/>
                </a:solidFill>
                <a:latin typeface="+mn-lt"/>
                <a:ea typeface="+mn-ea"/>
                <a:cs typeface="Times New Roman" pitchFamily="18" charset="0"/>
              </a:rPr>
            </a:br>
            <a:r>
              <a:rPr lang="ru-RU" sz="1800" b="1" dirty="0" smtClean="0">
                <a:solidFill>
                  <a:srgbClr val="DEAA46"/>
                </a:solidFill>
                <a:latin typeface="+mn-lt"/>
                <a:ea typeface="+mn-ea"/>
                <a:cs typeface="Times New Roman" pitchFamily="18" charset="0"/>
              </a:rPr>
              <a:t>ОСУЩЕСТВЛЯЮЩИЕ РАЗМЕЩЕНИЕ ИНФОРМАЦИИ</a:t>
            </a:r>
            <a:br>
              <a:rPr lang="ru-RU" sz="1800" b="1" dirty="0" smtClean="0">
                <a:solidFill>
                  <a:srgbClr val="DEAA46"/>
                </a:solidFill>
                <a:latin typeface="+mn-lt"/>
                <a:ea typeface="+mn-ea"/>
                <a:cs typeface="Times New Roman" pitchFamily="18" charset="0"/>
              </a:rPr>
            </a:br>
            <a:r>
              <a:rPr lang="ru-RU" sz="1800" b="1" dirty="0" smtClean="0">
                <a:solidFill>
                  <a:srgbClr val="DEAA46"/>
                </a:solidFill>
                <a:latin typeface="+mn-lt"/>
                <a:ea typeface="+mn-ea"/>
                <a:cs typeface="Times New Roman" pitchFamily="18" charset="0"/>
              </a:rPr>
              <a:t>О НЕЗАВИСИМОЙ ОЦЕНКЕ КАЧЕСТВА</a:t>
            </a:r>
            <a:endParaRPr lang="ru-RU" sz="1800" b="1" dirty="0">
              <a:solidFill>
                <a:srgbClr val="DEAA46"/>
              </a:solidFill>
              <a:latin typeface="+mn-lt"/>
              <a:ea typeface="+mn-ea"/>
              <a:cs typeface="Times New Roman" pitchFamily="18" charset="0"/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029990097"/>
              </p:ext>
            </p:extLst>
          </p:nvPr>
        </p:nvGraphicFramePr>
        <p:xfrm>
          <a:off x="528423" y="1196752"/>
          <a:ext cx="8136904" cy="22322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6" name="Группа 5"/>
          <p:cNvGrpSpPr/>
          <p:nvPr/>
        </p:nvGrpSpPr>
        <p:grpSpPr>
          <a:xfrm>
            <a:off x="481941" y="3893516"/>
            <a:ext cx="2505883" cy="1623715"/>
            <a:chOff x="6379398" y="3755448"/>
            <a:chExt cx="2649899" cy="1545760"/>
          </a:xfrm>
        </p:grpSpPr>
        <p:grpSp>
          <p:nvGrpSpPr>
            <p:cNvPr id="7" name="Группа 29"/>
            <p:cNvGrpSpPr/>
            <p:nvPr/>
          </p:nvGrpSpPr>
          <p:grpSpPr>
            <a:xfrm>
              <a:off x="6379398" y="3755448"/>
              <a:ext cx="2649899" cy="1545760"/>
              <a:chOff x="4176488" y="3877331"/>
              <a:chExt cx="4620734" cy="2689326"/>
            </a:xfrm>
            <a:solidFill>
              <a:srgbClr val="68613C"/>
            </a:solidFill>
          </p:grpSpPr>
          <p:sp>
            <p:nvSpPr>
              <p:cNvPr id="9" name="Freeform 19"/>
              <p:cNvSpPr>
                <a:spLocks noEditPoints="1"/>
              </p:cNvSpPr>
              <p:nvPr/>
            </p:nvSpPr>
            <p:spPr bwMode="auto">
              <a:xfrm>
                <a:off x="4620244" y="3877331"/>
                <a:ext cx="3738383" cy="2556755"/>
              </a:xfrm>
              <a:custGeom>
                <a:avLst/>
                <a:gdLst/>
                <a:ahLst/>
                <a:cxnLst>
                  <a:cxn ang="0">
                    <a:pos x="53" y="5"/>
                  </a:cxn>
                  <a:cxn ang="0">
                    <a:pos x="33" y="8"/>
                  </a:cxn>
                  <a:cxn ang="0">
                    <a:pos x="18" y="18"/>
                  </a:cxn>
                  <a:cxn ang="0">
                    <a:pos x="7" y="35"/>
                  </a:cxn>
                  <a:cxn ang="0">
                    <a:pos x="3" y="53"/>
                  </a:cxn>
                  <a:cxn ang="0">
                    <a:pos x="3" y="986"/>
                  </a:cxn>
                  <a:cxn ang="0">
                    <a:pos x="1444" y="986"/>
                  </a:cxn>
                  <a:cxn ang="0">
                    <a:pos x="1444" y="53"/>
                  </a:cxn>
                  <a:cxn ang="0">
                    <a:pos x="1441" y="35"/>
                  </a:cxn>
                  <a:cxn ang="0">
                    <a:pos x="1430" y="18"/>
                  </a:cxn>
                  <a:cxn ang="0">
                    <a:pos x="1415" y="8"/>
                  </a:cxn>
                  <a:cxn ang="0">
                    <a:pos x="1397" y="5"/>
                  </a:cxn>
                  <a:cxn ang="0">
                    <a:pos x="53" y="5"/>
                  </a:cxn>
                  <a:cxn ang="0">
                    <a:pos x="53" y="0"/>
                  </a:cxn>
                  <a:cxn ang="0">
                    <a:pos x="1397" y="0"/>
                  </a:cxn>
                  <a:cxn ang="0">
                    <a:pos x="1416" y="5"/>
                  </a:cxn>
                  <a:cxn ang="0">
                    <a:pos x="1433" y="16"/>
                  </a:cxn>
                  <a:cxn ang="0">
                    <a:pos x="1444" y="33"/>
                  </a:cxn>
                  <a:cxn ang="0">
                    <a:pos x="1449" y="53"/>
                  </a:cxn>
                  <a:cxn ang="0">
                    <a:pos x="1449" y="991"/>
                  </a:cxn>
                  <a:cxn ang="0">
                    <a:pos x="0" y="991"/>
                  </a:cxn>
                  <a:cxn ang="0">
                    <a:pos x="0" y="53"/>
                  </a:cxn>
                  <a:cxn ang="0">
                    <a:pos x="3" y="33"/>
                  </a:cxn>
                  <a:cxn ang="0">
                    <a:pos x="15" y="16"/>
                  </a:cxn>
                  <a:cxn ang="0">
                    <a:pos x="31" y="5"/>
                  </a:cxn>
                  <a:cxn ang="0">
                    <a:pos x="53" y="0"/>
                  </a:cxn>
                </a:cxnLst>
                <a:rect l="0" t="0" r="r" b="b"/>
                <a:pathLst>
                  <a:path w="1449" h="991">
                    <a:moveTo>
                      <a:pt x="53" y="5"/>
                    </a:moveTo>
                    <a:lnTo>
                      <a:pt x="33" y="8"/>
                    </a:lnTo>
                    <a:lnTo>
                      <a:pt x="18" y="18"/>
                    </a:lnTo>
                    <a:lnTo>
                      <a:pt x="7" y="35"/>
                    </a:lnTo>
                    <a:lnTo>
                      <a:pt x="3" y="53"/>
                    </a:lnTo>
                    <a:lnTo>
                      <a:pt x="3" y="986"/>
                    </a:lnTo>
                    <a:lnTo>
                      <a:pt x="1444" y="986"/>
                    </a:lnTo>
                    <a:lnTo>
                      <a:pt x="1444" y="53"/>
                    </a:lnTo>
                    <a:lnTo>
                      <a:pt x="1441" y="35"/>
                    </a:lnTo>
                    <a:lnTo>
                      <a:pt x="1430" y="18"/>
                    </a:lnTo>
                    <a:lnTo>
                      <a:pt x="1415" y="8"/>
                    </a:lnTo>
                    <a:lnTo>
                      <a:pt x="1397" y="5"/>
                    </a:lnTo>
                    <a:lnTo>
                      <a:pt x="53" y="5"/>
                    </a:lnTo>
                    <a:close/>
                    <a:moveTo>
                      <a:pt x="53" y="0"/>
                    </a:moveTo>
                    <a:lnTo>
                      <a:pt x="1397" y="0"/>
                    </a:lnTo>
                    <a:lnTo>
                      <a:pt x="1416" y="5"/>
                    </a:lnTo>
                    <a:lnTo>
                      <a:pt x="1433" y="16"/>
                    </a:lnTo>
                    <a:lnTo>
                      <a:pt x="1444" y="33"/>
                    </a:lnTo>
                    <a:lnTo>
                      <a:pt x="1449" y="53"/>
                    </a:lnTo>
                    <a:lnTo>
                      <a:pt x="1449" y="991"/>
                    </a:lnTo>
                    <a:lnTo>
                      <a:pt x="0" y="991"/>
                    </a:lnTo>
                    <a:lnTo>
                      <a:pt x="0" y="53"/>
                    </a:lnTo>
                    <a:lnTo>
                      <a:pt x="3" y="33"/>
                    </a:lnTo>
                    <a:lnTo>
                      <a:pt x="15" y="16"/>
                    </a:lnTo>
                    <a:lnTo>
                      <a:pt x="31" y="5"/>
                    </a:lnTo>
                    <a:lnTo>
                      <a:pt x="53" y="0"/>
                    </a:lnTo>
                    <a:close/>
                  </a:path>
                </a:pathLst>
              </a:custGeom>
              <a:grpFill/>
              <a:ln w="0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/>
              </a:p>
            </p:txBody>
          </p:sp>
          <p:sp>
            <p:nvSpPr>
              <p:cNvPr id="10" name="Freeform 21"/>
              <p:cNvSpPr>
                <a:spLocks noEditPoints="1"/>
              </p:cNvSpPr>
              <p:nvPr/>
            </p:nvSpPr>
            <p:spPr bwMode="auto">
              <a:xfrm>
                <a:off x="4738922" y="4026969"/>
                <a:ext cx="3501025" cy="2192978"/>
              </a:xfrm>
              <a:custGeom>
                <a:avLst/>
                <a:gdLst/>
                <a:ahLst/>
                <a:cxnLst>
                  <a:cxn ang="0">
                    <a:pos x="3" y="3"/>
                  </a:cxn>
                  <a:cxn ang="0">
                    <a:pos x="3" y="845"/>
                  </a:cxn>
                  <a:cxn ang="0">
                    <a:pos x="1352" y="845"/>
                  </a:cxn>
                  <a:cxn ang="0">
                    <a:pos x="1352" y="3"/>
                  </a:cxn>
                  <a:cxn ang="0">
                    <a:pos x="3" y="3"/>
                  </a:cxn>
                  <a:cxn ang="0">
                    <a:pos x="0" y="0"/>
                  </a:cxn>
                  <a:cxn ang="0">
                    <a:pos x="1357" y="0"/>
                  </a:cxn>
                  <a:cxn ang="0">
                    <a:pos x="1357" y="850"/>
                  </a:cxn>
                  <a:cxn ang="0">
                    <a:pos x="0" y="850"/>
                  </a:cxn>
                  <a:cxn ang="0">
                    <a:pos x="0" y="0"/>
                  </a:cxn>
                </a:cxnLst>
                <a:rect l="0" t="0" r="r" b="b"/>
                <a:pathLst>
                  <a:path w="1357" h="850">
                    <a:moveTo>
                      <a:pt x="3" y="3"/>
                    </a:moveTo>
                    <a:lnTo>
                      <a:pt x="3" y="845"/>
                    </a:lnTo>
                    <a:lnTo>
                      <a:pt x="1352" y="845"/>
                    </a:lnTo>
                    <a:lnTo>
                      <a:pt x="1352" y="3"/>
                    </a:lnTo>
                    <a:lnTo>
                      <a:pt x="3" y="3"/>
                    </a:lnTo>
                    <a:close/>
                    <a:moveTo>
                      <a:pt x="0" y="0"/>
                    </a:moveTo>
                    <a:lnTo>
                      <a:pt x="1357" y="0"/>
                    </a:lnTo>
                    <a:lnTo>
                      <a:pt x="1357" y="850"/>
                    </a:lnTo>
                    <a:lnTo>
                      <a:pt x="0" y="85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0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/>
              </a:p>
            </p:txBody>
          </p:sp>
          <p:sp>
            <p:nvSpPr>
              <p:cNvPr id="11" name="Freeform 23"/>
              <p:cNvSpPr>
                <a:spLocks noEditPoints="1"/>
              </p:cNvSpPr>
              <p:nvPr/>
            </p:nvSpPr>
            <p:spPr bwMode="auto">
              <a:xfrm>
                <a:off x="4176488" y="6419598"/>
                <a:ext cx="4620734" cy="147059"/>
              </a:xfrm>
              <a:custGeom>
                <a:avLst/>
                <a:gdLst/>
                <a:ahLst/>
                <a:cxnLst>
                  <a:cxn ang="0">
                    <a:pos x="4" y="5"/>
                  </a:cxn>
                  <a:cxn ang="0">
                    <a:pos x="4" y="33"/>
                  </a:cxn>
                  <a:cxn ang="0">
                    <a:pos x="15" y="41"/>
                  </a:cxn>
                  <a:cxn ang="0">
                    <a:pos x="32" y="49"/>
                  </a:cxn>
                  <a:cxn ang="0">
                    <a:pos x="48" y="52"/>
                  </a:cxn>
                  <a:cxn ang="0">
                    <a:pos x="65" y="54"/>
                  </a:cxn>
                  <a:cxn ang="0">
                    <a:pos x="1724" y="54"/>
                  </a:cxn>
                  <a:cxn ang="0">
                    <a:pos x="1742" y="52"/>
                  </a:cxn>
                  <a:cxn ang="0">
                    <a:pos x="1760" y="47"/>
                  </a:cxn>
                  <a:cxn ang="0">
                    <a:pos x="1776" y="41"/>
                  </a:cxn>
                  <a:cxn ang="0">
                    <a:pos x="1788" y="33"/>
                  </a:cxn>
                  <a:cxn ang="0">
                    <a:pos x="1788" y="5"/>
                  </a:cxn>
                  <a:cxn ang="0">
                    <a:pos x="4" y="5"/>
                  </a:cxn>
                  <a:cxn ang="0">
                    <a:pos x="0" y="0"/>
                  </a:cxn>
                  <a:cxn ang="0">
                    <a:pos x="1791" y="0"/>
                  </a:cxn>
                  <a:cxn ang="0">
                    <a:pos x="1791" y="34"/>
                  </a:cxn>
                  <a:cxn ang="0">
                    <a:pos x="1778" y="44"/>
                  </a:cxn>
                  <a:cxn ang="0">
                    <a:pos x="1762" y="52"/>
                  </a:cxn>
                  <a:cxn ang="0">
                    <a:pos x="1742" y="56"/>
                  </a:cxn>
                  <a:cxn ang="0">
                    <a:pos x="1724" y="57"/>
                  </a:cxn>
                  <a:cxn ang="0">
                    <a:pos x="65" y="57"/>
                  </a:cxn>
                  <a:cxn ang="0">
                    <a:pos x="42" y="54"/>
                  </a:cxn>
                  <a:cxn ang="0">
                    <a:pos x="19" y="47"/>
                  </a:cxn>
                  <a:cxn ang="0">
                    <a:pos x="0" y="36"/>
                  </a:cxn>
                  <a:cxn ang="0">
                    <a:pos x="0" y="0"/>
                  </a:cxn>
                </a:cxnLst>
                <a:rect l="0" t="0" r="r" b="b"/>
                <a:pathLst>
                  <a:path w="1791" h="57">
                    <a:moveTo>
                      <a:pt x="4" y="5"/>
                    </a:moveTo>
                    <a:lnTo>
                      <a:pt x="4" y="33"/>
                    </a:lnTo>
                    <a:lnTo>
                      <a:pt x="15" y="41"/>
                    </a:lnTo>
                    <a:lnTo>
                      <a:pt x="32" y="49"/>
                    </a:lnTo>
                    <a:lnTo>
                      <a:pt x="48" y="52"/>
                    </a:lnTo>
                    <a:lnTo>
                      <a:pt x="65" y="54"/>
                    </a:lnTo>
                    <a:lnTo>
                      <a:pt x="1724" y="54"/>
                    </a:lnTo>
                    <a:lnTo>
                      <a:pt x="1742" y="52"/>
                    </a:lnTo>
                    <a:lnTo>
                      <a:pt x="1760" y="47"/>
                    </a:lnTo>
                    <a:lnTo>
                      <a:pt x="1776" y="41"/>
                    </a:lnTo>
                    <a:lnTo>
                      <a:pt x="1788" y="33"/>
                    </a:lnTo>
                    <a:lnTo>
                      <a:pt x="1788" y="5"/>
                    </a:lnTo>
                    <a:lnTo>
                      <a:pt x="4" y="5"/>
                    </a:lnTo>
                    <a:close/>
                    <a:moveTo>
                      <a:pt x="0" y="0"/>
                    </a:moveTo>
                    <a:lnTo>
                      <a:pt x="1791" y="0"/>
                    </a:lnTo>
                    <a:lnTo>
                      <a:pt x="1791" y="34"/>
                    </a:lnTo>
                    <a:lnTo>
                      <a:pt x="1778" y="44"/>
                    </a:lnTo>
                    <a:lnTo>
                      <a:pt x="1762" y="52"/>
                    </a:lnTo>
                    <a:lnTo>
                      <a:pt x="1742" y="56"/>
                    </a:lnTo>
                    <a:lnTo>
                      <a:pt x="1724" y="57"/>
                    </a:lnTo>
                    <a:lnTo>
                      <a:pt x="65" y="57"/>
                    </a:lnTo>
                    <a:lnTo>
                      <a:pt x="42" y="54"/>
                    </a:lnTo>
                    <a:lnTo>
                      <a:pt x="19" y="47"/>
                    </a:lnTo>
                    <a:lnTo>
                      <a:pt x="0" y="3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0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/>
              </a:p>
            </p:txBody>
          </p:sp>
          <p:sp>
            <p:nvSpPr>
              <p:cNvPr id="12" name="Freeform 25"/>
              <p:cNvSpPr>
                <a:spLocks noEditPoints="1"/>
              </p:cNvSpPr>
              <p:nvPr/>
            </p:nvSpPr>
            <p:spPr bwMode="auto">
              <a:xfrm>
                <a:off x="4176488" y="6419598"/>
                <a:ext cx="4620734" cy="92879"/>
              </a:xfrm>
              <a:custGeom>
                <a:avLst/>
                <a:gdLst/>
                <a:ahLst/>
                <a:cxnLst>
                  <a:cxn ang="0">
                    <a:pos x="4" y="5"/>
                  </a:cxn>
                  <a:cxn ang="0">
                    <a:pos x="4" y="31"/>
                  </a:cxn>
                  <a:cxn ang="0">
                    <a:pos x="1788" y="31"/>
                  </a:cxn>
                  <a:cxn ang="0">
                    <a:pos x="1788" y="5"/>
                  </a:cxn>
                  <a:cxn ang="0">
                    <a:pos x="4" y="5"/>
                  </a:cxn>
                  <a:cxn ang="0">
                    <a:pos x="0" y="0"/>
                  </a:cxn>
                  <a:cxn ang="0">
                    <a:pos x="1791" y="0"/>
                  </a:cxn>
                  <a:cxn ang="0">
                    <a:pos x="1791" y="36"/>
                  </a:cxn>
                  <a:cxn ang="0">
                    <a:pos x="0" y="36"/>
                  </a:cxn>
                  <a:cxn ang="0">
                    <a:pos x="0" y="0"/>
                  </a:cxn>
                </a:cxnLst>
                <a:rect l="0" t="0" r="r" b="b"/>
                <a:pathLst>
                  <a:path w="1791" h="36">
                    <a:moveTo>
                      <a:pt x="4" y="5"/>
                    </a:moveTo>
                    <a:lnTo>
                      <a:pt x="4" y="31"/>
                    </a:lnTo>
                    <a:lnTo>
                      <a:pt x="1788" y="31"/>
                    </a:lnTo>
                    <a:lnTo>
                      <a:pt x="1788" y="5"/>
                    </a:lnTo>
                    <a:lnTo>
                      <a:pt x="4" y="5"/>
                    </a:lnTo>
                    <a:close/>
                    <a:moveTo>
                      <a:pt x="0" y="0"/>
                    </a:moveTo>
                    <a:lnTo>
                      <a:pt x="1791" y="0"/>
                    </a:lnTo>
                    <a:lnTo>
                      <a:pt x="1791" y="36"/>
                    </a:lnTo>
                    <a:lnTo>
                      <a:pt x="0" y="3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0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/>
              </a:p>
            </p:txBody>
          </p:sp>
          <p:sp>
            <p:nvSpPr>
              <p:cNvPr id="13" name="Freeform 27"/>
              <p:cNvSpPr>
                <a:spLocks noEditPoints="1"/>
              </p:cNvSpPr>
              <p:nvPr/>
            </p:nvSpPr>
            <p:spPr bwMode="auto">
              <a:xfrm>
                <a:off x="6160487" y="6419598"/>
                <a:ext cx="657894" cy="54180"/>
              </a:xfrm>
              <a:custGeom>
                <a:avLst/>
                <a:gdLst/>
                <a:ahLst/>
                <a:cxnLst>
                  <a:cxn ang="0">
                    <a:pos x="5" y="5"/>
                  </a:cxn>
                  <a:cxn ang="0">
                    <a:pos x="13" y="13"/>
                  </a:cxn>
                  <a:cxn ang="0">
                    <a:pos x="21" y="16"/>
                  </a:cxn>
                  <a:cxn ang="0">
                    <a:pos x="28" y="18"/>
                  </a:cxn>
                  <a:cxn ang="0">
                    <a:pos x="232" y="18"/>
                  </a:cxn>
                  <a:cxn ang="0">
                    <a:pos x="239" y="14"/>
                  </a:cxn>
                  <a:cxn ang="0">
                    <a:pos x="244" y="11"/>
                  </a:cxn>
                  <a:cxn ang="0">
                    <a:pos x="249" y="5"/>
                  </a:cxn>
                  <a:cxn ang="0">
                    <a:pos x="5" y="5"/>
                  </a:cxn>
                  <a:cxn ang="0">
                    <a:pos x="0" y="0"/>
                  </a:cxn>
                  <a:cxn ang="0">
                    <a:pos x="255" y="0"/>
                  </a:cxn>
                  <a:cxn ang="0">
                    <a:pos x="254" y="3"/>
                  </a:cxn>
                  <a:cxn ang="0">
                    <a:pos x="247" y="13"/>
                  </a:cxn>
                  <a:cxn ang="0">
                    <a:pos x="237" y="19"/>
                  </a:cxn>
                  <a:cxn ang="0">
                    <a:pos x="226" y="21"/>
                  </a:cxn>
                  <a:cxn ang="0">
                    <a:pos x="28" y="21"/>
                  </a:cxn>
                  <a:cxn ang="0">
                    <a:pos x="16" y="19"/>
                  </a:cxn>
                  <a:cxn ang="0">
                    <a:pos x="6" y="13"/>
                  </a:cxn>
                  <a:cxn ang="0">
                    <a:pos x="0" y="3"/>
                  </a:cxn>
                  <a:cxn ang="0">
                    <a:pos x="0" y="0"/>
                  </a:cxn>
                </a:cxnLst>
                <a:rect l="0" t="0" r="r" b="b"/>
                <a:pathLst>
                  <a:path w="255" h="21">
                    <a:moveTo>
                      <a:pt x="5" y="5"/>
                    </a:moveTo>
                    <a:lnTo>
                      <a:pt x="13" y="13"/>
                    </a:lnTo>
                    <a:lnTo>
                      <a:pt x="21" y="16"/>
                    </a:lnTo>
                    <a:lnTo>
                      <a:pt x="28" y="18"/>
                    </a:lnTo>
                    <a:lnTo>
                      <a:pt x="232" y="18"/>
                    </a:lnTo>
                    <a:lnTo>
                      <a:pt x="239" y="14"/>
                    </a:lnTo>
                    <a:lnTo>
                      <a:pt x="244" y="11"/>
                    </a:lnTo>
                    <a:lnTo>
                      <a:pt x="249" y="5"/>
                    </a:lnTo>
                    <a:lnTo>
                      <a:pt x="5" y="5"/>
                    </a:lnTo>
                    <a:close/>
                    <a:moveTo>
                      <a:pt x="0" y="0"/>
                    </a:moveTo>
                    <a:lnTo>
                      <a:pt x="255" y="0"/>
                    </a:lnTo>
                    <a:lnTo>
                      <a:pt x="254" y="3"/>
                    </a:lnTo>
                    <a:lnTo>
                      <a:pt x="247" y="13"/>
                    </a:lnTo>
                    <a:lnTo>
                      <a:pt x="237" y="19"/>
                    </a:lnTo>
                    <a:lnTo>
                      <a:pt x="226" y="21"/>
                    </a:lnTo>
                    <a:lnTo>
                      <a:pt x="28" y="21"/>
                    </a:lnTo>
                    <a:lnTo>
                      <a:pt x="16" y="19"/>
                    </a:lnTo>
                    <a:lnTo>
                      <a:pt x="6" y="13"/>
                    </a:ln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0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/>
              </a:p>
            </p:txBody>
          </p:sp>
        </p:grpSp>
        <p:pic>
          <p:nvPicPr>
            <p:cNvPr id="8" name="Picture 3"/>
            <p:cNvPicPr>
              <a:picLocks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10399" y="3844801"/>
              <a:ext cx="1990800" cy="1249200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</p:grpSp>
      <p:sp>
        <p:nvSpPr>
          <p:cNvPr id="17" name="TextBox 16"/>
          <p:cNvSpPr txBox="1"/>
          <p:nvPr/>
        </p:nvSpPr>
        <p:spPr>
          <a:xfrm>
            <a:off x="844740" y="5559623"/>
            <a:ext cx="17393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  <a:latin typeface="+mn-lt"/>
              </a:rPr>
              <a:t>BUS.GOV.RU</a:t>
            </a:r>
            <a:endParaRPr lang="ru-RU" sz="20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987824" y="3373511"/>
            <a:ext cx="5740789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chemeClr val="bg1"/>
                </a:solidFill>
                <a:latin typeface="+mn-lt"/>
              </a:rPr>
              <a:t>Официальный сайт </a:t>
            </a:r>
            <a:r>
              <a:rPr lang="ru-RU" sz="1400" dirty="0" smtClean="0">
                <a:solidFill>
                  <a:schemeClr val="bg1"/>
                </a:solidFill>
                <a:latin typeface="+mn-lt"/>
              </a:rPr>
              <a:t>функционирует </a:t>
            </a:r>
            <a:r>
              <a:rPr lang="ru-RU" sz="1400" dirty="0">
                <a:solidFill>
                  <a:schemeClr val="bg1"/>
                </a:solidFill>
                <a:latin typeface="+mn-lt"/>
              </a:rPr>
              <a:t>с </a:t>
            </a:r>
            <a:r>
              <a:rPr lang="ru-RU" sz="1600" b="1" dirty="0">
                <a:solidFill>
                  <a:schemeClr val="bg1"/>
                </a:solidFill>
                <a:latin typeface="+mn-lt"/>
              </a:rPr>
              <a:t>2011</a:t>
            </a:r>
            <a:r>
              <a:rPr lang="ru-RU" sz="1400" b="1" dirty="0">
                <a:solidFill>
                  <a:schemeClr val="bg1"/>
                </a:solidFill>
                <a:latin typeface="+mn-lt"/>
              </a:rPr>
              <a:t> </a:t>
            </a:r>
            <a:r>
              <a:rPr lang="ru-RU" sz="1400" b="1" dirty="0" smtClean="0">
                <a:solidFill>
                  <a:schemeClr val="bg1"/>
                </a:solidFill>
                <a:latin typeface="+mn-lt"/>
              </a:rPr>
              <a:t>года</a:t>
            </a:r>
            <a:r>
              <a:rPr lang="ru-RU" sz="1400" dirty="0" smtClean="0">
                <a:solidFill>
                  <a:schemeClr val="bg1"/>
                </a:solidFill>
                <a:latin typeface="+mn-lt"/>
              </a:rPr>
              <a:t>.</a:t>
            </a:r>
          </a:p>
          <a:p>
            <a:r>
              <a:rPr lang="ru-RU" sz="1400" b="1" dirty="0" smtClean="0">
                <a:solidFill>
                  <a:schemeClr val="bg1"/>
                </a:solidFill>
                <a:latin typeface="+mn-lt"/>
              </a:rPr>
              <a:t>Все</a:t>
            </a:r>
            <a:r>
              <a:rPr lang="ru-RU" sz="1400" dirty="0" smtClean="0">
                <a:solidFill>
                  <a:schemeClr val="bg1"/>
                </a:solidFill>
                <a:latin typeface="+mn-lt"/>
              </a:rPr>
              <a:t> государственные </a:t>
            </a:r>
            <a:r>
              <a:rPr lang="ru-RU" sz="1400" dirty="0">
                <a:solidFill>
                  <a:schemeClr val="bg1"/>
                </a:solidFill>
                <a:latin typeface="+mn-lt"/>
              </a:rPr>
              <a:t>и муниципальные учреждения в соответствии с федеральными законами </a:t>
            </a:r>
            <a:r>
              <a:rPr lang="ru-RU" sz="1400" dirty="0" smtClean="0">
                <a:solidFill>
                  <a:schemeClr val="bg1"/>
                </a:solidFill>
                <a:latin typeface="+mn-lt"/>
              </a:rPr>
              <a:t>«</a:t>
            </a:r>
            <a:r>
              <a:rPr lang="ru-RU" sz="1400" dirty="0">
                <a:solidFill>
                  <a:schemeClr val="bg1"/>
                </a:solidFill>
                <a:latin typeface="+mn-lt"/>
              </a:rPr>
              <a:t>О некоммерческих организациях» и </a:t>
            </a:r>
            <a:r>
              <a:rPr lang="ru-RU" sz="1400" dirty="0" smtClean="0">
                <a:solidFill>
                  <a:schemeClr val="bg1"/>
                </a:solidFill>
                <a:latin typeface="+mn-lt"/>
              </a:rPr>
              <a:t>«</a:t>
            </a:r>
            <a:r>
              <a:rPr lang="ru-RU" sz="1400" dirty="0">
                <a:solidFill>
                  <a:schemeClr val="bg1"/>
                </a:solidFill>
                <a:latin typeface="+mn-lt"/>
              </a:rPr>
              <a:t>Об автономных учреждениях» публикуют </a:t>
            </a:r>
            <a:r>
              <a:rPr lang="ru-RU" sz="1400" dirty="0" smtClean="0">
                <a:solidFill>
                  <a:schemeClr val="bg1"/>
                </a:solidFill>
                <a:latin typeface="+mn-lt"/>
              </a:rPr>
              <a:t>сведения </a:t>
            </a:r>
            <a:r>
              <a:rPr lang="ru-RU" sz="1400" dirty="0">
                <a:solidFill>
                  <a:schemeClr val="bg1"/>
                </a:solidFill>
                <a:latin typeface="+mn-lt"/>
              </a:rPr>
              <a:t>о своей деятельности, в том </a:t>
            </a:r>
            <a:r>
              <a:rPr lang="ru-RU" sz="1400" dirty="0" smtClean="0">
                <a:solidFill>
                  <a:schemeClr val="bg1"/>
                </a:solidFill>
                <a:latin typeface="+mn-lt"/>
              </a:rPr>
              <a:t>числе:</a:t>
            </a:r>
          </a:p>
          <a:p>
            <a:endParaRPr lang="ru-RU" sz="1400" dirty="0">
              <a:solidFill>
                <a:schemeClr val="bg1"/>
              </a:solidFill>
              <a:latin typeface="+mn-lt"/>
            </a:endParaRPr>
          </a:p>
          <a:p>
            <a:endParaRPr lang="ru-RU" sz="1400" dirty="0" smtClean="0">
              <a:solidFill>
                <a:schemeClr val="bg1"/>
              </a:solidFill>
              <a:latin typeface="+mn-lt"/>
            </a:endParaRPr>
          </a:p>
          <a:p>
            <a:endParaRPr lang="ru-RU" sz="1400" dirty="0" smtClean="0">
              <a:solidFill>
                <a:schemeClr val="bg1"/>
              </a:solidFill>
              <a:latin typeface="+mn-lt"/>
            </a:endParaRPr>
          </a:p>
          <a:p>
            <a:endParaRPr lang="ru-RU" sz="1400" dirty="0">
              <a:solidFill>
                <a:schemeClr val="bg1"/>
              </a:solidFill>
              <a:latin typeface="+mn-lt"/>
            </a:endParaRPr>
          </a:p>
          <a:p>
            <a:endParaRPr lang="ru-RU" sz="1400" dirty="0" smtClean="0">
              <a:solidFill>
                <a:schemeClr val="bg1"/>
              </a:solidFill>
              <a:latin typeface="+mn-lt"/>
            </a:endParaRPr>
          </a:p>
          <a:p>
            <a:r>
              <a:rPr lang="ru-RU" sz="1400" dirty="0" smtClean="0">
                <a:solidFill>
                  <a:schemeClr val="bg1"/>
                </a:solidFill>
                <a:latin typeface="+mn-lt"/>
              </a:rPr>
              <a:t>Информация </a:t>
            </a:r>
            <a:r>
              <a:rPr lang="ru-RU" sz="1400" dirty="0">
                <a:solidFill>
                  <a:schemeClr val="bg1"/>
                </a:solidFill>
                <a:latin typeface="+mn-lt"/>
              </a:rPr>
              <a:t>о независимой оценке качества дополнит уже опубликованную информацию об учреждениях, позволит наглядно показать результаты их деятельности в сравнении с плановыми финансовыми, качественными и количественными показателями.</a:t>
            </a:r>
          </a:p>
        </p:txBody>
      </p:sp>
      <p:graphicFrame>
        <p:nvGraphicFramePr>
          <p:cNvPr id="20" name="Таблица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522435"/>
              </p:ext>
            </p:extLst>
          </p:nvPr>
        </p:nvGraphicFramePr>
        <p:xfrm>
          <a:off x="3059832" y="4581224"/>
          <a:ext cx="5660046" cy="864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64296"/>
                <a:gridCol w="2995750"/>
              </a:tblGrid>
              <a:tr h="864000"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solidFill>
                            <a:srgbClr val="FFE48F"/>
                          </a:solidFill>
                          <a:latin typeface="+mn-lt"/>
                        </a:rPr>
                        <a:t>учредительные сведения</a:t>
                      </a:r>
                    </a:p>
                    <a:p>
                      <a:endParaRPr lang="ru-RU" sz="1200" b="1" dirty="0">
                        <a:solidFill>
                          <a:srgbClr val="FFE48F"/>
                        </a:solidFill>
                        <a:latin typeface="+mn-lt"/>
                      </a:endParaRP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rgbClr val="FFE48F"/>
                          </a:solidFill>
                          <a:latin typeface="+mn-lt"/>
                        </a:rPr>
                        <a:t>государственные (муниципальные) задания</a:t>
                      </a:r>
                      <a:endParaRPr lang="ru-RU" sz="1200" b="1" dirty="0">
                        <a:solidFill>
                          <a:srgbClr val="FFE48F"/>
                        </a:solidFill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solidFill>
                            <a:srgbClr val="FFE48F"/>
                          </a:solidFill>
                          <a:latin typeface="+mn-lt"/>
                        </a:rPr>
                        <a:t>планы финансово-хозяйственной деятельности</a:t>
                      </a:r>
                      <a:endParaRPr lang="ru-RU" sz="1200" b="1" dirty="0">
                        <a:solidFill>
                          <a:srgbClr val="FFE48F"/>
                        </a:solidFill>
                        <a:latin typeface="+mn-lt"/>
                      </a:endParaRPr>
                    </a:p>
                    <a:p>
                      <a:r>
                        <a:rPr lang="ru-RU" sz="1200" b="1" dirty="0" smtClean="0">
                          <a:solidFill>
                            <a:srgbClr val="FFE48F"/>
                          </a:solidFill>
                          <a:latin typeface="+mn-lt"/>
                        </a:rPr>
                        <a:t>годовую бухгалтерскую отчетность</a:t>
                      </a:r>
                      <a:endParaRPr lang="ru-RU" sz="1200" b="1" dirty="0">
                        <a:solidFill>
                          <a:srgbClr val="FFE48F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38559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Прямоугольник 23"/>
          <p:cNvSpPr/>
          <p:nvPr/>
        </p:nvSpPr>
        <p:spPr>
          <a:xfrm>
            <a:off x="1691680" y="2450976"/>
            <a:ext cx="2448272" cy="906016"/>
          </a:xfrm>
          <a:prstGeom prst="rect">
            <a:avLst/>
          </a:prstGeom>
          <a:solidFill>
            <a:srgbClr val="077A3E">
              <a:alpha val="2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</a:rPr>
              <a:t>Определяет состав информации о результатах  независимой оценки качества оказания услуг и порядок ее размещения на сайте </a:t>
            </a:r>
            <a:r>
              <a:rPr lang="en-US" sz="1200" dirty="0">
                <a:solidFill>
                  <a:schemeClr val="tx1"/>
                </a:solidFill>
              </a:rPr>
              <a:t>bus.gov.ru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2195736" y="188640"/>
            <a:ext cx="6371184" cy="792088"/>
          </a:xfrm>
          <a:prstGeom prst="rect">
            <a:avLst/>
          </a:prstGeom>
        </p:spPr>
        <p:txBody>
          <a:bodyPr/>
          <a:lstStyle/>
          <a:p>
            <a:r>
              <a:rPr lang="ru-RU" sz="1800" b="1" dirty="0" smtClean="0">
                <a:solidFill>
                  <a:srgbClr val="DEAA46"/>
                </a:solidFill>
                <a:latin typeface="+mn-lt"/>
                <a:ea typeface="+mn-ea"/>
                <a:cs typeface="Times New Roman" pitchFamily="18" charset="0"/>
              </a:rPr>
              <a:t>ОРГАНЫ, УЧАСТВУЮЩИЕ В ОБЕСПЕЧЕНИИ ИНФОРМАЦИОННОЙ ОТКРЫТОСТИ НЕЗАВИСИМОЙ ОЦЕНКИ КАЧЕСТВА ОКАЗАНИЯ УСЛУГ</a:t>
            </a:r>
            <a:endParaRPr lang="ru-RU" sz="1800" b="1" dirty="0">
              <a:solidFill>
                <a:srgbClr val="DEAA46"/>
              </a:solidFill>
              <a:latin typeface="+mn-lt"/>
              <a:ea typeface="+mn-ea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691680" y="1412776"/>
            <a:ext cx="2448272" cy="648072"/>
          </a:xfrm>
          <a:prstGeom prst="rect">
            <a:avLst/>
          </a:prstGeom>
          <a:solidFill>
            <a:srgbClr val="077A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МИНФИН РОССИИ</a:t>
            </a:r>
            <a:endParaRPr lang="ru-RU" dirty="0"/>
          </a:p>
        </p:txBody>
      </p:sp>
      <p:grpSp>
        <p:nvGrpSpPr>
          <p:cNvPr id="25" name="Группа 24"/>
          <p:cNvGrpSpPr/>
          <p:nvPr/>
        </p:nvGrpSpPr>
        <p:grpSpPr>
          <a:xfrm rot="10800000">
            <a:off x="2715770" y="2060848"/>
            <a:ext cx="400092" cy="395383"/>
            <a:chOff x="4886981" y="4656667"/>
            <a:chExt cx="1297054" cy="1186575"/>
          </a:xfrm>
        </p:grpSpPr>
        <p:sp>
          <p:nvSpPr>
            <p:cNvPr id="26" name="Стрелка вверх 25"/>
            <p:cNvSpPr/>
            <p:nvPr/>
          </p:nvSpPr>
          <p:spPr>
            <a:xfrm>
              <a:off x="4886981" y="4995331"/>
              <a:ext cx="1297051" cy="847910"/>
            </a:xfrm>
            <a:prstGeom prst="upArrow">
              <a:avLst>
                <a:gd name="adj1" fmla="val 70888"/>
                <a:gd name="adj2" fmla="val 50893"/>
              </a:avLst>
            </a:prstGeom>
            <a:solidFill>
              <a:srgbClr val="077A3E">
                <a:alpha val="40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7" name="Стрелка вверх 26"/>
            <p:cNvSpPr/>
            <p:nvPr/>
          </p:nvSpPr>
          <p:spPr>
            <a:xfrm>
              <a:off x="4886984" y="4656667"/>
              <a:ext cx="1297051" cy="1186575"/>
            </a:xfrm>
            <a:prstGeom prst="upArrow">
              <a:avLst>
                <a:gd name="adj1" fmla="val 70888"/>
                <a:gd name="adj2" fmla="val 37052"/>
              </a:avLst>
            </a:prstGeom>
            <a:solidFill>
              <a:srgbClr val="077A3E">
                <a:alpha val="40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28" name="Прямоугольник 27"/>
          <p:cNvSpPr/>
          <p:nvPr/>
        </p:nvSpPr>
        <p:spPr>
          <a:xfrm>
            <a:off x="5004048" y="2450976"/>
            <a:ext cx="2448272" cy="906016"/>
          </a:xfrm>
          <a:prstGeom prst="rect">
            <a:avLst/>
          </a:prstGeom>
          <a:solidFill>
            <a:srgbClr val="077A3E">
              <a:alpha val="2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Осуществляет </a:t>
            </a:r>
            <a:r>
              <a:rPr lang="ru-RU" sz="1200" dirty="0">
                <a:solidFill>
                  <a:schemeClr val="tx1"/>
                </a:solidFill>
              </a:rPr>
              <a:t>регистрацию уполномоченных органов на сайте </a:t>
            </a:r>
            <a:r>
              <a:rPr lang="en-US" sz="1200" dirty="0">
                <a:solidFill>
                  <a:schemeClr val="tx1"/>
                </a:solidFill>
              </a:rPr>
              <a:t>bus.gov.ru</a:t>
            </a:r>
            <a:r>
              <a:rPr lang="ru-RU" sz="1200" dirty="0">
                <a:solidFill>
                  <a:schemeClr val="tx1"/>
                </a:solidFill>
              </a:rPr>
              <a:t>, обеспечивают ведение сайта и поддержку </a:t>
            </a:r>
            <a:r>
              <a:rPr lang="ru-RU" sz="1200" dirty="0" smtClean="0">
                <a:solidFill>
                  <a:schemeClr val="tx1"/>
                </a:solidFill>
              </a:rPr>
              <a:t>пользователей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5004048" y="1412776"/>
            <a:ext cx="2448272" cy="648072"/>
          </a:xfrm>
          <a:prstGeom prst="rect">
            <a:avLst/>
          </a:prstGeom>
          <a:solidFill>
            <a:srgbClr val="077A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КАЗНАЧЕЙСТВО РОССИИ</a:t>
            </a:r>
            <a:endParaRPr lang="ru-RU" dirty="0"/>
          </a:p>
        </p:txBody>
      </p:sp>
      <p:grpSp>
        <p:nvGrpSpPr>
          <p:cNvPr id="30" name="Группа 29"/>
          <p:cNvGrpSpPr/>
          <p:nvPr/>
        </p:nvGrpSpPr>
        <p:grpSpPr>
          <a:xfrm rot="10800000">
            <a:off x="6028138" y="2060848"/>
            <a:ext cx="400092" cy="395383"/>
            <a:chOff x="4886981" y="4656667"/>
            <a:chExt cx="1297054" cy="1186575"/>
          </a:xfrm>
        </p:grpSpPr>
        <p:sp>
          <p:nvSpPr>
            <p:cNvPr id="31" name="Стрелка вверх 30"/>
            <p:cNvSpPr/>
            <p:nvPr/>
          </p:nvSpPr>
          <p:spPr>
            <a:xfrm>
              <a:off x="4886981" y="4995331"/>
              <a:ext cx="1297051" cy="847910"/>
            </a:xfrm>
            <a:prstGeom prst="upArrow">
              <a:avLst>
                <a:gd name="adj1" fmla="val 70888"/>
                <a:gd name="adj2" fmla="val 50893"/>
              </a:avLst>
            </a:prstGeom>
            <a:solidFill>
              <a:srgbClr val="077A3E">
                <a:alpha val="40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32" name="Стрелка вверх 31"/>
            <p:cNvSpPr/>
            <p:nvPr/>
          </p:nvSpPr>
          <p:spPr>
            <a:xfrm>
              <a:off x="4886984" y="4656667"/>
              <a:ext cx="1297051" cy="1186575"/>
            </a:xfrm>
            <a:prstGeom prst="upArrow">
              <a:avLst>
                <a:gd name="adj1" fmla="val 70888"/>
                <a:gd name="adj2" fmla="val 37052"/>
              </a:avLst>
            </a:prstGeom>
            <a:solidFill>
              <a:srgbClr val="077A3E">
                <a:alpha val="40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33" name="Прямоугольник 32"/>
          <p:cNvSpPr/>
          <p:nvPr/>
        </p:nvSpPr>
        <p:spPr>
          <a:xfrm>
            <a:off x="467544" y="4827240"/>
            <a:ext cx="2627784" cy="906016"/>
          </a:xfrm>
          <a:prstGeom prst="rect">
            <a:avLst/>
          </a:prstGeom>
          <a:solidFill>
            <a:srgbClr val="077A3E">
              <a:alpha val="2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</a:rPr>
              <a:t>Регистрируются на сайте </a:t>
            </a:r>
            <a:r>
              <a:rPr lang="en-US" sz="1200" dirty="0">
                <a:solidFill>
                  <a:schemeClr val="tx1"/>
                </a:solidFill>
              </a:rPr>
              <a:t>bus.gov.ru</a:t>
            </a:r>
            <a:r>
              <a:rPr lang="ru-RU" sz="1200" dirty="0">
                <a:solidFill>
                  <a:schemeClr val="tx1"/>
                </a:solidFill>
              </a:rPr>
              <a:t> и </a:t>
            </a:r>
            <a:endParaRPr lang="ru-RU" sz="1200" dirty="0"/>
          </a:p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размещают </a:t>
            </a:r>
            <a:r>
              <a:rPr lang="ru-RU" sz="1200" dirty="0">
                <a:solidFill>
                  <a:schemeClr val="tx1"/>
                </a:solidFill>
              </a:rPr>
              <a:t>на нем информацию о результатах проведения независимой оценки качества оказания услуг</a:t>
            </a:r>
            <a:endParaRPr lang="ru-RU" sz="1200" dirty="0"/>
          </a:p>
        </p:txBody>
      </p:sp>
      <p:sp>
        <p:nvSpPr>
          <p:cNvPr id="34" name="Прямоугольник 33"/>
          <p:cNvSpPr/>
          <p:nvPr/>
        </p:nvSpPr>
        <p:spPr>
          <a:xfrm>
            <a:off x="467544" y="3789040"/>
            <a:ext cx="2627784" cy="648072"/>
          </a:xfrm>
          <a:prstGeom prst="rect">
            <a:avLst/>
          </a:prstGeom>
          <a:solidFill>
            <a:srgbClr val="077A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УПОЛНОМОЧЕННЫЕ ОРГАНЫ</a:t>
            </a:r>
            <a:endParaRPr lang="ru-RU" dirty="0"/>
          </a:p>
        </p:txBody>
      </p:sp>
      <p:grpSp>
        <p:nvGrpSpPr>
          <p:cNvPr id="35" name="Группа 34"/>
          <p:cNvGrpSpPr/>
          <p:nvPr/>
        </p:nvGrpSpPr>
        <p:grpSpPr>
          <a:xfrm rot="10800000">
            <a:off x="1581390" y="4420661"/>
            <a:ext cx="400092" cy="395383"/>
            <a:chOff x="4886981" y="4656667"/>
            <a:chExt cx="1297054" cy="1186575"/>
          </a:xfrm>
        </p:grpSpPr>
        <p:sp>
          <p:nvSpPr>
            <p:cNvPr id="36" name="Стрелка вверх 35"/>
            <p:cNvSpPr/>
            <p:nvPr/>
          </p:nvSpPr>
          <p:spPr>
            <a:xfrm>
              <a:off x="4886981" y="4995331"/>
              <a:ext cx="1297051" cy="847910"/>
            </a:xfrm>
            <a:prstGeom prst="upArrow">
              <a:avLst>
                <a:gd name="adj1" fmla="val 70888"/>
                <a:gd name="adj2" fmla="val 50893"/>
              </a:avLst>
            </a:prstGeom>
            <a:solidFill>
              <a:srgbClr val="077A3E">
                <a:alpha val="40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37" name="Стрелка вверх 36"/>
            <p:cNvSpPr/>
            <p:nvPr/>
          </p:nvSpPr>
          <p:spPr>
            <a:xfrm>
              <a:off x="4886984" y="4656667"/>
              <a:ext cx="1297051" cy="1186575"/>
            </a:xfrm>
            <a:prstGeom prst="upArrow">
              <a:avLst>
                <a:gd name="adj1" fmla="val 70888"/>
                <a:gd name="adj2" fmla="val 37052"/>
              </a:avLst>
            </a:prstGeom>
            <a:solidFill>
              <a:srgbClr val="077A3E">
                <a:alpha val="40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38" name="Прямоугольник 37"/>
          <p:cNvSpPr/>
          <p:nvPr/>
        </p:nvSpPr>
        <p:spPr>
          <a:xfrm>
            <a:off x="3437620" y="4827240"/>
            <a:ext cx="2448272" cy="906016"/>
          </a:xfrm>
          <a:prstGeom prst="rect">
            <a:avLst/>
          </a:prstGeom>
          <a:solidFill>
            <a:srgbClr val="077A3E">
              <a:alpha val="2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</a:rPr>
              <a:t>Проводят независимую оценку качества оказания </a:t>
            </a:r>
            <a:r>
              <a:rPr lang="ru-RU" sz="1200" dirty="0" smtClean="0">
                <a:solidFill>
                  <a:schemeClr val="tx1"/>
                </a:solidFill>
              </a:rPr>
              <a:t>услуг, передают информацию уполномоченным органам</a:t>
            </a:r>
            <a:endParaRPr lang="ru-RU" sz="1200" dirty="0"/>
          </a:p>
        </p:txBody>
      </p:sp>
      <p:sp>
        <p:nvSpPr>
          <p:cNvPr id="39" name="Прямоугольник 38"/>
          <p:cNvSpPr/>
          <p:nvPr/>
        </p:nvSpPr>
        <p:spPr>
          <a:xfrm>
            <a:off x="3437620" y="3789040"/>
            <a:ext cx="2448272" cy="648072"/>
          </a:xfrm>
          <a:prstGeom prst="rect">
            <a:avLst/>
          </a:prstGeom>
          <a:solidFill>
            <a:srgbClr val="077A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ОБЩЕСТВЕННЫЕ СОВЕТЫ</a:t>
            </a:r>
            <a:endParaRPr lang="ru-RU" dirty="0"/>
          </a:p>
        </p:txBody>
      </p:sp>
      <p:grpSp>
        <p:nvGrpSpPr>
          <p:cNvPr id="40" name="Группа 39"/>
          <p:cNvGrpSpPr/>
          <p:nvPr/>
        </p:nvGrpSpPr>
        <p:grpSpPr>
          <a:xfrm rot="10800000">
            <a:off x="4461710" y="4437112"/>
            <a:ext cx="400092" cy="395383"/>
            <a:chOff x="4886981" y="4656667"/>
            <a:chExt cx="1297054" cy="1186575"/>
          </a:xfrm>
        </p:grpSpPr>
        <p:sp>
          <p:nvSpPr>
            <p:cNvPr id="41" name="Стрелка вверх 40"/>
            <p:cNvSpPr/>
            <p:nvPr/>
          </p:nvSpPr>
          <p:spPr>
            <a:xfrm>
              <a:off x="4886981" y="4995331"/>
              <a:ext cx="1297051" cy="847910"/>
            </a:xfrm>
            <a:prstGeom prst="upArrow">
              <a:avLst>
                <a:gd name="adj1" fmla="val 70888"/>
                <a:gd name="adj2" fmla="val 50893"/>
              </a:avLst>
            </a:prstGeom>
            <a:solidFill>
              <a:srgbClr val="077A3E">
                <a:alpha val="40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42" name="Стрелка вверх 41"/>
            <p:cNvSpPr/>
            <p:nvPr/>
          </p:nvSpPr>
          <p:spPr>
            <a:xfrm>
              <a:off x="4886984" y="4656667"/>
              <a:ext cx="1297051" cy="1186575"/>
            </a:xfrm>
            <a:prstGeom prst="upArrow">
              <a:avLst>
                <a:gd name="adj1" fmla="val 70888"/>
                <a:gd name="adj2" fmla="val 37052"/>
              </a:avLst>
            </a:prstGeom>
            <a:solidFill>
              <a:srgbClr val="077A3E">
                <a:alpha val="40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43" name="Прямоугольник 42"/>
          <p:cNvSpPr/>
          <p:nvPr/>
        </p:nvSpPr>
        <p:spPr>
          <a:xfrm>
            <a:off x="6173924" y="4827240"/>
            <a:ext cx="2448272" cy="906016"/>
          </a:xfrm>
          <a:prstGeom prst="rect">
            <a:avLst/>
          </a:prstGeom>
          <a:solidFill>
            <a:srgbClr val="077A3E">
              <a:alpha val="2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</a:rPr>
              <a:t>Осуществляют сбор, обобщение и анализ информации о качестве оказания услуг  </a:t>
            </a:r>
            <a:endParaRPr lang="ru-RU" sz="1200" dirty="0"/>
          </a:p>
        </p:txBody>
      </p:sp>
      <p:sp>
        <p:nvSpPr>
          <p:cNvPr id="44" name="Прямоугольник 43"/>
          <p:cNvSpPr/>
          <p:nvPr/>
        </p:nvSpPr>
        <p:spPr>
          <a:xfrm>
            <a:off x="6173924" y="3789040"/>
            <a:ext cx="2448272" cy="648072"/>
          </a:xfrm>
          <a:prstGeom prst="rect">
            <a:avLst/>
          </a:prstGeom>
          <a:solidFill>
            <a:srgbClr val="077A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ОПЕРАТОРЫ</a:t>
            </a:r>
            <a:endParaRPr lang="ru-RU" dirty="0"/>
          </a:p>
        </p:txBody>
      </p:sp>
      <p:grpSp>
        <p:nvGrpSpPr>
          <p:cNvPr id="45" name="Группа 44"/>
          <p:cNvGrpSpPr/>
          <p:nvPr/>
        </p:nvGrpSpPr>
        <p:grpSpPr>
          <a:xfrm rot="10800000">
            <a:off x="7198014" y="4437112"/>
            <a:ext cx="400092" cy="395383"/>
            <a:chOff x="4886981" y="4656667"/>
            <a:chExt cx="1297054" cy="1186575"/>
          </a:xfrm>
        </p:grpSpPr>
        <p:sp>
          <p:nvSpPr>
            <p:cNvPr id="46" name="Стрелка вверх 45"/>
            <p:cNvSpPr/>
            <p:nvPr/>
          </p:nvSpPr>
          <p:spPr>
            <a:xfrm>
              <a:off x="4886981" y="4995331"/>
              <a:ext cx="1297051" cy="847910"/>
            </a:xfrm>
            <a:prstGeom prst="upArrow">
              <a:avLst>
                <a:gd name="adj1" fmla="val 70888"/>
                <a:gd name="adj2" fmla="val 50893"/>
              </a:avLst>
            </a:prstGeom>
            <a:solidFill>
              <a:srgbClr val="077A3E">
                <a:alpha val="40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47" name="Стрелка вверх 46"/>
            <p:cNvSpPr/>
            <p:nvPr/>
          </p:nvSpPr>
          <p:spPr>
            <a:xfrm>
              <a:off x="4886984" y="4656667"/>
              <a:ext cx="1297051" cy="1186575"/>
            </a:xfrm>
            <a:prstGeom prst="upArrow">
              <a:avLst>
                <a:gd name="adj1" fmla="val 70888"/>
                <a:gd name="adj2" fmla="val 37052"/>
              </a:avLst>
            </a:prstGeom>
            <a:solidFill>
              <a:srgbClr val="077A3E">
                <a:alpha val="40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</p:spTree>
    <p:extLst>
      <p:ext uri="{BB962C8B-B14F-4D97-AF65-F5344CB8AC3E}">
        <p14:creationId xmlns:p14="http://schemas.microsoft.com/office/powerpoint/2010/main" val="2259736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2195736" y="188640"/>
            <a:ext cx="6371184" cy="792088"/>
          </a:xfrm>
          <a:prstGeom prst="rect">
            <a:avLst/>
          </a:prstGeom>
        </p:spPr>
        <p:txBody>
          <a:bodyPr/>
          <a:lstStyle/>
          <a:p>
            <a:r>
              <a:rPr lang="ru-RU" sz="1800" b="1" dirty="0" smtClean="0">
                <a:solidFill>
                  <a:srgbClr val="DEAA46"/>
                </a:solidFill>
                <a:latin typeface="+mn-lt"/>
                <a:ea typeface="+mn-ea"/>
                <a:cs typeface="Times New Roman" pitchFamily="18" charset="0"/>
              </a:rPr>
              <a:t>СОСТАВ ИНФОРМАЦИИ О РЕЗУЛЬТАТАХ НЕЗАВИСИМОЙ ОЦЕНКИ КАЧЕСТВА, РАЗМЕЩАЕМОЙ НА САЙТЕ BUS.GOV.RU</a:t>
            </a:r>
            <a:endParaRPr lang="ru-RU" sz="1800" b="1" dirty="0">
              <a:solidFill>
                <a:srgbClr val="DEAA46"/>
              </a:solidFill>
              <a:latin typeface="+mn-lt"/>
              <a:ea typeface="+mn-ea"/>
              <a:cs typeface="Times New Roman" pitchFamily="18" charset="0"/>
            </a:endParaRP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3040802434"/>
              </p:ext>
            </p:extLst>
          </p:nvPr>
        </p:nvGraphicFramePr>
        <p:xfrm>
          <a:off x="0" y="1196752"/>
          <a:ext cx="9108504" cy="55446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4" name="Группа 3"/>
          <p:cNvGrpSpPr/>
          <p:nvPr/>
        </p:nvGrpSpPr>
        <p:grpSpPr>
          <a:xfrm>
            <a:off x="41110" y="1272477"/>
            <a:ext cx="586759" cy="648000"/>
            <a:chOff x="7960552" y="5491908"/>
            <a:chExt cx="586759" cy="581833"/>
          </a:xfrm>
          <a:solidFill>
            <a:srgbClr val="948A54"/>
          </a:solidFill>
        </p:grpSpPr>
        <p:grpSp>
          <p:nvGrpSpPr>
            <p:cNvPr id="6" name="Группа 5"/>
            <p:cNvGrpSpPr/>
            <p:nvPr/>
          </p:nvGrpSpPr>
          <p:grpSpPr>
            <a:xfrm>
              <a:off x="8087494" y="5491908"/>
              <a:ext cx="344105" cy="438640"/>
              <a:chOff x="9017953" y="3602689"/>
              <a:chExt cx="434354" cy="553682"/>
            </a:xfrm>
            <a:grpFill/>
          </p:grpSpPr>
          <p:sp>
            <p:nvSpPr>
              <p:cNvPr id="12" name="Freeform 26"/>
              <p:cNvSpPr>
                <a:spLocks/>
              </p:cNvSpPr>
              <p:nvPr/>
            </p:nvSpPr>
            <p:spPr bwMode="auto">
              <a:xfrm>
                <a:off x="9017953" y="3602689"/>
                <a:ext cx="434354" cy="553682"/>
              </a:xfrm>
              <a:custGeom>
                <a:avLst/>
                <a:gdLst/>
                <a:ahLst/>
                <a:cxnLst>
                  <a:cxn ang="0">
                    <a:pos x="89" y="0"/>
                  </a:cxn>
                  <a:cxn ang="0">
                    <a:pos x="243" y="0"/>
                  </a:cxn>
                  <a:cxn ang="0">
                    <a:pos x="255" y="2"/>
                  </a:cxn>
                  <a:cxn ang="0">
                    <a:pos x="265" y="8"/>
                  </a:cxn>
                  <a:cxn ang="0">
                    <a:pos x="271" y="18"/>
                  </a:cxn>
                  <a:cxn ang="0">
                    <a:pos x="273" y="30"/>
                  </a:cxn>
                  <a:cxn ang="0">
                    <a:pos x="273" y="65"/>
                  </a:cxn>
                  <a:cxn ang="0">
                    <a:pos x="252" y="65"/>
                  </a:cxn>
                  <a:cxn ang="0">
                    <a:pos x="252" y="27"/>
                  </a:cxn>
                  <a:cxn ang="0">
                    <a:pos x="250" y="24"/>
                  </a:cxn>
                  <a:cxn ang="0">
                    <a:pos x="249" y="22"/>
                  </a:cxn>
                  <a:cxn ang="0">
                    <a:pos x="245" y="21"/>
                  </a:cxn>
                  <a:cxn ang="0">
                    <a:pos x="108" y="21"/>
                  </a:cxn>
                  <a:cxn ang="0">
                    <a:pos x="108" y="110"/>
                  </a:cxn>
                  <a:cxn ang="0">
                    <a:pos x="54" y="110"/>
                  </a:cxn>
                  <a:cxn ang="0">
                    <a:pos x="54" y="89"/>
                  </a:cxn>
                  <a:cxn ang="0">
                    <a:pos x="86" y="89"/>
                  </a:cxn>
                  <a:cxn ang="0">
                    <a:pos x="86" y="27"/>
                  </a:cxn>
                  <a:cxn ang="0">
                    <a:pos x="21" y="83"/>
                  </a:cxn>
                  <a:cxn ang="0">
                    <a:pos x="21" y="318"/>
                  </a:cxn>
                  <a:cxn ang="0">
                    <a:pos x="23" y="325"/>
                  </a:cxn>
                  <a:cxn ang="0">
                    <a:pos x="29" y="327"/>
                  </a:cxn>
                  <a:cxn ang="0">
                    <a:pos x="243" y="327"/>
                  </a:cxn>
                  <a:cxn ang="0">
                    <a:pos x="247" y="326"/>
                  </a:cxn>
                  <a:cxn ang="0">
                    <a:pos x="249" y="325"/>
                  </a:cxn>
                  <a:cxn ang="0">
                    <a:pos x="251" y="322"/>
                  </a:cxn>
                  <a:cxn ang="0">
                    <a:pos x="252" y="318"/>
                  </a:cxn>
                  <a:cxn ang="0">
                    <a:pos x="252" y="305"/>
                  </a:cxn>
                  <a:cxn ang="0">
                    <a:pos x="273" y="305"/>
                  </a:cxn>
                  <a:cxn ang="0">
                    <a:pos x="273" y="318"/>
                  </a:cxn>
                  <a:cxn ang="0">
                    <a:pos x="271" y="330"/>
                  </a:cxn>
                  <a:cxn ang="0">
                    <a:pos x="265" y="340"/>
                  </a:cxn>
                  <a:cxn ang="0">
                    <a:pos x="255" y="346"/>
                  </a:cxn>
                  <a:cxn ang="0">
                    <a:pos x="243" y="348"/>
                  </a:cxn>
                  <a:cxn ang="0">
                    <a:pos x="29" y="348"/>
                  </a:cxn>
                  <a:cxn ang="0">
                    <a:pos x="18" y="346"/>
                  </a:cxn>
                  <a:cxn ang="0">
                    <a:pos x="8" y="340"/>
                  </a:cxn>
                  <a:cxn ang="0">
                    <a:pos x="2" y="330"/>
                  </a:cxn>
                  <a:cxn ang="0">
                    <a:pos x="0" y="318"/>
                  </a:cxn>
                  <a:cxn ang="0">
                    <a:pos x="0" y="77"/>
                  </a:cxn>
                  <a:cxn ang="0">
                    <a:pos x="1" y="75"/>
                  </a:cxn>
                  <a:cxn ang="0">
                    <a:pos x="2" y="74"/>
                  </a:cxn>
                  <a:cxn ang="0">
                    <a:pos x="3" y="71"/>
                  </a:cxn>
                  <a:cxn ang="0">
                    <a:pos x="4" y="70"/>
                  </a:cxn>
                  <a:cxn ang="0">
                    <a:pos x="83" y="2"/>
                  </a:cxn>
                  <a:cxn ang="0">
                    <a:pos x="89" y="0"/>
                  </a:cxn>
                </a:cxnLst>
                <a:rect l="0" t="0" r="r" b="b"/>
                <a:pathLst>
                  <a:path w="273" h="348">
                    <a:moveTo>
                      <a:pt x="89" y="0"/>
                    </a:moveTo>
                    <a:lnTo>
                      <a:pt x="243" y="0"/>
                    </a:lnTo>
                    <a:lnTo>
                      <a:pt x="255" y="2"/>
                    </a:lnTo>
                    <a:lnTo>
                      <a:pt x="265" y="8"/>
                    </a:lnTo>
                    <a:lnTo>
                      <a:pt x="271" y="18"/>
                    </a:lnTo>
                    <a:lnTo>
                      <a:pt x="273" y="30"/>
                    </a:lnTo>
                    <a:lnTo>
                      <a:pt x="273" y="65"/>
                    </a:lnTo>
                    <a:lnTo>
                      <a:pt x="252" y="65"/>
                    </a:lnTo>
                    <a:lnTo>
                      <a:pt x="252" y="27"/>
                    </a:lnTo>
                    <a:lnTo>
                      <a:pt x="250" y="24"/>
                    </a:lnTo>
                    <a:lnTo>
                      <a:pt x="249" y="22"/>
                    </a:lnTo>
                    <a:lnTo>
                      <a:pt x="245" y="21"/>
                    </a:lnTo>
                    <a:lnTo>
                      <a:pt x="108" y="21"/>
                    </a:lnTo>
                    <a:lnTo>
                      <a:pt x="108" y="110"/>
                    </a:lnTo>
                    <a:lnTo>
                      <a:pt x="54" y="110"/>
                    </a:lnTo>
                    <a:lnTo>
                      <a:pt x="54" y="89"/>
                    </a:lnTo>
                    <a:lnTo>
                      <a:pt x="86" y="89"/>
                    </a:lnTo>
                    <a:lnTo>
                      <a:pt x="86" y="27"/>
                    </a:lnTo>
                    <a:lnTo>
                      <a:pt x="21" y="83"/>
                    </a:lnTo>
                    <a:lnTo>
                      <a:pt x="21" y="318"/>
                    </a:lnTo>
                    <a:lnTo>
                      <a:pt x="23" y="325"/>
                    </a:lnTo>
                    <a:lnTo>
                      <a:pt x="29" y="327"/>
                    </a:lnTo>
                    <a:lnTo>
                      <a:pt x="243" y="327"/>
                    </a:lnTo>
                    <a:lnTo>
                      <a:pt x="247" y="326"/>
                    </a:lnTo>
                    <a:lnTo>
                      <a:pt x="249" y="325"/>
                    </a:lnTo>
                    <a:lnTo>
                      <a:pt x="251" y="322"/>
                    </a:lnTo>
                    <a:lnTo>
                      <a:pt x="252" y="318"/>
                    </a:lnTo>
                    <a:lnTo>
                      <a:pt x="252" y="305"/>
                    </a:lnTo>
                    <a:lnTo>
                      <a:pt x="273" y="305"/>
                    </a:lnTo>
                    <a:lnTo>
                      <a:pt x="273" y="318"/>
                    </a:lnTo>
                    <a:lnTo>
                      <a:pt x="271" y="330"/>
                    </a:lnTo>
                    <a:lnTo>
                      <a:pt x="265" y="340"/>
                    </a:lnTo>
                    <a:lnTo>
                      <a:pt x="255" y="346"/>
                    </a:lnTo>
                    <a:lnTo>
                      <a:pt x="243" y="348"/>
                    </a:lnTo>
                    <a:lnTo>
                      <a:pt x="29" y="348"/>
                    </a:lnTo>
                    <a:lnTo>
                      <a:pt x="18" y="346"/>
                    </a:lnTo>
                    <a:lnTo>
                      <a:pt x="8" y="340"/>
                    </a:lnTo>
                    <a:lnTo>
                      <a:pt x="2" y="330"/>
                    </a:lnTo>
                    <a:lnTo>
                      <a:pt x="0" y="318"/>
                    </a:lnTo>
                    <a:lnTo>
                      <a:pt x="0" y="77"/>
                    </a:lnTo>
                    <a:lnTo>
                      <a:pt x="1" y="75"/>
                    </a:lnTo>
                    <a:lnTo>
                      <a:pt x="2" y="74"/>
                    </a:lnTo>
                    <a:lnTo>
                      <a:pt x="3" y="71"/>
                    </a:lnTo>
                    <a:lnTo>
                      <a:pt x="4" y="70"/>
                    </a:lnTo>
                    <a:lnTo>
                      <a:pt x="83" y="2"/>
                    </a:lnTo>
                    <a:lnTo>
                      <a:pt x="8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>
                  <a:latin typeface="+mn-lt"/>
                </a:endParaRPr>
              </a:p>
            </p:txBody>
          </p:sp>
          <p:sp>
            <p:nvSpPr>
              <p:cNvPr id="13" name="Freeform 27"/>
              <p:cNvSpPr>
                <a:spLocks/>
              </p:cNvSpPr>
              <p:nvPr/>
            </p:nvSpPr>
            <p:spPr bwMode="auto">
              <a:xfrm>
                <a:off x="9103869" y="3852483"/>
                <a:ext cx="187743" cy="33412"/>
              </a:xfrm>
              <a:custGeom>
                <a:avLst/>
                <a:gdLst/>
                <a:ahLst/>
                <a:cxnLst>
                  <a:cxn ang="0">
                    <a:pos x="11" y="0"/>
                  </a:cxn>
                  <a:cxn ang="0">
                    <a:pos x="118" y="0"/>
                  </a:cxn>
                  <a:cxn ang="0">
                    <a:pos x="113" y="11"/>
                  </a:cxn>
                  <a:cxn ang="0">
                    <a:pos x="110" y="21"/>
                  </a:cxn>
                  <a:cxn ang="0">
                    <a:pos x="8" y="21"/>
                  </a:cxn>
                  <a:cxn ang="0">
                    <a:pos x="4" y="19"/>
                  </a:cxn>
                  <a:cxn ang="0">
                    <a:pos x="2" y="17"/>
                  </a:cxn>
                  <a:cxn ang="0">
                    <a:pos x="0" y="11"/>
                  </a:cxn>
                  <a:cxn ang="0">
                    <a:pos x="1" y="6"/>
                  </a:cxn>
                  <a:cxn ang="0">
                    <a:pos x="3" y="3"/>
                  </a:cxn>
                  <a:cxn ang="0">
                    <a:pos x="6" y="1"/>
                  </a:cxn>
                  <a:cxn ang="0">
                    <a:pos x="11" y="0"/>
                  </a:cxn>
                </a:cxnLst>
                <a:rect l="0" t="0" r="r" b="b"/>
                <a:pathLst>
                  <a:path w="118" h="21">
                    <a:moveTo>
                      <a:pt x="11" y="0"/>
                    </a:moveTo>
                    <a:lnTo>
                      <a:pt x="118" y="0"/>
                    </a:lnTo>
                    <a:lnTo>
                      <a:pt x="113" y="11"/>
                    </a:lnTo>
                    <a:lnTo>
                      <a:pt x="110" y="21"/>
                    </a:lnTo>
                    <a:lnTo>
                      <a:pt x="8" y="21"/>
                    </a:lnTo>
                    <a:lnTo>
                      <a:pt x="4" y="19"/>
                    </a:lnTo>
                    <a:lnTo>
                      <a:pt x="2" y="17"/>
                    </a:lnTo>
                    <a:lnTo>
                      <a:pt x="0" y="11"/>
                    </a:lnTo>
                    <a:lnTo>
                      <a:pt x="1" y="6"/>
                    </a:lnTo>
                    <a:lnTo>
                      <a:pt x="3" y="3"/>
                    </a:lnTo>
                    <a:lnTo>
                      <a:pt x="6" y="1"/>
                    </a:lnTo>
                    <a:lnTo>
                      <a:pt x="11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>
                  <a:latin typeface="+mn-lt"/>
                </a:endParaRPr>
              </a:p>
            </p:txBody>
          </p:sp>
          <p:sp>
            <p:nvSpPr>
              <p:cNvPr id="14" name="Freeform 28"/>
              <p:cNvSpPr>
                <a:spLocks/>
              </p:cNvSpPr>
              <p:nvPr/>
            </p:nvSpPr>
            <p:spPr bwMode="auto">
              <a:xfrm>
                <a:off x="9103869" y="3928853"/>
                <a:ext cx="173424" cy="33412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107" y="0"/>
                  </a:cxn>
                  <a:cxn ang="0">
                    <a:pos x="109" y="21"/>
                  </a:cxn>
                  <a:cxn ang="0">
                    <a:pos x="11" y="21"/>
                  </a:cxn>
                  <a:cxn ang="0">
                    <a:pos x="6" y="20"/>
                  </a:cxn>
                  <a:cxn ang="0">
                    <a:pos x="3" y="18"/>
                  </a:cxn>
                  <a:cxn ang="0">
                    <a:pos x="1" y="15"/>
                  </a:cxn>
                  <a:cxn ang="0">
                    <a:pos x="0" y="11"/>
                  </a:cxn>
                  <a:cxn ang="0">
                    <a:pos x="2" y="4"/>
                  </a:cxn>
                  <a:cxn ang="0">
                    <a:pos x="4" y="2"/>
                  </a:cxn>
                  <a:cxn ang="0">
                    <a:pos x="8" y="0"/>
                  </a:cxn>
                </a:cxnLst>
                <a:rect l="0" t="0" r="r" b="b"/>
                <a:pathLst>
                  <a:path w="109" h="21">
                    <a:moveTo>
                      <a:pt x="8" y="0"/>
                    </a:moveTo>
                    <a:lnTo>
                      <a:pt x="107" y="0"/>
                    </a:lnTo>
                    <a:lnTo>
                      <a:pt x="109" y="21"/>
                    </a:lnTo>
                    <a:lnTo>
                      <a:pt x="11" y="21"/>
                    </a:lnTo>
                    <a:lnTo>
                      <a:pt x="6" y="20"/>
                    </a:lnTo>
                    <a:lnTo>
                      <a:pt x="3" y="18"/>
                    </a:lnTo>
                    <a:lnTo>
                      <a:pt x="1" y="15"/>
                    </a:lnTo>
                    <a:lnTo>
                      <a:pt x="0" y="11"/>
                    </a:lnTo>
                    <a:lnTo>
                      <a:pt x="2" y="4"/>
                    </a:lnTo>
                    <a:lnTo>
                      <a:pt x="4" y="2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>
                  <a:latin typeface="+mn-lt"/>
                </a:endParaRPr>
              </a:p>
            </p:txBody>
          </p:sp>
          <p:sp>
            <p:nvSpPr>
              <p:cNvPr id="15" name="Freeform 29"/>
              <p:cNvSpPr>
                <a:spLocks/>
              </p:cNvSpPr>
              <p:nvPr/>
            </p:nvSpPr>
            <p:spPr bwMode="auto">
              <a:xfrm>
                <a:off x="9103869" y="4003631"/>
                <a:ext cx="214791" cy="35003"/>
              </a:xfrm>
              <a:custGeom>
                <a:avLst/>
                <a:gdLst/>
                <a:ahLst/>
                <a:cxnLst>
                  <a:cxn ang="0">
                    <a:pos x="11" y="0"/>
                  </a:cxn>
                  <a:cxn ang="0">
                    <a:pos x="120" y="0"/>
                  </a:cxn>
                  <a:cxn ang="0">
                    <a:pos x="126" y="12"/>
                  </a:cxn>
                  <a:cxn ang="0">
                    <a:pos x="135" y="22"/>
                  </a:cxn>
                  <a:cxn ang="0">
                    <a:pos x="8" y="22"/>
                  </a:cxn>
                  <a:cxn ang="0">
                    <a:pos x="4" y="19"/>
                  </a:cxn>
                  <a:cxn ang="0">
                    <a:pos x="2" y="17"/>
                  </a:cxn>
                  <a:cxn ang="0">
                    <a:pos x="0" y="11"/>
                  </a:cxn>
                  <a:cxn ang="0">
                    <a:pos x="1" y="7"/>
                  </a:cxn>
                  <a:cxn ang="0">
                    <a:pos x="3" y="3"/>
                  </a:cxn>
                  <a:cxn ang="0">
                    <a:pos x="6" y="1"/>
                  </a:cxn>
                  <a:cxn ang="0">
                    <a:pos x="11" y="0"/>
                  </a:cxn>
                </a:cxnLst>
                <a:rect l="0" t="0" r="r" b="b"/>
                <a:pathLst>
                  <a:path w="135" h="22">
                    <a:moveTo>
                      <a:pt x="11" y="0"/>
                    </a:moveTo>
                    <a:lnTo>
                      <a:pt x="120" y="0"/>
                    </a:lnTo>
                    <a:lnTo>
                      <a:pt x="126" y="12"/>
                    </a:lnTo>
                    <a:lnTo>
                      <a:pt x="135" y="22"/>
                    </a:lnTo>
                    <a:lnTo>
                      <a:pt x="8" y="22"/>
                    </a:lnTo>
                    <a:lnTo>
                      <a:pt x="4" y="19"/>
                    </a:lnTo>
                    <a:lnTo>
                      <a:pt x="2" y="17"/>
                    </a:lnTo>
                    <a:lnTo>
                      <a:pt x="0" y="11"/>
                    </a:lnTo>
                    <a:lnTo>
                      <a:pt x="1" y="7"/>
                    </a:lnTo>
                    <a:lnTo>
                      <a:pt x="3" y="3"/>
                    </a:lnTo>
                    <a:lnTo>
                      <a:pt x="6" y="1"/>
                    </a:lnTo>
                    <a:lnTo>
                      <a:pt x="11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>
                  <a:latin typeface="+mn-lt"/>
                </a:endParaRPr>
              </a:p>
            </p:txBody>
          </p:sp>
        </p:grpSp>
        <p:sp>
          <p:nvSpPr>
            <p:cNvPr id="7" name="Freeform 22"/>
            <p:cNvSpPr>
              <a:spLocks/>
            </p:cNvSpPr>
            <p:nvPr/>
          </p:nvSpPr>
          <p:spPr bwMode="auto">
            <a:xfrm rot="10800000">
              <a:off x="8027630" y="5626215"/>
              <a:ext cx="289857" cy="37894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89" y="0"/>
                </a:cxn>
                <a:cxn ang="0">
                  <a:pos x="203" y="2"/>
                </a:cxn>
                <a:cxn ang="0">
                  <a:pos x="214" y="8"/>
                </a:cxn>
                <a:cxn ang="0">
                  <a:pos x="223" y="17"/>
                </a:cxn>
                <a:cxn ang="0">
                  <a:pos x="229" y="29"/>
                </a:cxn>
                <a:cxn ang="0">
                  <a:pos x="231" y="43"/>
                </a:cxn>
                <a:cxn ang="0">
                  <a:pos x="231" y="302"/>
                </a:cxn>
                <a:cxn ang="0">
                  <a:pos x="211" y="302"/>
                </a:cxn>
                <a:cxn ang="0">
                  <a:pos x="211" y="43"/>
                </a:cxn>
                <a:cxn ang="0">
                  <a:pos x="207" y="32"/>
                </a:cxn>
                <a:cxn ang="0">
                  <a:pos x="200" y="24"/>
                </a:cxn>
                <a:cxn ang="0">
                  <a:pos x="189" y="21"/>
                </a:cxn>
                <a:cxn ang="0">
                  <a:pos x="0" y="21"/>
                </a:cxn>
                <a:cxn ang="0">
                  <a:pos x="0" y="0"/>
                </a:cxn>
              </a:cxnLst>
              <a:rect l="0" t="0" r="r" b="b"/>
              <a:pathLst>
                <a:path w="231" h="302">
                  <a:moveTo>
                    <a:pt x="0" y="0"/>
                  </a:moveTo>
                  <a:lnTo>
                    <a:pt x="189" y="0"/>
                  </a:lnTo>
                  <a:lnTo>
                    <a:pt x="203" y="2"/>
                  </a:lnTo>
                  <a:lnTo>
                    <a:pt x="214" y="8"/>
                  </a:lnTo>
                  <a:lnTo>
                    <a:pt x="223" y="17"/>
                  </a:lnTo>
                  <a:lnTo>
                    <a:pt x="229" y="29"/>
                  </a:lnTo>
                  <a:lnTo>
                    <a:pt x="231" y="43"/>
                  </a:lnTo>
                  <a:lnTo>
                    <a:pt x="231" y="302"/>
                  </a:lnTo>
                  <a:lnTo>
                    <a:pt x="211" y="302"/>
                  </a:lnTo>
                  <a:lnTo>
                    <a:pt x="211" y="43"/>
                  </a:lnTo>
                  <a:lnTo>
                    <a:pt x="207" y="32"/>
                  </a:lnTo>
                  <a:lnTo>
                    <a:pt x="200" y="24"/>
                  </a:lnTo>
                  <a:lnTo>
                    <a:pt x="189" y="21"/>
                  </a:lnTo>
                  <a:lnTo>
                    <a:pt x="0" y="21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latin typeface="+mn-lt"/>
              </a:endParaRPr>
            </a:p>
          </p:txBody>
        </p:sp>
        <p:sp>
          <p:nvSpPr>
            <p:cNvPr id="8" name="Freeform 22"/>
            <p:cNvSpPr>
              <a:spLocks/>
            </p:cNvSpPr>
            <p:nvPr/>
          </p:nvSpPr>
          <p:spPr bwMode="auto">
            <a:xfrm rot="10800000">
              <a:off x="7960552" y="5694795"/>
              <a:ext cx="289857" cy="37894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89" y="0"/>
                </a:cxn>
                <a:cxn ang="0">
                  <a:pos x="203" y="2"/>
                </a:cxn>
                <a:cxn ang="0">
                  <a:pos x="214" y="8"/>
                </a:cxn>
                <a:cxn ang="0">
                  <a:pos x="223" y="17"/>
                </a:cxn>
                <a:cxn ang="0">
                  <a:pos x="229" y="29"/>
                </a:cxn>
                <a:cxn ang="0">
                  <a:pos x="231" y="43"/>
                </a:cxn>
                <a:cxn ang="0">
                  <a:pos x="231" y="302"/>
                </a:cxn>
                <a:cxn ang="0">
                  <a:pos x="211" y="302"/>
                </a:cxn>
                <a:cxn ang="0">
                  <a:pos x="211" y="43"/>
                </a:cxn>
                <a:cxn ang="0">
                  <a:pos x="207" y="32"/>
                </a:cxn>
                <a:cxn ang="0">
                  <a:pos x="200" y="24"/>
                </a:cxn>
                <a:cxn ang="0">
                  <a:pos x="189" y="21"/>
                </a:cxn>
                <a:cxn ang="0">
                  <a:pos x="0" y="21"/>
                </a:cxn>
                <a:cxn ang="0">
                  <a:pos x="0" y="0"/>
                </a:cxn>
              </a:cxnLst>
              <a:rect l="0" t="0" r="r" b="b"/>
              <a:pathLst>
                <a:path w="231" h="302">
                  <a:moveTo>
                    <a:pt x="0" y="0"/>
                  </a:moveTo>
                  <a:lnTo>
                    <a:pt x="189" y="0"/>
                  </a:lnTo>
                  <a:lnTo>
                    <a:pt x="203" y="2"/>
                  </a:lnTo>
                  <a:lnTo>
                    <a:pt x="214" y="8"/>
                  </a:lnTo>
                  <a:lnTo>
                    <a:pt x="223" y="17"/>
                  </a:lnTo>
                  <a:lnTo>
                    <a:pt x="229" y="29"/>
                  </a:lnTo>
                  <a:lnTo>
                    <a:pt x="231" y="43"/>
                  </a:lnTo>
                  <a:lnTo>
                    <a:pt x="231" y="302"/>
                  </a:lnTo>
                  <a:lnTo>
                    <a:pt x="211" y="302"/>
                  </a:lnTo>
                  <a:lnTo>
                    <a:pt x="211" y="43"/>
                  </a:lnTo>
                  <a:lnTo>
                    <a:pt x="207" y="32"/>
                  </a:lnTo>
                  <a:lnTo>
                    <a:pt x="200" y="24"/>
                  </a:lnTo>
                  <a:lnTo>
                    <a:pt x="189" y="21"/>
                  </a:lnTo>
                  <a:lnTo>
                    <a:pt x="0" y="21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latin typeface="+mn-lt"/>
              </a:endParaRPr>
            </a:p>
          </p:txBody>
        </p:sp>
        <p:grpSp>
          <p:nvGrpSpPr>
            <p:cNvPr id="9" name="Группа 8"/>
            <p:cNvGrpSpPr/>
            <p:nvPr/>
          </p:nvGrpSpPr>
          <p:grpSpPr>
            <a:xfrm>
              <a:off x="8323011" y="5600813"/>
              <a:ext cx="224300" cy="224301"/>
              <a:chOff x="-489249" y="3514168"/>
              <a:chExt cx="315976" cy="315977"/>
            </a:xfrm>
            <a:grpFill/>
          </p:grpSpPr>
          <p:sp>
            <p:nvSpPr>
              <p:cNvPr id="10" name="Freeform 335"/>
              <p:cNvSpPr>
                <a:spLocks/>
              </p:cNvSpPr>
              <p:nvPr/>
            </p:nvSpPr>
            <p:spPr bwMode="auto">
              <a:xfrm>
                <a:off x="-406454" y="3607102"/>
                <a:ext cx="155453" cy="130109"/>
              </a:xfrm>
              <a:custGeom>
                <a:avLst/>
                <a:gdLst/>
                <a:ahLst/>
                <a:cxnLst>
                  <a:cxn ang="0">
                    <a:pos x="76" y="0"/>
                  </a:cxn>
                  <a:cxn ang="0">
                    <a:pos x="92" y="13"/>
                  </a:cxn>
                  <a:cxn ang="0">
                    <a:pos x="43" y="77"/>
                  </a:cxn>
                  <a:cxn ang="0">
                    <a:pos x="0" y="43"/>
                  </a:cxn>
                  <a:cxn ang="0">
                    <a:pos x="14" y="27"/>
                  </a:cxn>
                  <a:cxn ang="0">
                    <a:pos x="39" y="47"/>
                  </a:cxn>
                  <a:cxn ang="0">
                    <a:pos x="76" y="0"/>
                  </a:cxn>
                </a:cxnLst>
                <a:rect l="0" t="0" r="r" b="b"/>
                <a:pathLst>
                  <a:path w="92" h="77">
                    <a:moveTo>
                      <a:pt x="76" y="0"/>
                    </a:moveTo>
                    <a:lnTo>
                      <a:pt x="92" y="13"/>
                    </a:lnTo>
                    <a:lnTo>
                      <a:pt x="43" y="77"/>
                    </a:lnTo>
                    <a:lnTo>
                      <a:pt x="0" y="43"/>
                    </a:lnTo>
                    <a:lnTo>
                      <a:pt x="14" y="27"/>
                    </a:lnTo>
                    <a:lnTo>
                      <a:pt x="39" y="47"/>
                    </a:lnTo>
                    <a:lnTo>
                      <a:pt x="7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>
                  <a:latin typeface="+mn-lt"/>
                </a:endParaRPr>
              </a:p>
            </p:txBody>
          </p:sp>
          <p:sp>
            <p:nvSpPr>
              <p:cNvPr id="11" name="Freeform 336"/>
              <p:cNvSpPr>
                <a:spLocks noEditPoints="1"/>
              </p:cNvSpPr>
              <p:nvPr/>
            </p:nvSpPr>
            <p:spPr bwMode="auto">
              <a:xfrm>
                <a:off x="-489249" y="3514168"/>
                <a:ext cx="315976" cy="315977"/>
              </a:xfrm>
              <a:custGeom>
                <a:avLst/>
                <a:gdLst/>
                <a:ahLst/>
                <a:cxnLst>
                  <a:cxn ang="0">
                    <a:pos x="94" y="21"/>
                  </a:cxn>
                  <a:cxn ang="0">
                    <a:pos x="75" y="23"/>
                  </a:cxn>
                  <a:cxn ang="0">
                    <a:pos x="57" y="31"/>
                  </a:cxn>
                  <a:cxn ang="0">
                    <a:pos x="43" y="43"/>
                  </a:cxn>
                  <a:cxn ang="0">
                    <a:pos x="31" y="56"/>
                  </a:cxn>
                  <a:cxn ang="0">
                    <a:pos x="24" y="75"/>
                  </a:cxn>
                  <a:cxn ang="0">
                    <a:pos x="21" y="94"/>
                  </a:cxn>
                  <a:cxn ang="0">
                    <a:pos x="24" y="113"/>
                  </a:cxn>
                  <a:cxn ang="0">
                    <a:pos x="31" y="130"/>
                  </a:cxn>
                  <a:cxn ang="0">
                    <a:pos x="43" y="144"/>
                  </a:cxn>
                  <a:cxn ang="0">
                    <a:pos x="57" y="156"/>
                  </a:cxn>
                  <a:cxn ang="0">
                    <a:pos x="75" y="163"/>
                  </a:cxn>
                  <a:cxn ang="0">
                    <a:pos x="94" y="165"/>
                  </a:cxn>
                  <a:cxn ang="0">
                    <a:pos x="113" y="163"/>
                  </a:cxn>
                  <a:cxn ang="0">
                    <a:pos x="131" y="156"/>
                  </a:cxn>
                  <a:cxn ang="0">
                    <a:pos x="146" y="144"/>
                  </a:cxn>
                  <a:cxn ang="0">
                    <a:pos x="157" y="130"/>
                  </a:cxn>
                  <a:cxn ang="0">
                    <a:pos x="165" y="113"/>
                  </a:cxn>
                  <a:cxn ang="0">
                    <a:pos x="167" y="94"/>
                  </a:cxn>
                  <a:cxn ang="0">
                    <a:pos x="165" y="75"/>
                  </a:cxn>
                  <a:cxn ang="0">
                    <a:pos x="157" y="56"/>
                  </a:cxn>
                  <a:cxn ang="0">
                    <a:pos x="146" y="43"/>
                  </a:cxn>
                  <a:cxn ang="0">
                    <a:pos x="131" y="31"/>
                  </a:cxn>
                  <a:cxn ang="0">
                    <a:pos x="113" y="23"/>
                  </a:cxn>
                  <a:cxn ang="0">
                    <a:pos x="94" y="21"/>
                  </a:cxn>
                  <a:cxn ang="0">
                    <a:pos x="94" y="0"/>
                  </a:cxn>
                  <a:cxn ang="0">
                    <a:pos x="116" y="2"/>
                  </a:cxn>
                  <a:cxn ang="0">
                    <a:pos x="135" y="9"/>
                  </a:cxn>
                  <a:cxn ang="0">
                    <a:pos x="152" y="20"/>
                  </a:cxn>
                  <a:cxn ang="0">
                    <a:pos x="167" y="35"/>
                  </a:cxn>
                  <a:cxn ang="0">
                    <a:pos x="178" y="52"/>
                  </a:cxn>
                  <a:cxn ang="0">
                    <a:pos x="185" y="72"/>
                  </a:cxn>
                  <a:cxn ang="0">
                    <a:pos x="187" y="94"/>
                  </a:cxn>
                  <a:cxn ang="0">
                    <a:pos x="185" y="115"/>
                  </a:cxn>
                  <a:cxn ang="0">
                    <a:pos x="178" y="134"/>
                  </a:cxn>
                  <a:cxn ang="0">
                    <a:pos x="167" y="152"/>
                  </a:cxn>
                  <a:cxn ang="0">
                    <a:pos x="152" y="167"/>
                  </a:cxn>
                  <a:cxn ang="0">
                    <a:pos x="135" y="177"/>
                  </a:cxn>
                  <a:cxn ang="0">
                    <a:pos x="116" y="185"/>
                  </a:cxn>
                  <a:cxn ang="0">
                    <a:pos x="94" y="187"/>
                  </a:cxn>
                  <a:cxn ang="0">
                    <a:pos x="73" y="185"/>
                  </a:cxn>
                  <a:cxn ang="0">
                    <a:pos x="54" y="177"/>
                  </a:cxn>
                  <a:cxn ang="0">
                    <a:pos x="35" y="167"/>
                  </a:cxn>
                  <a:cxn ang="0">
                    <a:pos x="21" y="152"/>
                  </a:cxn>
                  <a:cxn ang="0">
                    <a:pos x="10" y="134"/>
                  </a:cxn>
                  <a:cxn ang="0">
                    <a:pos x="2" y="115"/>
                  </a:cxn>
                  <a:cxn ang="0">
                    <a:pos x="0" y="94"/>
                  </a:cxn>
                  <a:cxn ang="0">
                    <a:pos x="2" y="72"/>
                  </a:cxn>
                  <a:cxn ang="0">
                    <a:pos x="10" y="52"/>
                  </a:cxn>
                  <a:cxn ang="0">
                    <a:pos x="21" y="35"/>
                  </a:cxn>
                  <a:cxn ang="0">
                    <a:pos x="35" y="20"/>
                  </a:cxn>
                  <a:cxn ang="0">
                    <a:pos x="54" y="9"/>
                  </a:cxn>
                  <a:cxn ang="0">
                    <a:pos x="73" y="2"/>
                  </a:cxn>
                  <a:cxn ang="0">
                    <a:pos x="94" y="0"/>
                  </a:cxn>
                </a:cxnLst>
                <a:rect l="0" t="0" r="r" b="b"/>
                <a:pathLst>
                  <a:path w="187" h="187">
                    <a:moveTo>
                      <a:pt x="94" y="21"/>
                    </a:moveTo>
                    <a:lnTo>
                      <a:pt x="75" y="23"/>
                    </a:lnTo>
                    <a:lnTo>
                      <a:pt x="57" y="31"/>
                    </a:lnTo>
                    <a:lnTo>
                      <a:pt x="43" y="43"/>
                    </a:lnTo>
                    <a:lnTo>
                      <a:pt x="31" y="56"/>
                    </a:lnTo>
                    <a:lnTo>
                      <a:pt x="24" y="75"/>
                    </a:lnTo>
                    <a:lnTo>
                      <a:pt x="21" y="94"/>
                    </a:lnTo>
                    <a:lnTo>
                      <a:pt x="24" y="113"/>
                    </a:lnTo>
                    <a:lnTo>
                      <a:pt x="31" y="130"/>
                    </a:lnTo>
                    <a:lnTo>
                      <a:pt x="43" y="144"/>
                    </a:lnTo>
                    <a:lnTo>
                      <a:pt x="57" y="156"/>
                    </a:lnTo>
                    <a:lnTo>
                      <a:pt x="75" y="163"/>
                    </a:lnTo>
                    <a:lnTo>
                      <a:pt x="94" y="165"/>
                    </a:lnTo>
                    <a:lnTo>
                      <a:pt x="113" y="163"/>
                    </a:lnTo>
                    <a:lnTo>
                      <a:pt x="131" y="156"/>
                    </a:lnTo>
                    <a:lnTo>
                      <a:pt x="146" y="144"/>
                    </a:lnTo>
                    <a:lnTo>
                      <a:pt x="157" y="130"/>
                    </a:lnTo>
                    <a:lnTo>
                      <a:pt x="165" y="113"/>
                    </a:lnTo>
                    <a:lnTo>
                      <a:pt x="167" y="94"/>
                    </a:lnTo>
                    <a:lnTo>
                      <a:pt x="165" y="75"/>
                    </a:lnTo>
                    <a:lnTo>
                      <a:pt x="157" y="56"/>
                    </a:lnTo>
                    <a:lnTo>
                      <a:pt x="146" y="43"/>
                    </a:lnTo>
                    <a:lnTo>
                      <a:pt x="131" y="31"/>
                    </a:lnTo>
                    <a:lnTo>
                      <a:pt x="113" y="23"/>
                    </a:lnTo>
                    <a:lnTo>
                      <a:pt x="94" y="21"/>
                    </a:lnTo>
                    <a:close/>
                    <a:moveTo>
                      <a:pt x="94" y="0"/>
                    </a:moveTo>
                    <a:lnTo>
                      <a:pt x="116" y="2"/>
                    </a:lnTo>
                    <a:lnTo>
                      <a:pt x="135" y="9"/>
                    </a:lnTo>
                    <a:lnTo>
                      <a:pt x="152" y="20"/>
                    </a:lnTo>
                    <a:lnTo>
                      <a:pt x="167" y="35"/>
                    </a:lnTo>
                    <a:lnTo>
                      <a:pt x="178" y="52"/>
                    </a:lnTo>
                    <a:lnTo>
                      <a:pt x="185" y="72"/>
                    </a:lnTo>
                    <a:lnTo>
                      <a:pt x="187" y="94"/>
                    </a:lnTo>
                    <a:lnTo>
                      <a:pt x="185" y="115"/>
                    </a:lnTo>
                    <a:lnTo>
                      <a:pt x="178" y="134"/>
                    </a:lnTo>
                    <a:lnTo>
                      <a:pt x="167" y="152"/>
                    </a:lnTo>
                    <a:lnTo>
                      <a:pt x="152" y="167"/>
                    </a:lnTo>
                    <a:lnTo>
                      <a:pt x="135" y="177"/>
                    </a:lnTo>
                    <a:lnTo>
                      <a:pt x="116" y="185"/>
                    </a:lnTo>
                    <a:lnTo>
                      <a:pt x="94" y="187"/>
                    </a:lnTo>
                    <a:lnTo>
                      <a:pt x="73" y="185"/>
                    </a:lnTo>
                    <a:lnTo>
                      <a:pt x="54" y="177"/>
                    </a:lnTo>
                    <a:lnTo>
                      <a:pt x="35" y="167"/>
                    </a:lnTo>
                    <a:lnTo>
                      <a:pt x="21" y="152"/>
                    </a:lnTo>
                    <a:lnTo>
                      <a:pt x="10" y="134"/>
                    </a:lnTo>
                    <a:lnTo>
                      <a:pt x="2" y="115"/>
                    </a:lnTo>
                    <a:lnTo>
                      <a:pt x="0" y="94"/>
                    </a:lnTo>
                    <a:lnTo>
                      <a:pt x="2" y="72"/>
                    </a:lnTo>
                    <a:lnTo>
                      <a:pt x="10" y="52"/>
                    </a:lnTo>
                    <a:lnTo>
                      <a:pt x="21" y="35"/>
                    </a:lnTo>
                    <a:lnTo>
                      <a:pt x="35" y="20"/>
                    </a:lnTo>
                    <a:lnTo>
                      <a:pt x="54" y="9"/>
                    </a:lnTo>
                    <a:lnTo>
                      <a:pt x="73" y="2"/>
                    </a:lnTo>
                    <a:lnTo>
                      <a:pt x="9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>
                  <a:latin typeface="+mn-lt"/>
                </a:endParaRPr>
              </a:p>
            </p:txBody>
          </p:sp>
        </p:grpSp>
      </p:grpSp>
      <p:grpSp>
        <p:nvGrpSpPr>
          <p:cNvPr id="16" name="Группа 15"/>
          <p:cNvGrpSpPr/>
          <p:nvPr/>
        </p:nvGrpSpPr>
        <p:grpSpPr>
          <a:xfrm>
            <a:off x="35496" y="2276872"/>
            <a:ext cx="586759" cy="648000"/>
            <a:chOff x="7960552" y="5491908"/>
            <a:chExt cx="586759" cy="581833"/>
          </a:xfrm>
          <a:solidFill>
            <a:srgbClr val="948A54"/>
          </a:solidFill>
        </p:grpSpPr>
        <p:grpSp>
          <p:nvGrpSpPr>
            <p:cNvPr id="17" name="Группа 16"/>
            <p:cNvGrpSpPr/>
            <p:nvPr/>
          </p:nvGrpSpPr>
          <p:grpSpPr>
            <a:xfrm>
              <a:off x="8087494" y="5491908"/>
              <a:ext cx="344105" cy="438640"/>
              <a:chOff x="9017953" y="3602689"/>
              <a:chExt cx="434354" cy="553682"/>
            </a:xfrm>
            <a:grpFill/>
          </p:grpSpPr>
          <p:sp>
            <p:nvSpPr>
              <p:cNvPr id="23" name="Freeform 26"/>
              <p:cNvSpPr>
                <a:spLocks/>
              </p:cNvSpPr>
              <p:nvPr/>
            </p:nvSpPr>
            <p:spPr bwMode="auto">
              <a:xfrm>
                <a:off x="9017953" y="3602689"/>
                <a:ext cx="434354" cy="553682"/>
              </a:xfrm>
              <a:custGeom>
                <a:avLst/>
                <a:gdLst/>
                <a:ahLst/>
                <a:cxnLst>
                  <a:cxn ang="0">
                    <a:pos x="89" y="0"/>
                  </a:cxn>
                  <a:cxn ang="0">
                    <a:pos x="243" y="0"/>
                  </a:cxn>
                  <a:cxn ang="0">
                    <a:pos x="255" y="2"/>
                  </a:cxn>
                  <a:cxn ang="0">
                    <a:pos x="265" y="8"/>
                  </a:cxn>
                  <a:cxn ang="0">
                    <a:pos x="271" y="18"/>
                  </a:cxn>
                  <a:cxn ang="0">
                    <a:pos x="273" y="30"/>
                  </a:cxn>
                  <a:cxn ang="0">
                    <a:pos x="273" y="65"/>
                  </a:cxn>
                  <a:cxn ang="0">
                    <a:pos x="252" y="65"/>
                  </a:cxn>
                  <a:cxn ang="0">
                    <a:pos x="252" y="27"/>
                  </a:cxn>
                  <a:cxn ang="0">
                    <a:pos x="250" y="24"/>
                  </a:cxn>
                  <a:cxn ang="0">
                    <a:pos x="249" y="22"/>
                  </a:cxn>
                  <a:cxn ang="0">
                    <a:pos x="245" y="21"/>
                  </a:cxn>
                  <a:cxn ang="0">
                    <a:pos x="108" y="21"/>
                  </a:cxn>
                  <a:cxn ang="0">
                    <a:pos x="108" y="110"/>
                  </a:cxn>
                  <a:cxn ang="0">
                    <a:pos x="54" y="110"/>
                  </a:cxn>
                  <a:cxn ang="0">
                    <a:pos x="54" y="89"/>
                  </a:cxn>
                  <a:cxn ang="0">
                    <a:pos x="86" y="89"/>
                  </a:cxn>
                  <a:cxn ang="0">
                    <a:pos x="86" y="27"/>
                  </a:cxn>
                  <a:cxn ang="0">
                    <a:pos x="21" y="83"/>
                  </a:cxn>
                  <a:cxn ang="0">
                    <a:pos x="21" y="318"/>
                  </a:cxn>
                  <a:cxn ang="0">
                    <a:pos x="23" y="325"/>
                  </a:cxn>
                  <a:cxn ang="0">
                    <a:pos x="29" y="327"/>
                  </a:cxn>
                  <a:cxn ang="0">
                    <a:pos x="243" y="327"/>
                  </a:cxn>
                  <a:cxn ang="0">
                    <a:pos x="247" y="326"/>
                  </a:cxn>
                  <a:cxn ang="0">
                    <a:pos x="249" y="325"/>
                  </a:cxn>
                  <a:cxn ang="0">
                    <a:pos x="251" y="322"/>
                  </a:cxn>
                  <a:cxn ang="0">
                    <a:pos x="252" y="318"/>
                  </a:cxn>
                  <a:cxn ang="0">
                    <a:pos x="252" y="305"/>
                  </a:cxn>
                  <a:cxn ang="0">
                    <a:pos x="273" y="305"/>
                  </a:cxn>
                  <a:cxn ang="0">
                    <a:pos x="273" y="318"/>
                  </a:cxn>
                  <a:cxn ang="0">
                    <a:pos x="271" y="330"/>
                  </a:cxn>
                  <a:cxn ang="0">
                    <a:pos x="265" y="340"/>
                  </a:cxn>
                  <a:cxn ang="0">
                    <a:pos x="255" y="346"/>
                  </a:cxn>
                  <a:cxn ang="0">
                    <a:pos x="243" y="348"/>
                  </a:cxn>
                  <a:cxn ang="0">
                    <a:pos x="29" y="348"/>
                  </a:cxn>
                  <a:cxn ang="0">
                    <a:pos x="18" y="346"/>
                  </a:cxn>
                  <a:cxn ang="0">
                    <a:pos x="8" y="340"/>
                  </a:cxn>
                  <a:cxn ang="0">
                    <a:pos x="2" y="330"/>
                  </a:cxn>
                  <a:cxn ang="0">
                    <a:pos x="0" y="318"/>
                  </a:cxn>
                  <a:cxn ang="0">
                    <a:pos x="0" y="77"/>
                  </a:cxn>
                  <a:cxn ang="0">
                    <a:pos x="1" y="75"/>
                  </a:cxn>
                  <a:cxn ang="0">
                    <a:pos x="2" y="74"/>
                  </a:cxn>
                  <a:cxn ang="0">
                    <a:pos x="3" y="71"/>
                  </a:cxn>
                  <a:cxn ang="0">
                    <a:pos x="4" y="70"/>
                  </a:cxn>
                  <a:cxn ang="0">
                    <a:pos x="83" y="2"/>
                  </a:cxn>
                  <a:cxn ang="0">
                    <a:pos x="89" y="0"/>
                  </a:cxn>
                </a:cxnLst>
                <a:rect l="0" t="0" r="r" b="b"/>
                <a:pathLst>
                  <a:path w="273" h="348">
                    <a:moveTo>
                      <a:pt x="89" y="0"/>
                    </a:moveTo>
                    <a:lnTo>
                      <a:pt x="243" y="0"/>
                    </a:lnTo>
                    <a:lnTo>
                      <a:pt x="255" y="2"/>
                    </a:lnTo>
                    <a:lnTo>
                      <a:pt x="265" y="8"/>
                    </a:lnTo>
                    <a:lnTo>
                      <a:pt x="271" y="18"/>
                    </a:lnTo>
                    <a:lnTo>
                      <a:pt x="273" y="30"/>
                    </a:lnTo>
                    <a:lnTo>
                      <a:pt x="273" y="65"/>
                    </a:lnTo>
                    <a:lnTo>
                      <a:pt x="252" y="65"/>
                    </a:lnTo>
                    <a:lnTo>
                      <a:pt x="252" y="27"/>
                    </a:lnTo>
                    <a:lnTo>
                      <a:pt x="250" y="24"/>
                    </a:lnTo>
                    <a:lnTo>
                      <a:pt x="249" y="22"/>
                    </a:lnTo>
                    <a:lnTo>
                      <a:pt x="245" y="21"/>
                    </a:lnTo>
                    <a:lnTo>
                      <a:pt x="108" y="21"/>
                    </a:lnTo>
                    <a:lnTo>
                      <a:pt x="108" y="110"/>
                    </a:lnTo>
                    <a:lnTo>
                      <a:pt x="54" y="110"/>
                    </a:lnTo>
                    <a:lnTo>
                      <a:pt x="54" y="89"/>
                    </a:lnTo>
                    <a:lnTo>
                      <a:pt x="86" y="89"/>
                    </a:lnTo>
                    <a:lnTo>
                      <a:pt x="86" y="27"/>
                    </a:lnTo>
                    <a:lnTo>
                      <a:pt x="21" y="83"/>
                    </a:lnTo>
                    <a:lnTo>
                      <a:pt x="21" y="318"/>
                    </a:lnTo>
                    <a:lnTo>
                      <a:pt x="23" y="325"/>
                    </a:lnTo>
                    <a:lnTo>
                      <a:pt x="29" y="327"/>
                    </a:lnTo>
                    <a:lnTo>
                      <a:pt x="243" y="327"/>
                    </a:lnTo>
                    <a:lnTo>
                      <a:pt x="247" y="326"/>
                    </a:lnTo>
                    <a:lnTo>
                      <a:pt x="249" y="325"/>
                    </a:lnTo>
                    <a:lnTo>
                      <a:pt x="251" y="322"/>
                    </a:lnTo>
                    <a:lnTo>
                      <a:pt x="252" y="318"/>
                    </a:lnTo>
                    <a:lnTo>
                      <a:pt x="252" y="305"/>
                    </a:lnTo>
                    <a:lnTo>
                      <a:pt x="273" y="305"/>
                    </a:lnTo>
                    <a:lnTo>
                      <a:pt x="273" y="318"/>
                    </a:lnTo>
                    <a:lnTo>
                      <a:pt x="271" y="330"/>
                    </a:lnTo>
                    <a:lnTo>
                      <a:pt x="265" y="340"/>
                    </a:lnTo>
                    <a:lnTo>
                      <a:pt x="255" y="346"/>
                    </a:lnTo>
                    <a:lnTo>
                      <a:pt x="243" y="348"/>
                    </a:lnTo>
                    <a:lnTo>
                      <a:pt x="29" y="348"/>
                    </a:lnTo>
                    <a:lnTo>
                      <a:pt x="18" y="346"/>
                    </a:lnTo>
                    <a:lnTo>
                      <a:pt x="8" y="340"/>
                    </a:lnTo>
                    <a:lnTo>
                      <a:pt x="2" y="330"/>
                    </a:lnTo>
                    <a:lnTo>
                      <a:pt x="0" y="318"/>
                    </a:lnTo>
                    <a:lnTo>
                      <a:pt x="0" y="77"/>
                    </a:lnTo>
                    <a:lnTo>
                      <a:pt x="1" y="75"/>
                    </a:lnTo>
                    <a:lnTo>
                      <a:pt x="2" y="74"/>
                    </a:lnTo>
                    <a:lnTo>
                      <a:pt x="3" y="71"/>
                    </a:lnTo>
                    <a:lnTo>
                      <a:pt x="4" y="70"/>
                    </a:lnTo>
                    <a:lnTo>
                      <a:pt x="83" y="2"/>
                    </a:lnTo>
                    <a:lnTo>
                      <a:pt x="8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>
                  <a:latin typeface="+mn-lt"/>
                </a:endParaRPr>
              </a:p>
            </p:txBody>
          </p:sp>
          <p:sp>
            <p:nvSpPr>
              <p:cNvPr id="24" name="Freeform 27"/>
              <p:cNvSpPr>
                <a:spLocks/>
              </p:cNvSpPr>
              <p:nvPr/>
            </p:nvSpPr>
            <p:spPr bwMode="auto">
              <a:xfrm>
                <a:off x="9103869" y="3852483"/>
                <a:ext cx="187743" cy="33412"/>
              </a:xfrm>
              <a:custGeom>
                <a:avLst/>
                <a:gdLst/>
                <a:ahLst/>
                <a:cxnLst>
                  <a:cxn ang="0">
                    <a:pos x="11" y="0"/>
                  </a:cxn>
                  <a:cxn ang="0">
                    <a:pos x="118" y="0"/>
                  </a:cxn>
                  <a:cxn ang="0">
                    <a:pos x="113" y="11"/>
                  </a:cxn>
                  <a:cxn ang="0">
                    <a:pos x="110" y="21"/>
                  </a:cxn>
                  <a:cxn ang="0">
                    <a:pos x="8" y="21"/>
                  </a:cxn>
                  <a:cxn ang="0">
                    <a:pos x="4" y="19"/>
                  </a:cxn>
                  <a:cxn ang="0">
                    <a:pos x="2" y="17"/>
                  </a:cxn>
                  <a:cxn ang="0">
                    <a:pos x="0" y="11"/>
                  </a:cxn>
                  <a:cxn ang="0">
                    <a:pos x="1" y="6"/>
                  </a:cxn>
                  <a:cxn ang="0">
                    <a:pos x="3" y="3"/>
                  </a:cxn>
                  <a:cxn ang="0">
                    <a:pos x="6" y="1"/>
                  </a:cxn>
                  <a:cxn ang="0">
                    <a:pos x="11" y="0"/>
                  </a:cxn>
                </a:cxnLst>
                <a:rect l="0" t="0" r="r" b="b"/>
                <a:pathLst>
                  <a:path w="118" h="21">
                    <a:moveTo>
                      <a:pt x="11" y="0"/>
                    </a:moveTo>
                    <a:lnTo>
                      <a:pt x="118" y="0"/>
                    </a:lnTo>
                    <a:lnTo>
                      <a:pt x="113" y="11"/>
                    </a:lnTo>
                    <a:lnTo>
                      <a:pt x="110" y="21"/>
                    </a:lnTo>
                    <a:lnTo>
                      <a:pt x="8" y="21"/>
                    </a:lnTo>
                    <a:lnTo>
                      <a:pt x="4" y="19"/>
                    </a:lnTo>
                    <a:lnTo>
                      <a:pt x="2" y="17"/>
                    </a:lnTo>
                    <a:lnTo>
                      <a:pt x="0" y="11"/>
                    </a:lnTo>
                    <a:lnTo>
                      <a:pt x="1" y="6"/>
                    </a:lnTo>
                    <a:lnTo>
                      <a:pt x="3" y="3"/>
                    </a:lnTo>
                    <a:lnTo>
                      <a:pt x="6" y="1"/>
                    </a:lnTo>
                    <a:lnTo>
                      <a:pt x="11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>
                  <a:latin typeface="+mn-lt"/>
                </a:endParaRPr>
              </a:p>
            </p:txBody>
          </p:sp>
          <p:sp>
            <p:nvSpPr>
              <p:cNvPr id="25" name="Freeform 28"/>
              <p:cNvSpPr>
                <a:spLocks/>
              </p:cNvSpPr>
              <p:nvPr/>
            </p:nvSpPr>
            <p:spPr bwMode="auto">
              <a:xfrm>
                <a:off x="9103869" y="3928853"/>
                <a:ext cx="173424" cy="33412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107" y="0"/>
                  </a:cxn>
                  <a:cxn ang="0">
                    <a:pos x="109" y="21"/>
                  </a:cxn>
                  <a:cxn ang="0">
                    <a:pos x="11" y="21"/>
                  </a:cxn>
                  <a:cxn ang="0">
                    <a:pos x="6" y="20"/>
                  </a:cxn>
                  <a:cxn ang="0">
                    <a:pos x="3" y="18"/>
                  </a:cxn>
                  <a:cxn ang="0">
                    <a:pos x="1" y="15"/>
                  </a:cxn>
                  <a:cxn ang="0">
                    <a:pos x="0" y="11"/>
                  </a:cxn>
                  <a:cxn ang="0">
                    <a:pos x="2" y="4"/>
                  </a:cxn>
                  <a:cxn ang="0">
                    <a:pos x="4" y="2"/>
                  </a:cxn>
                  <a:cxn ang="0">
                    <a:pos x="8" y="0"/>
                  </a:cxn>
                </a:cxnLst>
                <a:rect l="0" t="0" r="r" b="b"/>
                <a:pathLst>
                  <a:path w="109" h="21">
                    <a:moveTo>
                      <a:pt x="8" y="0"/>
                    </a:moveTo>
                    <a:lnTo>
                      <a:pt x="107" y="0"/>
                    </a:lnTo>
                    <a:lnTo>
                      <a:pt x="109" y="21"/>
                    </a:lnTo>
                    <a:lnTo>
                      <a:pt x="11" y="21"/>
                    </a:lnTo>
                    <a:lnTo>
                      <a:pt x="6" y="20"/>
                    </a:lnTo>
                    <a:lnTo>
                      <a:pt x="3" y="18"/>
                    </a:lnTo>
                    <a:lnTo>
                      <a:pt x="1" y="15"/>
                    </a:lnTo>
                    <a:lnTo>
                      <a:pt x="0" y="11"/>
                    </a:lnTo>
                    <a:lnTo>
                      <a:pt x="2" y="4"/>
                    </a:lnTo>
                    <a:lnTo>
                      <a:pt x="4" y="2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>
                  <a:latin typeface="+mn-lt"/>
                </a:endParaRPr>
              </a:p>
            </p:txBody>
          </p:sp>
          <p:sp>
            <p:nvSpPr>
              <p:cNvPr id="26" name="Freeform 29"/>
              <p:cNvSpPr>
                <a:spLocks/>
              </p:cNvSpPr>
              <p:nvPr/>
            </p:nvSpPr>
            <p:spPr bwMode="auto">
              <a:xfrm>
                <a:off x="9103869" y="4003631"/>
                <a:ext cx="214791" cy="35003"/>
              </a:xfrm>
              <a:custGeom>
                <a:avLst/>
                <a:gdLst/>
                <a:ahLst/>
                <a:cxnLst>
                  <a:cxn ang="0">
                    <a:pos x="11" y="0"/>
                  </a:cxn>
                  <a:cxn ang="0">
                    <a:pos x="120" y="0"/>
                  </a:cxn>
                  <a:cxn ang="0">
                    <a:pos x="126" y="12"/>
                  </a:cxn>
                  <a:cxn ang="0">
                    <a:pos x="135" y="22"/>
                  </a:cxn>
                  <a:cxn ang="0">
                    <a:pos x="8" y="22"/>
                  </a:cxn>
                  <a:cxn ang="0">
                    <a:pos x="4" y="19"/>
                  </a:cxn>
                  <a:cxn ang="0">
                    <a:pos x="2" y="17"/>
                  </a:cxn>
                  <a:cxn ang="0">
                    <a:pos x="0" y="11"/>
                  </a:cxn>
                  <a:cxn ang="0">
                    <a:pos x="1" y="7"/>
                  </a:cxn>
                  <a:cxn ang="0">
                    <a:pos x="3" y="3"/>
                  </a:cxn>
                  <a:cxn ang="0">
                    <a:pos x="6" y="1"/>
                  </a:cxn>
                  <a:cxn ang="0">
                    <a:pos x="11" y="0"/>
                  </a:cxn>
                </a:cxnLst>
                <a:rect l="0" t="0" r="r" b="b"/>
                <a:pathLst>
                  <a:path w="135" h="22">
                    <a:moveTo>
                      <a:pt x="11" y="0"/>
                    </a:moveTo>
                    <a:lnTo>
                      <a:pt x="120" y="0"/>
                    </a:lnTo>
                    <a:lnTo>
                      <a:pt x="126" y="12"/>
                    </a:lnTo>
                    <a:lnTo>
                      <a:pt x="135" y="22"/>
                    </a:lnTo>
                    <a:lnTo>
                      <a:pt x="8" y="22"/>
                    </a:lnTo>
                    <a:lnTo>
                      <a:pt x="4" y="19"/>
                    </a:lnTo>
                    <a:lnTo>
                      <a:pt x="2" y="17"/>
                    </a:lnTo>
                    <a:lnTo>
                      <a:pt x="0" y="11"/>
                    </a:lnTo>
                    <a:lnTo>
                      <a:pt x="1" y="7"/>
                    </a:lnTo>
                    <a:lnTo>
                      <a:pt x="3" y="3"/>
                    </a:lnTo>
                    <a:lnTo>
                      <a:pt x="6" y="1"/>
                    </a:lnTo>
                    <a:lnTo>
                      <a:pt x="11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>
                  <a:latin typeface="+mn-lt"/>
                </a:endParaRPr>
              </a:p>
            </p:txBody>
          </p:sp>
        </p:grpSp>
        <p:sp>
          <p:nvSpPr>
            <p:cNvPr id="18" name="Freeform 22"/>
            <p:cNvSpPr>
              <a:spLocks/>
            </p:cNvSpPr>
            <p:nvPr/>
          </p:nvSpPr>
          <p:spPr bwMode="auto">
            <a:xfrm rot="10800000">
              <a:off x="8027630" y="5626215"/>
              <a:ext cx="289857" cy="37894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89" y="0"/>
                </a:cxn>
                <a:cxn ang="0">
                  <a:pos x="203" y="2"/>
                </a:cxn>
                <a:cxn ang="0">
                  <a:pos x="214" y="8"/>
                </a:cxn>
                <a:cxn ang="0">
                  <a:pos x="223" y="17"/>
                </a:cxn>
                <a:cxn ang="0">
                  <a:pos x="229" y="29"/>
                </a:cxn>
                <a:cxn ang="0">
                  <a:pos x="231" y="43"/>
                </a:cxn>
                <a:cxn ang="0">
                  <a:pos x="231" y="302"/>
                </a:cxn>
                <a:cxn ang="0">
                  <a:pos x="211" y="302"/>
                </a:cxn>
                <a:cxn ang="0">
                  <a:pos x="211" y="43"/>
                </a:cxn>
                <a:cxn ang="0">
                  <a:pos x="207" y="32"/>
                </a:cxn>
                <a:cxn ang="0">
                  <a:pos x="200" y="24"/>
                </a:cxn>
                <a:cxn ang="0">
                  <a:pos x="189" y="21"/>
                </a:cxn>
                <a:cxn ang="0">
                  <a:pos x="0" y="21"/>
                </a:cxn>
                <a:cxn ang="0">
                  <a:pos x="0" y="0"/>
                </a:cxn>
              </a:cxnLst>
              <a:rect l="0" t="0" r="r" b="b"/>
              <a:pathLst>
                <a:path w="231" h="302">
                  <a:moveTo>
                    <a:pt x="0" y="0"/>
                  </a:moveTo>
                  <a:lnTo>
                    <a:pt x="189" y="0"/>
                  </a:lnTo>
                  <a:lnTo>
                    <a:pt x="203" y="2"/>
                  </a:lnTo>
                  <a:lnTo>
                    <a:pt x="214" y="8"/>
                  </a:lnTo>
                  <a:lnTo>
                    <a:pt x="223" y="17"/>
                  </a:lnTo>
                  <a:lnTo>
                    <a:pt x="229" y="29"/>
                  </a:lnTo>
                  <a:lnTo>
                    <a:pt x="231" y="43"/>
                  </a:lnTo>
                  <a:lnTo>
                    <a:pt x="231" y="302"/>
                  </a:lnTo>
                  <a:lnTo>
                    <a:pt x="211" y="302"/>
                  </a:lnTo>
                  <a:lnTo>
                    <a:pt x="211" y="43"/>
                  </a:lnTo>
                  <a:lnTo>
                    <a:pt x="207" y="32"/>
                  </a:lnTo>
                  <a:lnTo>
                    <a:pt x="200" y="24"/>
                  </a:lnTo>
                  <a:lnTo>
                    <a:pt x="189" y="21"/>
                  </a:lnTo>
                  <a:lnTo>
                    <a:pt x="0" y="21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latin typeface="+mn-lt"/>
              </a:endParaRPr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auto">
            <a:xfrm rot="10800000">
              <a:off x="7960552" y="5694795"/>
              <a:ext cx="289857" cy="37894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89" y="0"/>
                </a:cxn>
                <a:cxn ang="0">
                  <a:pos x="203" y="2"/>
                </a:cxn>
                <a:cxn ang="0">
                  <a:pos x="214" y="8"/>
                </a:cxn>
                <a:cxn ang="0">
                  <a:pos x="223" y="17"/>
                </a:cxn>
                <a:cxn ang="0">
                  <a:pos x="229" y="29"/>
                </a:cxn>
                <a:cxn ang="0">
                  <a:pos x="231" y="43"/>
                </a:cxn>
                <a:cxn ang="0">
                  <a:pos x="231" y="302"/>
                </a:cxn>
                <a:cxn ang="0">
                  <a:pos x="211" y="302"/>
                </a:cxn>
                <a:cxn ang="0">
                  <a:pos x="211" y="43"/>
                </a:cxn>
                <a:cxn ang="0">
                  <a:pos x="207" y="32"/>
                </a:cxn>
                <a:cxn ang="0">
                  <a:pos x="200" y="24"/>
                </a:cxn>
                <a:cxn ang="0">
                  <a:pos x="189" y="21"/>
                </a:cxn>
                <a:cxn ang="0">
                  <a:pos x="0" y="21"/>
                </a:cxn>
                <a:cxn ang="0">
                  <a:pos x="0" y="0"/>
                </a:cxn>
              </a:cxnLst>
              <a:rect l="0" t="0" r="r" b="b"/>
              <a:pathLst>
                <a:path w="231" h="302">
                  <a:moveTo>
                    <a:pt x="0" y="0"/>
                  </a:moveTo>
                  <a:lnTo>
                    <a:pt x="189" y="0"/>
                  </a:lnTo>
                  <a:lnTo>
                    <a:pt x="203" y="2"/>
                  </a:lnTo>
                  <a:lnTo>
                    <a:pt x="214" y="8"/>
                  </a:lnTo>
                  <a:lnTo>
                    <a:pt x="223" y="17"/>
                  </a:lnTo>
                  <a:lnTo>
                    <a:pt x="229" y="29"/>
                  </a:lnTo>
                  <a:lnTo>
                    <a:pt x="231" y="43"/>
                  </a:lnTo>
                  <a:lnTo>
                    <a:pt x="231" y="302"/>
                  </a:lnTo>
                  <a:lnTo>
                    <a:pt x="211" y="302"/>
                  </a:lnTo>
                  <a:lnTo>
                    <a:pt x="211" y="43"/>
                  </a:lnTo>
                  <a:lnTo>
                    <a:pt x="207" y="32"/>
                  </a:lnTo>
                  <a:lnTo>
                    <a:pt x="200" y="24"/>
                  </a:lnTo>
                  <a:lnTo>
                    <a:pt x="189" y="21"/>
                  </a:lnTo>
                  <a:lnTo>
                    <a:pt x="0" y="21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latin typeface="+mn-lt"/>
              </a:endParaRPr>
            </a:p>
          </p:txBody>
        </p:sp>
        <p:grpSp>
          <p:nvGrpSpPr>
            <p:cNvPr id="20" name="Группа 19"/>
            <p:cNvGrpSpPr/>
            <p:nvPr/>
          </p:nvGrpSpPr>
          <p:grpSpPr>
            <a:xfrm>
              <a:off x="8323011" y="5600813"/>
              <a:ext cx="224300" cy="224301"/>
              <a:chOff x="-489249" y="3514168"/>
              <a:chExt cx="315976" cy="315977"/>
            </a:xfrm>
            <a:grpFill/>
          </p:grpSpPr>
          <p:sp>
            <p:nvSpPr>
              <p:cNvPr id="21" name="Freeform 335"/>
              <p:cNvSpPr>
                <a:spLocks/>
              </p:cNvSpPr>
              <p:nvPr/>
            </p:nvSpPr>
            <p:spPr bwMode="auto">
              <a:xfrm>
                <a:off x="-406454" y="3607102"/>
                <a:ext cx="155453" cy="130109"/>
              </a:xfrm>
              <a:custGeom>
                <a:avLst/>
                <a:gdLst/>
                <a:ahLst/>
                <a:cxnLst>
                  <a:cxn ang="0">
                    <a:pos x="76" y="0"/>
                  </a:cxn>
                  <a:cxn ang="0">
                    <a:pos x="92" y="13"/>
                  </a:cxn>
                  <a:cxn ang="0">
                    <a:pos x="43" y="77"/>
                  </a:cxn>
                  <a:cxn ang="0">
                    <a:pos x="0" y="43"/>
                  </a:cxn>
                  <a:cxn ang="0">
                    <a:pos x="14" y="27"/>
                  </a:cxn>
                  <a:cxn ang="0">
                    <a:pos x="39" y="47"/>
                  </a:cxn>
                  <a:cxn ang="0">
                    <a:pos x="76" y="0"/>
                  </a:cxn>
                </a:cxnLst>
                <a:rect l="0" t="0" r="r" b="b"/>
                <a:pathLst>
                  <a:path w="92" h="77">
                    <a:moveTo>
                      <a:pt x="76" y="0"/>
                    </a:moveTo>
                    <a:lnTo>
                      <a:pt x="92" y="13"/>
                    </a:lnTo>
                    <a:lnTo>
                      <a:pt x="43" y="77"/>
                    </a:lnTo>
                    <a:lnTo>
                      <a:pt x="0" y="43"/>
                    </a:lnTo>
                    <a:lnTo>
                      <a:pt x="14" y="27"/>
                    </a:lnTo>
                    <a:lnTo>
                      <a:pt x="39" y="47"/>
                    </a:lnTo>
                    <a:lnTo>
                      <a:pt x="7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>
                  <a:latin typeface="+mn-lt"/>
                </a:endParaRPr>
              </a:p>
            </p:txBody>
          </p:sp>
          <p:sp>
            <p:nvSpPr>
              <p:cNvPr id="22" name="Freeform 336"/>
              <p:cNvSpPr>
                <a:spLocks noEditPoints="1"/>
              </p:cNvSpPr>
              <p:nvPr/>
            </p:nvSpPr>
            <p:spPr bwMode="auto">
              <a:xfrm>
                <a:off x="-489249" y="3514168"/>
                <a:ext cx="315976" cy="315977"/>
              </a:xfrm>
              <a:custGeom>
                <a:avLst/>
                <a:gdLst/>
                <a:ahLst/>
                <a:cxnLst>
                  <a:cxn ang="0">
                    <a:pos x="94" y="21"/>
                  </a:cxn>
                  <a:cxn ang="0">
                    <a:pos x="75" y="23"/>
                  </a:cxn>
                  <a:cxn ang="0">
                    <a:pos x="57" y="31"/>
                  </a:cxn>
                  <a:cxn ang="0">
                    <a:pos x="43" y="43"/>
                  </a:cxn>
                  <a:cxn ang="0">
                    <a:pos x="31" y="56"/>
                  </a:cxn>
                  <a:cxn ang="0">
                    <a:pos x="24" y="75"/>
                  </a:cxn>
                  <a:cxn ang="0">
                    <a:pos x="21" y="94"/>
                  </a:cxn>
                  <a:cxn ang="0">
                    <a:pos x="24" y="113"/>
                  </a:cxn>
                  <a:cxn ang="0">
                    <a:pos x="31" y="130"/>
                  </a:cxn>
                  <a:cxn ang="0">
                    <a:pos x="43" y="144"/>
                  </a:cxn>
                  <a:cxn ang="0">
                    <a:pos x="57" y="156"/>
                  </a:cxn>
                  <a:cxn ang="0">
                    <a:pos x="75" y="163"/>
                  </a:cxn>
                  <a:cxn ang="0">
                    <a:pos x="94" y="165"/>
                  </a:cxn>
                  <a:cxn ang="0">
                    <a:pos x="113" y="163"/>
                  </a:cxn>
                  <a:cxn ang="0">
                    <a:pos x="131" y="156"/>
                  </a:cxn>
                  <a:cxn ang="0">
                    <a:pos x="146" y="144"/>
                  </a:cxn>
                  <a:cxn ang="0">
                    <a:pos x="157" y="130"/>
                  </a:cxn>
                  <a:cxn ang="0">
                    <a:pos x="165" y="113"/>
                  </a:cxn>
                  <a:cxn ang="0">
                    <a:pos x="167" y="94"/>
                  </a:cxn>
                  <a:cxn ang="0">
                    <a:pos x="165" y="75"/>
                  </a:cxn>
                  <a:cxn ang="0">
                    <a:pos x="157" y="56"/>
                  </a:cxn>
                  <a:cxn ang="0">
                    <a:pos x="146" y="43"/>
                  </a:cxn>
                  <a:cxn ang="0">
                    <a:pos x="131" y="31"/>
                  </a:cxn>
                  <a:cxn ang="0">
                    <a:pos x="113" y="23"/>
                  </a:cxn>
                  <a:cxn ang="0">
                    <a:pos x="94" y="21"/>
                  </a:cxn>
                  <a:cxn ang="0">
                    <a:pos x="94" y="0"/>
                  </a:cxn>
                  <a:cxn ang="0">
                    <a:pos x="116" y="2"/>
                  </a:cxn>
                  <a:cxn ang="0">
                    <a:pos x="135" y="9"/>
                  </a:cxn>
                  <a:cxn ang="0">
                    <a:pos x="152" y="20"/>
                  </a:cxn>
                  <a:cxn ang="0">
                    <a:pos x="167" y="35"/>
                  </a:cxn>
                  <a:cxn ang="0">
                    <a:pos x="178" y="52"/>
                  </a:cxn>
                  <a:cxn ang="0">
                    <a:pos x="185" y="72"/>
                  </a:cxn>
                  <a:cxn ang="0">
                    <a:pos x="187" y="94"/>
                  </a:cxn>
                  <a:cxn ang="0">
                    <a:pos x="185" y="115"/>
                  </a:cxn>
                  <a:cxn ang="0">
                    <a:pos x="178" y="134"/>
                  </a:cxn>
                  <a:cxn ang="0">
                    <a:pos x="167" y="152"/>
                  </a:cxn>
                  <a:cxn ang="0">
                    <a:pos x="152" y="167"/>
                  </a:cxn>
                  <a:cxn ang="0">
                    <a:pos x="135" y="177"/>
                  </a:cxn>
                  <a:cxn ang="0">
                    <a:pos x="116" y="185"/>
                  </a:cxn>
                  <a:cxn ang="0">
                    <a:pos x="94" y="187"/>
                  </a:cxn>
                  <a:cxn ang="0">
                    <a:pos x="73" y="185"/>
                  </a:cxn>
                  <a:cxn ang="0">
                    <a:pos x="54" y="177"/>
                  </a:cxn>
                  <a:cxn ang="0">
                    <a:pos x="35" y="167"/>
                  </a:cxn>
                  <a:cxn ang="0">
                    <a:pos x="21" y="152"/>
                  </a:cxn>
                  <a:cxn ang="0">
                    <a:pos x="10" y="134"/>
                  </a:cxn>
                  <a:cxn ang="0">
                    <a:pos x="2" y="115"/>
                  </a:cxn>
                  <a:cxn ang="0">
                    <a:pos x="0" y="94"/>
                  </a:cxn>
                  <a:cxn ang="0">
                    <a:pos x="2" y="72"/>
                  </a:cxn>
                  <a:cxn ang="0">
                    <a:pos x="10" y="52"/>
                  </a:cxn>
                  <a:cxn ang="0">
                    <a:pos x="21" y="35"/>
                  </a:cxn>
                  <a:cxn ang="0">
                    <a:pos x="35" y="20"/>
                  </a:cxn>
                  <a:cxn ang="0">
                    <a:pos x="54" y="9"/>
                  </a:cxn>
                  <a:cxn ang="0">
                    <a:pos x="73" y="2"/>
                  </a:cxn>
                  <a:cxn ang="0">
                    <a:pos x="94" y="0"/>
                  </a:cxn>
                </a:cxnLst>
                <a:rect l="0" t="0" r="r" b="b"/>
                <a:pathLst>
                  <a:path w="187" h="187">
                    <a:moveTo>
                      <a:pt x="94" y="21"/>
                    </a:moveTo>
                    <a:lnTo>
                      <a:pt x="75" y="23"/>
                    </a:lnTo>
                    <a:lnTo>
                      <a:pt x="57" y="31"/>
                    </a:lnTo>
                    <a:lnTo>
                      <a:pt x="43" y="43"/>
                    </a:lnTo>
                    <a:lnTo>
                      <a:pt x="31" y="56"/>
                    </a:lnTo>
                    <a:lnTo>
                      <a:pt x="24" y="75"/>
                    </a:lnTo>
                    <a:lnTo>
                      <a:pt x="21" y="94"/>
                    </a:lnTo>
                    <a:lnTo>
                      <a:pt x="24" y="113"/>
                    </a:lnTo>
                    <a:lnTo>
                      <a:pt x="31" y="130"/>
                    </a:lnTo>
                    <a:lnTo>
                      <a:pt x="43" y="144"/>
                    </a:lnTo>
                    <a:lnTo>
                      <a:pt x="57" y="156"/>
                    </a:lnTo>
                    <a:lnTo>
                      <a:pt x="75" y="163"/>
                    </a:lnTo>
                    <a:lnTo>
                      <a:pt x="94" y="165"/>
                    </a:lnTo>
                    <a:lnTo>
                      <a:pt x="113" y="163"/>
                    </a:lnTo>
                    <a:lnTo>
                      <a:pt x="131" y="156"/>
                    </a:lnTo>
                    <a:lnTo>
                      <a:pt x="146" y="144"/>
                    </a:lnTo>
                    <a:lnTo>
                      <a:pt x="157" y="130"/>
                    </a:lnTo>
                    <a:lnTo>
                      <a:pt x="165" y="113"/>
                    </a:lnTo>
                    <a:lnTo>
                      <a:pt x="167" y="94"/>
                    </a:lnTo>
                    <a:lnTo>
                      <a:pt x="165" y="75"/>
                    </a:lnTo>
                    <a:lnTo>
                      <a:pt x="157" y="56"/>
                    </a:lnTo>
                    <a:lnTo>
                      <a:pt x="146" y="43"/>
                    </a:lnTo>
                    <a:lnTo>
                      <a:pt x="131" y="31"/>
                    </a:lnTo>
                    <a:lnTo>
                      <a:pt x="113" y="23"/>
                    </a:lnTo>
                    <a:lnTo>
                      <a:pt x="94" y="21"/>
                    </a:lnTo>
                    <a:close/>
                    <a:moveTo>
                      <a:pt x="94" y="0"/>
                    </a:moveTo>
                    <a:lnTo>
                      <a:pt x="116" y="2"/>
                    </a:lnTo>
                    <a:lnTo>
                      <a:pt x="135" y="9"/>
                    </a:lnTo>
                    <a:lnTo>
                      <a:pt x="152" y="20"/>
                    </a:lnTo>
                    <a:lnTo>
                      <a:pt x="167" y="35"/>
                    </a:lnTo>
                    <a:lnTo>
                      <a:pt x="178" y="52"/>
                    </a:lnTo>
                    <a:lnTo>
                      <a:pt x="185" y="72"/>
                    </a:lnTo>
                    <a:lnTo>
                      <a:pt x="187" y="94"/>
                    </a:lnTo>
                    <a:lnTo>
                      <a:pt x="185" y="115"/>
                    </a:lnTo>
                    <a:lnTo>
                      <a:pt x="178" y="134"/>
                    </a:lnTo>
                    <a:lnTo>
                      <a:pt x="167" y="152"/>
                    </a:lnTo>
                    <a:lnTo>
                      <a:pt x="152" y="167"/>
                    </a:lnTo>
                    <a:lnTo>
                      <a:pt x="135" y="177"/>
                    </a:lnTo>
                    <a:lnTo>
                      <a:pt x="116" y="185"/>
                    </a:lnTo>
                    <a:lnTo>
                      <a:pt x="94" y="187"/>
                    </a:lnTo>
                    <a:lnTo>
                      <a:pt x="73" y="185"/>
                    </a:lnTo>
                    <a:lnTo>
                      <a:pt x="54" y="177"/>
                    </a:lnTo>
                    <a:lnTo>
                      <a:pt x="35" y="167"/>
                    </a:lnTo>
                    <a:lnTo>
                      <a:pt x="21" y="152"/>
                    </a:lnTo>
                    <a:lnTo>
                      <a:pt x="10" y="134"/>
                    </a:lnTo>
                    <a:lnTo>
                      <a:pt x="2" y="115"/>
                    </a:lnTo>
                    <a:lnTo>
                      <a:pt x="0" y="94"/>
                    </a:lnTo>
                    <a:lnTo>
                      <a:pt x="2" y="72"/>
                    </a:lnTo>
                    <a:lnTo>
                      <a:pt x="10" y="52"/>
                    </a:lnTo>
                    <a:lnTo>
                      <a:pt x="21" y="35"/>
                    </a:lnTo>
                    <a:lnTo>
                      <a:pt x="35" y="20"/>
                    </a:lnTo>
                    <a:lnTo>
                      <a:pt x="54" y="9"/>
                    </a:lnTo>
                    <a:lnTo>
                      <a:pt x="73" y="2"/>
                    </a:lnTo>
                    <a:lnTo>
                      <a:pt x="9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>
                  <a:latin typeface="+mn-lt"/>
                </a:endParaRPr>
              </a:p>
            </p:txBody>
          </p:sp>
        </p:grpSp>
      </p:grpSp>
      <p:grpSp>
        <p:nvGrpSpPr>
          <p:cNvPr id="27" name="Группа 26"/>
          <p:cNvGrpSpPr/>
          <p:nvPr/>
        </p:nvGrpSpPr>
        <p:grpSpPr>
          <a:xfrm>
            <a:off x="35496" y="3284984"/>
            <a:ext cx="586759" cy="648000"/>
            <a:chOff x="7960552" y="5491908"/>
            <a:chExt cx="586759" cy="581833"/>
          </a:xfrm>
          <a:solidFill>
            <a:srgbClr val="948A54"/>
          </a:solidFill>
        </p:grpSpPr>
        <p:grpSp>
          <p:nvGrpSpPr>
            <p:cNvPr id="28" name="Группа 27"/>
            <p:cNvGrpSpPr/>
            <p:nvPr/>
          </p:nvGrpSpPr>
          <p:grpSpPr>
            <a:xfrm>
              <a:off x="8087494" y="5491908"/>
              <a:ext cx="344105" cy="438640"/>
              <a:chOff x="9017953" y="3602689"/>
              <a:chExt cx="434354" cy="553682"/>
            </a:xfrm>
            <a:grpFill/>
          </p:grpSpPr>
          <p:sp>
            <p:nvSpPr>
              <p:cNvPr id="34" name="Freeform 26"/>
              <p:cNvSpPr>
                <a:spLocks/>
              </p:cNvSpPr>
              <p:nvPr/>
            </p:nvSpPr>
            <p:spPr bwMode="auto">
              <a:xfrm>
                <a:off x="9017953" y="3602689"/>
                <a:ext cx="434354" cy="553682"/>
              </a:xfrm>
              <a:custGeom>
                <a:avLst/>
                <a:gdLst/>
                <a:ahLst/>
                <a:cxnLst>
                  <a:cxn ang="0">
                    <a:pos x="89" y="0"/>
                  </a:cxn>
                  <a:cxn ang="0">
                    <a:pos x="243" y="0"/>
                  </a:cxn>
                  <a:cxn ang="0">
                    <a:pos x="255" y="2"/>
                  </a:cxn>
                  <a:cxn ang="0">
                    <a:pos x="265" y="8"/>
                  </a:cxn>
                  <a:cxn ang="0">
                    <a:pos x="271" y="18"/>
                  </a:cxn>
                  <a:cxn ang="0">
                    <a:pos x="273" y="30"/>
                  </a:cxn>
                  <a:cxn ang="0">
                    <a:pos x="273" y="65"/>
                  </a:cxn>
                  <a:cxn ang="0">
                    <a:pos x="252" y="65"/>
                  </a:cxn>
                  <a:cxn ang="0">
                    <a:pos x="252" y="27"/>
                  </a:cxn>
                  <a:cxn ang="0">
                    <a:pos x="250" y="24"/>
                  </a:cxn>
                  <a:cxn ang="0">
                    <a:pos x="249" y="22"/>
                  </a:cxn>
                  <a:cxn ang="0">
                    <a:pos x="245" y="21"/>
                  </a:cxn>
                  <a:cxn ang="0">
                    <a:pos x="108" y="21"/>
                  </a:cxn>
                  <a:cxn ang="0">
                    <a:pos x="108" y="110"/>
                  </a:cxn>
                  <a:cxn ang="0">
                    <a:pos x="54" y="110"/>
                  </a:cxn>
                  <a:cxn ang="0">
                    <a:pos x="54" y="89"/>
                  </a:cxn>
                  <a:cxn ang="0">
                    <a:pos x="86" y="89"/>
                  </a:cxn>
                  <a:cxn ang="0">
                    <a:pos x="86" y="27"/>
                  </a:cxn>
                  <a:cxn ang="0">
                    <a:pos x="21" y="83"/>
                  </a:cxn>
                  <a:cxn ang="0">
                    <a:pos x="21" y="318"/>
                  </a:cxn>
                  <a:cxn ang="0">
                    <a:pos x="23" y="325"/>
                  </a:cxn>
                  <a:cxn ang="0">
                    <a:pos x="29" y="327"/>
                  </a:cxn>
                  <a:cxn ang="0">
                    <a:pos x="243" y="327"/>
                  </a:cxn>
                  <a:cxn ang="0">
                    <a:pos x="247" y="326"/>
                  </a:cxn>
                  <a:cxn ang="0">
                    <a:pos x="249" y="325"/>
                  </a:cxn>
                  <a:cxn ang="0">
                    <a:pos x="251" y="322"/>
                  </a:cxn>
                  <a:cxn ang="0">
                    <a:pos x="252" y="318"/>
                  </a:cxn>
                  <a:cxn ang="0">
                    <a:pos x="252" y="305"/>
                  </a:cxn>
                  <a:cxn ang="0">
                    <a:pos x="273" y="305"/>
                  </a:cxn>
                  <a:cxn ang="0">
                    <a:pos x="273" y="318"/>
                  </a:cxn>
                  <a:cxn ang="0">
                    <a:pos x="271" y="330"/>
                  </a:cxn>
                  <a:cxn ang="0">
                    <a:pos x="265" y="340"/>
                  </a:cxn>
                  <a:cxn ang="0">
                    <a:pos x="255" y="346"/>
                  </a:cxn>
                  <a:cxn ang="0">
                    <a:pos x="243" y="348"/>
                  </a:cxn>
                  <a:cxn ang="0">
                    <a:pos x="29" y="348"/>
                  </a:cxn>
                  <a:cxn ang="0">
                    <a:pos x="18" y="346"/>
                  </a:cxn>
                  <a:cxn ang="0">
                    <a:pos x="8" y="340"/>
                  </a:cxn>
                  <a:cxn ang="0">
                    <a:pos x="2" y="330"/>
                  </a:cxn>
                  <a:cxn ang="0">
                    <a:pos x="0" y="318"/>
                  </a:cxn>
                  <a:cxn ang="0">
                    <a:pos x="0" y="77"/>
                  </a:cxn>
                  <a:cxn ang="0">
                    <a:pos x="1" y="75"/>
                  </a:cxn>
                  <a:cxn ang="0">
                    <a:pos x="2" y="74"/>
                  </a:cxn>
                  <a:cxn ang="0">
                    <a:pos x="3" y="71"/>
                  </a:cxn>
                  <a:cxn ang="0">
                    <a:pos x="4" y="70"/>
                  </a:cxn>
                  <a:cxn ang="0">
                    <a:pos x="83" y="2"/>
                  </a:cxn>
                  <a:cxn ang="0">
                    <a:pos x="89" y="0"/>
                  </a:cxn>
                </a:cxnLst>
                <a:rect l="0" t="0" r="r" b="b"/>
                <a:pathLst>
                  <a:path w="273" h="348">
                    <a:moveTo>
                      <a:pt x="89" y="0"/>
                    </a:moveTo>
                    <a:lnTo>
                      <a:pt x="243" y="0"/>
                    </a:lnTo>
                    <a:lnTo>
                      <a:pt x="255" y="2"/>
                    </a:lnTo>
                    <a:lnTo>
                      <a:pt x="265" y="8"/>
                    </a:lnTo>
                    <a:lnTo>
                      <a:pt x="271" y="18"/>
                    </a:lnTo>
                    <a:lnTo>
                      <a:pt x="273" y="30"/>
                    </a:lnTo>
                    <a:lnTo>
                      <a:pt x="273" y="65"/>
                    </a:lnTo>
                    <a:lnTo>
                      <a:pt x="252" y="65"/>
                    </a:lnTo>
                    <a:lnTo>
                      <a:pt x="252" y="27"/>
                    </a:lnTo>
                    <a:lnTo>
                      <a:pt x="250" y="24"/>
                    </a:lnTo>
                    <a:lnTo>
                      <a:pt x="249" y="22"/>
                    </a:lnTo>
                    <a:lnTo>
                      <a:pt x="245" y="21"/>
                    </a:lnTo>
                    <a:lnTo>
                      <a:pt x="108" y="21"/>
                    </a:lnTo>
                    <a:lnTo>
                      <a:pt x="108" y="110"/>
                    </a:lnTo>
                    <a:lnTo>
                      <a:pt x="54" y="110"/>
                    </a:lnTo>
                    <a:lnTo>
                      <a:pt x="54" y="89"/>
                    </a:lnTo>
                    <a:lnTo>
                      <a:pt x="86" y="89"/>
                    </a:lnTo>
                    <a:lnTo>
                      <a:pt x="86" y="27"/>
                    </a:lnTo>
                    <a:lnTo>
                      <a:pt x="21" y="83"/>
                    </a:lnTo>
                    <a:lnTo>
                      <a:pt x="21" y="318"/>
                    </a:lnTo>
                    <a:lnTo>
                      <a:pt x="23" y="325"/>
                    </a:lnTo>
                    <a:lnTo>
                      <a:pt x="29" y="327"/>
                    </a:lnTo>
                    <a:lnTo>
                      <a:pt x="243" y="327"/>
                    </a:lnTo>
                    <a:lnTo>
                      <a:pt x="247" y="326"/>
                    </a:lnTo>
                    <a:lnTo>
                      <a:pt x="249" y="325"/>
                    </a:lnTo>
                    <a:lnTo>
                      <a:pt x="251" y="322"/>
                    </a:lnTo>
                    <a:lnTo>
                      <a:pt x="252" y="318"/>
                    </a:lnTo>
                    <a:lnTo>
                      <a:pt x="252" y="305"/>
                    </a:lnTo>
                    <a:lnTo>
                      <a:pt x="273" y="305"/>
                    </a:lnTo>
                    <a:lnTo>
                      <a:pt x="273" y="318"/>
                    </a:lnTo>
                    <a:lnTo>
                      <a:pt x="271" y="330"/>
                    </a:lnTo>
                    <a:lnTo>
                      <a:pt x="265" y="340"/>
                    </a:lnTo>
                    <a:lnTo>
                      <a:pt x="255" y="346"/>
                    </a:lnTo>
                    <a:lnTo>
                      <a:pt x="243" y="348"/>
                    </a:lnTo>
                    <a:lnTo>
                      <a:pt x="29" y="348"/>
                    </a:lnTo>
                    <a:lnTo>
                      <a:pt x="18" y="346"/>
                    </a:lnTo>
                    <a:lnTo>
                      <a:pt x="8" y="340"/>
                    </a:lnTo>
                    <a:lnTo>
                      <a:pt x="2" y="330"/>
                    </a:lnTo>
                    <a:lnTo>
                      <a:pt x="0" y="318"/>
                    </a:lnTo>
                    <a:lnTo>
                      <a:pt x="0" y="77"/>
                    </a:lnTo>
                    <a:lnTo>
                      <a:pt x="1" y="75"/>
                    </a:lnTo>
                    <a:lnTo>
                      <a:pt x="2" y="74"/>
                    </a:lnTo>
                    <a:lnTo>
                      <a:pt x="3" y="71"/>
                    </a:lnTo>
                    <a:lnTo>
                      <a:pt x="4" y="70"/>
                    </a:lnTo>
                    <a:lnTo>
                      <a:pt x="83" y="2"/>
                    </a:lnTo>
                    <a:lnTo>
                      <a:pt x="8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>
                  <a:latin typeface="+mn-lt"/>
                </a:endParaRPr>
              </a:p>
            </p:txBody>
          </p:sp>
          <p:sp>
            <p:nvSpPr>
              <p:cNvPr id="35" name="Freeform 27"/>
              <p:cNvSpPr>
                <a:spLocks/>
              </p:cNvSpPr>
              <p:nvPr/>
            </p:nvSpPr>
            <p:spPr bwMode="auto">
              <a:xfrm>
                <a:off x="9103869" y="3852483"/>
                <a:ext cx="187743" cy="33412"/>
              </a:xfrm>
              <a:custGeom>
                <a:avLst/>
                <a:gdLst/>
                <a:ahLst/>
                <a:cxnLst>
                  <a:cxn ang="0">
                    <a:pos x="11" y="0"/>
                  </a:cxn>
                  <a:cxn ang="0">
                    <a:pos x="118" y="0"/>
                  </a:cxn>
                  <a:cxn ang="0">
                    <a:pos x="113" y="11"/>
                  </a:cxn>
                  <a:cxn ang="0">
                    <a:pos x="110" y="21"/>
                  </a:cxn>
                  <a:cxn ang="0">
                    <a:pos x="8" y="21"/>
                  </a:cxn>
                  <a:cxn ang="0">
                    <a:pos x="4" y="19"/>
                  </a:cxn>
                  <a:cxn ang="0">
                    <a:pos x="2" y="17"/>
                  </a:cxn>
                  <a:cxn ang="0">
                    <a:pos x="0" y="11"/>
                  </a:cxn>
                  <a:cxn ang="0">
                    <a:pos x="1" y="6"/>
                  </a:cxn>
                  <a:cxn ang="0">
                    <a:pos x="3" y="3"/>
                  </a:cxn>
                  <a:cxn ang="0">
                    <a:pos x="6" y="1"/>
                  </a:cxn>
                  <a:cxn ang="0">
                    <a:pos x="11" y="0"/>
                  </a:cxn>
                </a:cxnLst>
                <a:rect l="0" t="0" r="r" b="b"/>
                <a:pathLst>
                  <a:path w="118" h="21">
                    <a:moveTo>
                      <a:pt x="11" y="0"/>
                    </a:moveTo>
                    <a:lnTo>
                      <a:pt x="118" y="0"/>
                    </a:lnTo>
                    <a:lnTo>
                      <a:pt x="113" y="11"/>
                    </a:lnTo>
                    <a:lnTo>
                      <a:pt x="110" y="21"/>
                    </a:lnTo>
                    <a:lnTo>
                      <a:pt x="8" y="21"/>
                    </a:lnTo>
                    <a:lnTo>
                      <a:pt x="4" y="19"/>
                    </a:lnTo>
                    <a:lnTo>
                      <a:pt x="2" y="17"/>
                    </a:lnTo>
                    <a:lnTo>
                      <a:pt x="0" y="11"/>
                    </a:lnTo>
                    <a:lnTo>
                      <a:pt x="1" y="6"/>
                    </a:lnTo>
                    <a:lnTo>
                      <a:pt x="3" y="3"/>
                    </a:lnTo>
                    <a:lnTo>
                      <a:pt x="6" y="1"/>
                    </a:lnTo>
                    <a:lnTo>
                      <a:pt x="11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>
                  <a:latin typeface="+mn-lt"/>
                </a:endParaRPr>
              </a:p>
            </p:txBody>
          </p:sp>
          <p:sp>
            <p:nvSpPr>
              <p:cNvPr id="36" name="Freeform 28"/>
              <p:cNvSpPr>
                <a:spLocks/>
              </p:cNvSpPr>
              <p:nvPr/>
            </p:nvSpPr>
            <p:spPr bwMode="auto">
              <a:xfrm>
                <a:off x="9103869" y="3928853"/>
                <a:ext cx="173424" cy="33412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107" y="0"/>
                  </a:cxn>
                  <a:cxn ang="0">
                    <a:pos x="109" y="21"/>
                  </a:cxn>
                  <a:cxn ang="0">
                    <a:pos x="11" y="21"/>
                  </a:cxn>
                  <a:cxn ang="0">
                    <a:pos x="6" y="20"/>
                  </a:cxn>
                  <a:cxn ang="0">
                    <a:pos x="3" y="18"/>
                  </a:cxn>
                  <a:cxn ang="0">
                    <a:pos x="1" y="15"/>
                  </a:cxn>
                  <a:cxn ang="0">
                    <a:pos x="0" y="11"/>
                  </a:cxn>
                  <a:cxn ang="0">
                    <a:pos x="2" y="4"/>
                  </a:cxn>
                  <a:cxn ang="0">
                    <a:pos x="4" y="2"/>
                  </a:cxn>
                  <a:cxn ang="0">
                    <a:pos x="8" y="0"/>
                  </a:cxn>
                </a:cxnLst>
                <a:rect l="0" t="0" r="r" b="b"/>
                <a:pathLst>
                  <a:path w="109" h="21">
                    <a:moveTo>
                      <a:pt x="8" y="0"/>
                    </a:moveTo>
                    <a:lnTo>
                      <a:pt x="107" y="0"/>
                    </a:lnTo>
                    <a:lnTo>
                      <a:pt x="109" y="21"/>
                    </a:lnTo>
                    <a:lnTo>
                      <a:pt x="11" y="21"/>
                    </a:lnTo>
                    <a:lnTo>
                      <a:pt x="6" y="20"/>
                    </a:lnTo>
                    <a:lnTo>
                      <a:pt x="3" y="18"/>
                    </a:lnTo>
                    <a:lnTo>
                      <a:pt x="1" y="15"/>
                    </a:lnTo>
                    <a:lnTo>
                      <a:pt x="0" y="11"/>
                    </a:lnTo>
                    <a:lnTo>
                      <a:pt x="2" y="4"/>
                    </a:lnTo>
                    <a:lnTo>
                      <a:pt x="4" y="2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>
                  <a:latin typeface="+mn-lt"/>
                </a:endParaRPr>
              </a:p>
            </p:txBody>
          </p:sp>
          <p:sp>
            <p:nvSpPr>
              <p:cNvPr id="37" name="Freeform 29"/>
              <p:cNvSpPr>
                <a:spLocks/>
              </p:cNvSpPr>
              <p:nvPr/>
            </p:nvSpPr>
            <p:spPr bwMode="auto">
              <a:xfrm>
                <a:off x="9103869" y="4003631"/>
                <a:ext cx="214791" cy="35003"/>
              </a:xfrm>
              <a:custGeom>
                <a:avLst/>
                <a:gdLst/>
                <a:ahLst/>
                <a:cxnLst>
                  <a:cxn ang="0">
                    <a:pos x="11" y="0"/>
                  </a:cxn>
                  <a:cxn ang="0">
                    <a:pos x="120" y="0"/>
                  </a:cxn>
                  <a:cxn ang="0">
                    <a:pos x="126" y="12"/>
                  </a:cxn>
                  <a:cxn ang="0">
                    <a:pos x="135" y="22"/>
                  </a:cxn>
                  <a:cxn ang="0">
                    <a:pos x="8" y="22"/>
                  </a:cxn>
                  <a:cxn ang="0">
                    <a:pos x="4" y="19"/>
                  </a:cxn>
                  <a:cxn ang="0">
                    <a:pos x="2" y="17"/>
                  </a:cxn>
                  <a:cxn ang="0">
                    <a:pos x="0" y="11"/>
                  </a:cxn>
                  <a:cxn ang="0">
                    <a:pos x="1" y="7"/>
                  </a:cxn>
                  <a:cxn ang="0">
                    <a:pos x="3" y="3"/>
                  </a:cxn>
                  <a:cxn ang="0">
                    <a:pos x="6" y="1"/>
                  </a:cxn>
                  <a:cxn ang="0">
                    <a:pos x="11" y="0"/>
                  </a:cxn>
                </a:cxnLst>
                <a:rect l="0" t="0" r="r" b="b"/>
                <a:pathLst>
                  <a:path w="135" h="22">
                    <a:moveTo>
                      <a:pt x="11" y="0"/>
                    </a:moveTo>
                    <a:lnTo>
                      <a:pt x="120" y="0"/>
                    </a:lnTo>
                    <a:lnTo>
                      <a:pt x="126" y="12"/>
                    </a:lnTo>
                    <a:lnTo>
                      <a:pt x="135" y="22"/>
                    </a:lnTo>
                    <a:lnTo>
                      <a:pt x="8" y="22"/>
                    </a:lnTo>
                    <a:lnTo>
                      <a:pt x="4" y="19"/>
                    </a:lnTo>
                    <a:lnTo>
                      <a:pt x="2" y="17"/>
                    </a:lnTo>
                    <a:lnTo>
                      <a:pt x="0" y="11"/>
                    </a:lnTo>
                    <a:lnTo>
                      <a:pt x="1" y="7"/>
                    </a:lnTo>
                    <a:lnTo>
                      <a:pt x="3" y="3"/>
                    </a:lnTo>
                    <a:lnTo>
                      <a:pt x="6" y="1"/>
                    </a:lnTo>
                    <a:lnTo>
                      <a:pt x="11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>
                  <a:latin typeface="+mn-lt"/>
                </a:endParaRPr>
              </a:p>
            </p:txBody>
          </p:sp>
        </p:grpSp>
        <p:sp>
          <p:nvSpPr>
            <p:cNvPr id="29" name="Freeform 22"/>
            <p:cNvSpPr>
              <a:spLocks/>
            </p:cNvSpPr>
            <p:nvPr/>
          </p:nvSpPr>
          <p:spPr bwMode="auto">
            <a:xfrm rot="10800000">
              <a:off x="8027630" y="5626215"/>
              <a:ext cx="289857" cy="37894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89" y="0"/>
                </a:cxn>
                <a:cxn ang="0">
                  <a:pos x="203" y="2"/>
                </a:cxn>
                <a:cxn ang="0">
                  <a:pos x="214" y="8"/>
                </a:cxn>
                <a:cxn ang="0">
                  <a:pos x="223" y="17"/>
                </a:cxn>
                <a:cxn ang="0">
                  <a:pos x="229" y="29"/>
                </a:cxn>
                <a:cxn ang="0">
                  <a:pos x="231" y="43"/>
                </a:cxn>
                <a:cxn ang="0">
                  <a:pos x="231" y="302"/>
                </a:cxn>
                <a:cxn ang="0">
                  <a:pos x="211" y="302"/>
                </a:cxn>
                <a:cxn ang="0">
                  <a:pos x="211" y="43"/>
                </a:cxn>
                <a:cxn ang="0">
                  <a:pos x="207" y="32"/>
                </a:cxn>
                <a:cxn ang="0">
                  <a:pos x="200" y="24"/>
                </a:cxn>
                <a:cxn ang="0">
                  <a:pos x="189" y="21"/>
                </a:cxn>
                <a:cxn ang="0">
                  <a:pos x="0" y="21"/>
                </a:cxn>
                <a:cxn ang="0">
                  <a:pos x="0" y="0"/>
                </a:cxn>
              </a:cxnLst>
              <a:rect l="0" t="0" r="r" b="b"/>
              <a:pathLst>
                <a:path w="231" h="302">
                  <a:moveTo>
                    <a:pt x="0" y="0"/>
                  </a:moveTo>
                  <a:lnTo>
                    <a:pt x="189" y="0"/>
                  </a:lnTo>
                  <a:lnTo>
                    <a:pt x="203" y="2"/>
                  </a:lnTo>
                  <a:lnTo>
                    <a:pt x="214" y="8"/>
                  </a:lnTo>
                  <a:lnTo>
                    <a:pt x="223" y="17"/>
                  </a:lnTo>
                  <a:lnTo>
                    <a:pt x="229" y="29"/>
                  </a:lnTo>
                  <a:lnTo>
                    <a:pt x="231" y="43"/>
                  </a:lnTo>
                  <a:lnTo>
                    <a:pt x="231" y="302"/>
                  </a:lnTo>
                  <a:lnTo>
                    <a:pt x="211" y="302"/>
                  </a:lnTo>
                  <a:lnTo>
                    <a:pt x="211" y="43"/>
                  </a:lnTo>
                  <a:lnTo>
                    <a:pt x="207" y="32"/>
                  </a:lnTo>
                  <a:lnTo>
                    <a:pt x="200" y="24"/>
                  </a:lnTo>
                  <a:lnTo>
                    <a:pt x="189" y="21"/>
                  </a:lnTo>
                  <a:lnTo>
                    <a:pt x="0" y="21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latin typeface="+mn-lt"/>
              </a:endParaRPr>
            </a:p>
          </p:txBody>
        </p:sp>
        <p:sp>
          <p:nvSpPr>
            <p:cNvPr id="30" name="Freeform 22"/>
            <p:cNvSpPr>
              <a:spLocks/>
            </p:cNvSpPr>
            <p:nvPr/>
          </p:nvSpPr>
          <p:spPr bwMode="auto">
            <a:xfrm rot="10800000">
              <a:off x="7960552" y="5694795"/>
              <a:ext cx="289857" cy="37894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89" y="0"/>
                </a:cxn>
                <a:cxn ang="0">
                  <a:pos x="203" y="2"/>
                </a:cxn>
                <a:cxn ang="0">
                  <a:pos x="214" y="8"/>
                </a:cxn>
                <a:cxn ang="0">
                  <a:pos x="223" y="17"/>
                </a:cxn>
                <a:cxn ang="0">
                  <a:pos x="229" y="29"/>
                </a:cxn>
                <a:cxn ang="0">
                  <a:pos x="231" y="43"/>
                </a:cxn>
                <a:cxn ang="0">
                  <a:pos x="231" y="302"/>
                </a:cxn>
                <a:cxn ang="0">
                  <a:pos x="211" y="302"/>
                </a:cxn>
                <a:cxn ang="0">
                  <a:pos x="211" y="43"/>
                </a:cxn>
                <a:cxn ang="0">
                  <a:pos x="207" y="32"/>
                </a:cxn>
                <a:cxn ang="0">
                  <a:pos x="200" y="24"/>
                </a:cxn>
                <a:cxn ang="0">
                  <a:pos x="189" y="21"/>
                </a:cxn>
                <a:cxn ang="0">
                  <a:pos x="0" y="21"/>
                </a:cxn>
                <a:cxn ang="0">
                  <a:pos x="0" y="0"/>
                </a:cxn>
              </a:cxnLst>
              <a:rect l="0" t="0" r="r" b="b"/>
              <a:pathLst>
                <a:path w="231" h="302">
                  <a:moveTo>
                    <a:pt x="0" y="0"/>
                  </a:moveTo>
                  <a:lnTo>
                    <a:pt x="189" y="0"/>
                  </a:lnTo>
                  <a:lnTo>
                    <a:pt x="203" y="2"/>
                  </a:lnTo>
                  <a:lnTo>
                    <a:pt x="214" y="8"/>
                  </a:lnTo>
                  <a:lnTo>
                    <a:pt x="223" y="17"/>
                  </a:lnTo>
                  <a:lnTo>
                    <a:pt x="229" y="29"/>
                  </a:lnTo>
                  <a:lnTo>
                    <a:pt x="231" y="43"/>
                  </a:lnTo>
                  <a:lnTo>
                    <a:pt x="231" y="302"/>
                  </a:lnTo>
                  <a:lnTo>
                    <a:pt x="211" y="302"/>
                  </a:lnTo>
                  <a:lnTo>
                    <a:pt x="211" y="43"/>
                  </a:lnTo>
                  <a:lnTo>
                    <a:pt x="207" y="32"/>
                  </a:lnTo>
                  <a:lnTo>
                    <a:pt x="200" y="24"/>
                  </a:lnTo>
                  <a:lnTo>
                    <a:pt x="189" y="21"/>
                  </a:lnTo>
                  <a:lnTo>
                    <a:pt x="0" y="21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latin typeface="+mn-lt"/>
              </a:endParaRPr>
            </a:p>
          </p:txBody>
        </p:sp>
        <p:grpSp>
          <p:nvGrpSpPr>
            <p:cNvPr id="31" name="Группа 30"/>
            <p:cNvGrpSpPr/>
            <p:nvPr/>
          </p:nvGrpSpPr>
          <p:grpSpPr>
            <a:xfrm>
              <a:off x="8323011" y="5600813"/>
              <a:ext cx="224300" cy="224301"/>
              <a:chOff x="-489249" y="3514168"/>
              <a:chExt cx="315976" cy="315977"/>
            </a:xfrm>
            <a:grpFill/>
          </p:grpSpPr>
          <p:sp>
            <p:nvSpPr>
              <p:cNvPr id="32" name="Freeform 335"/>
              <p:cNvSpPr>
                <a:spLocks/>
              </p:cNvSpPr>
              <p:nvPr/>
            </p:nvSpPr>
            <p:spPr bwMode="auto">
              <a:xfrm>
                <a:off x="-406454" y="3607102"/>
                <a:ext cx="155453" cy="130109"/>
              </a:xfrm>
              <a:custGeom>
                <a:avLst/>
                <a:gdLst/>
                <a:ahLst/>
                <a:cxnLst>
                  <a:cxn ang="0">
                    <a:pos x="76" y="0"/>
                  </a:cxn>
                  <a:cxn ang="0">
                    <a:pos x="92" y="13"/>
                  </a:cxn>
                  <a:cxn ang="0">
                    <a:pos x="43" y="77"/>
                  </a:cxn>
                  <a:cxn ang="0">
                    <a:pos x="0" y="43"/>
                  </a:cxn>
                  <a:cxn ang="0">
                    <a:pos x="14" y="27"/>
                  </a:cxn>
                  <a:cxn ang="0">
                    <a:pos x="39" y="47"/>
                  </a:cxn>
                  <a:cxn ang="0">
                    <a:pos x="76" y="0"/>
                  </a:cxn>
                </a:cxnLst>
                <a:rect l="0" t="0" r="r" b="b"/>
                <a:pathLst>
                  <a:path w="92" h="77">
                    <a:moveTo>
                      <a:pt x="76" y="0"/>
                    </a:moveTo>
                    <a:lnTo>
                      <a:pt x="92" y="13"/>
                    </a:lnTo>
                    <a:lnTo>
                      <a:pt x="43" y="77"/>
                    </a:lnTo>
                    <a:lnTo>
                      <a:pt x="0" y="43"/>
                    </a:lnTo>
                    <a:lnTo>
                      <a:pt x="14" y="27"/>
                    </a:lnTo>
                    <a:lnTo>
                      <a:pt x="39" y="47"/>
                    </a:lnTo>
                    <a:lnTo>
                      <a:pt x="7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>
                  <a:latin typeface="+mn-lt"/>
                </a:endParaRPr>
              </a:p>
            </p:txBody>
          </p:sp>
          <p:sp>
            <p:nvSpPr>
              <p:cNvPr id="33" name="Freeform 336"/>
              <p:cNvSpPr>
                <a:spLocks noEditPoints="1"/>
              </p:cNvSpPr>
              <p:nvPr/>
            </p:nvSpPr>
            <p:spPr bwMode="auto">
              <a:xfrm>
                <a:off x="-489249" y="3514168"/>
                <a:ext cx="315976" cy="315977"/>
              </a:xfrm>
              <a:custGeom>
                <a:avLst/>
                <a:gdLst/>
                <a:ahLst/>
                <a:cxnLst>
                  <a:cxn ang="0">
                    <a:pos x="94" y="21"/>
                  </a:cxn>
                  <a:cxn ang="0">
                    <a:pos x="75" y="23"/>
                  </a:cxn>
                  <a:cxn ang="0">
                    <a:pos x="57" y="31"/>
                  </a:cxn>
                  <a:cxn ang="0">
                    <a:pos x="43" y="43"/>
                  </a:cxn>
                  <a:cxn ang="0">
                    <a:pos x="31" y="56"/>
                  </a:cxn>
                  <a:cxn ang="0">
                    <a:pos x="24" y="75"/>
                  </a:cxn>
                  <a:cxn ang="0">
                    <a:pos x="21" y="94"/>
                  </a:cxn>
                  <a:cxn ang="0">
                    <a:pos x="24" y="113"/>
                  </a:cxn>
                  <a:cxn ang="0">
                    <a:pos x="31" y="130"/>
                  </a:cxn>
                  <a:cxn ang="0">
                    <a:pos x="43" y="144"/>
                  </a:cxn>
                  <a:cxn ang="0">
                    <a:pos x="57" y="156"/>
                  </a:cxn>
                  <a:cxn ang="0">
                    <a:pos x="75" y="163"/>
                  </a:cxn>
                  <a:cxn ang="0">
                    <a:pos x="94" y="165"/>
                  </a:cxn>
                  <a:cxn ang="0">
                    <a:pos x="113" y="163"/>
                  </a:cxn>
                  <a:cxn ang="0">
                    <a:pos x="131" y="156"/>
                  </a:cxn>
                  <a:cxn ang="0">
                    <a:pos x="146" y="144"/>
                  </a:cxn>
                  <a:cxn ang="0">
                    <a:pos x="157" y="130"/>
                  </a:cxn>
                  <a:cxn ang="0">
                    <a:pos x="165" y="113"/>
                  </a:cxn>
                  <a:cxn ang="0">
                    <a:pos x="167" y="94"/>
                  </a:cxn>
                  <a:cxn ang="0">
                    <a:pos x="165" y="75"/>
                  </a:cxn>
                  <a:cxn ang="0">
                    <a:pos x="157" y="56"/>
                  </a:cxn>
                  <a:cxn ang="0">
                    <a:pos x="146" y="43"/>
                  </a:cxn>
                  <a:cxn ang="0">
                    <a:pos x="131" y="31"/>
                  </a:cxn>
                  <a:cxn ang="0">
                    <a:pos x="113" y="23"/>
                  </a:cxn>
                  <a:cxn ang="0">
                    <a:pos x="94" y="21"/>
                  </a:cxn>
                  <a:cxn ang="0">
                    <a:pos x="94" y="0"/>
                  </a:cxn>
                  <a:cxn ang="0">
                    <a:pos x="116" y="2"/>
                  </a:cxn>
                  <a:cxn ang="0">
                    <a:pos x="135" y="9"/>
                  </a:cxn>
                  <a:cxn ang="0">
                    <a:pos x="152" y="20"/>
                  </a:cxn>
                  <a:cxn ang="0">
                    <a:pos x="167" y="35"/>
                  </a:cxn>
                  <a:cxn ang="0">
                    <a:pos x="178" y="52"/>
                  </a:cxn>
                  <a:cxn ang="0">
                    <a:pos x="185" y="72"/>
                  </a:cxn>
                  <a:cxn ang="0">
                    <a:pos x="187" y="94"/>
                  </a:cxn>
                  <a:cxn ang="0">
                    <a:pos x="185" y="115"/>
                  </a:cxn>
                  <a:cxn ang="0">
                    <a:pos x="178" y="134"/>
                  </a:cxn>
                  <a:cxn ang="0">
                    <a:pos x="167" y="152"/>
                  </a:cxn>
                  <a:cxn ang="0">
                    <a:pos x="152" y="167"/>
                  </a:cxn>
                  <a:cxn ang="0">
                    <a:pos x="135" y="177"/>
                  </a:cxn>
                  <a:cxn ang="0">
                    <a:pos x="116" y="185"/>
                  </a:cxn>
                  <a:cxn ang="0">
                    <a:pos x="94" y="187"/>
                  </a:cxn>
                  <a:cxn ang="0">
                    <a:pos x="73" y="185"/>
                  </a:cxn>
                  <a:cxn ang="0">
                    <a:pos x="54" y="177"/>
                  </a:cxn>
                  <a:cxn ang="0">
                    <a:pos x="35" y="167"/>
                  </a:cxn>
                  <a:cxn ang="0">
                    <a:pos x="21" y="152"/>
                  </a:cxn>
                  <a:cxn ang="0">
                    <a:pos x="10" y="134"/>
                  </a:cxn>
                  <a:cxn ang="0">
                    <a:pos x="2" y="115"/>
                  </a:cxn>
                  <a:cxn ang="0">
                    <a:pos x="0" y="94"/>
                  </a:cxn>
                  <a:cxn ang="0">
                    <a:pos x="2" y="72"/>
                  </a:cxn>
                  <a:cxn ang="0">
                    <a:pos x="10" y="52"/>
                  </a:cxn>
                  <a:cxn ang="0">
                    <a:pos x="21" y="35"/>
                  </a:cxn>
                  <a:cxn ang="0">
                    <a:pos x="35" y="20"/>
                  </a:cxn>
                  <a:cxn ang="0">
                    <a:pos x="54" y="9"/>
                  </a:cxn>
                  <a:cxn ang="0">
                    <a:pos x="73" y="2"/>
                  </a:cxn>
                  <a:cxn ang="0">
                    <a:pos x="94" y="0"/>
                  </a:cxn>
                </a:cxnLst>
                <a:rect l="0" t="0" r="r" b="b"/>
                <a:pathLst>
                  <a:path w="187" h="187">
                    <a:moveTo>
                      <a:pt x="94" y="21"/>
                    </a:moveTo>
                    <a:lnTo>
                      <a:pt x="75" y="23"/>
                    </a:lnTo>
                    <a:lnTo>
                      <a:pt x="57" y="31"/>
                    </a:lnTo>
                    <a:lnTo>
                      <a:pt x="43" y="43"/>
                    </a:lnTo>
                    <a:lnTo>
                      <a:pt x="31" y="56"/>
                    </a:lnTo>
                    <a:lnTo>
                      <a:pt x="24" y="75"/>
                    </a:lnTo>
                    <a:lnTo>
                      <a:pt x="21" y="94"/>
                    </a:lnTo>
                    <a:lnTo>
                      <a:pt x="24" y="113"/>
                    </a:lnTo>
                    <a:lnTo>
                      <a:pt x="31" y="130"/>
                    </a:lnTo>
                    <a:lnTo>
                      <a:pt x="43" y="144"/>
                    </a:lnTo>
                    <a:lnTo>
                      <a:pt x="57" y="156"/>
                    </a:lnTo>
                    <a:lnTo>
                      <a:pt x="75" y="163"/>
                    </a:lnTo>
                    <a:lnTo>
                      <a:pt x="94" y="165"/>
                    </a:lnTo>
                    <a:lnTo>
                      <a:pt x="113" y="163"/>
                    </a:lnTo>
                    <a:lnTo>
                      <a:pt x="131" y="156"/>
                    </a:lnTo>
                    <a:lnTo>
                      <a:pt x="146" y="144"/>
                    </a:lnTo>
                    <a:lnTo>
                      <a:pt x="157" y="130"/>
                    </a:lnTo>
                    <a:lnTo>
                      <a:pt x="165" y="113"/>
                    </a:lnTo>
                    <a:lnTo>
                      <a:pt x="167" y="94"/>
                    </a:lnTo>
                    <a:lnTo>
                      <a:pt x="165" y="75"/>
                    </a:lnTo>
                    <a:lnTo>
                      <a:pt x="157" y="56"/>
                    </a:lnTo>
                    <a:lnTo>
                      <a:pt x="146" y="43"/>
                    </a:lnTo>
                    <a:lnTo>
                      <a:pt x="131" y="31"/>
                    </a:lnTo>
                    <a:lnTo>
                      <a:pt x="113" y="23"/>
                    </a:lnTo>
                    <a:lnTo>
                      <a:pt x="94" y="21"/>
                    </a:lnTo>
                    <a:close/>
                    <a:moveTo>
                      <a:pt x="94" y="0"/>
                    </a:moveTo>
                    <a:lnTo>
                      <a:pt x="116" y="2"/>
                    </a:lnTo>
                    <a:lnTo>
                      <a:pt x="135" y="9"/>
                    </a:lnTo>
                    <a:lnTo>
                      <a:pt x="152" y="20"/>
                    </a:lnTo>
                    <a:lnTo>
                      <a:pt x="167" y="35"/>
                    </a:lnTo>
                    <a:lnTo>
                      <a:pt x="178" y="52"/>
                    </a:lnTo>
                    <a:lnTo>
                      <a:pt x="185" y="72"/>
                    </a:lnTo>
                    <a:lnTo>
                      <a:pt x="187" y="94"/>
                    </a:lnTo>
                    <a:lnTo>
                      <a:pt x="185" y="115"/>
                    </a:lnTo>
                    <a:lnTo>
                      <a:pt x="178" y="134"/>
                    </a:lnTo>
                    <a:lnTo>
                      <a:pt x="167" y="152"/>
                    </a:lnTo>
                    <a:lnTo>
                      <a:pt x="152" y="167"/>
                    </a:lnTo>
                    <a:lnTo>
                      <a:pt x="135" y="177"/>
                    </a:lnTo>
                    <a:lnTo>
                      <a:pt x="116" y="185"/>
                    </a:lnTo>
                    <a:lnTo>
                      <a:pt x="94" y="187"/>
                    </a:lnTo>
                    <a:lnTo>
                      <a:pt x="73" y="185"/>
                    </a:lnTo>
                    <a:lnTo>
                      <a:pt x="54" y="177"/>
                    </a:lnTo>
                    <a:lnTo>
                      <a:pt x="35" y="167"/>
                    </a:lnTo>
                    <a:lnTo>
                      <a:pt x="21" y="152"/>
                    </a:lnTo>
                    <a:lnTo>
                      <a:pt x="10" y="134"/>
                    </a:lnTo>
                    <a:lnTo>
                      <a:pt x="2" y="115"/>
                    </a:lnTo>
                    <a:lnTo>
                      <a:pt x="0" y="94"/>
                    </a:lnTo>
                    <a:lnTo>
                      <a:pt x="2" y="72"/>
                    </a:lnTo>
                    <a:lnTo>
                      <a:pt x="10" y="52"/>
                    </a:lnTo>
                    <a:lnTo>
                      <a:pt x="21" y="35"/>
                    </a:lnTo>
                    <a:lnTo>
                      <a:pt x="35" y="20"/>
                    </a:lnTo>
                    <a:lnTo>
                      <a:pt x="54" y="9"/>
                    </a:lnTo>
                    <a:lnTo>
                      <a:pt x="73" y="2"/>
                    </a:lnTo>
                    <a:lnTo>
                      <a:pt x="9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>
                  <a:latin typeface="+mn-lt"/>
                </a:endParaRPr>
              </a:p>
            </p:txBody>
          </p:sp>
        </p:grpSp>
      </p:grpSp>
      <p:grpSp>
        <p:nvGrpSpPr>
          <p:cNvPr id="38" name="Группа 37"/>
          <p:cNvGrpSpPr/>
          <p:nvPr/>
        </p:nvGrpSpPr>
        <p:grpSpPr>
          <a:xfrm>
            <a:off x="11490" y="4293096"/>
            <a:ext cx="586759" cy="648000"/>
            <a:chOff x="7960552" y="5491908"/>
            <a:chExt cx="586759" cy="581833"/>
          </a:xfrm>
          <a:solidFill>
            <a:srgbClr val="948A54"/>
          </a:solidFill>
        </p:grpSpPr>
        <p:grpSp>
          <p:nvGrpSpPr>
            <p:cNvPr id="39" name="Группа 38"/>
            <p:cNvGrpSpPr/>
            <p:nvPr/>
          </p:nvGrpSpPr>
          <p:grpSpPr>
            <a:xfrm>
              <a:off x="8087494" y="5491908"/>
              <a:ext cx="344105" cy="438640"/>
              <a:chOff x="9017953" y="3602689"/>
              <a:chExt cx="434354" cy="553682"/>
            </a:xfrm>
            <a:grpFill/>
          </p:grpSpPr>
          <p:sp>
            <p:nvSpPr>
              <p:cNvPr id="45" name="Freeform 26"/>
              <p:cNvSpPr>
                <a:spLocks/>
              </p:cNvSpPr>
              <p:nvPr/>
            </p:nvSpPr>
            <p:spPr bwMode="auto">
              <a:xfrm>
                <a:off x="9017953" y="3602689"/>
                <a:ext cx="434354" cy="553682"/>
              </a:xfrm>
              <a:custGeom>
                <a:avLst/>
                <a:gdLst/>
                <a:ahLst/>
                <a:cxnLst>
                  <a:cxn ang="0">
                    <a:pos x="89" y="0"/>
                  </a:cxn>
                  <a:cxn ang="0">
                    <a:pos x="243" y="0"/>
                  </a:cxn>
                  <a:cxn ang="0">
                    <a:pos x="255" y="2"/>
                  </a:cxn>
                  <a:cxn ang="0">
                    <a:pos x="265" y="8"/>
                  </a:cxn>
                  <a:cxn ang="0">
                    <a:pos x="271" y="18"/>
                  </a:cxn>
                  <a:cxn ang="0">
                    <a:pos x="273" y="30"/>
                  </a:cxn>
                  <a:cxn ang="0">
                    <a:pos x="273" y="65"/>
                  </a:cxn>
                  <a:cxn ang="0">
                    <a:pos x="252" y="65"/>
                  </a:cxn>
                  <a:cxn ang="0">
                    <a:pos x="252" y="27"/>
                  </a:cxn>
                  <a:cxn ang="0">
                    <a:pos x="250" y="24"/>
                  </a:cxn>
                  <a:cxn ang="0">
                    <a:pos x="249" y="22"/>
                  </a:cxn>
                  <a:cxn ang="0">
                    <a:pos x="245" y="21"/>
                  </a:cxn>
                  <a:cxn ang="0">
                    <a:pos x="108" y="21"/>
                  </a:cxn>
                  <a:cxn ang="0">
                    <a:pos x="108" y="110"/>
                  </a:cxn>
                  <a:cxn ang="0">
                    <a:pos x="54" y="110"/>
                  </a:cxn>
                  <a:cxn ang="0">
                    <a:pos x="54" y="89"/>
                  </a:cxn>
                  <a:cxn ang="0">
                    <a:pos x="86" y="89"/>
                  </a:cxn>
                  <a:cxn ang="0">
                    <a:pos x="86" y="27"/>
                  </a:cxn>
                  <a:cxn ang="0">
                    <a:pos x="21" y="83"/>
                  </a:cxn>
                  <a:cxn ang="0">
                    <a:pos x="21" y="318"/>
                  </a:cxn>
                  <a:cxn ang="0">
                    <a:pos x="23" y="325"/>
                  </a:cxn>
                  <a:cxn ang="0">
                    <a:pos x="29" y="327"/>
                  </a:cxn>
                  <a:cxn ang="0">
                    <a:pos x="243" y="327"/>
                  </a:cxn>
                  <a:cxn ang="0">
                    <a:pos x="247" y="326"/>
                  </a:cxn>
                  <a:cxn ang="0">
                    <a:pos x="249" y="325"/>
                  </a:cxn>
                  <a:cxn ang="0">
                    <a:pos x="251" y="322"/>
                  </a:cxn>
                  <a:cxn ang="0">
                    <a:pos x="252" y="318"/>
                  </a:cxn>
                  <a:cxn ang="0">
                    <a:pos x="252" y="305"/>
                  </a:cxn>
                  <a:cxn ang="0">
                    <a:pos x="273" y="305"/>
                  </a:cxn>
                  <a:cxn ang="0">
                    <a:pos x="273" y="318"/>
                  </a:cxn>
                  <a:cxn ang="0">
                    <a:pos x="271" y="330"/>
                  </a:cxn>
                  <a:cxn ang="0">
                    <a:pos x="265" y="340"/>
                  </a:cxn>
                  <a:cxn ang="0">
                    <a:pos x="255" y="346"/>
                  </a:cxn>
                  <a:cxn ang="0">
                    <a:pos x="243" y="348"/>
                  </a:cxn>
                  <a:cxn ang="0">
                    <a:pos x="29" y="348"/>
                  </a:cxn>
                  <a:cxn ang="0">
                    <a:pos x="18" y="346"/>
                  </a:cxn>
                  <a:cxn ang="0">
                    <a:pos x="8" y="340"/>
                  </a:cxn>
                  <a:cxn ang="0">
                    <a:pos x="2" y="330"/>
                  </a:cxn>
                  <a:cxn ang="0">
                    <a:pos x="0" y="318"/>
                  </a:cxn>
                  <a:cxn ang="0">
                    <a:pos x="0" y="77"/>
                  </a:cxn>
                  <a:cxn ang="0">
                    <a:pos x="1" y="75"/>
                  </a:cxn>
                  <a:cxn ang="0">
                    <a:pos x="2" y="74"/>
                  </a:cxn>
                  <a:cxn ang="0">
                    <a:pos x="3" y="71"/>
                  </a:cxn>
                  <a:cxn ang="0">
                    <a:pos x="4" y="70"/>
                  </a:cxn>
                  <a:cxn ang="0">
                    <a:pos x="83" y="2"/>
                  </a:cxn>
                  <a:cxn ang="0">
                    <a:pos x="89" y="0"/>
                  </a:cxn>
                </a:cxnLst>
                <a:rect l="0" t="0" r="r" b="b"/>
                <a:pathLst>
                  <a:path w="273" h="348">
                    <a:moveTo>
                      <a:pt x="89" y="0"/>
                    </a:moveTo>
                    <a:lnTo>
                      <a:pt x="243" y="0"/>
                    </a:lnTo>
                    <a:lnTo>
                      <a:pt x="255" y="2"/>
                    </a:lnTo>
                    <a:lnTo>
                      <a:pt x="265" y="8"/>
                    </a:lnTo>
                    <a:lnTo>
                      <a:pt x="271" y="18"/>
                    </a:lnTo>
                    <a:lnTo>
                      <a:pt x="273" y="30"/>
                    </a:lnTo>
                    <a:lnTo>
                      <a:pt x="273" y="65"/>
                    </a:lnTo>
                    <a:lnTo>
                      <a:pt x="252" y="65"/>
                    </a:lnTo>
                    <a:lnTo>
                      <a:pt x="252" y="27"/>
                    </a:lnTo>
                    <a:lnTo>
                      <a:pt x="250" y="24"/>
                    </a:lnTo>
                    <a:lnTo>
                      <a:pt x="249" y="22"/>
                    </a:lnTo>
                    <a:lnTo>
                      <a:pt x="245" y="21"/>
                    </a:lnTo>
                    <a:lnTo>
                      <a:pt x="108" y="21"/>
                    </a:lnTo>
                    <a:lnTo>
                      <a:pt x="108" y="110"/>
                    </a:lnTo>
                    <a:lnTo>
                      <a:pt x="54" y="110"/>
                    </a:lnTo>
                    <a:lnTo>
                      <a:pt x="54" y="89"/>
                    </a:lnTo>
                    <a:lnTo>
                      <a:pt x="86" y="89"/>
                    </a:lnTo>
                    <a:lnTo>
                      <a:pt x="86" y="27"/>
                    </a:lnTo>
                    <a:lnTo>
                      <a:pt x="21" y="83"/>
                    </a:lnTo>
                    <a:lnTo>
                      <a:pt x="21" y="318"/>
                    </a:lnTo>
                    <a:lnTo>
                      <a:pt x="23" y="325"/>
                    </a:lnTo>
                    <a:lnTo>
                      <a:pt x="29" y="327"/>
                    </a:lnTo>
                    <a:lnTo>
                      <a:pt x="243" y="327"/>
                    </a:lnTo>
                    <a:lnTo>
                      <a:pt x="247" y="326"/>
                    </a:lnTo>
                    <a:lnTo>
                      <a:pt x="249" y="325"/>
                    </a:lnTo>
                    <a:lnTo>
                      <a:pt x="251" y="322"/>
                    </a:lnTo>
                    <a:lnTo>
                      <a:pt x="252" y="318"/>
                    </a:lnTo>
                    <a:lnTo>
                      <a:pt x="252" y="305"/>
                    </a:lnTo>
                    <a:lnTo>
                      <a:pt x="273" y="305"/>
                    </a:lnTo>
                    <a:lnTo>
                      <a:pt x="273" y="318"/>
                    </a:lnTo>
                    <a:lnTo>
                      <a:pt x="271" y="330"/>
                    </a:lnTo>
                    <a:lnTo>
                      <a:pt x="265" y="340"/>
                    </a:lnTo>
                    <a:lnTo>
                      <a:pt x="255" y="346"/>
                    </a:lnTo>
                    <a:lnTo>
                      <a:pt x="243" y="348"/>
                    </a:lnTo>
                    <a:lnTo>
                      <a:pt x="29" y="348"/>
                    </a:lnTo>
                    <a:lnTo>
                      <a:pt x="18" y="346"/>
                    </a:lnTo>
                    <a:lnTo>
                      <a:pt x="8" y="340"/>
                    </a:lnTo>
                    <a:lnTo>
                      <a:pt x="2" y="330"/>
                    </a:lnTo>
                    <a:lnTo>
                      <a:pt x="0" y="318"/>
                    </a:lnTo>
                    <a:lnTo>
                      <a:pt x="0" y="77"/>
                    </a:lnTo>
                    <a:lnTo>
                      <a:pt x="1" y="75"/>
                    </a:lnTo>
                    <a:lnTo>
                      <a:pt x="2" y="74"/>
                    </a:lnTo>
                    <a:lnTo>
                      <a:pt x="3" y="71"/>
                    </a:lnTo>
                    <a:lnTo>
                      <a:pt x="4" y="70"/>
                    </a:lnTo>
                    <a:lnTo>
                      <a:pt x="83" y="2"/>
                    </a:lnTo>
                    <a:lnTo>
                      <a:pt x="8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>
                  <a:latin typeface="+mn-lt"/>
                </a:endParaRPr>
              </a:p>
            </p:txBody>
          </p:sp>
          <p:sp>
            <p:nvSpPr>
              <p:cNvPr id="46" name="Freeform 27"/>
              <p:cNvSpPr>
                <a:spLocks/>
              </p:cNvSpPr>
              <p:nvPr/>
            </p:nvSpPr>
            <p:spPr bwMode="auto">
              <a:xfrm>
                <a:off x="9103869" y="3852483"/>
                <a:ext cx="187743" cy="33412"/>
              </a:xfrm>
              <a:custGeom>
                <a:avLst/>
                <a:gdLst/>
                <a:ahLst/>
                <a:cxnLst>
                  <a:cxn ang="0">
                    <a:pos x="11" y="0"/>
                  </a:cxn>
                  <a:cxn ang="0">
                    <a:pos x="118" y="0"/>
                  </a:cxn>
                  <a:cxn ang="0">
                    <a:pos x="113" y="11"/>
                  </a:cxn>
                  <a:cxn ang="0">
                    <a:pos x="110" y="21"/>
                  </a:cxn>
                  <a:cxn ang="0">
                    <a:pos x="8" y="21"/>
                  </a:cxn>
                  <a:cxn ang="0">
                    <a:pos x="4" y="19"/>
                  </a:cxn>
                  <a:cxn ang="0">
                    <a:pos x="2" y="17"/>
                  </a:cxn>
                  <a:cxn ang="0">
                    <a:pos x="0" y="11"/>
                  </a:cxn>
                  <a:cxn ang="0">
                    <a:pos x="1" y="6"/>
                  </a:cxn>
                  <a:cxn ang="0">
                    <a:pos x="3" y="3"/>
                  </a:cxn>
                  <a:cxn ang="0">
                    <a:pos x="6" y="1"/>
                  </a:cxn>
                  <a:cxn ang="0">
                    <a:pos x="11" y="0"/>
                  </a:cxn>
                </a:cxnLst>
                <a:rect l="0" t="0" r="r" b="b"/>
                <a:pathLst>
                  <a:path w="118" h="21">
                    <a:moveTo>
                      <a:pt x="11" y="0"/>
                    </a:moveTo>
                    <a:lnTo>
                      <a:pt x="118" y="0"/>
                    </a:lnTo>
                    <a:lnTo>
                      <a:pt x="113" y="11"/>
                    </a:lnTo>
                    <a:lnTo>
                      <a:pt x="110" y="21"/>
                    </a:lnTo>
                    <a:lnTo>
                      <a:pt x="8" y="21"/>
                    </a:lnTo>
                    <a:lnTo>
                      <a:pt x="4" y="19"/>
                    </a:lnTo>
                    <a:lnTo>
                      <a:pt x="2" y="17"/>
                    </a:lnTo>
                    <a:lnTo>
                      <a:pt x="0" y="11"/>
                    </a:lnTo>
                    <a:lnTo>
                      <a:pt x="1" y="6"/>
                    </a:lnTo>
                    <a:lnTo>
                      <a:pt x="3" y="3"/>
                    </a:lnTo>
                    <a:lnTo>
                      <a:pt x="6" y="1"/>
                    </a:lnTo>
                    <a:lnTo>
                      <a:pt x="11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>
                  <a:latin typeface="+mn-lt"/>
                </a:endParaRPr>
              </a:p>
            </p:txBody>
          </p:sp>
          <p:sp>
            <p:nvSpPr>
              <p:cNvPr id="47" name="Freeform 28"/>
              <p:cNvSpPr>
                <a:spLocks/>
              </p:cNvSpPr>
              <p:nvPr/>
            </p:nvSpPr>
            <p:spPr bwMode="auto">
              <a:xfrm>
                <a:off x="9103869" y="3928853"/>
                <a:ext cx="173424" cy="33412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107" y="0"/>
                  </a:cxn>
                  <a:cxn ang="0">
                    <a:pos x="109" y="21"/>
                  </a:cxn>
                  <a:cxn ang="0">
                    <a:pos x="11" y="21"/>
                  </a:cxn>
                  <a:cxn ang="0">
                    <a:pos x="6" y="20"/>
                  </a:cxn>
                  <a:cxn ang="0">
                    <a:pos x="3" y="18"/>
                  </a:cxn>
                  <a:cxn ang="0">
                    <a:pos x="1" y="15"/>
                  </a:cxn>
                  <a:cxn ang="0">
                    <a:pos x="0" y="11"/>
                  </a:cxn>
                  <a:cxn ang="0">
                    <a:pos x="2" y="4"/>
                  </a:cxn>
                  <a:cxn ang="0">
                    <a:pos x="4" y="2"/>
                  </a:cxn>
                  <a:cxn ang="0">
                    <a:pos x="8" y="0"/>
                  </a:cxn>
                </a:cxnLst>
                <a:rect l="0" t="0" r="r" b="b"/>
                <a:pathLst>
                  <a:path w="109" h="21">
                    <a:moveTo>
                      <a:pt x="8" y="0"/>
                    </a:moveTo>
                    <a:lnTo>
                      <a:pt x="107" y="0"/>
                    </a:lnTo>
                    <a:lnTo>
                      <a:pt x="109" y="21"/>
                    </a:lnTo>
                    <a:lnTo>
                      <a:pt x="11" y="21"/>
                    </a:lnTo>
                    <a:lnTo>
                      <a:pt x="6" y="20"/>
                    </a:lnTo>
                    <a:lnTo>
                      <a:pt x="3" y="18"/>
                    </a:lnTo>
                    <a:lnTo>
                      <a:pt x="1" y="15"/>
                    </a:lnTo>
                    <a:lnTo>
                      <a:pt x="0" y="11"/>
                    </a:lnTo>
                    <a:lnTo>
                      <a:pt x="2" y="4"/>
                    </a:lnTo>
                    <a:lnTo>
                      <a:pt x="4" y="2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>
                  <a:latin typeface="+mn-lt"/>
                </a:endParaRPr>
              </a:p>
            </p:txBody>
          </p:sp>
          <p:sp>
            <p:nvSpPr>
              <p:cNvPr id="48" name="Freeform 29"/>
              <p:cNvSpPr>
                <a:spLocks/>
              </p:cNvSpPr>
              <p:nvPr/>
            </p:nvSpPr>
            <p:spPr bwMode="auto">
              <a:xfrm>
                <a:off x="9103869" y="4003631"/>
                <a:ext cx="214791" cy="35003"/>
              </a:xfrm>
              <a:custGeom>
                <a:avLst/>
                <a:gdLst/>
                <a:ahLst/>
                <a:cxnLst>
                  <a:cxn ang="0">
                    <a:pos x="11" y="0"/>
                  </a:cxn>
                  <a:cxn ang="0">
                    <a:pos x="120" y="0"/>
                  </a:cxn>
                  <a:cxn ang="0">
                    <a:pos x="126" y="12"/>
                  </a:cxn>
                  <a:cxn ang="0">
                    <a:pos x="135" y="22"/>
                  </a:cxn>
                  <a:cxn ang="0">
                    <a:pos x="8" y="22"/>
                  </a:cxn>
                  <a:cxn ang="0">
                    <a:pos x="4" y="19"/>
                  </a:cxn>
                  <a:cxn ang="0">
                    <a:pos x="2" y="17"/>
                  </a:cxn>
                  <a:cxn ang="0">
                    <a:pos x="0" y="11"/>
                  </a:cxn>
                  <a:cxn ang="0">
                    <a:pos x="1" y="7"/>
                  </a:cxn>
                  <a:cxn ang="0">
                    <a:pos x="3" y="3"/>
                  </a:cxn>
                  <a:cxn ang="0">
                    <a:pos x="6" y="1"/>
                  </a:cxn>
                  <a:cxn ang="0">
                    <a:pos x="11" y="0"/>
                  </a:cxn>
                </a:cxnLst>
                <a:rect l="0" t="0" r="r" b="b"/>
                <a:pathLst>
                  <a:path w="135" h="22">
                    <a:moveTo>
                      <a:pt x="11" y="0"/>
                    </a:moveTo>
                    <a:lnTo>
                      <a:pt x="120" y="0"/>
                    </a:lnTo>
                    <a:lnTo>
                      <a:pt x="126" y="12"/>
                    </a:lnTo>
                    <a:lnTo>
                      <a:pt x="135" y="22"/>
                    </a:lnTo>
                    <a:lnTo>
                      <a:pt x="8" y="22"/>
                    </a:lnTo>
                    <a:lnTo>
                      <a:pt x="4" y="19"/>
                    </a:lnTo>
                    <a:lnTo>
                      <a:pt x="2" y="17"/>
                    </a:lnTo>
                    <a:lnTo>
                      <a:pt x="0" y="11"/>
                    </a:lnTo>
                    <a:lnTo>
                      <a:pt x="1" y="7"/>
                    </a:lnTo>
                    <a:lnTo>
                      <a:pt x="3" y="3"/>
                    </a:lnTo>
                    <a:lnTo>
                      <a:pt x="6" y="1"/>
                    </a:lnTo>
                    <a:lnTo>
                      <a:pt x="11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>
                  <a:latin typeface="+mn-lt"/>
                </a:endParaRPr>
              </a:p>
            </p:txBody>
          </p:sp>
        </p:grpSp>
        <p:sp>
          <p:nvSpPr>
            <p:cNvPr id="40" name="Freeform 22"/>
            <p:cNvSpPr>
              <a:spLocks/>
            </p:cNvSpPr>
            <p:nvPr/>
          </p:nvSpPr>
          <p:spPr bwMode="auto">
            <a:xfrm rot="10800000">
              <a:off x="8027630" y="5626215"/>
              <a:ext cx="289857" cy="37894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89" y="0"/>
                </a:cxn>
                <a:cxn ang="0">
                  <a:pos x="203" y="2"/>
                </a:cxn>
                <a:cxn ang="0">
                  <a:pos x="214" y="8"/>
                </a:cxn>
                <a:cxn ang="0">
                  <a:pos x="223" y="17"/>
                </a:cxn>
                <a:cxn ang="0">
                  <a:pos x="229" y="29"/>
                </a:cxn>
                <a:cxn ang="0">
                  <a:pos x="231" y="43"/>
                </a:cxn>
                <a:cxn ang="0">
                  <a:pos x="231" y="302"/>
                </a:cxn>
                <a:cxn ang="0">
                  <a:pos x="211" y="302"/>
                </a:cxn>
                <a:cxn ang="0">
                  <a:pos x="211" y="43"/>
                </a:cxn>
                <a:cxn ang="0">
                  <a:pos x="207" y="32"/>
                </a:cxn>
                <a:cxn ang="0">
                  <a:pos x="200" y="24"/>
                </a:cxn>
                <a:cxn ang="0">
                  <a:pos x="189" y="21"/>
                </a:cxn>
                <a:cxn ang="0">
                  <a:pos x="0" y="21"/>
                </a:cxn>
                <a:cxn ang="0">
                  <a:pos x="0" y="0"/>
                </a:cxn>
              </a:cxnLst>
              <a:rect l="0" t="0" r="r" b="b"/>
              <a:pathLst>
                <a:path w="231" h="302">
                  <a:moveTo>
                    <a:pt x="0" y="0"/>
                  </a:moveTo>
                  <a:lnTo>
                    <a:pt x="189" y="0"/>
                  </a:lnTo>
                  <a:lnTo>
                    <a:pt x="203" y="2"/>
                  </a:lnTo>
                  <a:lnTo>
                    <a:pt x="214" y="8"/>
                  </a:lnTo>
                  <a:lnTo>
                    <a:pt x="223" y="17"/>
                  </a:lnTo>
                  <a:lnTo>
                    <a:pt x="229" y="29"/>
                  </a:lnTo>
                  <a:lnTo>
                    <a:pt x="231" y="43"/>
                  </a:lnTo>
                  <a:lnTo>
                    <a:pt x="231" y="302"/>
                  </a:lnTo>
                  <a:lnTo>
                    <a:pt x="211" y="302"/>
                  </a:lnTo>
                  <a:lnTo>
                    <a:pt x="211" y="43"/>
                  </a:lnTo>
                  <a:lnTo>
                    <a:pt x="207" y="32"/>
                  </a:lnTo>
                  <a:lnTo>
                    <a:pt x="200" y="24"/>
                  </a:lnTo>
                  <a:lnTo>
                    <a:pt x="189" y="21"/>
                  </a:lnTo>
                  <a:lnTo>
                    <a:pt x="0" y="21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latin typeface="+mn-lt"/>
              </a:endParaRPr>
            </a:p>
          </p:txBody>
        </p:sp>
        <p:sp>
          <p:nvSpPr>
            <p:cNvPr id="41" name="Freeform 22"/>
            <p:cNvSpPr>
              <a:spLocks/>
            </p:cNvSpPr>
            <p:nvPr/>
          </p:nvSpPr>
          <p:spPr bwMode="auto">
            <a:xfrm rot="10800000">
              <a:off x="7960552" y="5694795"/>
              <a:ext cx="289857" cy="37894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89" y="0"/>
                </a:cxn>
                <a:cxn ang="0">
                  <a:pos x="203" y="2"/>
                </a:cxn>
                <a:cxn ang="0">
                  <a:pos x="214" y="8"/>
                </a:cxn>
                <a:cxn ang="0">
                  <a:pos x="223" y="17"/>
                </a:cxn>
                <a:cxn ang="0">
                  <a:pos x="229" y="29"/>
                </a:cxn>
                <a:cxn ang="0">
                  <a:pos x="231" y="43"/>
                </a:cxn>
                <a:cxn ang="0">
                  <a:pos x="231" y="302"/>
                </a:cxn>
                <a:cxn ang="0">
                  <a:pos x="211" y="302"/>
                </a:cxn>
                <a:cxn ang="0">
                  <a:pos x="211" y="43"/>
                </a:cxn>
                <a:cxn ang="0">
                  <a:pos x="207" y="32"/>
                </a:cxn>
                <a:cxn ang="0">
                  <a:pos x="200" y="24"/>
                </a:cxn>
                <a:cxn ang="0">
                  <a:pos x="189" y="21"/>
                </a:cxn>
                <a:cxn ang="0">
                  <a:pos x="0" y="21"/>
                </a:cxn>
                <a:cxn ang="0">
                  <a:pos x="0" y="0"/>
                </a:cxn>
              </a:cxnLst>
              <a:rect l="0" t="0" r="r" b="b"/>
              <a:pathLst>
                <a:path w="231" h="302">
                  <a:moveTo>
                    <a:pt x="0" y="0"/>
                  </a:moveTo>
                  <a:lnTo>
                    <a:pt x="189" y="0"/>
                  </a:lnTo>
                  <a:lnTo>
                    <a:pt x="203" y="2"/>
                  </a:lnTo>
                  <a:lnTo>
                    <a:pt x="214" y="8"/>
                  </a:lnTo>
                  <a:lnTo>
                    <a:pt x="223" y="17"/>
                  </a:lnTo>
                  <a:lnTo>
                    <a:pt x="229" y="29"/>
                  </a:lnTo>
                  <a:lnTo>
                    <a:pt x="231" y="43"/>
                  </a:lnTo>
                  <a:lnTo>
                    <a:pt x="231" y="302"/>
                  </a:lnTo>
                  <a:lnTo>
                    <a:pt x="211" y="302"/>
                  </a:lnTo>
                  <a:lnTo>
                    <a:pt x="211" y="43"/>
                  </a:lnTo>
                  <a:lnTo>
                    <a:pt x="207" y="32"/>
                  </a:lnTo>
                  <a:lnTo>
                    <a:pt x="200" y="24"/>
                  </a:lnTo>
                  <a:lnTo>
                    <a:pt x="189" y="21"/>
                  </a:lnTo>
                  <a:lnTo>
                    <a:pt x="0" y="21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latin typeface="+mn-lt"/>
              </a:endParaRPr>
            </a:p>
          </p:txBody>
        </p:sp>
        <p:grpSp>
          <p:nvGrpSpPr>
            <p:cNvPr id="42" name="Группа 41"/>
            <p:cNvGrpSpPr/>
            <p:nvPr/>
          </p:nvGrpSpPr>
          <p:grpSpPr>
            <a:xfrm>
              <a:off x="8323011" y="5600813"/>
              <a:ext cx="224300" cy="224301"/>
              <a:chOff x="-489249" y="3514168"/>
              <a:chExt cx="315976" cy="315977"/>
            </a:xfrm>
            <a:grpFill/>
          </p:grpSpPr>
          <p:sp>
            <p:nvSpPr>
              <p:cNvPr id="43" name="Freeform 335"/>
              <p:cNvSpPr>
                <a:spLocks/>
              </p:cNvSpPr>
              <p:nvPr/>
            </p:nvSpPr>
            <p:spPr bwMode="auto">
              <a:xfrm>
                <a:off x="-406454" y="3607102"/>
                <a:ext cx="155453" cy="130109"/>
              </a:xfrm>
              <a:custGeom>
                <a:avLst/>
                <a:gdLst/>
                <a:ahLst/>
                <a:cxnLst>
                  <a:cxn ang="0">
                    <a:pos x="76" y="0"/>
                  </a:cxn>
                  <a:cxn ang="0">
                    <a:pos x="92" y="13"/>
                  </a:cxn>
                  <a:cxn ang="0">
                    <a:pos x="43" y="77"/>
                  </a:cxn>
                  <a:cxn ang="0">
                    <a:pos x="0" y="43"/>
                  </a:cxn>
                  <a:cxn ang="0">
                    <a:pos x="14" y="27"/>
                  </a:cxn>
                  <a:cxn ang="0">
                    <a:pos x="39" y="47"/>
                  </a:cxn>
                  <a:cxn ang="0">
                    <a:pos x="76" y="0"/>
                  </a:cxn>
                </a:cxnLst>
                <a:rect l="0" t="0" r="r" b="b"/>
                <a:pathLst>
                  <a:path w="92" h="77">
                    <a:moveTo>
                      <a:pt x="76" y="0"/>
                    </a:moveTo>
                    <a:lnTo>
                      <a:pt x="92" y="13"/>
                    </a:lnTo>
                    <a:lnTo>
                      <a:pt x="43" y="77"/>
                    </a:lnTo>
                    <a:lnTo>
                      <a:pt x="0" y="43"/>
                    </a:lnTo>
                    <a:lnTo>
                      <a:pt x="14" y="27"/>
                    </a:lnTo>
                    <a:lnTo>
                      <a:pt x="39" y="47"/>
                    </a:lnTo>
                    <a:lnTo>
                      <a:pt x="7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>
                  <a:latin typeface="+mn-lt"/>
                </a:endParaRPr>
              </a:p>
            </p:txBody>
          </p:sp>
          <p:sp>
            <p:nvSpPr>
              <p:cNvPr id="44" name="Freeform 336"/>
              <p:cNvSpPr>
                <a:spLocks noEditPoints="1"/>
              </p:cNvSpPr>
              <p:nvPr/>
            </p:nvSpPr>
            <p:spPr bwMode="auto">
              <a:xfrm>
                <a:off x="-489249" y="3514168"/>
                <a:ext cx="315976" cy="315977"/>
              </a:xfrm>
              <a:custGeom>
                <a:avLst/>
                <a:gdLst/>
                <a:ahLst/>
                <a:cxnLst>
                  <a:cxn ang="0">
                    <a:pos x="94" y="21"/>
                  </a:cxn>
                  <a:cxn ang="0">
                    <a:pos x="75" y="23"/>
                  </a:cxn>
                  <a:cxn ang="0">
                    <a:pos x="57" y="31"/>
                  </a:cxn>
                  <a:cxn ang="0">
                    <a:pos x="43" y="43"/>
                  </a:cxn>
                  <a:cxn ang="0">
                    <a:pos x="31" y="56"/>
                  </a:cxn>
                  <a:cxn ang="0">
                    <a:pos x="24" y="75"/>
                  </a:cxn>
                  <a:cxn ang="0">
                    <a:pos x="21" y="94"/>
                  </a:cxn>
                  <a:cxn ang="0">
                    <a:pos x="24" y="113"/>
                  </a:cxn>
                  <a:cxn ang="0">
                    <a:pos x="31" y="130"/>
                  </a:cxn>
                  <a:cxn ang="0">
                    <a:pos x="43" y="144"/>
                  </a:cxn>
                  <a:cxn ang="0">
                    <a:pos x="57" y="156"/>
                  </a:cxn>
                  <a:cxn ang="0">
                    <a:pos x="75" y="163"/>
                  </a:cxn>
                  <a:cxn ang="0">
                    <a:pos x="94" y="165"/>
                  </a:cxn>
                  <a:cxn ang="0">
                    <a:pos x="113" y="163"/>
                  </a:cxn>
                  <a:cxn ang="0">
                    <a:pos x="131" y="156"/>
                  </a:cxn>
                  <a:cxn ang="0">
                    <a:pos x="146" y="144"/>
                  </a:cxn>
                  <a:cxn ang="0">
                    <a:pos x="157" y="130"/>
                  </a:cxn>
                  <a:cxn ang="0">
                    <a:pos x="165" y="113"/>
                  </a:cxn>
                  <a:cxn ang="0">
                    <a:pos x="167" y="94"/>
                  </a:cxn>
                  <a:cxn ang="0">
                    <a:pos x="165" y="75"/>
                  </a:cxn>
                  <a:cxn ang="0">
                    <a:pos x="157" y="56"/>
                  </a:cxn>
                  <a:cxn ang="0">
                    <a:pos x="146" y="43"/>
                  </a:cxn>
                  <a:cxn ang="0">
                    <a:pos x="131" y="31"/>
                  </a:cxn>
                  <a:cxn ang="0">
                    <a:pos x="113" y="23"/>
                  </a:cxn>
                  <a:cxn ang="0">
                    <a:pos x="94" y="21"/>
                  </a:cxn>
                  <a:cxn ang="0">
                    <a:pos x="94" y="0"/>
                  </a:cxn>
                  <a:cxn ang="0">
                    <a:pos x="116" y="2"/>
                  </a:cxn>
                  <a:cxn ang="0">
                    <a:pos x="135" y="9"/>
                  </a:cxn>
                  <a:cxn ang="0">
                    <a:pos x="152" y="20"/>
                  </a:cxn>
                  <a:cxn ang="0">
                    <a:pos x="167" y="35"/>
                  </a:cxn>
                  <a:cxn ang="0">
                    <a:pos x="178" y="52"/>
                  </a:cxn>
                  <a:cxn ang="0">
                    <a:pos x="185" y="72"/>
                  </a:cxn>
                  <a:cxn ang="0">
                    <a:pos x="187" y="94"/>
                  </a:cxn>
                  <a:cxn ang="0">
                    <a:pos x="185" y="115"/>
                  </a:cxn>
                  <a:cxn ang="0">
                    <a:pos x="178" y="134"/>
                  </a:cxn>
                  <a:cxn ang="0">
                    <a:pos x="167" y="152"/>
                  </a:cxn>
                  <a:cxn ang="0">
                    <a:pos x="152" y="167"/>
                  </a:cxn>
                  <a:cxn ang="0">
                    <a:pos x="135" y="177"/>
                  </a:cxn>
                  <a:cxn ang="0">
                    <a:pos x="116" y="185"/>
                  </a:cxn>
                  <a:cxn ang="0">
                    <a:pos x="94" y="187"/>
                  </a:cxn>
                  <a:cxn ang="0">
                    <a:pos x="73" y="185"/>
                  </a:cxn>
                  <a:cxn ang="0">
                    <a:pos x="54" y="177"/>
                  </a:cxn>
                  <a:cxn ang="0">
                    <a:pos x="35" y="167"/>
                  </a:cxn>
                  <a:cxn ang="0">
                    <a:pos x="21" y="152"/>
                  </a:cxn>
                  <a:cxn ang="0">
                    <a:pos x="10" y="134"/>
                  </a:cxn>
                  <a:cxn ang="0">
                    <a:pos x="2" y="115"/>
                  </a:cxn>
                  <a:cxn ang="0">
                    <a:pos x="0" y="94"/>
                  </a:cxn>
                  <a:cxn ang="0">
                    <a:pos x="2" y="72"/>
                  </a:cxn>
                  <a:cxn ang="0">
                    <a:pos x="10" y="52"/>
                  </a:cxn>
                  <a:cxn ang="0">
                    <a:pos x="21" y="35"/>
                  </a:cxn>
                  <a:cxn ang="0">
                    <a:pos x="35" y="20"/>
                  </a:cxn>
                  <a:cxn ang="0">
                    <a:pos x="54" y="9"/>
                  </a:cxn>
                  <a:cxn ang="0">
                    <a:pos x="73" y="2"/>
                  </a:cxn>
                  <a:cxn ang="0">
                    <a:pos x="94" y="0"/>
                  </a:cxn>
                </a:cxnLst>
                <a:rect l="0" t="0" r="r" b="b"/>
                <a:pathLst>
                  <a:path w="187" h="187">
                    <a:moveTo>
                      <a:pt x="94" y="21"/>
                    </a:moveTo>
                    <a:lnTo>
                      <a:pt x="75" y="23"/>
                    </a:lnTo>
                    <a:lnTo>
                      <a:pt x="57" y="31"/>
                    </a:lnTo>
                    <a:lnTo>
                      <a:pt x="43" y="43"/>
                    </a:lnTo>
                    <a:lnTo>
                      <a:pt x="31" y="56"/>
                    </a:lnTo>
                    <a:lnTo>
                      <a:pt x="24" y="75"/>
                    </a:lnTo>
                    <a:lnTo>
                      <a:pt x="21" y="94"/>
                    </a:lnTo>
                    <a:lnTo>
                      <a:pt x="24" y="113"/>
                    </a:lnTo>
                    <a:lnTo>
                      <a:pt x="31" y="130"/>
                    </a:lnTo>
                    <a:lnTo>
                      <a:pt x="43" y="144"/>
                    </a:lnTo>
                    <a:lnTo>
                      <a:pt x="57" y="156"/>
                    </a:lnTo>
                    <a:lnTo>
                      <a:pt x="75" y="163"/>
                    </a:lnTo>
                    <a:lnTo>
                      <a:pt x="94" y="165"/>
                    </a:lnTo>
                    <a:lnTo>
                      <a:pt x="113" y="163"/>
                    </a:lnTo>
                    <a:lnTo>
                      <a:pt x="131" y="156"/>
                    </a:lnTo>
                    <a:lnTo>
                      <a:pt x="146" y="144"/>
                    </a:lnTo>
                    <a:lnTo>
                      <a:pt x="157" y="130"/>
                    </a:lnTo>
                    <a:lnTo>
                      <a:pt x="165" y="113"/>
                    </a:lnTo>
                    <a:lnTo>
                      <a:pt x="167" y="94"/>
                    </a:lnTo>
                    <a:lnTo>
                      <a:pt x="165" y="75"/>
                    </a:lnTo>
                    <a:lnTo>
                      <a:pt x="157" y="56"/>
                    </a:lnTo>
                    <a:lnTo>
                      <a:pt x="146" y="43"/>
                    </a:lnTo>
                    <a:lnTo>
                      <a:pt x="131" y="31"/>
                    </a:lnTo>
                    <a:lnTo>
                      <a:pt x="113" y="23"/>
                    </a:lnTo>
                    <a:lnTo>
                      <a:pt x="94" y="21"/>
                    </a:lnTo>
                    <a:close/>
                    <a:moveTo>
                      <a:pt x="94" y="0"/>
                    </a:moveTo>
                    <a:lnTo>
                      <a:pt x="116" y="2"/>
                    </a:lnTo>
                    <a:lnTo>
                      <a:pt x="135" y="9"/>
                    </a:lnTo>
                    <a:lnTo>
                      <a:pt x="152" y="20"/>
                    </a:lnTo>
                    <a:lnTo>
                      <a:pt x="167" y="35"/>
                    </a:lnTo>
                    <a:lnTo>
                      <a:pt x="178" y="52"/>
                    </a:lnTo>
                    <a:lnTo>
                      <a:pt x="185" y="72"/>
                    </a:lnTo>
                    <a:lnTo>
                      <a:pt x="187" y="94"/>
                    </a:lnTo>
                    <a:lnTo>
                      <a:pt x="185" y="115"/>
                    </a:lnTo>
                    <a:lnTo>
                      <a:pt x="178" y="134"/>
                    </a:lnTo>
                    <a:lnTo>
                      <a:pt x="167" y="152"/>
                    </a:lnTo>
                    <a:lnTo>
                      <a:pt x="152" y="167"/>
                    </a:lnTo>
                    <a:lnTo>
                      <a:pt x="135" y="177"/>
                    </a:lnTo>
                    <a:lnTo>
                      <a:pt x="116" y="185"/>
                    </a:lnTo>
                    <a:lnTo>
                      <a:pt x="94" y="187"/>
                    </a:lnTo>
                    <a:lnTo>
                      <a:pt x="73" y="185"/>
                    </a:lnTo>
                    <a:lnTo>
                      <a:pt x="54" y="177"/>
                    </a:lnTo>
                    <a:lnTo>
                      <a:pt x="35" y="167"/>
                    </a:lnTo>
                    <a:lnTo>
                      <a:pt x="21" y="152"/>
                    </a:lnTo>
                    <a:lnTo>
                      <a:pt x="10" y="134"/>
                    </a:lnTo>
                    <a:lnTo>
                      <a:pt x="2" y="115"/>
                    </a:lnTo>
                    <a:lnTo>
                      <a:pt x="0" y="94"/>
                    </a:lnTo>
                    <a:lnTo>
                      <a:pt x="2" y="72"/>
                    </a:lnTo>
                    <a:lnTo>
                      <a:pt x="10" y="52"/>
                    </a:lnTo>
                    <a:lnTo>
                      <a:pt x="21" y="35"/>
                    </a:lnTo>
                    <a:lnTo>
                      <a:pt x="35" y="20"/>
                    </a:lnTo>
                    <a:lnTo>
                      <a:pt x="54" y="9"/>
                    </a:lnTo>
                    <a:lnTo>
                      <a:pt x="73" y="2"/>
                    </a:lnTo>
                    <a:lnTo>
                      <a:pt x="9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>
                  <a:latin typeface="+mn-lt"/>
                </a:endParaRPr>
              </a:p>
            </p:txBody>
          </p:sp>
        </p:grpSp>
      </p:grpSp>
      <p:grpSp>
        <p:nvGrpSpPr>
          <p:cNvPr id="49" name="Группа 48"/>
          <p:cNvGrpSpPr/>
          <p:nvPr/>
        </p:nvGrpSpPr>
        <p:grpSpPr>
          <a:xfrm>
            <a:off x="35496" y="5301280"/>
            <a:ext cx="586759" cy="648000"/>
            <a:chOff x="7960552" y="5491908"/>
            <a:chExt cx="586759" cy="581833"/>
          </a:xfrm>
          <a:solidFill>
            <a:srgbClr val="948A54"/>
          </a:solidFill>
        </p:grpSpPr>
        <p:grpSp>
          <p:nvGrpSpPr>
            <p:cNvPr id="50" name="Группа 49"/>
            <p:cNvGrpSpPr/>
            <p:nvPr/>
          </p:nvGrpSpPr>
          <p:grpSpPr>
            <a:xfrm>
              <a:off x="8087494" y="5491908"/>
              <a:ext cx="344105" cy="438640"/>
              <a:chOff x="9017953" y="3602689"/>
              <a:chExt cx="434354" cy="553682"/>
            </a:xfrm>
            <a:grpFill/>
          </p:grpSpPr>
          <p:sp>
            <p:nvSpPr>
              <p:cNvPr id="56" name="Freeform 26"/>
              <p:cNvSpPr>
                <a:spLocks/>
              </p:cNvSpPr>
              <p:nvPr/>
            </p:nvSpPr>
            <p:spPr bwMode="auto">
              <a:xfrm>
                <a:off x="9017953" y="3602689"/>
                <a:ext cx="434354" cy="553682"/>
              </a:xfrm>
              <a:custGeom>
                <a:avLst/>
                <a:gdLst/>
                <a:ahLst/>
                <a:cxnLst>
                  <a:cxn ang="0">
                    <a:pos x="89" y="0"/>
                  </a:cxn>
                  <a:cxn ang="0">
                    <a:pos x="243" y="0"/>
                  </a:cxn>
                  <a:cxn ang="0">
                    <a:pos x="255" y="2"/>
                  </a:cxn>
                  <a:cxn ang="0">
                    <a:pos x="265" y="8"/>
                  </a:cxn>
                  <a:cxn ang="0">
                    <a:pos x="271" y="18"/>
                  </a:cxn>
                  <a:cxn ang="0">
                    <a:pos x="273" y="30"/>
                  </a:cxn>
                  <a:cxn ang="0">
                    <a:pos x="273" y="65"/>
                  </a:cxn>
                  <a:cxn ang="0">
                    <a:pos x="252" y="65"/>
                  </a:cxn>
                  <a:cxn ang="0">
                    <a:pos x="252" y="27"/>
                  </a:cxn>
                  <a:cxn ang="0">
                    <a:pos x="250" y="24"/>
                  </a:cxn>
                  <a:cxn ang="0">
                    <a:pos x="249" y="22"/>
                  </a:cxn>
                  <a:cxn ang="0">
                    <a:pos x="245" y="21"/>
                  </a:cxn>
                  <a:cxn ang="0">
                    <a:pos x="108" y="21"/>
                  </a:cxn>
                  <a:cxn ang="0">
                    <a:pos x="108" y="110"/>
                  </a:cxn>
                  <a:cxn ang="0">
                    <a:pos x="54" y="110"/>
                  </a:cxn>
                  <a:cxn ang="0">
                    <a:pos x="54" y="89"/>
                  </a:cxn>
                  <a:cxn ang="0">
                    <a:pos x="86" y="89"/>
                  </a:cxn>
                  <a:cxn ang="0">
                    <a:pos x="86" y="27"/>
                  </a:cxn>
                  <a:cxn ang="0">
                    <a:pos x="21" y="83"/>
                  </a:cxn>
                  <a:cxn ang="0">
                    <a:pos x="21" y="318"/>
                  </a:cxn>
                  <a:cxn ang="0">
                    <a:pos x="23" y="325"/>
                  </a:cxn>
                  <a:cxn ang="0">
                    <a:pos x="29" y="327"/>
                  </a:cxn>
                  <a:cxn ang="0">
                    <a:pos x="243" y="327"/>
                  </a:cxn>
                  <a:cxn ang="0">
                    <a:pos x="247" y="326"/>
                  </a:cxn>
                  <a:cxn ang="0">
                    <a:pos x="249" y="325"/>
                  </a:cxn>
                  <a:cxn ang="0">
                    <a:pos x="251" y="322"/>
                  </a:cxn>
                  <a:cxn ang="0">
                    <a:pos x="252" y="318"/>
                  </a:cxn>
                  <a:cxn ang="0">
                    <a:pos x="252" y="305"/>
                  </a:cxn>
                  <a:cxn ang="0">
                    <a:pos x="273" y="305"/>
                  </a:cxn>
                  <a:cxn ang="0">
                    <a:pos x="273" y="318"/>
                  </a:cxn>
                  <a:cxn ang="0">
                    <a:pos x="271" y="330"/>
                  </a:cxn>
                  <a:cxn ang="0">
                    <a:pos x="265" y="340"/>
                  </a:cxn>
                  <a:cxn ang="0">
                    <a:pos x="255" y="346"/>
                  </a:cxn>
                  <a:cxn ang="0">
                    <a:pos x="243" y="348"/>
                  </a:cxn>
                  <a:cxn ang="0">
                    <a:pos x="29" y="348"/>
                  </a:cxn>
                  <a:cxn ang="0">
                    <a:pos x="18" y="346"/>
                  </a:cxn>
                  <a:cxn ang="0">
                    <a:pos x="8" y="340"/>
                  </a:cxn>
                  <a:cxn ang="0">
                    <a:pos x="2" y="330"/>
                  </a:cxn>
                  <a:cxn ang="0">
                    <a:pos x="0" y="318"/>
                  </a:cxn>
                  <a:cxn ang="0">
                    <a:pos x="0" y="77"/>
                  </a:cxn>
                  <a:cxn ang="0">
                    <a:pos x="1" y="75"/>
                  </a:cxn>
                  <a:cxn ang="0">
                    <a:pos x="2" y="74"/>
                  </a:cxn>
                  <a:cxn ang="0">
                    <a:pos x="3" y="71"/>
                  </a:cxn>
                  <a:cxn ang="0">
                    <a:pos x="4" y="70"/>
                  </a:cxn>
                  <a:cxn ang="0">
                    <a:pos x="83" y="2"/>
                  </a:cxn>
                  <a:cxn ang="0">
                    <a:pos x="89" y="0"/>
                  </a:cxn>
                </a:cxnLst>
                <a:rect l="0" t="0" r="r" b="b"/>
                <a:pathLst>
                  <a:path w="273" h="348">
                    <a:moveTo>
                      <a:pt x="89" y="0"/>
                    </a:moveTo>
                    <a:lnTo>
                      <a:pt x="243" y="0"/>
                    </a:lnTo>
                    <a:lnTo>
                      <a:pt x="255" y="2"/>
                    </a:lnTo>
                    <a:lnTo>
                      <a:pt x="265" y="8"/>
                    </a:lnTo>
                    <a:lnTo>
                      <a:pt x="271" y="18"/>
                    </a:lnTo>
                    <a:lnTo>
                      <a:pt x="273" y="30"/>
                    </a:lnTo>
                    <a:lnTo>
                      <a:pt x="273" y="65"/>
                    </a:lnTo>
                    <a:lnTo>
                      <a:pt x="252" y="65"/>
                    </a:lnTo>
                    <a:lnTo>
                      <a:pt x="252" y="27"/>
                    </a:lnTo>
                    <a:lnTo>
                      <a:pt x="250" y="24"/>
                    </a:lnTo>
                    <a:lnTo>
                      <a:pt x="249" y="22"/>
                    </a:lnTo>
                    <a:lnTo>
                      <a:pt x="245" y="21"/>
                    </a:lnTo>
                    <a:lnTo>
                      <a:pt x="108" y="21"/>
                    </a:lnTo>
                    <a:lnTo>
                      <a:pt x="108" y="110"/>
                    </a:lnTo>
                    <a:lnTo>
                      <a:pt x="54" y="110"/>
                    </a:lnTo>
                    <a:lnTo>
                      <a:pt x="54" y="89"/>
                    </a:lnTo>
                    <a:lnTo>
                      <a:pt x="86" y="89"/>
                    </a:lnTo>
                    <a:lnTo>
                      <a:pt x="86" y="27"/>
                    </a:lnTo>
                    <a:lnTo>
                      <a:pt x="21" y="83"/>
                    </a:lnTo>
                    <a:lnTo>
                      <a:pt x="21" y="318"/>
                    </a:lnTo>
                    <a:lnTo>
                      <a:pt x="23" y="325"/>
                    </a:lnTo>
                    <a:lnTo>
                      <a:pt x="29" y="327"/>
                    </a:lnTo>
                    <a:lnTo>
                      <a:pt x="243" y="327"/>
                    </a:lnTo>
                    <a:lnTo>
                      <a:pt x="247" y="326"/>
                    </a:lnTo>
                    <a:lnTo>
                      <a:pt x="249" y="325"/>
                    </a:lnTo>
                    <a:lnTo>
                      <a:pt x="251" y="322"/>
                    </a:lnTo>
                    <a:lnTo>
                      <a:pt x="252" y="318"/>
                    </a:lnTo>
                    <a:lnTo>
                      <a:pt x="252" y="305"/>
                    </a:lnTo>
                    <a:lnTo>
                      <a:pt x="273" y="305"/>
                    </a:lnTo>
                    <a:lnTo>
                      <a:pt x="273" y="318"/>
                    </a:lnTo>
                    <a:lnTo>
                      <a:pt x="271" y="330"/>
                    </a:lnTo>
                    <a:lnTo>
                      <a:pt x="265" y="340"/>
                    </a:lnTo>
                    <a:lnTo>
                      <a:pt x="255" y="346"/>
                    </a:lnTo>
                    <a:lnTo>
                      <a:pt x="243" y="348"/>
                    </a:lnTo>
                    <a:lnTo>
                      <a:pt x="29" y="348"/>
                    </a:lnTo>
                    <a:lnTo>
                      <a:pt x="18" y="346"/>
                    </a:lnTo>
                    <a:lnTo>
                      <a:pt x="8" y="340"/>
                    </a:lnTo>
                    <a:lnTo>
                      <a:pt x="2" y="330"/>
                    </a:lnTo>
                    <a:lnTo>
                      <a:pt x="0" y="318"/>
                    </a:lnTo>
                    <a:lnTo>
                      <a:pt x="0" y="77"/>
                    </a:lnTo>
                    <a:lnTo>
                      <a:pt x="1" y="75"/>
                    </a:lnTo>
                    <a:lnTo>
                      <a:pt x="2" y="74"/>
                    </a:lnTo>
                    <a:lnTo>
                      <a:pt x="3" y="71"/>
                    </a:lnTo>
                    <a:lnTo>
                      <a:pt x="4" y="70"/>
                    </a:lnTo>
                    <a:lnTo>
                      <a:pt x="83" y="2"/>
                    </a:lnTo>
                    <a:lnTo>
                      <a:pt x="8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>
                  <a:latin typeface="+mn-lt"/>
                </a:endParaRPr>
              </a:p>
            </p:txBody>
          </p:sp>
          <p:sp>
            <p:nvSpPr>
              <p:cNvPr id="57" name="Freeform 27"/>
              <p:cNvSpPr>
                <a:spLocks/>
              </p:cNvSpPr>
              <p:nvPr/>
            </p:nvSpPr>
            <p:spPr bwMode="auto">
              <a:xfrm>
                <a:off x="9103869" y="3852483"/>
                <a:ext cx="187743" cy="33412"/>
              </a:xfrm>
              <a:custGeom>
                <a:avLst/>
                <a:gdLst/>
                <a:ahLst/>
                <a:cxnLst>
                  <a:cxn ang="0">
                    <a:pos x="11" y="0"/>
                  </a:cxn>
                  <a:cxn ang="0">
                    <a:pos x="118" y="0"/>
                  </a:cxn>
                  <a:cxn ang="0">
                    <a:pos x="113" y="11"/>
                  </a:cxn>
                  <a:cxn ang="0">
                    <a:pos x="110" y="21"/>
                  </a:cxn>
                  <a:cxn ang="0">
                    <a:pos x="8" y="21"/>
                  </a:cxn>
                  <a:cxn ang="0">
                    <a:pos x="4" y="19"/>
                  </a:cxn>
                  <a:cxn ang="0">
                    <a:pos x="2" y="17"/>
                  </a:cxn>
                  <a:cxn ang="0">
                    <a:pos x="0" y="11"/>
                  </a:cxn>
                  <a:cxn ang="0">
                    <a:pos x="1" y="6"/>
                  </a:cxn>
                  <a:cxn ang="0">
                    <a:pos x="3" y="3"/>
                  </a:cxn>
                  <a:cxn ang="0">
                    <a:pos x="6" y="1"/>
                  </a:cxn>
                  <a:cxn ang="0">
                    <a:pos x="11" y="0"/>
                  </a:cxn>
                </a:cxnLst>
                <a:rect l="0" t="0" r="r" b="b"/>
                <a:pathLst>
                  <a:path w="118" h="21">
                    <a:moveTo>
                      <a:pt x="11" y="0"/>
                    </a:moveTo>
                    <a:lnTo>
                      <a:pt x="118" y="0"/>
                    </a:lnTo>
                    <a:lnTo>
                      <a:pt x="113" y="11"/>
                    </a:lnTo>
                    <a:lnTo>
                      <a:pt x="110" y="21"/>
                    </a:lnTo>
                    <a:lnTo>
                      <a:pt x="8" y="21"/>
                    </a:lnTo>
                    <a:lnTo>
                      <a:pt x="4" y="19"/>
                    </a:lnTo>
                    <a:lnTo>
                      <a:pt x="2" y="17"/>
                    </a:lnTo>
                    <a:lnTo>
                      <a:pt x="0" y="11"/>
                    </a:lnTo>
                    <a:lnTo>
                      <a:pt x="1" y="6"/>
                    </a:lnTo>
                    <a:lnTo>
                      <a:pt x="3" y="3"/>
                    </a:lnTo>
                    <a:lnTo>
                      <a:pt x="6" y="1"/>
                    </a:lnTo>
                    <a:lnTo>
                      <a:pt x="11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>
                  <a:latin typeface="+mn-lt"/>
                </a:endParaRPr>
              </a:p>
            </p:txBody>
          </p:sp>
          <p:sp>
            <p:nvSpPr>
              <p:cNvPr id="58" name="Freeform 28"/>
              <p:cNvSpPr>
                <a:spLocks/>
              </p:cNvSpPr>
              <p:nvPr/>
            </p:nvSpPr>
            <p:spPr bwMode="auto">
              <a:xfrm>
                <a:off x="9103869" y="3928853"/>
                <a:ext cx="173424" cy="33412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107" y="0"/>
                  </a:cxn>
                  <a:cxn ang="0">
                    <a:pos x="109" y="21"/>
                  </a:cxn>
                  <a:cxn ang="0">
                    <a:pos x="11" y="21"/>
                  </a:cxn>
                  <a:cxn ang="0">
                    <a:pos x="6" y="20"/>
                  </a:cxn>
                  <a:cxn ang="0">
                    <a:pos x="3" y="18"/>
                  </a:cxn>
                  <a:cxn ang="0">
                    <a:pos x="1" y="15"/>
                  </a:cxn>
                  <a:cxn ang="0">
                    <a:pos x="0" y="11"/>
                  </a:cxn>
                  <a:cxn ang="0">
                    <a:pos x="2" y="4"/>
                  </a:cxn>
                  <a:cxn ang="0">
                    <a:pos x="4" y="2"/>
                  </a:cxn>
                  <a:cxn ang="0">
                    <a:pos x="8" y="0"/>
                  </a:cxn>
                </a:cxnLst>
                <a:rect l="0" t="0" r="r" b="b"/>
                <a:pathLst>
                  <a:path w="109" h="21">
                    <a:moveTo>
                      <a:pt x="8" y="0"/>
                    </a:moveTo>
                    <a:lnTo>
                      <a:pt x="107" y="0"/>
                    </a:lnTo>
                    <a:lnTo>
                      <a:pt x="109" y="21"/>
                    </a:lnTo>
                    <a:lnTo>
                      <a:pt x="11" y="21"/>
                    </a:lnTo>
                    <a:lnTo>
                      <a:pt x="6" y="20"/>
                    </a:lnTo>
                    <a:lnTo>
                      <a:pt x="3" y="18"/>
                    </a:lnTo>
                    <a:lnTo>
                      <a:pt x="1" y="15"/>
                    </a:lnTo>
                    <a:lnTo>
                      <a:pt x="0" y="11"/>
                    </a:lnTo>
                    <a:lnTo>
                      <a:pt x="2" y="4"/>
                    </a:lnTo>
                    <a:lnTo>
                      <a:pt x="4" y="2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>
                  <a:latin typeface="+mn-lt"/>
                </a:endParaRPr>
              </a:p>
            </p:txBody>
          </p:sp>
          <p:sp>
            <p:nvSpPr>
              <p:cNvPr id="59" name="Freeform 29"/>
              <p:cNvSpPr>
                <a:spLocks/>
              </p:cNvSpPr>
              <p:nvPr/>
            </p:nvSpPr>
            <p:spPr bwMode="auto">
              <a:xfrm>
                <a:off x="9103869" y="4003631"/>
                <a:ext cx="214791" cy="35003"/>
              </a:xfrm>
              <a:custGeom>
                <a:avLst/>
                <a:gdLst/>
                <a:ahLst/>
                <a:cxnLst>
                  <a:cxn ang="0">
                    <a:pos x="11" y="0"/>
                  </a:cxn>
                  <a:cxn ang="0">
                    <a:pos x="120" y="0"/>
                  </a:cxn>
                  <a:cxn ang="0">
                    <a:pos x="126" y="12"/>
                  </a:cxn>
                  <a:cxn ang="0">
                    <a:pos x="135" y="22"/>
                  </a:cxn>
                  <a:cxn ang="0">
                    <a:pos x="8" y="22"/>
                  </a:cxn>
                  <a:cxn ang="0">
                    <a:pos x="4" y="19"/>
                  </a:cxn>
                  <a:cxn ang="0">
                    <a:pos x="2" y="17"/>
                  </a:cxn>
                  <a:cxn ang="0">
                    <a:pos x="0" y="11"/>
                  </a:cxn>
                  <a:cxn ang="0">
                    <a:pos x="1" y="7"/>
                  </a:cxn>
                  <a:cxn ang="0">
                    <a:pos x="3" y="3"/>
                  </a:cxn>
                  <a:cxn ang="0">
                    <a:pos x="6" y="1"/>
                  </a:cxn>
                  <a:cxn ang="0">
                    <a:pos x="11" y="0"/>
                  </a:cxn>
                </a:cxnLst>
                <a:rect l="0" t="0" r="r" b="b"/>
                <a:pathLst>
                  <a:path w="135" h="22">
                    <a:moveTo>
                      <a:pt x="11" y="0"/>
                    </a:moveTo>
                    <a:lnTo>
                      <a:pt x="120" y="0"/>
                    </a:lnTo>
                    <a:lnTo>
                      <a:pt x="126" y="12"/>
                    </a:lnTo>
                    <a:lnTo>
                      <a:pt x="135" y="22"/>
                    </a:lnTo>
                    <a:lnTo>
                      <a:pt x="8" y="22"/>
                    </a:lnTo>
                    <a:lnTo>
                      <a:pt x="4" y="19"/>
                    </a:lnTo>
                    <a:lnTo>
                      <a:pt x="2" y="17"/>
                    </a:lnTo>
                    <a:lnTo>
                      <a:pt x="0" y="11"/>
                    </a:lnTo>
                    <a:lnTo>
                      <a:pt x="1" y="7"/>
                    </a:lnTo>
                    <a:lnTo>
                      <a:pt x="3" y="3"/>
                    </a:lnTo>
                    <a:lnTo>
                      <a:pt x="6" y="1"/>
                    </a:lnTo>
                    <a:lnTo>
                      <a:pt x="11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>
                  <a:latin typeface="+mn-lt"/>
                </a:endParaRPr>
              </a:p>
            </p:txBody>
          </p:sp>
        </p:grpSp>
        <p:sp>
          <p:nvSpPr>
            <p:cNvPr id="51" name="Freeform 22"/>
            <p:cNvSpPr>
              <a:spLocks/>
            </p:cNvSpPr>
            <p:nvPr/>
          </p:nvSpPr>
          <p:spPr bwMode="auto">
            <a:xfrm rot="10800000">
              <a:off x="8027630" y="5626215"/>
              <a:ext cx="289857" cy="37894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89" y="0"/>
                </a:cxn>
                <a:cxn ang="0">
                  <a:pos x="203" y="2"/>
                </a:cxn>
                <a:cxn ang="0">
                  <a:pos x="214" y="8"/>
                </a:cxn>
                <a:cxn ang="0">
                  <a:pos x="223" y="17"/>
                </a:cxn>
                <a:cxn ang="0">
                  <a:pos x="229" y="29"/>
                </a:cxn>
                <a:cxn ang="0">
                  <a:pos x="231" y="43"/>
                </a:cxn>
                <a:cxn ang="0">
                  <a:pos x="231" y="302"/>
                </a:cxn>
                <a:cxn ang="0">
                  <a:pos x="211" y="302"/>
                </a:cxn>
                <a:cxn ang="0">
                  <a:pos x="211" y="43"/>
                </a:cxn>
                <a:cxn ang="0">
                  <a:pos x="207" y="32"/>
                </a:cxn>
                <a:cxn ang="0">
                  <a:pos x="200" y="24"/>
                </a:cxn>
                <a:cxn ang="0">
                  <a:pos x="189" y="21"/>
                </a:cxn>
                <a:cxn ang="0">
                  <a:pos x="0" y="21"/>
                </a:cxn>
                <a:cxn ang="0">
                  <a:pos x="0" y="0"/>
                </a:cxn>
              </a:cxnLst>
              <a:rect l="0" t="0" r="r" b="b"/>
              <a:pathLst>
                <a:path w="231" h="302">
                  <a:moveTo>
                    <a:pt x="0" y="0"/>
                  </a:moveTo>
                  <a:lnTo>
                    <a:pt x="189" y="0"/>
                  </a:lnTo>
                  <a:lnTo>
                    <a:pt x="203" y="2"/>
                  </a:lnTo>
                  <a:lnTo>
                    <a:pt x="214" y="8"/>
                  </a:lnTo>
                  <a:lnTo>
                    <a:pt x="223" y="17"/>
                  </a:lnTo>
                  <a:lnTo>
                    <a:pt x="229" y="29"/>
                  </a:lnTo>
                  <a:lnTo>
                    <a:pt x="231" y="43"/>
                  </a:lnTo>
                  <a:lnTo>
                    <a:pt x="231" y="302"/>
                  </a:lnTo>
                  <a:lnTo>
                    <a:pt x="211" y="302"/>
                  </a:lnTo>
                  <a:lnTo>
                    <a:pt x="211" y="43"/>
                  </a:lnTo>
                  <a:lnTo>
                    <a:pt x="207" y="32"/>
                  </a:lnTo>
                  <a:lnTo>
                    <a:pt x="200" y="24"/>
                  </a:lnTo>
                  <a:lnTo>
                    <a:pt x="189" y="21"/>
                  </a:lnTo>
                  <a:lnTo>
                    <a:pt x="0" y="21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latin typeface="+mn-lt"/>
              </a:endParaRPr>
            </a:p>
          </p:txBody>
        </p:sp>
        <p:sp>
          <p:nvSpPr>
            <p:cNvPr id="52" name="Freeform 22"/>
            <p:cNvSpPr>
              <a:spLocks/>
            </p:cNvSpPr>
            <p:nvPr/>
          </p:nvSpPr>
          <p:spPr bwMode="auto">
            <a:xfrm rot="10800000">
              <a:off x="7960552" y="5694795"/>
              <a:ext cx="289857" cy="37894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89" y="0"/>
                </a:cxn>
                <a:cxn ang="0">
                  <a:pos x="203" y="2"/>
                </a:cxn>
                <a:cxn ang="0">
                  <a:pos x="214" y="8"/>
                </a:cxn>
                <a:cxn ang="0">
                  <a:pos x="223" y="17"/>
                </a:cxn>
                <a:cxn ang="0">
                  <a:pos x="229" y="29"/>
                </a:cxn>
                <a:cxn ang="0">
                  <a:pos x="231" y="43"/>
                </a:cxn>
                <a:cxn ang="0">
                  <a:pos x="231" y="302"/>
                </a:cxn>
                <a:cxn ang="0">
                  <a:pos x="211" y="302"/>
                </a:cxn>
                <a:cxn ang="0">
                  <a:pos x="211" y="43"/>
                </a:cxn>
                <a:cxn ang="0">
                  <a:pos x="207" y="32"/>
                </a:cxn>
                <a:cxn ang="0">
                  <a:pos x="200" y="24"/>
                </a:cxn>
                <a:cxn ang="0">
                  <a:pos x="189" y="21"/>
                </a:cxn>
                <a:cxn ang="0">
                  <a:pos x="0" y="21"/>
                </a:cxn>
                <a:cxn ang="0">
                  <a:pos x="0" y="0"/>
                </a:cxn>
              </a:cxnLst>
              <a:rect l="0" t="0" r="r" b="b"/>
              <a:pathLst>
                <a:path w="231" h="302">
                  <a:moveTo>
                    <a:pt x="0" y="0"/>
                  </a:moveTo>
                  <a:lnTo>
                    <a:pt x="189" y="0"/>
                  </a:lnTo>
                  <a:lnTo>
                    <a:pt x="203" y="2"/>
                  </a:lnTo>
                  <a:lnTo>
                    <a:pt x="214" y="8"/>
                  </a:lnTo>
                  <a:lnTo>
                    <a:pt x="223" y="17"/>
                  </a:lnTo>
                  <a:lnTo>
                    <a:pt x="229" y="29"/>
                  </a:lnTo>
                  <a:lnTo>
                    <a:pt x="231" y="43"/>
                  </a:lnTo>
                  <a:lnTo>
                    <a:pt x="231" y="302"/>
                  </a:lnTo>
                  <a:lnTo>
                    <a:pt x="211" y="302"/>
                  </a:lnTo>
                  <a:lnTo>
                    <a:pt x="211" y="43"/>
                  </a:lnTo>
                  <a:lnTo>
                    <a:pt x="207" y="32"/>
                  </a:lnTo>
                  <a:lnTo>
                    <a:pt x="200" y="24"/>
                  </a:lnTo>
                  <a:lnTo>
                    <a:pt x="189" y="21"/>
                  </a:lnTo>
                  <a:lnTo>
                    <a:pt x="0" y="21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latin typeface="+mn-lt"/>
              </a:endParaRPr>
            </a:p>
          </p:txBody>
        </p:sp>
        <p:grpSp>
          <p:nvGrpSpPr>
            <p:cNvPr id="53" name="Группа 52"/>
            <p:cNvGrpSpPr/>
            <p:nvPr/>
          </p:nvGrpSpPr>
          <p:grpSpPr>
            <a:xfrm>
              <a:off x="8323011" y="5600813"/>
              <a:ext cx="224300" cy="224301"/>
              <a:chOff x="-489249" y="3514168"/>
              <a:chExt cx="315976" cy="315977"/>
            </a:xfrm>
            <a:grpFill/>
          </p:grpSpPr>
          <p:sp>
            <p:nvSpPr>
              <p:cNvPr id="54" name="Freeform 335"/>
              <p:cNvSpPr>
                <a:spLocks/>
              </p:cNvSpPr>
              <p:nvPr/>
            </p:nvSpPr>
            <p:spPr bwMode="auto">
              <a:xfrm>
                <a:off x="-406454" y="3607102"/>
                <a:ext cx="155453" cy="130109"/>
              </a:xfrm>
              <a:custGeom>
                <a:avLst/>
                <a:gdLst/>
                <a:ahLst/>
                <a:cxnLst>
                  <a:cxn ang="0">
                    <a:pos x="76" y="0"/>
                  </a:cxn>
                  <a:cxn ang="0">
                    <a:pos x="92" y="13"/>
                  </a:cxn>
                  <a:cxn ang="0">
                    <a:pos x="43" y="77"/>
                  </a:cxn>
                  <a:cxn ang="0">
                    <a:pos x="0" y="43"/>
                  </a:cxn>
                  <a:cxn ang="0">
                    <a:pos x="14" y="27"/>
                  </a:cxn>
                  <a:cxn ang="0">
                    <a:pos x="39" y="47"/>
                  </a:cxn>
                  <a:cxn ang="0">
                    <a:pos x="76" y="0"/>
                  </a:cxn>
                </a:cxnLst>
                <a:rect l="0" t="0" r="r" b="b"/>
                <a:pathLst>
                  <a:path w="92" h="77">
                    <a:moveTo>
                      <a:pt x="76" y="0"/>
                    </a:moveTo>
                    <a:lnTo>
                      <a:pt x="92" y="13"/>
                    </a:lnTo>
                    <a:lnTo>
                      <a:pt x="43" y="77"/>
                    </a:lnTo>
                    <a:lnTo>
                      <a:pt x="0" y="43"/>
                    </a:lnTo>
                    <a:lnTo>
                      <a:pt x="14" y="27"/>
                    </a:lnTo>
                    <a:lnTo>
                      <a:pt x="39" y="47"/>
                    </a:lnTo>
                    <a:lnTo>
                      <a:pt x="7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>
                  <a:latin typeface="+mn-lt"/>
                </a:endParaRPr>
              </a:p>
            </p:txBody>
          </p:sp>
          <p:sp>
            <p:nvSpPr>
              <p:cNvPr id="55" name="Freeform 336"/>
              <p:cNvSpPr>
                <a:spLocks noEditPoints="1"/>
              </p:cNvSpPr>
              <p:nvPr/>
            </p:nvSpPr>
            <p:spPr bwMode="auto">
              <a:xfrm>
                <a:off x="-489249" y="3514168"/>
                <a:ext cx="315976" cy="315977"/>
              </a:xfrm>
              <a:custGeom>
                <a:avLst/>
                <a:gdLst/>
                <a:ahLst/>
                <a:cxnLst>
                  <a:cxn ang="0">
                    <a:pos x="94" y="21"/>
                  </a:cxn>
                  <a:cxn ang="0">
                    <a:pos x="75" y="23"/>
                  </a:cxn>
                  <a:cxn ang="0">
                    <a:pos x="57" y="31"/>
                  </a:cxn>
                  <a:cxn ang="0">
                    <a:pos x="43" y="43"/>
                  </a:cxn>
                  <a:cxn ang="0">
                    <a:pos x="31" y="56"/>
                  </a:cxn>
                  <a:cxn ang="0">
                    <a:pos x="24" y="75"/>
                  </a:cxn>
                  <a:cxn ang="0">
                    <a:pos x="21" y="94"/>
                  </a:cxn>
                  <a:cxn ang="0">
                    <a:pos x="24" y="113"/>
                  </a:cxn>
                  <a:cxn ang="0">
                    <a:pos x="31" y="130"/>
                  </a:cxn>
                  <a:cxn ang="0">
                    <a:pos x="43" y="144"/>
                  </a:cxn>
                  <a:cxn ang="0">
                    <a:pos x="57" y="156"/>
                  </a:cxn>
                  <a:cxn ang="0">
                    <a:pos x="75" y="163"/>
                  </a:cxn>
                  <a:cxn ang="0">
                    <a:pos x="94" y="165"/>
                  </a:cxn>
                  <a:cxn ang="0">
                    <a:pos x="113" y="163"/>
                  </a:cxn>
                  <a:cxn ang="0">
                    <a:pos x="131" y="156"/>
                  </a:cxn>
                  <a:cxn ang="0">
                    <a:pos x="146" y="144"/>
                  </a:cxn>
                  <a:cxn ang="0">
                    <a:pos x="157" y="130"/>
                  </a:cxn>
                  <a:cxn ang="0">
                    <a:pos x="165" y="113"/>
                  </a:cxn>
                  <a:cxn ang="0">
                    <a:pos x="167" y="94"/>
                  </a:cxn>
                  <a:cxn ang="0">
                    <a:pos x="165" y="75"/>
                  </a:cxn>
                  <a:cxn ang="0">
                    <a:pos x="157" y="56"/>
                  </a:cxn>
                  <a:cxn ang="0">
                    <a:pos x="146" y="43"/>
                  </a:cxn>
                  <a:cxn ang="0">
                    <a:pos x="131" y="31"/>
                  </a:cxn>
                  <a:cxn ang="0">
                    <a:pos x="113" y="23"/>
                  </a:cxn>
                  <a:cxn ang="0">
                    <a:pos x="94" y="21"/>
                  </a:cxn>
                  <a:cxn ang="0">
                    <a:pos x="94" y="0"/>
                  </a:cxn>
                  <a:cxn ang="0">
                    <a:pos x="116" y="2"/>
                  </a:cxn>
                  <a:cxn ang="0">
                    <a:pos x="135" y="9"/>
                  </a:cxn>
                  <a:cxn ang="0">
                    <a:pos x="152" y="20"/>
                  </a:cxn>
                  <a:cxn ang="0">
                    <a:pos x="167" y="35"/>
                  </a:cxn>
                  <a:cxn ang="0">
                    <a:pos x="178" y="52"/>
                  </a:cxn>
                  <a:cxn ang="0">
                    <a:pos x="185" y="72"/>
                  </a:cxn>
                  <a:cxn ang="0">
                    <a:pos x="187" y="94"/>
                  </a:cxn>
                  <a:cxn ang="0">
                    <a:pos x="185" y="115"/>
                  </a:cxn>
                  <a:cxn ang="0">
                    <a:pos x="178" y="134"/>
                  </a:cxn>
                  <a:cxn ang="0">
                    <a:pos x="167" y="152"/>
                  </a:cxn>
                  <a:cxn ang="0">
                    <a:pos x="152" y="167"/>
                  </a:cxn>
                  <a:cxn ang="0">
                    <a:pos x="135" y="177"/>
                  </a:cxn>
                  <a:cxn ang="0">
                    <a:pos x="116" y="185"/>
                  </a:cxn>
                  <a:cxn ang="0">
                    <a:pos x="94" y="187"/>
                  </a:cxn>
                  <a:cxn ang="0">
                    <a:pos x="73" y="185"/>
                  </a:cxn>
                  <a:cxn ang="0">
                    <a:pos x="54" y="177"/>
                  </a:cxn>
                  <a:cxn ang="0">
                    <a:pos x="35" y="167"/>
                  </a:cxn>
                  <a:cxn ang="0">
                    <a:pos x="21" y="152"/>
                  </a:cxn>
                  <a:cxn ang="0">
                    <a:pos x="10" y="134"/>
                  </a:cxn>
                  <a:cxn ang="0">
                    <a:pos x="2" y="115"/>
                  </a:cxn>
                  <a:cxn ang="0">
                    <a:pos x="0" y="94"/>
                  </a:cxn>
                  <a:cxn ang="0">
                    <a:pos x="2" y="72"/>
                  </a:cxn>
                  <a:cxn ang="0">
                    <a:pos x="10" y="52"/>
                  </a:cxn>
                  <a:cxn ang="0">
                    <a:pos x="21" y="35"/>
                  </a:cxn>
                  <a:cxn ang="0">
                    <a:pos x="35" y="20"/>
                  </a:cxn>
                  <a:cxn ang="0">
                    <a:pos x="54" y="9"/>
                  </a:cxn>
                  <a:cxn ang="0">
                    <a:pos x="73" y="2"/>
                  </a:cxn>
                  <a:cxn ang="0">
                    <a:pos x="94" y="0"/>
                  </a:cxn>
                </a:cxnLst>
                <a:rect l="0" t="0" r="r" b="b"/>
                <a:pathLst>
                  <a:path w="187" h="187">
                    <a:moveTo>
                      <a:pt x="94" y="21"/>
                    </a:moveTo>
                    <a:lnTo>
                      <a:pt x="75" y="23"/>
                    </a:lnTo>
                    <a:lnTo>
                      <a:pt x="57" y="31"/>
                    </a:lnTo>
                    <a:lnTo>
                      <a:pt x="43" y="43"/>
                    </a:lnTo>
                    <a:lnTo>
                      <a:pt x="31" y="56"/>
                    </a:lnTo>
                    <a:lnTo>
                      <a:pt x="24" y="75"/>
                    </a:lnTo>
                    <a:lnTo>
                      <a:pt x="21" y="94"/>
                    </a:lnTo>
                    <a:lnTo>
                      <a:pt x="24" y="113"/>
                    </a:lnTo>
                    <a:lnTo>
                      <a:pt x="31" y="130"/>
                    </a:lnTo>
                    <a:lnTo>
                      <a:pt x="43" y="144"/>
                    </a:lnTo>
                    <a:lnTo>
                      <a:pt x="57" y="156"/>
                    </a:lnTo>
                    <a:lnTo>
                      <a:pt x="75" y="163"/>
                    </a:lnTo>
                    <a:lnTo>
                      <a:pt x="94" y="165"/>
                    </a:lnTo>
                    <a:lnTo>
                      <a:pt x="113" y="163"/>
                    </a:lnTo>
                    <a:lnTo>
                      <a:pt x="131" y="156"/>
                    </a:lnTo>
                    <a:lnTo>
                      <a:pt x="146" y="144"/>
                    </a:lnTo>
                    <a:lnTo>
                      <a:pt x="157" y="130"/>
                    </a:lnTo>
                    <a:lnTo>
                      <a:pt x="165" y="113"/>
                    </a:lnTo>
                    <a:lnTo>
                      <a:pt x="167" y="94"/>
                    </a:lnTo>
                    <a:lnTo>
                      <a:pt x="165" y="75"/>
                    </a:lnTo>
                    <a:lnTo>
                      <a:pt x="157" y="56"/>
                    </a:lnTo>
                    <a:lnTo>
                      <a:pt x="146" y="43"/>
                    </a:lnTo>
                    <a:lnTo>
                      <a:pt x="131" y="31"/>
                    </a:lnTo>
                    <a:lnTo>
                      <a:pt x="113" y="23"/>
                    </a:lnTo>
                    <a:lnTo>
                      <a:pt x="94" y="21"/>
                    </a:lnTo>
                    <a:close/>
                    <a:moveTo>
                      <a:pt x="94" y="0"/>
                    </a:moveTo>
                    <a:lnTo>
                      <a:pt x="116" y="2"/>
                    </a:lnTo>
                    <a:lnTo>
                      <a:pt x="135" y="9"/>
                    </a:lnTo>
                    <a:lnTo>
                      <a:pt x="152" y="20"/>
                    </a:lnTo>
                    <a:lnTo>
                      <a:pt x="167" y="35"/>
                    </a:lnTo>
                    <a:lnTo>
                      <a:pt x="178" y="52"/>
                    </a:lnTo>
                    <a:lnTo>
                      <a:pt x="185" y="72"/>
                    </a:lnTo>
                    <a:lnTo>
                      <a:pt x="187" y="94"/>
                    </a:lnTo>
                    <a:lnTo>
                      <a:pt x="185" y="115"/>
                    </a:lnTo>
                    <a:lnTo>
                      <a:pt x="178" y="134"/>
                    </a:lnTo>
                    <a:lnTo>
                      <a:pt x="167" y="152"/>
                    </a:lnTo>
                    <a:lnTo>
                      <a:pt x="152" y="167"/>
                    </a:lnTo>
                    <a:lnTo>
                      <a:pt x="135" y="177"/>
                    </a:lnTo>
                    <a:lnTo>
                      <a:pt x="116" y="185"/>
                    </a:lnTo>
                    <a:lnTo>
                      <a:pt x="94" y="187"/>
                    </a:lnTo>
                    <a:lnTo>
                      <a:pt x="73" y="185"/>
                    </a:lnTo>
                    <a:lnTo>
                      <a:pt x="54" y="177"/>
                    </a:lnTo>
                    <a:lnTo>
                      <a:pt x="35" y="167"/>
                    </a:lnTo>
                    <a:lnTo>
                      <a:pt x="21" y="152"/>
                    </a:lnTo>
                    <a:lnTo>
                      <a:pt x="10" y="134"/>
                    </a:lnTo>
                    <a:lnTo>
                      <a:pt x="2" y="115"/>
                    </a:lnTo>
                    <a:lnTo>
                      <a:pt x="0" y="94"/>
                    </a:lnTo>
                    <a:lnTo>
                      <a:pt x="2" y="72"/>
                    </a:lnTo>
                    <a:lnTo>
                      <a:pt x="10" y="52"/>
                    </a:lnTo>
                    <a:lnTo>
                      <a:pt x="21" y="35"/>
                    </a:lnTo>
                    <a:lnTo>
                      <a:pt x="35" y="20"/>
                    </a:lnTo>
                    <a:lnTo>
                      <a:pt x="54" y="9"/>
                    </a:lnTo>
                    <a:lnTo>
                      <a:pt x="73" y="2"/>
                    </a:lnTo>
                    <a:lnTo>
                      <a:pt x="9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>
                  <a:latin typeface="+mn-lt"/>
                </a:endParaRPr>
              </a:p>
            </p:txBody>
          </p:sp>
        </p:grpSp>
      </p:grpSp>
      <p:grpSp>
        <p:nvGrpSpPr>
          <p:cNvPr id="60" name="Группа 59"/>
          <p:cNvGrpSpPr/>
          <p:nvPr/>
        </p:nvGrpSpPr>
        <p:grpSpPr>
          <a:xfrm>
            <a:off x="35496" y="6093296"/>
            <a:ext cx="586759" cy="648000"/>
            <a:chOff x="7960552" y="5491908"/>
            <a:chExt cx="586759" cy="581833"/>
          </a:xfrm>
          <a:solidFill>
            <a:srgbClr val="948A54"/>
          </a:solidFill>
        </p:grpSpPr>
        <p:grpSp>
          <p:nvGrpSpPr>
            <p:cNvPr id="61" name="Группа 60"/>
            <p:cNvGrpSpPr/>
            <p:nvPr/>
          </p:nvGrpSpPr>
          <p:grpSpPr>
            <a:xfrm>
              <a:off x="8087494" y="5491908"/>
              <a:ext cx="344105" cy="438640"/>
              <a:chOff x="9017953" y="3602689"/>
              <a:chExt cx="434354" cy="553682"/>
            </a:xfrm>
            <a:grpFill/>
          </p:grpSpPr>
          <p:sp>
            <p:nvSpPr>
              <p:cNvPr id="67" name="Freeform 26"/>
              <p:cNvSpPr>
                <a:spLocks/>
              </p:cNvSpPr>
              <p:nvPr/>
            </p:nvSpPr>
            <p:spPr bwMode="auto">
              <a:xfrm>
                <a:off x="9017953" y="3602689"/>
                <a:ext cx="434354" cy="553682"/>
              </a:xfrm>
              <a:custGeom>
                <a:avLst/>
                <a:gdLst/>
                <a:ahLst/>
                <a:cxnLst>
                  <a:cxn ang="0">
                    <a:pos x="89" y="0"/>
                  </a:cxn>
                  <a:cxn ang="0">
                    <a:pos x="243" y="0"/>
                  </a:cxn>
                  <a:cxn ang="0">
                    <a:pos x="255" y="2"/>
                  </a:cxn>
                  <a:cxn ang="0">
                    <a:pos x="265" y="8"/>
                  </a:cxn>
                  <a:cxn ang="0">
                    <a:pos x="271" y="18"/>
                  </a:cxn>
                  <a:cxn ang="0">
                    <a:pos x="273" y="30"/>
                  </a:cxn>
                  <a:cxn ang="0">
                    <a:pos x="273" y="65"/>
                  </a:cxn>
                  <a:cxn ang="0">
                    <a:pos x="252" y="65"/>
                  </a:cxn>
                  <a:cxn ang="0">
                    <a:pos x="252" y="27"/>
                  </a:cxn>
                  <a:cxn ang="0">
                    <a:pos x="250" y="24"/>
                  </a:cxn>
                  <a:cxn ang="0">
                    <a:pos x="249" y="22"/>
                  </a:cxn>
                  <a:cxn ang="0">
                    <a:pos x="245" y="21"/>
                  </a:cxn>
                  <a:cxn ang="0">
                    <a:pos x="108" y="21"/>
                  </a:cxn>
                  <a:cxn ang="0">
                    <a:pos x="108" y="110"/>
                  </a:cxn>
                  <a:cxn ang="0">
                    <a:pos x="54" y="110"/>
                  </a:cxn>
                  <a:cxn ang="0">
                    <a:pos x="54" y="89"/>
                  </a:cxn>
                  <a:cxn ang="0">
                    <a:pos x="86" y="89"/>
                  </a:cxn>
                  <a:cxn ang="0">
                    <a:pos x="86" y="27"/>
                  </a:cxn>
                  <a:cxn ang="0">
                    <a:pos x="21" y="83"/>
                  </a:cxn>
                  <a:cxn ang="0">
                    <a:pos x="21" y="318"/>
                  </a:cxn>
                  <a:cxn ang="0">
                    <a:pos x="23" y="325"/>
                  </a:cxn>
                  <a:cxn ang="0">
                    <a:pos x="29" y="327"/>
                  </a:cxn>
                  <a:cxn ang="0">
                    <a:pos x="243" y="327"/>
                  </a:cxn>
                  <a:cxn ang="0">
                    <a:pos x="247" y="326"/>
                  </a:cxn>
                  <a:cxn ang="0">
                    <a:pos x="249" y="325"/>
                  </a:cxn>
                  <a:cxn ang="0">
                    <a:pos x="251" y="322"/>
                  </a:cxn>
                  <a:cxn ang="0">
                    <a:pos x="252" y="318"/>
                  </a:cxn>
                  <a:cxn ang="0">
                    <a:pos x="252" y="305"/>
                  </a:cxn>
                  <a:cxn ang="0">
                    <a:pos x="273" y="305"/>
                  </a:cxn>
                  <a:cxn ang="0">
                    <a:pos x="273" y="318"/>
                  </a:cxn>
                  <a:cxn ang="0">
                    <a:pos x="271" y="330"/>
                  </a:cxn>
                  <a:cxn ang="0">
                    <a:pos x="265" y="340"/>
                  </a:cxn>
                  <a:cxn ang="0">
                    <a:pos x="255" y="346"/>
                  </a:cxn>
                  <a:cxn ang="0">
                    <a:pos x="243" y="348"/>
                  </a:cxn>
                  <a:cxn ang="0">
                    <a:pos x="29" y="348"/>
                  </a:cxn>
                  <a:cxn ang="0">
                    <a:pos x="18" y="346"/>
                  </a:cxn>
                  <a:cxn ang="0">
                    <a:pos x="8" y="340"/>
                  </a:cxn>
                  <a:cxn ang="0">
                    <a:pos x="2" y="330"/>
                  </a:cxn>
                  <a:cxn ang="0">
                    <a:pos x="0" y="318"/>
                  </a:cxn>
                  <a:cxn ang="0">
                    <a:pos x="0" y="77"/>
                  </a:cxn>
                  <a:cxn ang="0">
                    <a:pos x="1" y="75"/>
                  </a:cxn>
                  <a:cxn ang="0">
                    <a:pos x="2" y="74"/>
                  </a:cxn>
                  <a:cxn ang="0">
                    <a:pos x="3" y="71"/>
                  </a:cxn>
                  <a:cxn ang="0">
                    <a:pos x="4" y="70"/>
                  </a:cxn>
                  <a:cxn ang="0">
                    <a:pos x="83" y="2"/>
                  </a:cxn>
                  <a:cxn ang="0">
                    <a:pos x="89" y="0"/>
                  </a:cxn>
                </a:cxnLst>
                <a:rect l="0" t="0" r="r" b="b"/>
                <a:pathLst>
                  <a:path w="273" h="348">
                    <a:moveTo>
                      <a:pt x="89" y="0"/>
                    </a:moveTo>
                    <a:lnTo>
                      <a:pt x="243" y="0"/>
                    </a:lnTo>
                    <a:lnTo>
                      <a:pt x="255" y="2"/>
                    </a:lnTo>
                    <a:lnTo>
                      <a:pt x="265" y="8"/>
                    </a:lnTo>
                    <a:lnTo>
                      <a:pt x="271" y="18"/>
                    </a:lnTo>
                    <a:lnTo>
                      <a:pt x="273" y="30"/>
                    </a:lnTo>
                    <a:lnTo>
                      <a:pt x="273" y="65"/>
                    </a:lnTo>
                    <a:lnTo>
                      <a:pt x="252" y="65"/>
                    </a:lnTo>
                    <a:lnTo>
                      <a:pt x="252" y="27"/>
                    </a:lnTo>
                    <a:lnTo>
                      <a:pt x="250" y="24"/>
                    </a:lnTo>
                    <a:lnTo>
                      <a:pt x="249" y="22"/>
                    </a:lnTo>
                    <a:lnTo>
                      <a:pt x="245" y="21"/>
                    </a:lnTo>
                    <a:lnTo>
                      <a:pt x="108" y="21"/>
                    </a:lnTo>
                    <a:lnTo>
                      <a:pt x="108" y="110"/>
                    </a:lnTo>
                    <a:lnTo>
                      <a:pt x="54" y="110"/>
                    </a:lnTo>
                    <a:lnTo>
                      <a:pt x="54" y="89"/>
                    </a:lnTo>
                    <a:lnTo>
                      <a:pt x="86" y="89"/>
                    </a:lnTo>
                    <a:lnTo>
                      <a:pt x="86" y="27"/>
                    </a:lnTo>
                    <a:lnTo>
                      <a:pt x="21" y="83"/>
                    </a:lnTo>
                    <a:lnTo>
                      <a:pt x="21" y="318"/>
                    </a:lnTo>
                    <a:lnTo>
                      <a:pt x="23" y="325"/>
                    </a:lnTo>
                    <a:lnTo>
                      <a:pt x="29" y="327"/>
                    </a:lnTo>
                    <a:lnTo>
                      <a:pt x="243" y="327"/>
                    </a:lnTo>
                    <a:lnTo>
                      <a:pt x="247" y="326"/>
                    </a:lnTo>
                    <a:lnTo>
                      <a:pt x="249" y="325"/>
                    </a:lnTo>
                    <a:lnTo>
                      <a:pt x="251" y="322"/>
                    </a:lnTo>
                    <a:lnTo>
                      <a:pt x="252" y="318"/>
                    </a:lnTo>
                    <a:lnTo>
                      <a:pt x="252" y="305"/>
                    </a:lnTo>
                    <a:lnTo>
                      <a:pt x="273" y="305"/>
                    </a:lnTo>
                    <a:lnTo>
                      <a:pt x="273" y="318"/>
                    </a:lnTo>
                    <a:lnTo>
                      <a:pt x="271" y="330"/>
                    </a:lnTo>
                    <a:lnTo>
                      <a:pt x="265" y="340"/>
                    </a:lnTo>
                    <a:lnTo>
                      <a:pt x="255" y="346"/>
                    </a:lnTo>
                    <a:lnTo>
                      <a:pt x="243" y="348"/>
                    </a:lnTo>
                    <a:lnTo>
                      <a:pt x="29" y="348"/>
                    </a:lnTo>
                    <a:lnTo>
                      <a:pt x="18" y="346"/>
                    </a:lnTo>
                    <a:lnTo>
                      <a:pt x="8" y="340"/>
                    </a:lnTo>
                    <a:lnTo>
                      <a:pt x="2" y="330"/>
                    </a:lnTo>
                    <a:lnTo>
                      <a:pt x="0" y="318"/>
                    </a:lnTo>
                    <a:lnTo>
                      <a:pt x="0" y="77"/>
                    </a:lnTo>
                    <a:lnTo>
                      <a:pt x="1" y="75"/>
                    </a:lnTo>
                    <a:lnTo>
                      <a:pt x="2" y="74"/>
                    </a:lnTo>
                    <a:lnTo>
                      <a:pt x="3" y="71"/>
                    </a:lnTo>
                    <a:lnTo>
                      <a:pt x="4" y="70"/>
                    </a:lnTo>
                    <a:lnTo>
                      <a:pt x="83" y="2"/>
                    </a:lnTo>
                    <a:lnTo>
                      <a:pt x="8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>
                  <a:latin typeface="+mn-lt"/>
                </a:endParaRPr>
              </a:p>
            </p:txBody>
          </p:sp>
          <p:sp>
            <p:nvSpPr>
              <p:cNvPr id="68" name="Freeform 27"/>
              <p:cNvSpPr>
                <a:spLocks/>
              </p:cNvSpPr>
              <p:nvPr/>
            </p:nvSpPr>
            <p:spPr bwMode="auto">
              <a:xfrm>
                <a:off x="9103869" y="3852483"/>
                <a:ext cx="187743" cy="33412"/>
              </a:xfrm>
              <a:custGeom>
                <a:avLst/>
                <a:gdLst/>
                <a:ahLst/>
                <a:cxnLst>
                  <a:cxn ang="0">
                    <a:pos x="11" y="0"/>
                  </a:cxn>
                  <a:cxn ang="0">
                    <a:pos x="118" y="0"/>
                  </a:cxn>
                  <a:cxn ang="0">
                    <a:pos x="113" y="11"/>
                  </a:cxn>
                  <a:cxn ang="0">
                    <a:pos x="110" y="21"/>
                  </a:cxn>
                  <a:cxn ang="0">
                    <a:pos x="8" y="21"/>
                  </a:cxn>
                  <a:cxn ang="0">
                    <a:pos x="4" y="19"/>
                  </a:cxn>
                  <a:cxn ang="0">
                    <a:pos x="2" y="17"/>
                  </a:cxn>
                  <a:cxn ang="0">
                    <a:pos x="0" y="11"/>
                  </a:cxn>
                  <a:cxn ang="0">
                    <a:pos x="1" y="6"/>
                  </a:cxn>
                  <a:cxn ang="0">
                    <a:pos x="3" y="3"/>
                  </a:cxn>
                  <a:cxn ang="0">
                    <a:pos x="6" y="1"/>
                  </a:cxn>
                  <a:cxn ang="0">
                    <a:pos x="11" y="0"/>
                  </a:cxn>
                </a:cxnLst>
                <a:rect l="0" t="0" r="r" b="b"/>
                <a:pathLst>
                  <a:path w="118" h="21">
                    <a:moveTo>
                      <a:pt x="11" y="0"/>
                    </a:moveTo>
                    <a:lnTo>
                      <a:pt x="118" y="0"/>
                    </a:lnTo>
                    <a:lnTo>
                      <a:pt x="113" y="11"/>
                    </a:lnTo>
                    <a:lnTo>
                      <a:pt x="110" y="21"/>
                    </a:lnTo>
                    <a:lnTo>
                      <a:pt x="8" y="21"/>
                    </a:lnTo>
                    <a:lnTo>
                      <a:pt x="4" y="19"/>
                    </a:lnTo>
                    <a:lnTo>
                      <a:pt x="2" y="17"/>
                    </a:lnTo>
                    <a:lnTo>
                      <a:pt x="0" y="11"/>
                    </a:lnTo>
                    <a:lnTo>
                      <a:pt x="1" y="6"/>
                    </a:lnTo>
                    <a:lnTo>
                      <a:pt x="3" y="3"/>
                    </a:lnTo>
                    <a:lnTo>
                      <a:pt x="6" y="1"/>
                    </a:lnTo>
                    <a:lnTo>
                      <a:pt x="11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>
                  <a:latin typeface="+mn-lt"/>
                </a:endParaRPr>
              </a:p>
            </p:txBody>
          </p:sp>
          <p:sp>
            <p:nvSpPr>
              <p:cNvPr id="69" name="Freeform 28"/>
              <p:cNvSpPr>
                <a:spLocks/>
              </p:cNvSpPr>
              <p:nvPr/>
            </p:nvSpPr>
            <p:spPr bwMode="auto">
              <a:xfrm>
                <a:off x="9103869" y="3928853"/>
                <a:ext cx="173424" cy="33412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107" y="0"/>
                  </a:cxn>
                  <a:cxn ang="0">
                    <a:pos x="109" y="21"/>
                  </a:cxn>
                  <a:cxn ang="0">
                    <a:pos x="11" y="21"/>
                  </a:cxn>
                  <a:cxn ang="0">
                    <a:pos x="6" y="20"/>
                  </a:cxn>
                  <a:cxn ang="0">
                    <a:pos x="3" y="18"/>
                  </a:cxn>
                  <a:cxn ang="0">
                    <a:pos x="1" y="15"/>
                  </a:cxn>
                  <a:cxn ang="0">
                    <a:pos x="0" y="11"/>
                  </a:cxn>
                  <a:cxn ang="0">
                    <a:pos x="2" y="4"/>
                  </a:cxn>
                  <a:cxn ang="0">
                    <a:pos x="4" y="2"/>
                  </a:cxn>
                  <a:cxn ang="0">
                    <a:pos x="8" y="0"/>
                  </a:cxn>
                </a:cxnLst>
                <a:rect l="0" t="0" r="r" b="b"/>
                <a:pathLst>
                  <a:path w="109" h="21">
                    <a:moveTo>
                      <a:pt x="8" y="0"/>
                    </a:moveTo>
                    <a:lnTo>
                      <a:pt x="107" y="0"/>
                    </a:lnTo>
                    <a:lnTo>
                      <a:pt x="109" y="21"/>
                    </a:lnTo>
                    <a:lnTo>
                      <a:pt x="11" y="21"/>
                    </a:lnTo>
                    <a:lnTo>
                      <a:pt x="6" y="20"/>
                    </a:lnTo>
                    <a:lnTo>
                      <a:pt x="3" y="18"/>
                    </a:lnTo>
                    <a:lnTo>
                      <a:pt x="1" y="15"/>
                    </a:lnTo>
                    <a:lnTo>
                      <a:pt x="0" y="11"/>
                    </a:lnTo>
                    <a:lnTo>
                      <a:pt x="2" y="4"/>
                    </a:lnTo>
                    <a:lnTo>
                      <a:pt x="4" y="2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>
                  <a:latin typeface="+mn-lt"/>
                </a:endParaRPr>
              </a:p>
            </p:txBody>
          </p:sp>
          <p:sp>
            <p:nvSpPr>
              <p:cNvPr id="70" name="Freeform 29"/>
              <p:cNvSpPr>
                <a:spLocks/>
              </p:cNvSpPr>
              <p:nvPr/>
            </p:nvSpPr>
            <p:spPr bwMode="auto">
              <a:xfrm>
                <a:off x="9103869" y="4003631"/>
                <a:ext cx="214791" cy="35003"/>
              </a:xfrm>
              <a:custGeom>
                <a:avLst/>
                <a:gdLst/>
                <a:ahLst/>
                <a:cxnLst>
                  <a:cxn ang="0">
                    <a:pos x="11" y="0"/>
                  </a:cxn>
                  <a:cxn ang="0">
                    <a:pos x="120" y="0"/>
                  </a:cxn>
                  <a:cxn ang="0">
                    <a:pos x="126" y="12"/>
                  </a:cxn>
                  <a:cxn ang="0">
                    <a:pos x="135" y="22"/>
                  </a:cxn>
                  <a:cxn ang="0">
                    <a:pos x="8" y="22"/>
                  </a:cxn>
                  <a:cxn ang="0">
                    <a:pos x="4" y="19"/>
                  </a:cxn>
                  <a:cxn ang="0">
                    <a:pos x="2" y="17"/>
                  </a:cxn>
                  <a:cxn ang="0">
                    <a:pos x="0" y="11"/>
                  </a:cxn>
                  <a:cxn ang="0">
                    <a:pos x="1" y="7"/>
                  </a:cxn>
                  <a:cxn ang="0">
                    <a:pos x="3" y="3"/>
                  </a:cxn>
                  <a:cxn ang="0">
                    <a:pos x="6" y="1"/>
                  </a:cxn>
                  <a:cxn ang="0">
                    <a:pos x="11" y="0"/>
                  </a:cxn>
                </a:cxnLst>
                <a:rect l="0" t="0" r="r" b="b"/>
                <a:pathLst>
                  <a:path w="135" h="22">
                    <a:moveTo>
                      <a:pt x="11" y="0"/>
                    </a:moveTo>
                    <a:lnTo>
                      <a:pt x="120" y="0"/>
                    </a:lnTo>
                    <a:lnTo>
                      <a:pt x="126" y="12"/>
                    </a:lnTo>
                    <a:lnTo>
                      <a:pt x="135" y="22"/>
                    </a:lnTo>
                    <a:lnTo>
                      <a:pt x="8" y="22"/>
                    </a:lnTo>
                    <a:lnTo>
                      <a:pt x="4" y="19"/>
                    </a:lnTo>
                    <a:lnTo>
                      <a:pt x="2" y="17"/>
                    </a:lnTo>
                    <a:lnTo>
                      <a:pt x="0" y="11"/>
                    </a:lnTo>
                    <a:lnTo>
                      <a:pt x="1" y="7"/>
                    </a:lnTo>
                    <a:lnTo>
                      <a:pt x="3" y="3"/>
                    </a:lnTo>
                    <a:lnTo>
                      <a:pt x="6" y="1"/>
                    </a:lnTo>
                    <a:lnTo>
                      <a:pt x="11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>
                  <a:latin typeface="+mn-lt"/>
                </a:endParaRPr>
              </a:p>
            </p:txBody>
          </p:sp>
        </p:grpSp>
        <p:sp>
          <p:nvSpPr>
            <p:cNvPr id="62" name="Freeform 22"/>
            <p:cNvSpPr>
              <a:spLocks/>
            </p:cNvSpPr>
            <p:nvPr/>
          </p:nvSpPr>
          <p:spPr bwMode="auto">
            <a:xfrm rot="10800000">
              <a:off x="8027630" y="5626215"/>
              <a:ext cx="289857" cy="37894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89" y="0"/>
                </a:cxn>
                <a:cxn ang="0">
                  <a:pos x="203" y="2"/>
                </a:cxn>
                <a:cxn ang="0">
                  <a:pos x="214" y="8"/>
                </a:cxn>
                <a:cxn ang="0">
                  <a:pos x="223" y="17"/>
                </a:cxn>
                <a:cxn ang="0">
                  <a:pos x="229" y="29"/>
                </a:cxn>
                <a:cxn ang="0">
                  <a:pos x="231" y="43"/>
                </a:cxn>
                <a:cxn ang="0">
                  <a:pos x="231" y="302"/>
                </a:cxn>
                <a:cxn ang="0">
                  <a:pos x="211" y="302"/>
                </a:cxn>
                <a:cxn ang="0">
                  <a:pos x="211" y="43"/>
                </a:cxn>
                <a:cxn ang="0">
                  <a:pos x="207" y="32"/>
                </a:cxn>
                <a:cxn ang="0">
                  <a:pos x="200" y="24"/>
                </a:cxn>
                <a:cxn ang="0">
                  <a:pos x="189" y="21"/>
                </a:cxn>
                <a:cxn ang="0">
                  <a:pos x="0" y="21"/>
                </a:cxn>
                <a:cxn ang="0">
                  <a:pos x="0" y="0"/>
                </a:cxn>
              </a:cxnLst>
              <a:rect l="0" t="0" r="r" b="b"/>
              <a:pathLst>
                <a:path w="231" h="302">
                  <a:moveTo>
                    <a:pt x="0" y="0"/>
                  </a:moveTo>
                  <a:lnTo>
                    <a:pt x="189" y="0"/>
                  </a:lnTo>
                  <a:lnTo>
                    <a:pt x="203" y="2"/>
                  </a:lnTo>
                  <a:lnTo>
                    <a:pt x="214" y="8"/>
                  </a:lnTo>
                  <a:lnTo>
                    <a:pt x="223" y="17"/>
                  </a:lnTo>
                  <a:lnTo>
                    <a:pt x="229" y="29"/>
                  </a:lnTo>
                  <a:lnTo>
                    <a:pt x="231" y="43"/>
                  </a:lnTo>
                  <a:lnTo>
                    <a:pt x="231" y="302"/>
                  </a:lnTo>
                  <a:lnTo>
                    <a:pt x="211" y="302"/>
                  </a:lnTo>
                  <a:lnTo>
                    <a:pt x="211" y="43"/>
                  </a:lnTo>
                  <a:lnTo>
                    <a:pt x="207" y="32"/>
                  </a:lnTo>
                  <a:lnTo>
                    <a:pt x="200" y="24"/>
                  </a:lnTo>
                  <a:lnTo>
                    <a:pt x="189" y="21"/>
                  </a:lnTo>
                  <a:lnTo>
                    <a:pt x="0" y="21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latin typeface="+mn-lt"/>
              </a:endParaRPr>
            </a:p>
          </p:txBody>
        </p:sp>
        <p:sp>
          <p:nvSpPr>
            <p:cNvPr id="63" name="Freeform 22"/>
            <p:cNvSpPr>
              <a:spLocks/>
            </p:cNvSpPr>
            <p:nvPr/>
          </p:nvSpPr>
          <p:spPr bwMode="auto">
            <a:xfrm rot="10800000">
              <a:off x="7960552" y="5694795"/>
              <a:ext cx="289857" cy="37894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89" y="0"/>
                </a:cxn>
                <a:cxn ang="0">
                  <a:pos x="203" y="2"/>
                </a:cxn>
                <a:cxn ang="0">
                  <a:pos x="214" y="8"/>
                </a:cxn>
                <a:cxn ang="0">
                  <a:pos x="223" y="17"/>
                </a:cxn>
                <a:cxn ang="0">
                  <a:pos x="229" y="29"/>
                </a:cxn>
                <a:cxn ang="0">
                  <a:pos x="231" y="43"/>
                </a:cxn>
                <a:cxn ang="0">
                  <a:pos x="231" y="302"/>
                </a:cxn>
                <a:cxn ang="0">
                  <a:pos x="211" y="302"/>
                </a:cxn>
                <a:cxn ang="0">
                  <a:pos x="211" y="43"/>
                </a:cxn>
                <a:cxn ang="0">
                  <a:pos x="207" y="32"/>
                </a:cxn>
                <a:cxn ang="0">
                  <a:pos x="200" y="24"/>
                </a:cxn>
                <a:cxn ang="0">
                  <a:pos x="189" y="21"/>
                </a:cxn>
                <a:cxn ang="0">
                  <a:pos x="0" y="21"/>
                </a:cxn>
                <a:cxn ang="0">
                  <a:pos x="0" y="0"/>
                </a:cxn>
              </a:cxnLst>
              <a:rect l="0" t="0" r="r" b="b"/>
              <a:pathLst>
                <a:path w="231" h="302">
                  <a:moveTo>
                    <a:pt x="0" y="0"/>
                  </a:moveTo>
                  <a:lnTo>
                    <a:pt x="189" y="0"/>
                  </a:lnTo>
                  <a:lnTo>
                    <a:pt x="203" y="2"/>
                  </a:lnTo>
                  <a:lnTo>
                    <a:pt x="214" y="8"/>
                  </a:lnTo>
                  <a:lnTo>
                    <a:pt x="223" y="17"/>
                  </a:lnTo>
                  <a:lnTo>
                    <a:pt x="229" y="29"/>
                  </a:lnTo>
                  <a:lnTo>
                    <a:pt x="231" y="43"/>
                  </a:lnTo>
                  <a:lnTo>
                    <a:pt x="231" y="302"/>
                  </a:lnTo>
                  <a:lnTo>
                    <a:pt x="211" y="302"/>
                  </a:lnTo>
                  <a:lnTo>
                    <a:pt x="211" y="43"/>
                  </a:lnTo>
                  <a:lnTo>
                    <a:pt x="207" y="32"/>
                  </a:lnTo>
                  <a:lnTo>
                    <a:pt x="200" y="24"/>
                  </a:lnTo>
                  <a:lnTo>
                    <a:pt x="189" y="21"/>
                  </a:lnTo>
                  <a:lnTo>
                    <a:pt x="0" y="21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latin typeface="+mn-lt"/>
              </a:endParaRPr>
            </a:p>
          </p:txBody>
        </p:sp>
        <p:grpSp>
          <p:nvGrpSpPr>
            <p:cNvPr id="64" name="Группа 63"/>
            <p:cNvGrpSpPr/>
            <p:nvPr/>
          </p:nvGrpSpPr>
          <p:grpSpPr>
            <a:xfrm>
              <a:off x="8323011" y="5600813"/>
              <a:ext cx="224300" cy="224301"/>
              <a:chOff x="-489249" y="3514168"/>
              <a:chExt cx="315976" cy="315977"/>
            </a:xfrm>
            <a:grpFill/>
          </p:grpSpPr>
          <p:sp>
            <p:nvSpPr>
              <p:cNvPr id="65" name="Freeform 335"/>
              <p:cNvSpPr>
                <a:spLocks/>
              </p:cNvSpPr>
              <p:nvPr/>
            </p:nvSpPr>
            <p:spPr bwMode="auto">
              <a:xfrm>
                <a:off x="-406454" y="3607102"/>
                <a:ext cx="155453" cy="130109"/>
              </a:xfrm>
              <a:custGeom>
                <a:avLst/>
                <a:gdLst/>
                <a:ahLst/>
                <a:cxnLst>
                  <a:cxn ang="0">
                    <a:pos x="76" y="0"/>
                  </a:cxn>
                  <a:cxn ang="0">
                    <a:pos x="92" y="13"/>
                  </a:cxn>
                  <a:cxn ang="0">
                    <a:pos x="43" y="77"/>
                  </a:cxn>
                  <a:cxn ang="0">
                    <a:pos x="0" y="43"/>
                  </a:cxn>
                  <a:cxn ang="0">
                    <a:pos x="14" y="27"/>
                  </a:cxn>
                  <a:cxn ang="0">
                    <a:pos x="39" y="47"/>
                  </a:cxn>
                  <a:cxn ang="0">
                    <a:pos x="76" y="0"/>
                  </a:cxn>
                </a:cxnLst>
                <a:rect l="0" t="0" r="r" b="b"/>
                <a:pathLst>
                  <a:path w="92" h="77">
                    <a:moveTo>
                      <a:pt x="76" y="0"/>
                    </a:moveTo>
                    <a:lnTo>
                      <a:pt x="92" y="13"/>
                    </a:lnTo>
                    <a:lnTo>
                      <a:pt x="43" y="77"/>
                    </a:lnTo>
                    <a:lnTo>
                      <a:pt x="0" y="43"/>
                    </a:lnTo>
                    <a:lnTo>
                      <a:pt x="14" y="27"/>
                    </a:lnTo>
                    <a:lnTo>
                      <a:pt x="39" y="47"/>
                    </a:lnTo>
                    <a:lnTo>
                      <a:pt x="7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>
                  <a:latin typeface="+mn-lt"/>
                </a:endParaRPr>
              </a:p>
            </p:txBody>
          </p:sp>
          <p:sp>
            <p:nvSpPr>
              <p:cNvPr id="66" name="Freeform 336"/>
              <p:cNvSpPr>
                <a:spLocks noEditPoints="1"/>
              </p:cNvSpPr>
              <p:nvPr/>
            </p:nvSpPr>
            <p:spPr bwMode="auto">
              <a:xfrm>
                <a:off x="-489249" y="3514168"/>
                <a:ext cx="315976" cy="315977"/>
              </a:xfrm>
              <a:custGeom>
                <a:avLst/>
                <a:gdLst/>
                <a:ahLst/>
                <a:cxnLst>
                  <a:cxn ang="0">
                    <a:pos x="94" y="21"/>
                  </a:cxn>
                  <a:cxn ang="0">
                    <a:pos x="75" y="23"/>
                  </a:cxn>
                  <a:cxn ang="0">
                    <a:pos x="57" y="31"/>
                  </a:cxn>
                  <a:cxn ang="0">
                    <a:pos x="43" y="43"/>
                  </a:cxn>
                  <a:cxn ang="0">
                    <a:pos x="31" y="56"/>
                  </a:cxn>
                  <a:cxn ang="0">
                    <a:pos x="24" y="75"/>
                  </a:cxn>
                  <a:cxn ang="0">
                    <a:pos x="21" y="94"/>
                  </a:cxn>
                  <a:cxn ang="0">
                    <a:pos x="24" y="113"/>
                  </a:cxn>
                  <a:cxn ang="0">
                    <a:pos x="31" y="130"/>
                  </a:cxn>
                  <a:cxn ang="0">
                    <a:pos x="43" y="144"/>
                  </a:cxn>
                  <a:cxn ang="0">
                    <a:pos x="57" y="156"/>
                  </a:cxn>
                  <a:cxn ang="0">
                    <a:pos x="75" y="163"/>
                  </a:cxn>
                  <a:cxn ang="0">
                    <a:pos x="94" y="165"/>
                  </a:cxn>
                  <a:cxn ang="0">
                    <a:pos x="113" y="163"/>
                  </a:cxn>
                  <a:cxn ang="0">
                    <a:pos x="131" y="156"/>
                  </a:cxn>
                  <a:cxn ang="0">
                    <a:pos x="146" y="144"/>
                  </a:cxn>
                  <a:cxn ang="0">
                    <a:pos x="157" y="130"/>
                  </a:cxn>
                  <a:cxn ang="0">
                    <a:pos x="165" y="113"/>
                  </a:cxn>
                  <a:cxn ang="0">
                    <a:pos x="167" y="94"/>
                  </a:cxn>
                  <a:cxn ang="0">
                    <a:pos x="165" y="75"/>
                  </a:cxn>
                  <a:cxn ang="0">
                    <a:pos x="157" y="56"/>
                  </a:cxn>
                  <a:cxn ang="0">
                    <a:pos x="146" y="43"/>
                  </a:cxn>
                  <a:cxn ang="0">
                    <a:pos x="131" y="31"/>
                  </a:cxn>
                  <a:cxn ang="0">
                    <a:pos x="113" y="23"/>
                  </a:cxn>
                  <a:cxn ang="0">
                    <a:pos x="94" y="21"/>
                  </a:cxn>
                  <a:cxn ang="0">
                    <a:pos x="94" y="0"/>
                  </a:cxn>
                  <a:cxn ang="0">
                    <a:pos x="116" y="2"/>
                  </a:cxn>
                  <a:cxn ang="0">
                    <a:pos x="135" y="9"/>
                  </a:cxn>
                  <a:cxn ang="0">
                    <a:pos x="152" y="20"/>
                  </a:cxn>
                  <a:cxn ang="0">
                    <a:pos x="167" y="35"/>
                  </a:cxn>
                  <a:cxn ang="0">
                    <a:pos x="178" y="52"/>
                  </a:cxn>
                  <a:cxn ang="0">
                    <a:pos x="185" y="72"/>
                  </a:cxn>
                  <a:cxn ang="0">
                    <a:pos x="187" y="94"/>
                  </a:cxn>
                  <a:cxn ang="0">
                    <a:pos x="185" y="115"/>
                  </a:cxn>
                  <a:cxn ang="0">
                    <a:pos x="178" y="134"/>
                  </a:cxn>
                  <a:cxn ang="0">
                    <a:pos x="167" y="152"/>
                  </a:cxn>
                  <a:cxn ang="0">
                    <a:pos x="152" y="167"/>
                  </a:cxn>
                  <a:cxn ang="0">
                    <a:pos x="135" y="177"/>
                  </a:cxn>
                  <a:cxn ang="0">
                    <a:pos x="116" y="185"/>
                  </a:cxn>
                  <a:cxn ang="0">
                    <a:pos x="94" y="187"/>
                  </a:cxn>
                  <a:cxn ang="0">
                    <a:pos x="73" y="185"/>
                  </a:cxn>
                  <a:cxn ang="0">
                    <a:pos x="54" y="177"/>
                  </a:cxn>
                  <a:cxn ang="0">
                    <a:pos x="35" y="167"/>
                  </a:cxn>
                  <a:cxn ang="0">
                    <a:pos x="21" y="152"/>
                  </a:cxn>
                  <a:cxn ang="0">
                    <a:pos x="10" y="134"/>
                  </a:cxn>
                  <a:cxn ang="0">
                    <a:pos x="2" y="115"/>
                  </a:cxn>
                  <a:cxn ang="0">
                    <a:pos x="0" y="94"/>
                  </a:cxn>
                  <a:cxn ang="0">
                    <a:pos x="2" y="72"/>
                  </a:cxn>
                  <a:cxn ang="0">
                    <a:pos x="10" y="52"/>
                  </a:cxn>
                  <a:cxn ang="0">
                    <a:pos x="21" y="35"/>
                  </a:cxn>
                  <a:cxn ang="0">
                    <a:pos x="35" y="20"/>
                  </a:cxn>
                  <a:cxn ang="0">
                    <a:pos x="54" y="9"/>
                  </a:cxn>
                  <a:cxn ang="0">
                    <a:pos x="73" y="2"/>
                  </a:cxn>
                  <a:cxn ang="0">
                    <a:pos x="94" y="0"/>
                  </a:cxn>
                </a:cxnLst>
                <a:rect l="0" t="0" r="r" b="b"/>
                <a:pathLst>
                  <a:path w="187" h="187">
                    <a:moveTo>
                      <a:pt x="94" y="21"/>
                    </a:moveTo>
                    <a:lnTo>
                      <a:pt x="75" y="23"/>
                    </a:lnTo>
                    <a:lnTo>
                      <a:pt x="57" y="31"/>
                    </a:lnTo>
                    <a:lnTo>
                      <a:pt x="43" y="43"/>
                    </a:lnTo>
                    <a:lnTo>
                      <a:pt x="31" y="56"/>
                    </a:lnTo>
                    <a:lnTo>
                      <a:pt x="24" y="75"/>
                    </a:lnTo>
                    <a:lnTo>
                      <a:pt x="21" y="94"/>
                    </a:lnTo>
                    <a:lnTo>
                      <a:pt x="24" y="113"/>
                    </a:lnTo>
                    <a:lnTo>
                      <a:pt x="31" y="130"/>
                    </a:lnTo>
                    <a:lnTo>
                      <a:pt x="43" y="144"/>
                    </a:lnTo>
                    <a:lnTo>
                      <a:pt x="57" y="156"/>
                    </a:lnTo>
                    <a:lnTo>
                      <a:pt x="75" y="163"/>
                    </a:lnTo>
                    <a:lnTo>
                      <a:pt x="94" y="165"/>
                    </a:lnTo>
                    <a:lnTo>
                      <a:pt x="113" y="163"/>
                    </a:lnTo>
                    <a:lnTo>
                      <a:pt x="131" y="156"/>
                    </a:lnTo>
                    <a:lnTo>
                      <a:pt x="146" y="144"/>
                    </a:lnTo>
                    <a:lnTo>
                      <a:pt x="157" y="130"/>
                    </a:lnTo>
                    <a:lnTo>
                      <a:pt x="165" y="113"/>
                    </a:lnTo>
                    <a:lnTo>
                      <a:pt x="167" y="94"/>
                    </a:lnTo>
                    <a:lnTo>
                      <a:pt x="165" y="75"/>
                    </a:lnTo>
                    <a:lnTo>
                      <a:pt x="157" y="56"/>
                    </a:lnTo>
                    <a:lnTo>
                      <a:pt x="146" y="43"/>
                    </a:lnTo>
                    <a:lnTo>
                      <a:pt x="131" y="31"/>
                    </a:lnTo>
                    <a:lnTo>
                      <a:pt x="113" y="23"/>
                    </a:lnTo>
                    <a:lnTo>
                      <a:pt x="94" y="21"/>
                    </a:lnTo>
                    <a:close/>
                    <a:moveTo>
                      <a:pt x="94" y="0"/>
                    </a:moveTo>
                    <a:lnTo>
                      <a:pt x="116" y="2"/>
                    </a:lnTo>
                    <a:lnTo>
                      <a:pt x="135" y="9"/>
                    </a:lnTo>
                    <a:lnTo>
                      <a:pt x="152" y="20"/>
                    </a:lnTo>
                    <a:lnTo>
                      <a:pt x="167" y="35"/>
                    </a:lnTo>
                    <a:lnTo>
                      <a:pt x="178" y="52"/>
                    </a:lnTo>
                    <a:lnTo>
                      <a:pt x="185" y="72"/>
                    </a:lnTo>
                    <a:lnTo>
                      <a:pt x="187" y="94"/>
                    </a:lnTo>
                    <a:lnTo>
                      <a:pt x="185" y="115"/>
                    </a:lnTo>
                    <a:lnTo>
                      <a:pt x="178" y="134"/>
                    </a:lnTo>
                    <a:lnTo>
                      <a:pt x="167" y="152"/>
                    </a:lnTo>
                    <a:lnTo>
                      <a:pt x="152" y="167"/>
                    </a:lnTo>
                    <a:lnTo>
                      <a:pt x="135" y="177"/>
                    </a:lnTo>
                    <a:lnTo>
                      <a:pt x="116" y="185"/>
                    </a:lnTo>
                    <a:lnTo>
                      <a:pt x="94" y="187"/>
                    </a:lnTo>
                    <a:lnTo>
                      <a:pt x="73" y="185"/>
                    </a:lnTo>
                    <a:lnTo>
                      <a:pt x="54" y="177"/>
                    </a:lnTo>
                    <a:lnTo>
                      <a:pt x="35" y="167"/>
                    </a:lnTo>
                    <a:lnTo>
                      <a:pt x="21" y="152"/>
                    </a:lnTo>
                    <a:lnTo>
                      <a:pt x="10" y="134"/>
                    </a:lnTo>
                    <a:lnTo>
                      <a:pt x="2" y="115"/>
                    </a:lnTo>
                    <a:lnTo>
                      <a:pt x="0" y="94"/>
                    </a:lnTo>
                    <a:lnTo>
                      <a:pt x="2" y="72"/>
                    </a:lnTo>
                    <a:lnTo>
                      <a:pt x="10" y="52"/>
                    </a:lnTo>
                    <a:lnTo>
                      <a:pt x="21" y="35"/>
                    </a:lnTo>
                    <a:lnTo>
                      <a:pt x="35" y="20"/>
                    </a:lnTo>
                    <a:lnTo>
                      <a:pt x="54" y="9"/>
                    </a:lnTo>
                    <a:lnTo>
                      <a:pt x="73" y="2"/>
                    </a:lnTo>
                    <a:lnTo>
                      <a:pt x="9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>
                  <a:latin typeface="+mn-lt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76554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2195736" y="188640"/>
            <a:ext cx="6371184" cy="932118"/>
          </a:xfrm>
          <a:prstGeom prst="rect">
            <a:avLst/>
          </a:prstGeom>
        </p:spPr>
        <p:txBody>
          <a:bodyPr/>
          <a:lstStyle/>
          <a:p>
            <a:r>
              <a:rPr lang="ru-RU" sz="1800" b="1" dirty="0">
                <a:solidFill>
                  <a:srgbClr val="DEAA46"/>
                </a:solidFill>
                <a:latin typeface="+mn-lt"/>
                <a:cs typeface="Times New Roman" pitchFamily="18" charset="0"/>
              </a:rPr>
              <a:t>ВИЗУАЛЬНОЕ ПРЕДСТАВЛЕНИЕ </a:t>
            </a:r>
            <a:r>
              <a:rPr lang="ru-RU" sz="1800" b="1" dirty="0" smtClean="0">
                <a:solidFill>
                  <a:srgbClr val="DEAA46"/>
                </a:solidFill>
                <a:latin typeface="+mn-lt"/>
                <a:cs typeface="Times New Roman" pitchFamily="18" charset="0"/>
              </a:rPr>
              <a:t>ВНЕСЕНИЯ </a:t>
            </a:r>
            <a:r>
              <a:rPr lang="ru-RU" sz="1800" b="1" dirty="0" smtClean="0">
                <a:solidFill>
                  <a:srgbClr val="DEAA46"/>
                </a:solidFill>
                <a:latin typeface="+mn-lt"/>
                <a:ea typeface="+mn-ea"/>
                <a:cs typeface="Times New Roman" pitchFamily="18" charset="0"/>
              </a:rPr>
              <a:t>СВЕДЕНИЙ В ЛИЧНОМ КАБИНЕТЕ</a:t>
            </a:r>
            <a:endParaRPr lang="ru-RU" sz="1800" b="1" dirty="0">
              <a:solidFill>
                <a:srgbClr val="DEAA46"/>
              </a:solidFill>
              <a:latin typeface="+mn-lt"/>
              <a:ea typeface="+mn-ea"/>
              <a:cs typeface="Times New Roman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884290"/>
            <a:ext cx="4095238" cy="5895238"/>
          </a:xfrm>
          <a:prstGeom prst="rect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504" y="2382391"/>
            <a:ext cx="4408128" cy="2988332"/>
          </a:xfrm>
          <a:prstGeom prst="rect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Прямоугольник 7"/>
          <p:cNvSpPr/>
          <p:nvPr/>
        </p:nvSpPr>
        <p:spPr>
          <a:xfrm>
            <a:off x="107504" y="884290"/>
            <a:ext cx="4680520" cy="1464590"/>
          </a:xfrm>
          <a:prstGeom prst="rect">
            <a:avLst/>
          </a:prstGeom>
          <a:solidFill>
            <a:srgbClr val="077A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dirty="0">
                <a:solidFill>
                  <a:schemeClr val="bg1"/>
                </a:solidFill>
                <a:cs typeface="Times New Roman" panose="02020603050405020304" pitchFamily="18" charset="0"/>
              </a:rPr>
              <a:t>СВЕДЕНИЯ ОБ УПОЛНОМОЧЕННЫХ ОРГАНАХ, ОБЩЕСТВЕННЫХ СОВЕТАХ И ОПЕРАТОРАХ, УЧАСТВУЮЩИХ В ПРОВЕДЕНИИ НЕЗАВИСИМОЙ ОЦЕНКИ КАЧЕСТВА ОКАЗАНИЯ </a:t>
            </a:r>
            <a:r>
              <a:rPr lang="ru-RU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УСЛУГ</a:t>
            </a:r>
          </a:p>
        </p:txBody>
      </p:sp>
      <p:pic>
        <p:nvPicPr>
          <p:cNvPr id="23" name="Picture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327"/>
          <a:stretch/>
        </p:blipFill>
        <p:spPr>
          <a:xfrm>
            <a:off x="2699792" y="3441850"/>
            <a:ext cx="3614286" cy="3227510"/>
          </a:xfrm>
          <a:prstGeom prst="rect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4" name="Picture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5465242"/>
            <a:ext cx="4633334" cy="1314286"/>
          </a:xfrm>
          <a:prstGeom prst="rect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9315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2195736" y="188640"/>
            <a:ext cx="6371184" cy="932118"/>
          </a:xfrm>
          <a:prstGeom prst="rect">
            <a:avLst/>
          </a:prstGeom>
        </p:spPr>
        <p:txBody>
          <a:bodyPr/>
          <a:lstStyle/>
          <a:p>
            <a:r>
              <a:rPr lang="ru-RU" sz="1800" b="1" dirty="0">
                <a:solidFill>
                  <a:srgbClr val="DEAA46"/>
                </a:solidFill>
                <a:latin typeface="+mn-lt"/>
                <a:cs typeface="Times New Roman" pitchFamily="18" charset="0"/>
              </a:rPr>
              <a:t>ВИЗУАЛЬНОЕ ПРЕДСТАВЛЕНИЕ ВНЕСЕНИЯ СВЕДЕНИЙ В ЛИЧНОМ КАБИНЕТЕ</a:t>
            </a:r>
            <a:endParaRPr lang="ru-RU" sz="1800" b="1" dirty="0">
              <a:solidFill>
                <a:srgbClr val="DEAA46"/>
              </a:solidFill>
              <a:latin typeface="+mn-lt"/>
              <a:ea typeface="+mn-ea"/>
              <a:cs typeface="Times New Roman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969" y="2636912"/>
            <a:ext cx="4835925" cy="3995818"/>
          </a:xfrm>
          <a:prstGeom prst="rect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7" t="1701" r="1417" b="650"/>
          <a:stretch/>
        </p:blipFill>
        <p:spPr>
          <a:xfrm>
            <a:off x="5076056" y="1163736"/>
            <a:ext cx="3669754" cy="5363970"/>
          </a:xfrm>
          <a:prstGeom prst="rect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Прямоугольник 7"/>
          <p:cNvSpPr/>
          <p:nvPr/>
        </p:nvSpPr>
        <p:spPr>
          <a:xfrm>
            <a:off x="194671" y="1100314"/>
            <a:ext cx="4680520" cy="1392582"/>
          </a:xfrm>
          <a:prstGeom prst="rect">
            <a:avLst/>
          </a:prstGeom>
          <a:solidFill>
            <a:srgbClr val="077A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dirty="0">
                <a:solidFill>
                  <a:schemeClr val="bg1"/>
                </a:solidFill>
              </a:rPr>
              <a:t>СВЕДЕНИЯ О ПОКАЗАТЕЛЯХ, ХАРАКТЕРИЗУЮЩИХ </a:t>
            </a:r>
            <a:r>
              <a:rPr lang="ru-RU" dirty="0" smtClean="0">
                <a:solidFill>
                  <a:schemeClr val="bg1"/>
                </a:solidFill>
              </a:rPr>
              <a:t>ОБЩИЕ, </a:t>
            </a:r>
            <a:r>
              <a:rPr lang="ru-RU" dirty="0">
                <a:solidFill>
                  <a:schemeClr val="bg1"/>
                </a:solidFill>
              </a:rPr>
              <a:t>А ТАКЖЕ </a:t>
            </a:r>
            <a:r>
              <a:rPr lang="ru-RU" dirty="0" smtClean="0">
                <a:solidFill>
                  <a:schemeClr val="bg1"/>
                </a:solidFill>
              </a:rPr>
              <a:t>ДОПОЛНИТЕЛЬНЫЕ КРИТЕРИИ </a:t>
            </a:r>
            <a:r>
              <a:rPr lang="ru-RU" dirty="0">
                <a:solidFill>
                  <a:schemeClr val="bg1"/>
                </a:solidFill>
              </a:rPr>
              <a:t>ОЦЕНКИ КАЧЕСТВА ОКАЗАНИЯ </a:t>
            </a:r>
            <a:r>
              <a:rPr lang="ru-RU" dirty="0" smtClean="0">
                <a:solidFill>
                  <a:schemeClr val="bg1"/>
                </a:solidFill>
              </a:rPr>
              <a:t>УСЛУГ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9011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2195736" y="188640"/>
            <a:ext cx="6371184" cy="932118"/>
          </a:xfrm>
          <a:prstGeom prst="rect">
            <a:avLst/>
          </a:prstGeom>
        </p:spPr>
        <p:txBody>
          <a:bodyPr/>
          <a:lstStyle/>
          <a:p>
            <a:r>
              <a:rPr lang="ru-RU" sz="1800" b="1" dirty="0">
                <a:solidFill>
                  <a:srgbClr val="DEAA46"/>
                </a:solidFill>
                <a:latin typeface="+mn-lt"/>
                <a:cs typeface="Times New Roman" pitchFamily="18" charset="0"/>
              </a:rPr>
              <a:t>ВИЗУАЛЬНОЕ ПРЕДСТАВЛЕНИЕ ВНЕСЕНИЯ СВЕДЕНИЙ В ЛИЧНОМ КАБИНЕТЕ</a:t>
            </a:r>
            <a:endParaRPr lang="ru-RU" sz="1800" b="1" dirty="0">
              <a:solidFill>
                <a:srgbClr val="DEAA46"/>
              </a:solidFill>
              <a:latin typeface="+mn-lt"/>
              <a:ea typeface="+mn-ea"/>
              <a:cs typeface="Times New Roman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080" y="2636912"/>
            <a:ext cx="4937771" cy="3934946"/>
          </a:xfrm>
          <a:prstGeom prst="rect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85"/>
          <a:stretch/>
        </p:blipFill>
        <p:spPr>
          <a:xfrm>
            <a:off x="5148064" y="908720"/>
            <a:ext cx="3683810" cy="3795404"/>
          </a:xfrm>
          <a:prstGeom prst="rect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7129" y="3286130"/>
            <a:ext cx="3695238" cy="3455238"/>
          </a:xfrm>
          <a:prstGeom prst="rect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Прямоугольник 7"/>
          <p:cNvSpPr/>
          <p:nvPr/>
        </p:nvSpPr>
        <p:spPr>
          <a:xfrm>
            <a:off x="194671" y="1100314"/>
            <a:ext cx="4680520" cy="1392582"/>
          </a:xfrm>
          <a:prstGeom prst="rect">
            <a:avLst/>
          </a:prstGeom>
          <a:solidFill>
            <a:srgbClr val="077A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dirty="0">
                <a:solidFill>
                  <a:schemeClr val="bg1"/>
                </a:solidFill>
                <a:cs typeface="Times New Roman" panose="02020603050405020304" pitchFamily="18" charset="0"/>
              </a:rPr>
              <a:t>ПЕРЕЧНИ И СВЕДЕНИЯ ОБ ОРГАНИЗАЦИЯХ, </a:t>
            </a:r>
            <a:r>
              <a:rPr lang="ru-RU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/>
            </a:r>
            <a:br>
              <a:rPr lang="ru-RU" dirty="0" smtClean="0">
                <a:solidFill>
                  <a:schemeClr val="bg1"/>
                </a:solidFill>
                <a:cs typeface="Times New Roman" panose="02020603050405020304" pitchFamily="18" charset="0"/>
              </a:rPr>
            </a:br>
            <a:r>
              <a:rPr lang="ru-RU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В </a:t>
            </a:r>
            <a:r>
              <a:rPr lang="ru-RU" dirty="0">
                <a:solidFill>
                  <a:schemeClr val="bg1"/>
                </a:solidFill>
                <a:cs typeface="Times New Roman" panose="02020603050405020304" pitchFamily="18" charset="0"/>
              </a:rPr>
              <a:t>ОТНОШЕНИИ КОТОРЫХ ПРОВОДИТСЯ </a:t>
            </a:r>
            <a:r>
              <a:rPr lang="ru-RU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/>
            </a:r>
            <a:br>
              <a:rPr lang="ru-RU" dirty="0" smtClean="0">
                <a:solidFill>
                  <a:schemeClr val="bg1"/>
                </a:solidFill>
                <a:cs typeface="Times New Roman" panose="02020603050405020304" pitchFamily="18" charset="0"/>
              </a:rPr>
            </a:br>
            <a:r>
              <a:rPr lang="ru-RU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/ </a:t>
            </a:r>
            <a:r>
              <a:rPr lang="ru-RU" dirty="0">
                <a:solidFill>
                  <a:schemeClr val="bg1"/>
                </a:solidFill>
                <a:cs typeface="Times New Roman" panose="02020603050405020304" pitchFamily="18" charset="0"/>
              </a:rPr>
              <a:t>НЕ ПРОВОДИТСЯ НЕЗАВИСИМАЯ ОЦЕНКА КАЧЕСТВА ОКАЗАНИЯ УСЛУГ</a:t>
            </a:r>
          </a:p>
        </p:txBody>
      </p:sp>
    </p:spTree>
    <p:extLst>
      <p:ext uri="{BB962C8B-B14F-4D97-AF65-F5344CB8AC3E}">
        <p14:creationId xmlns:p14="http://schemas.microsoft.com/office/powerpoint/2010/main" val="1690202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2195736" y="188640"/>
            <a:ext cx="6371184" cy="932118"/>
          </a:xfrm>
          <a:prstGeom prst="rect">
            <a:avLst/>
          </a:prstGeom>
        </p:spPr>
        <p:txBody>
          <a:bodyPr/>
          <a:lstStyle/>
          <a:p>
            <a:r>
              <a:rPr lang="ru-RU" sz="1800" b="1" dirty="0">
                <a:solidFill>
                  <a:srgbClr val="DEAA46"/>
                </a:solidFill>
                <a:latin typeface="+mn-lt"/>
                <a:cs typeface="Times New Roman" pitchFamily="18" charset="0"/>
              </a:rPr>
              <a:t>ВИЗУАЛЬНОЕ ПРЕДСТАВЛЕНИЕ ВНЕСЕНИЯ СВЕДЕНИЙ В ЛИЧНОМ КАБИНЕТЕ</a:t>
            </a:r>
            <a:endParaRPr lang="ru-RU" sz="1800" b="1" dirty="0">
              <a:solidFill>
                <a:srgbClr val="DEAA46"/>
              </a:solidFill>
              <a:latin typeface="+mn-lt"/>
              <a:ea typeface="+mn-ea"/>
              <a:cs typeface="Times New Roman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391"/>
          <a:stretch/>
        </p:blipFill>
        <p:spPr>
          <a:xfrm>
            <a:off x="251520" y="3645024"/>
            <a:ext cx="4609524" cy="2448272"/>
          </a:xfrm>
          <a:prstGeom prst="rect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833" y="908722"/>
            <a:ext cx="3687619" cy="2342857"/>
          </a:xfrm>
          <a:prstGeom prst="rect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833" y="3429083"/>
            <a:ext cx="3683810" cy="3276190"/>
          </a:xfrm>
          <a:prstGeom prst="rect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Прямоугольник 7"/>
          <p:cNvSpPr/>
          <p:nvPr/>
        </p:nvSpPr>
        <p:spPr>
          <a:xfrm>
            <a:off x="216022" y="1311850"/>
            <a:ext cx="4680520" cy="1536599"/>
          </a:xfrm>
          <a:prstGeom prst="rect">
            <a:avLst/>
          </a:prstGeom>
          <a:solidFill>
            <a:srgbClr val="077A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dirty="0">
                <a:solidFill>
                  <a:schemeClr val="bg1"/>
                </a:solidFill>
                <a:cs typeface="Times New Roman" panose="02020603050405020304" pitchFamily="18" charset="0"/>
              </a:rPr>
              <a:t>СВЕДЕНИЯ О РЕЗУЛЬТАТАХ НЕЗАВИСИМОЙ ОЦЕНКИ КАЧЕСТВА </a:t>
            </a:r>
            <a:r>
              <a:rPr lang="ru-RU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И </a:t>
            </a:r>
            <a:r>
              <a:rPr lang="ru-RU" dirty="0">
                <a:solidFill>
                  <a:schemeClr val="bg1"/>
                </a:solidFill>
                <a:cs typeface="Times New Roman" panose="02020603050405020304" pitchFamily="18" charset="0"/>
              </a:rPr>
              <a:t>ПРЕДЛОЖЕНИЯХ ОБ УЛУЧШЕНИИ КАЧЕСТВА </a:t>
            </a:r>
            <a:r>
              <a:rPr lang="ru-RU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ДЕЯТЕЛЬНОСТИ ОРГАНИЗАЦИЙ СОЦИАЛЬНОЙ СФЕРЫ</a:t>
            </a:r>
            <a:endParaRPr lang="ru-RU" dirty="0">
              <a:solidFill>
                <a:schemeClr val="bg1"/>
              </a:solidFill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0096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2195736" y="188640"/>
            <a:ext cx="6371184" cy="932118"/>
          </a:xfrm>
          <a:prstGeom prst="rect">
            <a:avLst/>
          </a:prstGeom>
        </p:spPr>
        <p:txBody>
          <a:bodyPr/>
          <a:lstStyle/>
          <a:p>
            <a:r>
              <a:rPr lang="ru-RU" sz="1800" b="1" dirty="0">
                <a:solidFill>
                  <a:srgbClr val="DEAA46"/>
                </a:solidFill>
                <a:latin typeface="+mn-lt"/>
                <a:cs typeface="Times New Roman" pitchFamily="18" charset="0"/>
              </a:rPr>
              <a:t>ВИЗУАЛЬНОЕ ПРЕДСТАВЛЕНИЕ ВНЕСЕНИЯ СВЕДЕНИЙ В ЛИЧНОМ КАБИНЕТЕ</a:t>
            </a:r>
            <a:endParaRPr lang="ru-RU" sz="1800" b="1" dirty="0">
              <a:solidFill>
                <a:srgbClr val="DEAA46"/>
              </a:solidFill>
              <a:latin typeface="+mn-lt"/>
              <a:ea typeface="+mn-ea"/>
              <a:cs typeface="Times New Roman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104"/>
          <a:stretch/>
        </p:blipFill>
        <p:spPr>
          <a:xfrm>
            <a:off x="5076056" y="1124744"/>
            <a:ext cx="3687619" cy="2520280"/>
          </a:xfrm>
          <a:prstGeom prst="rect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3789040"/>
            <a:ext cx="3687619" cy="2952328"/>
          </a:xfrm>
          <a:prstGeom prst="rect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197"/>
          <a:stretch/>
        </p:blipFill>
        <p:spPr>
          <a:xfrm>
            <a:off x="246758" y="4005064"/>
            <a:ext cx="4619048" cy="2520280"/>
          </a:xfrm>
          <a:prstGeom prst="rect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Прямоугольник 7"/>
          <p:cNvSpPr/>
          <p:nvPr/>
        </p:nvSpPr>
        <p:spPr>
          <a:xfrm>
            <a:off x="216022" y="1362313"/>
            <a:ext cx="4680520" cy="2045142"/>
          </a:xfrm>
          <a:prstGeom prst="rect">
            <a:avLst/>
          </a:prstGeom>
          <a:solidFill>
            <a:srgbClr val="077A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dirty="0">
                <a:solidFill>
                  <a:schemeClr val="bg1"/>
                </a:solidFill>
                <a:cs typeface="Times New Roman" panose="02020603050405020304" pitchFamily="18" charset="0"/>
              </a:rPr>
              <a:t>СВЕДЕНИЯ О РЕЗУЛЬТАТАХ РАССМОТРЕНИЯ УПОЛНОМОЧЕННЫМИ ОРГАНАМИ РЕЗУЛЬТАТОВ НЕЗАВИСИМОЙ ОЦЕНКИ КАЧЕСТВА ОКАЗАНИЯ УСЛУГ ОРГАНИЗАЦИЯМИ И ПРЕДЛОЖЕНИЙ ОБ УЛУЧШЕНИИ КАЧЕСТВА ИХ ДЕЯТЕЛЬНОСТИ</a:t>
            </a:r>
          </a:p>
        </p:txBody>
      </p:sp>
    </p:spTree>
    <p:extLst>
      <p:ext uri="{BB962C8B-B14F-4D97-AF65-F5344CB8AC3E}">
        <p14:creationId xmlns:p14="http://schemas.microsoft.com/office/powerpoint/2010/main" val="19184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Прямоугольник 55"/>
          <p:cNvSpPr/>
          <p:nvPr/>
        </p:nvSpPr>
        <p:spPr>
          <a:xfrm>
            <a:off x="3589254" y="3990906"/>
            <a:ext cx="2120519" cy="1238294"/>
          </a:xfrm>
          <a:prstGeom prst="rect">
            <a:avLst/>
          </a:prstGeom>
          <a:solidFill>
            <a:srgbClr val="055F3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spcAft>
                <a:spcPts val="600"/>
              </a:spcAft>
            </a:pPr>
            <a:r>
              <a:rPr lang="ru-RU" sz="1100" dirty="0">
                <a:solidFill>
                  <a:schemeClr val="tx1"/>
                </a:solidFill>
              </a:rPr>
              <a:t>» В форме электронного документа</a:t>
            </a:r>
          </a:p>
          <a:p>
            <a:pPr lvl="0"/>
            <a:r>
              <a:rPr lang="ru-RU" sz="1100" dirty="0">
                <a:solidFill>
                  <a:schemeClr val="tx1"/>
                </a:solidFill>
              </a:rPr>
              <a:t>» В виде электронного образа бумажного </a:t>
            </a:r>
            <a:r>
              <a:rPr lang="ru-RU" sz="1100" dirty="0" smtClean="0">
                <a:solidFill>
                  <a:schemeClr val="tx1"/>
                </a:solidFill>
              </a:rPr>
              <a:t>документа</a:t>
            </a:r>
            <a:endParaRPr lang="ru-RU" sz="1100" dirty="0">
              <a:solidFill>
                <a:schemeClr val="tx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2195736" y="188640"/>
            <a:ext cx="6371184" cy="792088"/>
          </a:xfrm>
          <a:prstGeom prst="rect">
            <a:avLst/>
          </a:prstGeom>
        </p:spPr>
        <p:txBody>
          <a:bodyPr/>
          <a:lstStyle/>
          <a:p>
            <a:r>
              <a:rPr lang="ru-RU" sz="1800" b="1" dirty="0" smtClean="0">
                <a:solidFill>
                  <a:srgbClr val="DEAA46"/>
                </a:solidFill>
                <a:latin typeface="+mn-lt"/>
                <a:ea typeface="+mn-ea"/>
                <a:cs typeface="Times New Roman" pitchFamily="18" charset="0"/>
              </a:rPr>
              <a:t>ПОРЯДОК РАЗМЕЩЕНИЯ </a:t>
            </a:r>
            <a:r>
              <a:rPr lang="ru-RU" sz="1800" b="1" dirty="0">
                <a:solidFill>
                  <a:srgbClr val="DEAA46"/>
                </a:solidFill>
                <a:latin typeface="+mn-lt"/>
                <a:ea typeface="+mn-ea"/>
                <a:cs typeface="Times New Roman" pitchFamily="18" charset="0"/>
              </a:rPr>
              <a:t>УПОЛНОМОЧЕННЫМ </a:t>
            </a:r>
            <a:r>
              <a:rPr lang="ru-RU" sz="1800" b="1" dirty="0" smtClean="0">
                <a:solidFill>
                  <a:srgbClr val="DEAA46"/>
                </a:solidFill>
                <a:latin typeface="+mn-lt"/>
                <a:ea typeface="+mn-ea"/>
                <a:cs typeface="Times New Roman" pitchFamily="18" charset="0"/>
              </a:rPr>
              <a:t>ОРГАНОМ ИНФОРМАЦИИ О РЕЗУЛЬТАТАХ НЕЗАВИСИМОЙ ОЦЕНКИ НА САЙТЕ BUS.GOV.RU</a:t>
            </a:r>
            <a:endParaRPr lang="ru-RU" sz="1800" b="1" dirty="0">
              <a:solidFill>
                <a:srgbClr val="DEAA46"/>
              </a:solidFill>
              <a:latin typeface="+mn-lt"/>
              <a:ea typeface="+mn-ea"/>
              <a:cs typeface="Times New Roman" pitchFamily="18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467543" y="1777080"/>
            <a:ext cx="2294866" cy="2213826"/>
          </a:xfrm>
          <a:prstGeom prst="rect">
            <a:avLst/>
          </a:prstGeom>
          <a:solidFill>
            <a:srgbClr val="077A3E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/>
              <a:t>УТВЕРЖДЕНИЕ (ВНЕСЕНИЕ ИЗМЕНЕНИЙ, ОТМЕНА) ДОКУМЕНТОВ О ПРОВЕДЕНИИ НЕЗАВИСИМОЙ ОЦЕНКИ КАЧЕСТВА УСЛУГ</a:t>
            </a:r>
          </a:p>
          <a:p>
            <a:pPr algn="ctr"/>
            <a:endParaRPr lang="ru-RU" sz="1400" b="1" dirty="0"/>
          </a:p>
          <a:p>
            <a:pPr algn="ctr"/>
            <a:endParaRPr lang="ru-RU" sz="1400" b="1" dirty="0"/>
          </a:p>
        </p:txBody>
      </p:sp>
      <p:sp>
        <p:nvSpPr>
          <p:cNvPr id="27" name="Прямоугольник 26"/>
          <p:cNvSpPr/>
          <p:nvPr/>
        </p:nvSpPr>
        <p:spPr>
          <a:xfrm>
            <a:off x="3589253" y="1777080"/>
            <a:ext cx="2120521" cy="2213826"/>
          </a:xfrm>
          <a:prstGeom prst="rect">
            <a:avLst/>
          </a:prstGeom>
          <a:solidFill>
            <a:srgbClr val="055F3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/>
              <a:t>ЗАПОЛНЕНИЕ ЭКРАННЫХ ФОРМ ВЕБ-ИНТЕРФЕЙСА САЙТА </a:t>
            </a:r>
            <a:r>
              <a:rPr lang="en-US" sz="1400" b="1" dirty="0" smtClean="0"/>
              <a:t>BUS.GOV.RU</a:t>
            </a:r>
            <a:endParaRPr lang="ru-RU" sz="1400" b="1" dirty="0" smtClean="0"/>
          </a:p>
          <a:p>
            <a:pPr algn="ctr"/>
            <a:endParaRPr lang="ru-RU" sz="1400" b="1" dirty="0" smtClean="0"/>
          </a:p>
        </p:txBody>
      </p:sp>
      <p:sp>
        <p:nvSpPr>
          <p:cNvPr id="28" name="Прямоугольник 27"/>
          <p:cNvSpPr/>
          <p:nvPr/>
        </p:nvSpPr>
        <p:spPr>
          <a:xfrm>
            <a:off x="6550971" y="1772816"/>
            <a:ext cx="2016224" cy="2213402"/>
          </a:xfrm>
          <a:prstGeom prst="rect">
            <a:avLst/>
          </a:prstGeom>
          <a:solidFill>
            <a:srgbClr val="044422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/>
              <a:t>ПОДПИСАНИЕ ЗАПОЛНЕННЫХ ФОРМ УСИЛЕННОЙ ЭЛЕКТРОННОЙ ПОДПИСЬЮ</a:t>
            </a:r>
            <a:r>
              <a:rPr lang="en-US" sz="1400" b="1" dirty="0" smtClean="0"/>
              <a:t> </a:t>
            </a:r>
            <a:endParaRPr lang="ru-RU" sz="1400" b="1" dirty="0" smtClean="0"/>
          </a:p>
          <a:p>
            <a:pPr algn="ctr"/>
            <a:endParaRPr lang="ru-RU" sz="1400" b="1" dirty="0"/>
          </a:p>
        </p:txBody>
      </p:sp>
      <p:sp>
        <p:nvSpPr>
          <p:cNvPr id="30" name="TextBox 29"/>
          <p:cNvSpPr txBox="1"/>
          <p:nvPr/>
        </p:nvSpPr>
        <p:spPr>
          <a:xfrm>
            <a:off x="2762409" y="2162886"/>
            <a:ext cx="7294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 smtClean="0">
                <a:latin typeface="+mn-lt"/>
              </a:rPr>
              <a:t>В течение</a:t>
            </a:r>
          </a:p>
          <a:p>
            <a:pPr algn="ctr"/>
            <a:r>
              <a:rPr lang="ru-RU" sz="1000" dirty="0" smtClean="0">
                <a:latin typeface="+mn-lt"/>
              </a:rPr>
              <a:t>5 дней</a:t>
            </a:r>
            <a:endParaRPr lang="ru-RU" sz="1000" dirty="0">
              <a:latin typeface="+mn-lt"/>
            </a:endParaRPr>
          </a:p>
        </p:txBody>
      </p:sp>
      <p:grpSp>
        <p:nvGrpSpPr>
          <p:cNvPr id="47" name="Группа 46"/>
          <p:cNvGrpSpPr/>
          <p:nvPr/>
        </p:nvGrpSpPr>
        <p:grpSpPr>
          <a:xfrm rot="5400000">
            <a:off x="2835518" y="2465583"/>
            <a:ext cx="680625" cy="826843"/>
            <a:chOff x="4886983" y="4656667"/>
            <a:chExt cx="1297052" cy="1458650"/>
          </a:xfrm>
        </p:grpSpPr>
        <p:sp>
          <p:nvSpPr>
            <p:cNvPr id="48" name="Стрелка вверх 47"/>
            <p:cNvSpPr/>
            <p:nvPr/>
          </p:nvSpPr>
          <p:spPr>
            <a:xfrm>
              <a:off x="4886983" y="4995333"/>
              <a:ext cx="1297052" cy="1119984"/>
            </a:xfrm>
            <a:prstGeom prst="upArrow">
              <a:avLst>
                <a:gd name="adj1" fmla="val 70888"/>
                <a:gd name="adj2" fmla="val 50893"/>
              </a:avLst>
            </a:prstGeom>
            <a:solidFill>
              <a:srgbClr val="077A3E">
                <a:alpha val="40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49" name="Стрелка вверх 48"/>
            <p:cNvSpPr/>
            <p:nvPr/>
          </p:nvSpPr>
          <p:spPr>
            <a:xfrm>
              <a:off x="4886983" y="5317067"/>
              <a:ext cx="1297052" cy="792182"/>
            </a:xfrm>
            <a:prstGeom prst="upArrow">
              <a:avLst>
                <a:gd name="adj1" fmla="val 70888"/>
                <a:gd name="adj2" fmla="val 75414"/>
              </a:avLst>
            </a:prstGeom>
            <a:solidFill>
              <a:srgbClr val="077A3E">
                <a:alpha val="40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0" name="Стрелка вверх 49"/>
            <p:cNvSpPr/>
            <p:nvPr/>
          </p:nvSpPr>
          <p:spPr>
            <a:xfrm>
              <a:off x="4886983" y="4656667"/>
              <a:ext cx="1297052" cy="1452583"/>
            </a:xfrm>
            <a:prstGeom prst="upArrow">
              <a:avLst>
                <a:gd name="adj1" fmla="val 70888"/>
                <a:gd name="adj2" fmla="val 44605"/>
              </a:avLst>
            </a:prstGeom>
            <a:solidFill>
              <a:srgbClr val="077A3E">
                <a:alpha val="40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grpSp>
        <p:nvGrpSpPr>
          <p:cNvPr id="51" name="Группа 50"/>
          <p:cNvGrpSpPr/>
          <p:nvPr/>
        </p:nvGrpSpPr>
        <p:grpSpPr>
          <a:xfrm rot="5400000">
            <a:off x="5790060" y="2463394"/>
            <a:ext cx="680625" cy="841199"/>
            <a:chOff x="4886983" y="4656667"/>
            <a:chExt cx="1297052" cy="1458650"/>
          </a:xfrm>
        </p:grpSpPr>
        <p:sp>
          <p:nvSpPr>
            <p:cNvPr id="52" name="Стрелка вверх 51"/>
            <p:cNvSpPr/>
            <p:nvPr/>
          </p:nvSpPr>
          <p:spPr>
            <a:xfrm>
              <a:off x="4886983" y="4995333"/>
              <a:ext cx="1297052" cy="1119984"/>
            </a:xfrm>
            <a:prstGeom prst="upArrow">
              <a:avLst>
                <a:gd name="adj1" fmla="val 70888"/>
                <a:gd name="adj2" fmla="val 50893"/>
              </a:avLst>
            </a:prstGeom>
            <a:solidFill>
              <a:srgbClr val="077A3E">
                <a:alpha val="40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3" name="Стрелка вверх 52"/>
            <p:cNvSpPr/>
            <p:nvPr/>
          </p:nvSpPr>
          <p:spPr>
            <a:xfrm>
              <a:off x="4886983" y="5317067"/>
              <a:ext cx="1297052" cy="792182"/>
            </a:xfrm>
            <a:prstGeom prst="upArrow">
              <a:avLst>
                <a:gd name="adj1" fmla="val 70888"/>
                <a:gd name="adj2" fmla="val 75414"/>
              </a:avLst>
            </a:prstGeom>
            <a:solidFill>
              <a:srgbClr val="077A3E">
                <a:alpha val="40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4" name="Стрелка вверх 53"/>
            <p:cNvSpPr/>
            <p:nvPr/>
          </p:nvSpPr>
          <p:spPr>
            <a:xfrm>
              <a:off x="4886983" y="4656667"/>
              <a:ext cx="1297052" cy="1452583"/>
            </a:xfrm>
            <a:prstGeom prst="upArrow">
              <a:avLst>
                <a:gd name="adj1" fmla="val 70888"/>
                <a:gd name="adj2" fmla="val 44605"/>
              </a:avLst>
            </a:prstGeom>
            <a:solidFill>
              <a:srgbClr val="077A3E">
                <a:alpha val="40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grpSp>
        <p:nvGrpSpPr>
          <p:cNvPr id="22" name="Группа 627"/>
          <p:cNvGrpSpPr/>
          <p:nvPr/>
        </p:nvGrpSpPr>
        <p:grpSpPr>
          <a:xfrm>
            <a:off x="1976402" y="3284984"/>
            <a:ext cx="941912" cy="871731"/>
            <a:chOff x="1129086" y="3132063"/>
            <a:chExt cx="606425" cy="552450"/>
          </a:xfrm>
          <a:solidFill>
            <a:srgbClr val="948A54"/>
          </a:solidFill>
        </p:grpSpPr>
        <p:sp>
          <p:nvSpPr>
            <p:cNvPr id="23" name="Freeform 14"/>
            <p:cNvSpPr>
              <a:spLocks/>
            </p:cNvSpPr>
            <p:nvPr/>
          </p:nvSpPr>
          <p:spPr bwMode="auto">
            <a:xfrm>
              <a:off x="1129086" y="3132063"/>
              <a:ext cx="431800" cy="552450"/>
            </a:xfrm>
            <a:custGeom>
              <a:avLst/>
              <a:gdLst/>
              <a:ahLst/>
              <a:cxnLst>
                <a:cxn ang="0">
                  <a:pos x="88" y="0"/>
                </a:cxn>
                <a:cxn ang="0">
                  <a:pos x="242" y="0"/>
                </a:cxn>
                <a:cxn ang="0">
                  <a:pos x="254" y="2"/>
                </a:cxn>
                <a:cxn ang="0">
                  <a:pos x="264" y="8"/>
                </a:cxn>
                <a:cxn ang="0">
                  <a:pos x="270" y="18"/>
                </a:cxn>
                <a:cxn ang="0">
                  <a:pos x="272" y="30"/>
                </a:cxn>
                <a:cxn ang="0">
                  <a:pos x="272" y="85"/>
                </a:cxn>
                <a:cxn ang="0">
                  <a:pos x="252" y="106"/>
                </a:cxn>
                <a:cxn ang="0">
                  <a:pos x="252" y="27"/>
                </a:cxn>
                <a:cxn ang="0">
                  <a:pos x="248" y="22"/>
                </a:cxn>
                <a:cxn ang="0">
                  <a:pos x="245" y="21"/>
                </a:cxn>
                <a:cxn ang="0">
                  <a:pos x="106" y="21"/>
                </a:cxn>
                <a:cxn ang="0">
                  <a:pos x="106" y="110"/>
                </a:cxn>
                <a:cxn ang="0">
                  <a:pos x="53" y="110"/>
                </a:cxn>
                <a:cxn ang="0">
                  <a:pos x="53" y="89"/>
                </a:cxn>
                <a:cxn ang="0">
                  <a:pos x="86" y="89"/>
                </a:cxn>
                <a:cxn ang="0">
                  <a:pos x="86" y="27"/>
                </a:cxn>
                <a:cxn ang="0">
                  <a:pos x="20" y="83"/>
                </a:cxn>
                <a:cxn ang="0">
                  <a:pos x="20" y="318"/>
                </a:cxn>
                <a:cxn ang="0">
                  <a:pos x="21" y="322"/>
                </a:cxn>
                <a:cxn ang="0">
                  <a:pos x="23" y="325"/>
                </a:cxn>
                <a:cxn ang="0">
                  <a:pos x="25" y="326"/>
                </a:cxn>
                <a:cxn ang="0">
                  <a:pos x="29" y="327"/>
                </a:cxn>
                <a:cxn ang="0">
                  <a:pos x="242" y="327"/>
                </a:cxn>
                <a:cxn ang="0">
                  <a:pos x="247" y="326"/>
                </a:cxn>
                <a:cxn ang="0">
                  <a:pos x="249" y="325"/>
                </a:cxn>
                <a:cxn ang="0">
                  <a:pos x="251" y="322"/>
                </a:cxn>
                <a:cxn ang="0">
                  <a:pos x="252" y="318"/>
                </a:cxn>
                <a:cxn ang="0">
                  <a:pos x="252" y="276"/>
                </a:cxn>
                <a:cxn ang="0">
                  <a:pos x="267" y="270"/>
                </a:cxn>
                <a:cxn ang="0">
                  <a:pos x="270" y="269"/>
                </a:cxn>
                <a:cxn ang="0">
                  <a:pos x="272" y="268"/>
                </a:cxn>
                <a:cxn ang="0">
                  <a:pos x="272" y="318"/>
                </a:cxn>
                <a:cxn ang="0">
                  <a:pos x="270" y="330"/>
                </a:cxn>
                <a:cxn ang="0">
                  <a:pos x="264" y="340"/>
                </a:cxn>
                <a:cxn ang="0">
                  <a:pos x="254" y="346"/>
                </a:cxn>
                <a:cxn ang="0">
                  <a:pos x="242" y="348"/>
                </a:cxn>
                <a:cxn ang="0">
                  <a:pos x="29" y="348"/>
                </a:cxn>
                <a:cxn ang="0">
                  <a:pos x="18" y="346"/>
                </a:cxn>
                <a:cxn ang="0">
                  <a:pos x="8" y="340"/>
                </a:cxn>
                <a:cxn ang="0">
                  <a:pos x="2" y="330"/>
                </a:cxn>
                <a:cxn ang="0">
                  <a:pos x="0" y="318"/>
                </a:cxn>
                <a:cxn ang="0">
                  <a:pos x="0" y="75"/>
                </a:cxn>
                <a:cxn ang="0">
                  <a:pos x="1" y="74"/>
                </a:cxn>
                <a:cxn ang="0">
                  <a:pos x="2" y="71"/>
                </a:cxn>
                <a:cxn ang="0">
                  <a:pos x="3" y="70"/>
                </a:cxn>
                <a:cxn ang="0">
                  <a:pos x="82" y="2"/>
                </a:cxn>
                <a:cxn ang="0">
                  <a:pos x="88" y="0"/>
                </a:cxn>
              </a:cxnLst>
              <a:rect l="0" t="0" r="r" b="b"/>
              <a:pathLst>
                <a:path w="272" h="348">
                  <a:moveTo>
                    <a:pt x="88" y="0"/>
                  </a:moveTo>
                  <a:lnTo>
                    <a:pt x="242" y="0"/>
                  </a:lnTo>
                  <a:lnTo>
                    <a:pt x="254" y="2"/>
                  </a:lnTo>
                  <a:lnTo>
                    <a:pt x="264" y="8"/>
                  </a:lnTo>
                  <a:lnTo>
                    <a:pt x="270" y="18"/>
                  </a:lnTo>
                  <a:lnTo>
                    <a:pt x="272" y="30"/>
                  </a:lnTo>
                  <a:lnTo>
                    <a:pt x="272" y="85"/>
                  </a:lnTo>
                  <a:lnTo>
                    <a:pt x="252" y="106"/>
                  </a:lnTo>
                  <a:lnTo>
                    <a:pt x="252" y="27"/>
                  </a:lnTo>
                  <a:lnTo>
                    <a:pt x="248" y="22"/>
                  </a:lnTo>
                  <a:lnTo>
                    <a:pt x="245" y="21"/>
                  </a:lnTo>
                  <a:lnTo>
                    <a:pt x="106" y="21"/>
                  </a:lnTo>
                  <a:lnTo>
                    <a:pt x="106" y="110"/>
                  </a:lnTo>
                  <a:lnTo>
                    <a:pt x="53" y="110"/>
                  </a:lnTo>
                  <a:lnTo>
                    <a:pt x="53" y="89"/>
                  </a:lnTo>
                  <a:lnTo>
                    <a:pt x="86" y="89"/>
                  </a:lnTo>
                  <a:lnTo>
                    <a:pt x="86" y="27"/>
                  </a:lnTo>
                  <a:lnTo>
                    <a:pt x="20" y="83"/>
                  </a:lnTo>
                  <a:lnTo>
                    <a:pt x="20" y="318"/>
                  </a:lnTo>
                  <a:lnTo>
                    <a:pt x="21" y="322"/>
                  </a:lnTo>
                  <a:lnTo>
                    <a:pt x="23" y="325"/>
                  </a:lnTo>
                  <a:lnTo>
                    <a:pt x="25" y="326"/>
                  </a:lnTo>
                  <a:lnTo>
                    <a:pt x="29" y="327"/>
                  </a:lnTo>
                  <a:lnTo>
                    <a:pt x="242" y="327"/>
                  </a:lnTo>
                  <a:lnTo>
                    <a:pt x="247" y="326"/>
                  </a:lnTo>
                  <a:lnTo>
                    <a:pt x="249" y="325"/>
                  </a:lnTo>
                  <a:lnTo>
                    <a:pt x="251" y="322"/>
                  </a:lnTo>
                  <a:lnTo>
                    <a:pt x="252" y="318"/>
                  </a:lnTo>
                  <a:lnTo>
                    <a:pt x="252" y="276"/>
                  </a:lnTo>
                  <a:lnTo>
                    <a:pt x="267" y="270"/>
                  </a:lnTo>
                  <a:lnTo>
                    <a:pt x="270" y="269"/>
                  </a:lnTo>
                  <a:lnTo>
                    <a:pt x="272" y="268"/>
                  </a:lnTo>
                  <a:lnTo>
                    <a:pt x="272" y="318"/>
                  </a:lnTo>
                  <a:lnTo>
                    <a:pt x="270" y="330"/>
                  </a:lnTo>
                  <a:lnTo>
                    <a:pt x="264" y="340"/>
                  </a:lnTo>
                  <a:lnTo>
                    <a:pt x="254" y="346"/>
                  </a:lnTo>
                  <a:lnTo>
                    <a:pt x="242" y="348"/>
                  </a:lnTo>
                  <a:lnTo>
                    <a:pt x="29" y="348"/>
                  </a:lnTo>
                  <a:lnTo>
                    <a:pt x="18" y="346"/>
                  </a:lnTo>
                  <a:lnTo>
                    <a:pt x="8" y="340"/>
                  </a:lnTo>
                  <a:lnTo>
                    <a:pt x="2" y="330"/>
                  </a:lnTo>
                  <a:lnTo>
                    <a:pt x="0" y="318"/>
                  </a:lnTo>
                  <a:lnTo>
                    <a:pt x="0" y="75"/>
                  </a:lnTo>
                  <a:lnTo>
                    <a:pt x="1" y="74"/>
                  </a:lnTo>
                  <a:lnTo>
                    <a:pt x="2" y="71"/>
                  </a:lnTo>
                  <a:lnTo>
                    <a:pt x="3" y="70"/>
                  </a:lnTo>
                  <a:lnTo>
                    <a:pt x="82" y="2"/>
                  </a:lnTo>
                  <a:lnTo>
                    <a:pt x="8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4" name="Freeform 15"/>
            <p:cNvSpPr>
              <a:spLocks/>
            </p:cNvSpPr>
            <p:nvPr/>
          </p:nvSpPr>
          <p:spPr bwMode="auto">
            <a:xfrm>
              <a:off x="1211636" y="3384476"/>
              <a:ext cx="231775" cy="34925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146" y="0"/>
                </a:cxn>
                <a:cxn ang="0">
                  <a:pos x="134" y="13"/>
                </a:cxn>
                <a:cxn ang="0">
                  <a:pos x="129" y="22"/>
                </a:cxn>
                <a:cxn ang="0">
                  <a:pos x="10" y="22"/>
                </a:cxn>
                <a:cxn ang="0">
                  <a:pos x="6" y="20"/>
                </a:cxn>
                <a:cxn ang="0">
                  <a:pos x="4" y="19"/>
                </a:cxn>
                <a:cxn ang="0">
                  <a:pos x="2" y="17"/>
                </a:cxn>
                <a:cxn ang="0">
                  <a:pos x="0" y="14"/>
                </a:cxn>
                <a:cxn ang="0">
                  <a:pos x="0" y="8"/>
                </a:cxn>
                <a:cxn ang="0">
                  <a:pos x="2" y="4"/>
                </a:cxn>
                <a:cxn ang="0">
                  <a:pos x="4" y="2"/>
                </a:cxn>
                <a:cxn ang="0">
                  <a:pos x="6" y="1"/>
                </a:cxn>
                <a:cxn ang="0">
                  <a:pos x="10" y="0"/>
                </a:cxn>
              </a:cxnLst>
              <a:rect l="0" t="0" r="r" b="b"/>
              <a:pathLst>
                <a:path w="146" h="22">
                  <a:moveTo>
                    <a:pt x="10" y="0"/>
                  </a:moveTo>
                  <a:lnTo>
                    <a:pt x="146" y="0"/>
                  </a:lnTo>
                  <a:lnTo>
                    <a:pt x="134" y="13"/>
                  </a:lnTo>
                  <a:lnTo>
                    <a:pt x="129" y="22"/>
                  </a:lnTo>
                  <a:lnTo>
                    <a:pt x="10" y="22"/>
                  </a:lnTo>
                  <a:lnTo>
                    <a:pt x="6" y="20"/>
                  </a:lnTo>
                  <a:lnTo>
                    <a:pt x="4" y="19"/>
                  </a:lnTo>
                  <a:lnTo>
                    <a:pt x="2" y="17"/>
                  </a:lnTo>
                  <a:lnTo>
                    <a:pt x="0" y="14"/>
                  </a:lnTo>
                  <a:lnTo>
                    <a:pt x="0" y="8"/>
                  </a:lnTo>
                  <a:lnTo>
                    <a:pt x="2" y="4"/>
                  </a:lnTo>
                  <a:lnTo>
                    <a:pt x="4" y="2"/>
                  </a:lnTo>
                  <a:lnTo>
                    <a:pt x="6" y="1"/>
                  </a:lnTo>
                  <a:lnTo>
                    <a:pt x="1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35" name="Freeform 16"/>
            <p:cNvSpPr>
              <a:spLocks/>
            </p:cNvSpPr>
            <p:nvPr/>
          </p:nvSpPr>
          <p:spPr bwMode="auto">
            <a:xfrm>
              <a:off x="1211636" y="3536876"/>
              <a:ext cx="160338" cy="33338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101" y="0"/>
                </a:cxn>
                <a:cxn ang="0">
                  <a:pos x="99" y="11"/>
                </a:cxn>
                <a:cxn ang="0">
                  <a:pos x="101" y="21"/>
                </a:cxn>
                <a:cxn ang="0">
                  <a:pos x="6" y="21"/>
                </a:cxn>
                <a:cxn ang="0">
                  <a:pos x="2" y="16"/>
                </a:cxn>
                <a:cxn ang="0">
                  <a:pos x="0" y="13"/>
                </a:cxn>
                <a:cxn ang="0">
                  <a:pos x="0" y="10"/>
                </a:cxn>
                <a:cxn ang="0">
                  <a:pos x="1" y="6"/>
                </a:cxn>
                <a:cxn ang="0">
                  <a:pos x="5" y="1"/>
                </a:cxn>
                <a:cxn ang="0">
                  <a:pos x="10" y="0"/>
                </a:cxn>
              </a:cxnLst>
              <a:rect l="0" t="0" r="r" b="b"/>
              <a:pathLst>
                <a:path w="101" h="21">
                  <a:moveTo>
                    <a:pt x="10" y="0"/>
                  </a:moveTo>
                  <a:lnTo>
                    <a:pt x="101" y="0"/>
                  </a:lnTo>
                  <a:lnTo>
                    <a:pt x="99" y="11"/>
                  </a:lnTo>
                  <a:lnTo>
                    <a:pt x="101" y="21"/>
                  </a:lnTo>
                  <a:lnTo>
                    <a:pt x="6" y="21"/>
                  </a:lnTo>
                  <a:lnTo>
                    <a:pt x="2" y="16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1" y="6"/>
                  </a:lnTo>
                  <a:lnTo>
                    <a:pt x="5" y="1"/>
                  </a:lnTo>
                  <a:lnTo>
                    <a:pt x="1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36" name="Freeform 17"/>
            <p:cNvSpPr>
              <a:spLocks/>
            </p:cNvSpPr>
            <p:nvPr/>
          </p:nvSpPr>
          <p:spPr bwMode="auto">
            <a:xfrm>
              <a:off x="1211636" y="3460676"/>
              <a:ext cx="190500" cy="34925"/>
            </a:xfrm>
            <a:custGeom>
              <a:avLst/>
              <a:gdLst/>
              <a:ahLst/>
              <a:cxnLst>
                <a:cxn ang="0">
                  <a:pos x="6" y="0"/>
                </a:cxn>
                <a:cxn ang="0">
                  <a:pos x="120" y="0"/>
                </a:cxn>
                <a:cxn ang="0">
                  <a:pos x="111" y="22"/>
                </a:cxn>
                <a:cxn ang="0">
                  <a:pos x="10" y="22"/>
                </a:cxn>
                <a:cxn ang="0">
                  <a:pos x="6" y="21"/>
                </a:cxn>
                <a:cxn ang="0">
                  <a:pos x="4" y="19"/>
                </a:cxn>
                <a:cxn ang="0">
                  <a:pos x="2" y="17"/>
                </a:cxn>
                <a:cxn ang="0">
                  <a:pos x="0" y="14"/>
                </a:cxn>
                <a:cxn ang="0">
                  <a:pos x="0" y="8"/>
                </a:cxn>
                <a:cxn ang="0">
                  <a:pos x="2" y="5"/>
                </a:cxn>
                <a:cxn ang="0">
                  <a:pos x="6" y="0"/>
                </a:cxn>
              </a:cxnLst>
              <a:rect l="0" t="0" r="r" b="b"/>
              <a:pathLst>
                <a:path w="120" h="22">
                  <a:moveTo>
                    <a:pt x="6" y="0"/>
                  </a:moveTo>
                  <a:lnTo>
                    <a:pt x="120" y="0"/>
                  </a:lnTo>
                  <a:lnTo>
                    <a:pt x="111" y="22"/>
                  </a:lnTo>
                  <a:lnTo>
                    <a:pt x="10" y="22"/>
                  </a:lnTo>
                  <a:lnTo>
                    <a:pt x="6" y="21"/>
                  </a:lnTo>
                  <a:lnTo>
                    <a:pt x="4" y="19"/>
                  </a:lnTo>
                  <a:lnTo>
                    <a:pt x="2" y="17"/>
                  </a:lnTo>
                  <a:lnTo>
                    <a:pt x="0" y="14"/>
                  </a:lnTo>
                  <a:lnTo>
                    <a:pt x="0" y="8"/>
                  </a:lnTo>
                  <a:lnTo>
                    <a:pt x="2" y="5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37" name="Freeform 18"/>
            <p:cNvSpPr>
              <a:spLocks noEditPoints="1"/>
            </p:cNvSpPr>
            <p:nvPr/>
          </p:nvSpPr>
          <p:spPr bwMode="auto">
            <a:xfrm>
              <a:off x="1403723" y="3240013"/>
              <a:ext cx="331788" cy="330200"/>
            </a:xfrm>
            <a:custGeom>
              <a:avLst/>
              <a:gdLst/>
              <a:ahLst/>
              <a:cxnLst>
                <a:cxn ang="0">
                  <a:pos x="45" y="135"/>
                </a:cxn>
                <a:cxn ang="0">
                  <a:pos x="33" y="168"/>
                </a:cxn>
                <a:cxn ang="0">
                  <a:pos x="40" y="177"/>
                </a:cxn>
                <a:cxn ang="0">
                  <a:pos x="75" y="165"/>
                </a:cxn>
                <a:cxn ang="0">
                  <a:pos x="45" y="135"/>
                </a:cxn>
                <a:cxn ang="0">
                  <a:pos x="146" y="0"/>
                </a:cxn>
                <a:cxn ang="0">
                  <a:pos x="209" y="62"/>
                </a:cxn>
                <a:cxn ang="0">
                  <a:pos x="194" y="77"/>
                </a:cxn>
                <a:cxn ang="0">
                  <a:pos x="146" y="29"/>
                </a:cxn>
                <a:cxn ang="0">
                  <a:pos x="57" y="118"/>
                </a:cxn>
                <a:cxn ang="0">
                  <a:pos x="91" y="151"/>
                </a:cxn>
                <a:cxn ang="0">
                  <a:pos x="163" y="78"/>
                </a:cxn>
                <a:cxn ang="0">
                  <a:pos x="178" y="93"/>
                </a:cxn>
                <a:cxn ang="0">
                  <a:pos x="91" y="180"/>
                </a:cxn>
                <a:cxn ang="0">
                  <a:pos x="87" y="183"/>
                </a:cxn>
                <a:cxn ang="0">
                  <a:pos x="14" y="208"/>
                </a:cxn>
                <a:cxn ang="0">
                  <a:pos x="7" y="208"/>
                </a:cxn>
                <a:cxn ang="0">
                  <a:pos x="5" y="207"/>
                </a:cxn>
                <a:cxn ang="0">
                  <a:pos x="1" y="202"/>
                </a:cxn>
                <a:cxn ang="0">
                  <a:pos x="0" y="199"/>
                </a:cxn>
                <a:cxn ang="0">
                  <a:pos x="0" y="196"/>
                </a:cxn>
                <a:cxn ang="0">
                  <a:pos x="1" y="194"/>
                </a:cxn>
                <a:cxn ang="0">
                  <a:pos x="29" y="119"/>
                </a:cxn>
                <a:cxn ang="0">
                  <a:pos x="30" y="117"/>
                </a:cxn>
                <a:cxn ang="0">
                  <a:pos x="146" y="0"/>
                </a:cxn>
              </a:cxnLst>
              <a:rect l="0" t="0" r="r" b="b"/>
              <a:pathLst>
                <a:path w="209" h="208">
                  <a:moveTo>
                    <a:pt x="45" y="135"/>
                  </a:moveTo>
                  <a:lnTo>
                    <a:pt x="33" y="168"/>
                  </a:lnTo>
                  <a:lnTo>
                    <a:pt x="40" y="177"/>
                  </a:lnTo>
                  <a:lnTo>
                    <a:pt x="75" y="165"/>
                  </a:lnTo>
                  <a:lnTo>
                    <a:pt x="45" y="135"/>
                  </a:lnTo>
                  <a:close/>
                  <a:moveTo>
                    <a:pt x="146" y="0"/>
                  </a:moveTo>
                  <a:lnTo>
                    <a:pt x="209" y="62"/>
                  </a:lnTo>
                  <a:lnTo>
                    <a:pt x="194" y="77"/>
                  </a:lnTo>
                  <a:lnTo>
                    <a:pt x="146" y="29"/>
                  </a:lnTo>
                  <a:lnTo>
                    <a:pt x="57" y="118"/>
                  </a:lnTo>
                  <a:lnTo>
                    <a:pt x="91" y="151"/>
                  </a:lnTo>
                  <a:lnTo>
                    <a:pt x="163" y="78"/>
                  </a:lnTo>
                  <a:lnTo>
                    <a:pt x="178" y="93"/>
                  </a:lnTo>
                  <a:lnTo>
                    <a:pt x="91" y="180"/>
                  </a:lnTo>
                  <a:lnTo>
                    <a:pt x="87" y="183"/>
                  </a:lnTo>
                  <a:lnTo>
                    <a:pt x="14" y="208"/>
                  </a:lnTo>
                  <a:lnTo>
                    <a:pt x="7" y="208"/>
                  </a:lnTo>
                  <a:lnTo>
                    <a:pt x="5" y="207"/>
                  </a:lnTo>
                  <a:lnTo>
                    <a:pt x="1" y="202"/>
                  </a:lnTo>
                  <a:lnTo>
                    <a:pt x="0" y="199"/>
                  </a:lnTo>
                  <a:lnTo>
                    <a:pt x="0" y="196"/>
                  </a:lnTo>
                  <a:lnTo>
                    <a:pt x="1" y="194"/>
                  </a:lnTo>
                  <a:lnTo>
                    <a:pt x="29" y="119"/>
                  </a:lnTo>
                  <a:lnTo>
                    <a:pt x="30" y="117"/>
                  </a:lnTo>
                  <a:lnTo>
                    <a:pt x="14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</p:grpSp>
      <p:cxnSp>
        <p:nvCxnSpPr>
          <p:cNvPr id="4" name="Прямая соединительная линия 3"/>
          <p:cNvCxnSpPr/>
          <p:nvPr/>
        </p:nvCxnSpPr>
        <p:spPr>
          <a:xfrm>
            <a:off x="3589253" y="3990906"/>
            <a:ext cx="2120520" cy="0"/>
          </a:xfrm>
          <a:prstGeom prst="line">
            <a:avLst/>
          </a:prstGeom>
          <a:ln>
            <a:solidFill>
              <a:srgbClr val="4F4F4F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13" name="Группа 12"/>
          <p:cNvGrpSpPr/>
          <p:nvPr/>
        </p:nvGrpSpPr>
        <p:grpSpPr>
          <a:xfrm>
            <a:off x="4989694" y="3284984"/>
            <a:ext cx="1166482" cy="885001"/>
            <a:chOff x="2511425" y="4338638"/>
            <a:chExt cx="581026" cy="488951"/>
          </a:xfrm>
          <a:solidFill>
            <a:srgbClr val="948A54"/>
          </a:solidFill>
        </p:grpSpPr>
        <p:sp>
          <p:nvSpPr>
            <p:cNvPr id="14" name="Freeform 338"/>
            <p:cNvSpPr>
              <a:spLocks/>
            </p:cNvSpPr>
            <p:nvPr/>
          </p:nvSpPr>
          <p:spPr bwMode="auto">
            <a:xfrm>
              <a:off x="2917825" y="4341813"/>
              <a:ext cx="17463" cy="328613"/>
            </a:xfrm>
            <a:custGeom>
              <a:avLst/>
              <a:gdLst/>
              <a:ahLst/>
              <a:cxnLst>
                <a:cxn ang="0">
                  <a:pos x="11" y="0"/>
                </a:cxn>
                <a:cxn ang="0">
                  <a:pos x="14" y="0"/>
                </a:cxn>
                <a:cxn ang="0">
                  <a:pos x="18" y="1"/>
                </a:cxn>
                <a:cxn ang="0">
                  <a:pos x="19" y="4"/>
                </a:cxn>
                <a:cxn ang="0">
                  <a:pos x="22" y="7"/>
                </a:cxn>
                <a:cxn ang="0">
                  <a:pos x="22" y="401"/>
                </a:cxn>
                <a:cxn ang="0">
                  <a:pos x="21" y="407"/>
                </a:cxn>
                <a:cxn ang="0">
                  <a:pos x="19" y="409"/>
                </a:cxn>
                <a:cxn ang="0">
                  <a:pos x="15" y="412"/>
                </a:cxn>
                <a:cxn ang="0">
                  <a:pos x="11" y="413"/>
                </a:cxn>
                <a:cxn ang="0">
                  <a:pos x="7" y="413"/>
                </a:cxn>
                <a:cxn ang="0">
                  <a:pos x="1" y="408"/>
                </a:cxn>
                <a:cxn ang="0">
                  <a:pos x="0" y="405"/>
                </a:cxn>
                <a:cxn ang="0">
                  <a:pos x="0" y="11"/>
                </a:cxn>
                <a:cxn ang="0">
                  <a:pos x="3" y="2"/>
                </a:cxn>
                <a:cxn ang="0">
                  <a:pos x="11" y="0"/>
                </a:cxn>
              </a:cxnLst>
              <a:rect l="0" t="0" r="r" b="b"/>
              <a:pathLst>
                <a:path w="22" h="413">
                  <a:moveTo>
                    <a:pt x="11" y="0"/>
                  </a:moveTo>
                  <a:lnTo>
                    <a:pt x="14" y="0"/>
                  </a:lnTo>
                  <a:lnTo>
                    <a:pt x="18" y="1"/>
                  </a:lnTo>
                  <a:lnTo>
                    <a:pt x="19" y="4"/>
                  </a:lnTo>
                  <a:lnTo>
                    <a:pt x="22" y="7"/>
                  </a:lnTo>
                  <a:lnTo>
                    <a:pt x="22" y="401"/>
                  </a:lnTo>
                  <a:lnTo>
                    <a:pt x="21" y="407"/>
                  </a:lnTo>
                  <a:lnTo>
                    <a:pt x="19" y="409"/>
                  </a:lnTo>
                  <a:lnTo>
                    <a:pt x="15" y="412"/>
                  </a:lnTo>
                  <a:lnTo>
                    <a:pt x="11" y="413"/>
                  </a:lnTo>
                  <a:lnTo>
                    <a:pt x="7" y="413"/>
                  </a:lnTo>
                  <a:lnTo>
                    <a:pt x="1" y="408"/>
                  </a:lnTo>
                  <a:lnTo>
                    <a:pt x="0" y="405"/>
                  </a:lnTo>
                  <a:lnTo>
                    <a:pt x="0" y="11"/>
                  </a:lnTo>
                  <a:lnTo>
                    <a:pt x="3" y="2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" name="Freeform 339"/>
            <p:cNvSpPr>
              <a:spLocks/>
            </p:cNvSpPr>
            <p:nvPr/>
          </p:nvSpPr>
          <p:spPr bwMode="auto">
            <a:xfrm>
              <a:off x="2774950" y="4433888"/>
              <a:ext cx="298450" cy="19050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368" y="0"/>
                </a:cxn>
                <a:cxn ang="0">
                  <a:pos x="374" y="6"/>
                </a:cxn>
                <a:cxn ang="0">
                  <a:pos x="375" y="8"/>
                </a:cxn>
                <a:cxn ang="0">
                  <a:pos x="375" y="15"/>
                </a:cxn>
                <a:cxn ang="0">
                  <a:pos x="374" y="19"/>
                </a:cxn>
                <a:cxn ang="0">
                  <a:pos x="371" y="21"/>
                </a:cxn>
                <a:cxn ang="0">
                  <a:pos x="368" y="24"/>
                </a:cxn>
                <a:cxn ang="0">
                  <a:pos x="7" y="24"/>
                </a:cxn>
                <a:cxn ang="0">
                  <a:pos x="4" y="21"/>
                </a:cxn>
                <a:cxn ang="0">
                  <a:pos x="1" y="19"/>
                </a:cxn>
                <a:cxn ang="0">
                  <a:pos x="0" y="15"/>
                </a:cxn>
                <a:cxn ang="0">
                  <a:pos x="0" y="8"/>
                </a:cxn>
                <a:cxn ang="0">
                  <a:pos x="1" y="6"/>
                </a:cxn>
                <a:cxn ang="0">
                  <a:pos x="7" y="0"/>
                </a:cxn>
              </a:cxnLst>
              <a:rect l="0" t="0" r="r" b="b"/>
              <a:pathLst>
                <a:path w="375" h="24">
                  <a:moveTo>
                    <a:pt x="7" y="0"/>
                  </a:moveTo>
                  <a:lnTo>
                    <a:pt x="368" y="0"/>
                  </a:lnTo>
                  <a:lnTo>
                    <a:pt x="374" y="6"/>
                  </a:lnTo>
                  <a:lnTo>
                    <a:pt x="375" y="8"/>
                  </a:lnTo>
                  <a:lnTo>
                    <a:pt x="375" y="15"/>
                  </a:lnTo>
                  <a:lnTo>
                    <a:pt x="374" y="19"/>
                  </a:lnTo>
                  <a:lnTo>
                    <a:pt x="371" y="21"/>
                  </a:lnTo>
                  <a:lnTo>
                    <a:pt x="368" y="24"/>
                  </a:lnTo>
                  <a:lnTo>
                    <a:pt x="7" y="24"/>
                  </a:lnTo>
                  <a:lnTo>
                    <a:pt x="4" y="21"/>
                  </a:lnTo>
                  <a:lnTo>
                    <a:pt x="1" y="19"/>
                  </a:lnTo>
                  <a:lnTo>
                    <a:pt x="0" y="15"/>
                  </a:lnTo>
                  <a:lnTo>
                    <a:pt x="0" y="8"/>
                  </a:lnTo>
                  <a:lnTo>
                    <a:pt x="1" y="6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" name="Freeform 340"/>
            <p:cNvSpPr>
              <a:spLocks/>
            </p:cNvSpPr>
            <p:nvPr/>
          </p:nvSpPr>
          <p:spPr bwMode="auto">
            <a:xfrm>
              <a:off x="2890838" y="4568826"/>
              <a:ext cx="182563" cy="17463"/>
            </a:xfrm>
            <a:custGeom>
              <a:avLst/>
              <a:gdLst/>
              <a:ahLst/>
              <a:cxnLst>
                <a:cxn ang="0">
                  <a:pos x="11" y="0"/>
                </a:cxn>
                <a:cxn ang="0">
                  <a:pos x="222" y="0"/>
                </a:cxn>
                <a:cxn ang="0">
                  <a:pos x="225" y="3"/>
                </a:cxn>
                <a:cxn ang="0">
                  <a:pos x="228" y="4"/>
                </a:cxn>
                <a:cxn ang="0">
                  <a:pos x="229" y="9"/>
                </a:cxn>
                <a:cxn ang="0">
                  <a:pos x="229" y="11"/>
                </a:cxn>
                <a:cxn ang="0">
                  <a:pos x="226" y="20"/>
                </a:cxn>
                <a:cxn ang="0">
                  <a:pos x="218" y="22"/>
                </a:cxn>
                <a:cxn ang="0">
                  <a:pos x="8" y="22"/>
                </a:cxn>
                <a:cxn ang="0">
                  <a:pos x="4" y="21"/>
                </a:cxn>
                <a:cxn ang="0">
                  <a:pos x="2" y="18"/>
                </a:cxn>
                <a:cxn ang="0">
                  <a:pos x="0" y="15"/>
                </a:cxn>
                <a:cxn ang="0">
                  <a:pos x="0" y="11"/>
                </a:cxn>
                <a:cxn ang="0">
                  <a:pos x="1" y="7"/>
                </a:cxn>
                <a:cxn ang="0">
                  <a:pos x="4" y="3"/>
                </a:cxn>
                <a:cxn ang="0">
                  <a:pos x="7" y="2"/>
                </a:cxn>
                <a:cxn ang="0">
                  <a:pos x="11" y="0"/>
                </a:cxn>
              </a:cxnLst>
              <a:rect l="0" t="0" r="r" b="b"/>
              <a:pathLst>
                <a:path w="229" h="22">
                  <a:moveTo>
                    <a:pt x="11" y="0"/>
                  </a:moveTo>
                  <a:lnTo>
                    <a:pt x="222" y="0"/>
                  </a:lnTo>
                  <a:lnTo>
                    <a:pt x="225" y="3"/>
                  </a:lnTo>
                  <a:lnTo>
                    <a:pt x="228" y="4"/>
                  </a:lnTo>
                  <a:lnTo>
                    <a:pt x="229" y="9"/>
                  </a:lnTo>
                  <a:lnTo>
                    <a:pt x="229" y="11"/>
                  </a:lnTo>
                  <a:lnTo>
                    <a:pt x="226" y="20"/>
                  </a:lnTo>
                  <a:lnTo>
                    <a:pt x="218" y="22"/>
                  </a:lnTo>
                  <a:lnTo>
                    <a:pt x="8" y="22"/>
                  </a:lnTo>
                  <a:lnTo>
                    <a:pt x="4" y="21"/>
                  </a:lnTo>
                  <a:lnTo>
                    <a:pt x="2" y="18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1" y="7"/>
                  </a:lnTo>
                  <a:lnTo>
                    <a:pt x="4" y="3"/>
                  </a:lnTo>
                  <a:lnTo>
                    <a:pt x="7" y="2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" name="Freeform 341"/>
            <p:cNvSpPr>
              <a:spLocks/>
            </p:cNvSpPr>
            <p:nvPr/>
          </p:nvSpPr>
          <p:spPr bwMode="auto">
            <a:xfrm>
              <a:off x="2763838" y="4338638"/>
              <a:ext cx="328613" cy="331788"/>
            </a:xfrm>
            <a:custGeom>
              <a:avLst/>
              <a:gdLst/>
              <a:ahLst/>
              <a:cxnLst>
                <a:cxn ang="0">
                  <a:pos x="248" y="4"/>
                </a:cxn>
                <a:cxn ang="0">
                  <a:pos x="322" y="35"/>
                </a:cxn>
                <a:cxn ang="0">
                  <a:pos x="378" y="92"/>
                </a:cxn>
                <a:cxn ang="0">
                  <a:pos x="410" y="166"/>
                </a:cxn>
                <a:cxn ang="0">
                  <a:pos x="410" y="251"/>
                </a:cxn>
                <a:cxn ang="0">
                  <a:pos x="378" y="325"/>
                </a:cxn>
                <a:cxn ang="0">
                  <a:pos x="322" y="382"/>
                </a:cxn>
                <a:cxn ang="0">
                  <a:pos x="248" y="413"/>
                </a:cxn>
                <a:cxn ang="0">
                  <a:pos x="172" y="415"/>
                </a:cxn>
                <a:cxn ang="0">
                  <a:pos x="165" y="411"/>
                </a:cxn>
                <a:cxn ang="0">
                  <a:pos x="162" y="401"/>
                </a:cxn>
                <a:cxn ang="0">
                  <a:pos x="168" y="394"/>
                </a:cxn>
                <a:cxn ang="0">
                  <a:pos x="176" y="393"/>
                </a:cxn>
                <a:cxn ang="0">
                  <a:pos x="242" y="390"/>
                </a:cxn>
                <a:cxn ang="0">
                  <a:pos x="309" y="362"/>
                </a:cxn>
                <a:cxn ang="0">
                  <a:pos x="359" y="313"/>
                </a:cxn>
                <a:cxn ang="0">
                  <a:pos x="386" y="246"/>
                </a:cxn>
                <a:cxn ang="0">
                  <a:pos x="386" y="171"/>
                </a:cxn>
                <a:cxn ang="0">
                  <a:pos x="359" y="104"/>
                </a:cxn>
                <a:cxn ang="0">
                  <a:pos x="309" y="55"/>
                </a:cxn>
                <a:cxn ang="0">
                  <a:pos x="242" y="27"/>
                </a:cxn>
                <a:cxn ang="0">
                  <a:pos x="168" y="27"/>
                </a:cxn>
                <a:cxn ang="0">
                  <a:pos x="101" y="55"/>
                </a:cxn>
                <a:cxn ang="0">
                  <a:pos x="50" y="105"/>
                </a:cxn>
                <a:cxn ang="0">
                  <a:pos x="22" y="174"/>
                </a:cxn>
                <a:cxn ang="0">
                  <a:pos x="18" y="181"/>
                </a:cxn>
                <a:cxn ang="0">
                  <a:pos x="9" y="182"/>
                </a:cxn>
                <a:cxn ang="0">
                  <a:pos x="2" y="178"/>
                </a:cxn>
                <a:cxn ang="0">
                  <a:pos x="0" y="170"/>
                </a:cxn>
                <a:cxn ang="0">
                  <a:pos x="26" y="101"/>
                </a:cxn>
                <a:cxn ang="0">
                  <a:pos x="72" y="48"/>
                </a:cxn>
                <a:cxn ang="0">
                  <a:pos x="134" y="12"/>
                </a:cxn>
                <a:cxn ang="0">
                  <a:pos x="205" y="0"/>
                </a:cxn>
              </a:cxnLst>
              <a:rect l="0" t="0" r="r" b="b"/>
              <a:pathLst>
                <a:path w="414" h="417">
                  <a:moveTo>
                    <a:pt x="205" y="0"/>
                  </a:moveTo>
                  <a:lnTo>
                    <a:pt x="248" y="4"/>
                  </a:lnTo>
                  <a:lnTo>
                    <a:pt x="286" y="16"/>
                  </a:lnTo>
                  <a:lnTo>
                    <a:pt x="322" y="35"/>
                  </a:lnTo>
                  <a:lnTo>
                    <a:pt x="353" y="60"/>
                  </a:lnTo>
                  <a:lnTo>
                    <a:pt x="378" y="92"/>
                  </a:lnTo>
                  <a:lnTo>
                    <a:pt x="397" y="127"/>
                  </a:lnTo>
                  <a:lnTo>
                    <a:pt x="410" y="166"/>
                  </a:lnTo>
                  <a:lnTo>
                    <a:pt x="414" y="209"/>
                  </a:lnTo>
                  <a:lnTo>
                    <a:pt x="410" y="251"/>
                  </a:lnTo>
                  <a:lnTo>
                    <a:pt x="397" y="290"/>
                  </a:lnTo>
                  <a:lnTo>
                    <a:pt x="378" y="325"/>
                  </a:lnTo>
                  <a:lnTo>
                    <a:pt x="353" y="357"/>
                  </a:lnTo>
                  <a:lnTo>
                    <a:pt x="322" y="382"/>
                  </a:lnTo>
                  <a:lnTo>
                    <a:pt x="286" y="401"/>
                  </a:lnTo>
                  <a:lnTo>
                    <a:pt x="248" y="413"/>
                  </a:lnTo>
                  <a:lnTo>
                    <a:pt x="205" y="417"/>
                  </a:lnTo>
                  <a:lnTo>
                    <a:pt x="172" y="415"/>
                  </a:lnTo>
                  <a:lnTo>
                    <a:pt x="168" y="413"/>
                  </a:lnTo>
                  <a:lnTo>
                    <a:pt x="165" y="411"/>
                  </a:lnTo>
                  <a:lnTo>
                    <a:pt x="164" y="406"/>
                  </a:lnTo>
                  <a:lnTo>
                    <a:pt x="162" y="401"/>
                  </a:lnTo>
                  <a:lnTo>
                    <a:pt x="164" y="397"/>
                  </a:lnTo>
                  <a:lnTo>
                    <a:pt x="168" y="394"/>
                  </a:lnTo>
                  <a:lnTo>
                    <a:pt x="171" y="393"/>
                  </a:lnTo>
                  <a:lnTo>
                    <a:pt x="176" y="393"/>
                  </a:lnTo>
                  <a:lnTo>
                    <a:pt x="205" y="394"/>
                  </a:lnTo>
                  <a:lnTo>
                    <a:pt x="242" y="390"/>
                  </a:lnTo>
                  <a:lnTo>
                    <a:pt x="278" y="379"/>
                  </a:lnTo>
                  <a:lnTo>
                    <a:pt x="309" y="362"/>
                  </a:lnTo>
                  <a:lnTo>
                    <a:pt x="337" y="340"/>
                  </a:lnTo>
                  <a:lnTo>
                    <a:pt x="359" y="313"/>
                  </a:lnTo>
                  <a:lnTo>
                    <a:pt x="375" y="281"/>
                  </a:lnTo>
                  <a:lnTo>
                    <a:pt x="386" y="246"/>
                  </a:lnTo>
                  <a:lnTo>
                    <a:pt x="391" y="209"/>
                  </a:lnTo>
                  <a:lnTo>
                    <a:pt x="386" y="171"/>
                  </a:lnTo>
                  <a:lnTo>
                    <a:pt x="375" y="136"/>
                  </a:lnTo>
                  <a:lnTo>
                    <a:pt x="359" y="104"/>
                  </a:lnTo>
                  <a:lnTo>
                    <a:pt x="337" y="77"/>
                  </a:lnTo>
                  <a:lnTo>
                    <a:pt x="309" y="55"/>
                  </a:lnTo>
                  <a:lnTo>
                    <a:pt x="278" y="38"/>
                  </a:lnTo>
                  <a:lnTo>
                    <a:pt x="242" y="27"/>
                  </a:lnTo>
                  <a:lnTo>
                    <a:pt x="205" y="23"/>
                  </a:lnTo>
                  <a:lnTo>
                    <a:pt x="168" y="27"/>
                  </a:lnTo>
                  <a:lnTo>
                    <a:pt x="132" y="38"/>
                  </a:lnTo>
                  <a:lnTo>
                    <a:pt x="101" y="55"/>
                  </a:lnTo>
                  <a:lnTo>
                    <a:pt x="73" y="78"/>
                  </a:lnTo>
                  <a:lnTo>
                    <a:pt x="50" y="105"/>
                  </a:lnTo>
                  <a:lnTo>
                    <a:pt x="33" y="138"/>
                  </a:lnTo>
                  <a:lnTo>
                    <a:pt x="22" y="174"/>
                  </a:lnTo>
                  <a:lnTo>
                    <a:pt x="21" y="178"/>
                  </a:lnTo>
                  <a:lnTo>
                    <a:pt x="18" y="181"/>
                  </a:lnTo>
                  <a:lnTo>
                    <a:pt x="14" y="182"/>
                  </a:lnTo>
                  <a:lnTo>
                    <a:pt x="9" y="182"/>
                  </a:lnTo>
                  <a:lnTo>
                    <a:pt x="4" y="181"/>
                  </a:lnTo>
                  <a:lnTo>
                    <a:pt x="2" y="178"/>
                  </a:lnTo>
                  <a:lnTo>
                    <a:pt x="0" y="174"/>
                  </a:lnTo>
                  <a:lnTo>
                    <a:pt x="0" y="170"/>
                  </a:lnTo>
                  <a:lnTo>
                    <a:pt x="10" y="134"/>
                  </a:lnTo>
                  <a:lnTo>
                    <a:pt x="26" y="101"/>
                  </a:lnTo>
                  <a:lnTo>
                    <a:pt x="47" y="72"/>
                  </a:lnTo>
                  <a:lnTo>
                    <a:pt x="72" y="48"/>
                  </a:lnTo>
                  <a:lnTo>
                    <a:pt x="101" y="27"/>
                  </a:lnTo>
                  <a:lnTo>
                    <a:pt x="134" y="12"/>
                  </a:lnTo>
                  <a:lnTo>
                    <a:pt x="168" y="2"/>
                  </a:lnTo>
                  <a:lnTo>
                    <a:pt x="20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" name="Freeform 342"/>
            <p:cNvSpPr>
              <a:spLocks/>
            </p:cNvSpPr>
            <p:nvPr/>
          </p:nvSpPr>
          <p:spPr bwMode="auto">
            <a:xfrm>
              <a:off x="2833688" y="4341813"/>
              <a:ext cx="187325" cy="328613"/>
            </a:xfrm>
            <a:custGeom>
              <a:avLst/>
              <a:gdLst/>
              <a:ahLst/>
              <a:cxnLst>
                <a:cxn ang="0">
                  <a:pos x="117" y="0"/>
                </a:cxn>
                <a:cxn ang="0">
                  <a:pos x="142" y="4"/>
                </a:cxn>
                <a:cxn ang="0">
                  <a:pos x="164" y="16"/>
                </a:cxn>
                <a:cxn ang="0">
                  <a:pos x="184" y="34"/>
                </a:cxn>
                <a:cxn ang="0">
                  <a:pos x="202" y="59"/>
                </a:cxn>
                <a:cxn ang="0">
                  <a:pos x="216" y="90"/>
                </a:cxn>
                <a:cxn ang="0">
                  <a:pos x="227" y="125"/>
                </a:cxn>
                <a:cxn ang="0">
                  <a:pos x="234" y="163"/>
                </a:cxn>
                <a:cxn ang="0">
                  <a:pos x="237" y="206"/>
                </a:cxn>
                <a:cxn ang="0">
                  <a:pos x="234" y="249"/>
                </a:cxn>
                <a:cxn ang="0">
                  <a:pos x="227" y="287"/>
                </a:cxn>
                <a:cxn ang="0">
                  <a:pos x="216" y="323"/>
                </a:cxn>
                <a:cxn ang="0">
                  <a:pos x="202" y="353"/>
                </a:cxn>
                <a:cxn ang="0">
                  <a:pos x="184" y="379"/>
                </a:cxn>
                <a:cxn ang="0">
                  <a:pos x="164" y="397"/>
                </a:cxn>
                <a:cxn ang="0">
                  <a:pos x="142" y="409"/>
                </a:cxn>
                <a:cxn ang="0">
                  <a:pos x="117" y="413"/>
                </a:cxn>
                <a:cxn ang="0">
                  <a:pos x="113" y="413"/>
                </a:cxn>
                <a:cxn ang="0">
                  <a:pos x="107" y="408"/>
                </a:cxn>
                <a:cxn ang="0">
                  <a:pos x="106" y="405"/>
                </a:cxn>
                <a:cxn ang="0">
                  <a:pos x="106" y="398"/>
                </a:cxn>
                <a:cxn ang="0">
                  <a:pos x="107" y="394"/>
                </a:cxn>
                <a:cxn ang="0">
                  <a:pos x="110" y="393"/>
                </a:cxn>
                <a:cxn ang="0">
                  <a:pos x="113" y="390"/>
                </a:cxn>
                <a:cxn ang="0">
                  <a:pos x="117" y="390"/>
                </a:cxn>
                <a:cxn ang="0">
                  <a:pos x="136" y="386"/>
                </a:cxn>
                <a:cxn ang="0">
                  <a:pos x="154" y="375"/>
                </a:cxn>
                <a:cxn ang="0">
                  <a:pos x="171" y="358"/>
                </a:cxn>
                <a:cxn ang="0">
                  <a:pos x="184" y="335"/>
                </a:cxn>
                <a:cxn ang="0">
                  <a:pos x="197" y="308"/>
                </a:cxn>
                <a:cxn ang="0">
                  <a:pos x="205" y="277"/>
                </a:cxn>
                <a:cxn ang="0">
                  <a:pos x="212" y="243"/>
                </a:cxn>
                <a:cxn ang="0">
                  <a:pos x="213" y="206"/>
                </a:cxn>
                <a:cxn ang="0">
                  <a:pos x="212" y="169"/>
                </a:cxn>
                <a:cxn ang="0">
                  <a:pos x="205" y="134"/>
                </a:cxn>
                <a:cxn ang="0">
                  <a:pos x="197" y="104"/>
                </a:cxn>
                <a:cxn ang="0">
                  <a:pos x="184" y="77"/>
                </a:cxn>
                <a:cxn ang="0">
                  <a:pos x="171" y="53"/>
                </a:cxn>
                <a:cxn ang="0">
                  <a:pos x="154" y="37"/>
                </a:cxn>
                <a:cxn ang="0">
                  <a:pos x="136" y="26"/>
                </a:cxn>
                <a:cxn ang="0">
                  <a:pos x="117" y="22"/>
                </a:cxn>
                <a:cxn ang="0">
                  <a:pos x="98" y="26"/>
                </a:cxn>
                <a:cxn ang="0">
                  <a:pos x="80" y="37"/>
                </a:cxn>
                <a:cxn ang="0">
                  <a:pos x="63" y="53"/>
                </a:cxn>
                <a:cxn ang="0">
                  <a:pos x="50" y="75"/>
                </a:cxn>
                <a:cxn ang="0">
                  <a:pos x="37" y="103"/>
                </a:cxn>
                <a:cxn ang="0">
                  <a:pos x="28" y="134"/>
                </a:cxn>
                <a:cxn ang="0">
                  <a:pos x="22" y="169"/>
                </a:cxn>
                <a:cxn ang="0">
                  <a:pos x="21" y="173"/>
                </a:cxn>
                <a:cxn ang="0">
                  <a:pos x="18" y="177"/>
                </a:cxn>
                <a:cxn ang="0">
                  <a:pos x="14" y="178"/>
                </a:cxn>
                <a:cxn ang="0">
                  <a:pos x="6" y="178"/>
                </a:cxn>
                <a:cxn ang="0">
                  <a:pos x="3" y="176"/>
                </a:cxn>
                <a:cxn ang="0">
                  <a:pos x="0" y="170"/>
                </a:cxn>
                <a:cxn ang="0">
                  <a:pos x="0" y="166"/>
                </a:cxn>
                <a:cxn ang="0">
                  <a:pos x="7" y="126"/>
                </a:cxn>
                <a:cxn ang="0">
                  <a:pos x="18" y="90"/>
                </a:cxn>
                <a:cxn ang="0">
                  <a:pos x="32" y="60"/>
                </a:cxn>
                <a:cxn ang="0">
                  <a:pos x="50" y="34"/>
                </a:cxn>
                <a:cxn ang="0">
                  <a:pos x="70" y="16"/>
                </a:cxn>
                <a:cxn ang="0">
                  <a:pos x="92" y="4"/>
                </a:cxn>
                <a:cxn ang="0">
                  <a:pos x="117" y="0"/>
                </a:cxn>
              </a:cxnLst>
              <a:rect l="0" t="0" r="r" b="b"/>
              <a:pathLst>
                <a:path w="237" h="413">
                  <a:moveTo>
                    <a:pt x="117" y="0"/>
                  </a:moveTo>
                  <a:lnTo>
                    <a:pt x="142" y="4"/>
                  </a:lnTo>
                  <a:lnTo>
                    <a:pt x="164" y="16"/>
                  </a:lnTo>
                  <a:lnTo>
                    <a:pt x="184" y="34"/>
                  </a:lnTo>
                  <a:lnTo>
                    <a:pt x="202" y="59"/>
                  </a:lnTo>
                  <a:lnTo>
                    <a:pt x="216" y="90"/>
                  </a:lnTo>
                  <a:lnTo>
                    <a:pt x="227" y="125"/>
                  </a:lnTo>
                  <a:lnTo>
                    <a:pt x="234" y="163"/>
                  </a:lnTo>
                  <a:lnTo>
                    <a:pt x="237" y="206"/>
                  </a:lnTo>
                  <a:lnTo>
                    <a:pt x="234" y="249"/>
                  </a:lnTo>
                  <a:lnTo>
                    <a:pt x="227" y="287"/>
                  </a:lnTo>
                  <a:lnTo>
                    <a:pt x="216" y="323"/>
                  </a:lnTo>
                  <a:lnTo>
                    <a:pt x="202" y="353"/>
                  </a:lnTo>
                  <a:lnTo>
                    <a:pt x="184" y="379"/>
                  </a:lnTo>
                  <a:lnTo>
                    <a:pt x="164" y="397"/>
                  </a:lnTo>
                  <a:lnTo>
                    <a:pt x="142" y="409"/>
                  </a:lnTo>
                  <a:lnTo>
                    <a:pt x="117" y="413"/>
                  </a:lnTo>
                  <a:lnTo>
                    <a:pt x="113" y="413"/>
                  </a:lnTo>
                  <a:lnTo>
                    <a:pt x="107" y="408"/>
                  </a:lnTo>
                  <a:lnTo>
                    <a:pt x="106" y="405"/>
                  </a:lnTo>
                  <a:lnTo>
                    <a:pt x="106" y="398"/>
                  </a:lnTo>
                  <a:lnTo>
                    <a:pt x="107" y="394"/>
                  </a:lnTo>
                  <a:lnTo>
                    <a:pt x="110" y="393"/>
                  </a:lnTo>
                  <a:lnTo>
                    <a:pt x="113" y="390"/>
                  </a:lnTo>
                  <a:lnTo>
                    <a:pt x="117" y="390"/>
                  </a:lnTo>
                  <a:lnTo>
                    <a:pt x="136" y="386"/>
                  </a:lnTo>
                  <a:lnTo>
                    <a:pt x="154" y="375"/>
                  </a:lnTo>
                  <a:lnTo>
                    <a:pt x="171" y="358"/>
                  </a:lnTo>
                  <a:lnTo>
                    <a:pt x="184" y="335"/>
                  </a:lnTo>
                  <a:lnTo>
                    <a:pt x="197" y="308"/>
                  </a:lnTo>
                  <a:lnTo>
                    <a:pt x="205" y="277"/>
                  </a:lnTo>
                  <a:lnTo>
                    <a:pt x="212" y="243"/>
                  </a:lnTo>
                  <a:lnTo>
                    <a:pt x="213" y="206"/>
                  </a:lnTo>
                  <a:lnTo>
                    <a:pt x="212" y="169"/>
                  </a:lnTo>
                  <a:lnTo>
                    <a:pt x="205" y="134"/>
                  </a:lnTo>
                  <a:lnTo>
                    <a:pt x="197" y="104"/>
                  </a:lnTo>
                  <a:lnTo>
                    <a:pt x="184" y="77"/>
                  </a:lnTo>
                  <a:lnTo>
                    <a:pt x="171" y="53"/>
                  </a:lnTo>
                  <a:lnTo>
                    <a:pt x="154" y="37"/>
                  </a:lnTo>
                  <a:lnTo>
                    <a:pt x="136" y="26"/>
                  </a:lnTo>
                  <a:lnTo>
                    <a:pt x="117" y="22"/>
                  </a:lnTo>
                  <a:lnTo>
                    <a:pt x="98" y="26"/>
                  </a:lnTo>
                  <a:lnTo>
                    <a:pt x="80" y="37"/>
                  </a:lnTo>
                  <a:lnTo>
                    <a:pt x="63" y="53"/>
                  </a:lnTo>
                  <a:lnTo>
                    <a:pt x="50" y="75"/>
                  </a:lnTo>
                  <a:lnTo>
                    <a:pt x="37" y="103"/>
                  </a:lnTo>
                  <a:lnTo>
                    <a:pt x="28" y="134"/>
                  </a:lnTo>
                  <a:lnTo>
                    <a:pt x="22" y="169"/>
                  </a:lnTo>
                  <a:lnTo>
                    <a:pt x="21" y="173"/>
                  </a:lnTo>
                  <a:lnTo>
                    <a:pt x="18" y="177"/>
                  </a:lnTo>
                  <a:lnTo>
                    <a:pt x="14" y="178"/>
                  </a:lnTo>
                  <a:lnTo>
                    <a:pt x="6" y="178"/>
                  </a:lnTo>
                  <a:lnTo>
                    <a:pt x="3" y="176"/>
                  </a:lnTo>
                  <a:lnTo>
                    <a:pt x="0" y="170"/>
                  </a:lnTo>
                  <a:lnTo>
                    <a:pt x="0" y="166"/>
                  </a:lnTo>
                  <a:lnTo>
                    <a:pt x="7" y="126"/>
                  </a:lnTo>
                  <a:lnTo>
                    <a:pt x="18" y="90"/>
                  </a:lnTo>
                  <a:lnTo>
                    <a:pt x="32" y="60"/>
                  </a:lnTo>
                  <a:lnTo>
                    <a:pt x="50" y="34"/>
                  </a:lnTo>
                  <a:lnTo>
                    <a:pt x="70" y="16"/>
                  </a:lnTo>
                  <a:lnTo>
                    <a:pt x="92" y="4"/>
                  </a:lnTo>
                  <a:lnTo>
                    <a:pt x="11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" name="Freeform 343"/>
            <p:cNvSpPr>
              <a:spLocks noEditPoints="1"/>
            </p:cNvSpPr>
            <p:nvPr/>
          </p:nvSpPr>
          <p:spPr bwMode="auto">
            <a:xfrm>
              <a:off x="2568575" y="4511676"/>
              <a:ext cx="306388" cy="234950"/>
            </a:xfrm>
            <a:custGeom>
              <a:avLst/>
              <a:gdLst/>
              <a:ahLst/>
              <a:cxnLst>
                <a:cxn ang="0">
                  <a:pos x="61" y="22"/>
                </a:cxn>
                <a:cxn ang="0">
                  <a:pos x="45" y="25"/>
                </a:cxn>
                <a:cxn ang="0">
                  <a:pos x="33" y="31"/>
                </a:cxn>
                <a:cxn ang="0">
                  <a:pos x="25" y="42"/>
                </a:cxn>
                <a:cxn ang="0">
                  <a:pos x="22" y="56"/>
                </a:cxn>
                <a:cxn ang="0">
                  <a:pos x="22" y="240"/>
                </a:cxn>
                <a:cxn ang="0">
                  <a:pos x="25" y="253"/>
                </a:cxn>
                <a:cxn ang="0">
                  <a:pos x="33" y="264"/>
                </a:cxn>
                <a:cxn ang="0">
                  <a:pos x="45" y="271"/>
                </a:cxn>
                <a:cxn ang="0">
                  <a:pos x="61" y="273"/>
                </a:cxn>
                <a:cxn ang="0">
                  <a:pos x="324" y="273"/>
                </a:cxn>
                <a:cxn ang="0">
                  <a:pos x="339" y="271"/>
                </a:cxn>
                <a:cxn ang="0">
                  <a:pos x="353" y="264"/>
                </a:cxn>
                <a:cxn ang="0">
                  <a:pos x="361" y="253"/>
                </a:cxn>
                <a:cxn ang="0">
                  <a:pos x="364" y="240"/>
                </a:cxn>
                <a:cxn ang="0">
                  <a:pos x="364" y="56"/>
                </a:cxn>
                <a:cxn ang="0">
                  <a:pos x="361" y="42"/>
                </a:cxn>
                <a:cxn ang="0">
                  <a:pos x="353" y="31"/>
                </a:cxn>
                <a:cxn ang="0">
                  <a:pos x="339" y="25"/>
                </a:cxn>
                <a:cxn ang="0">
                  <a:pos x="324" y="22"/>
                </a:cxn>
                <a:cxn ang="0">
                  <a:pos x="61" y="22"/>
                </a:cxn>
                <a:cxn ang="0">
                  <a:pos x="61" y="0"/>
                </a:cxn>
                <a:cxn ang="0">
                  <a:pos x="324" y="0"/>
                </a:cxn>
                <a:cxn ang="0">
                  <a:pos x="344" y="3"/>
                </a:cxn>
                <a:cxn ang="0">
                  <a:pos x="361" y="11"/>
                </a:cxn>
                <a:cxn ang="0">
                  <a:pos x="374" y="23"/>
                </a:cxn>
                <a:cxn ang="0">
                  <a:pos x="383" y="38"/>
                </a:cxn>
                <a:cxn ang="0">
                  <a:pos x="386" y="56"/>
                </a:cxn>
                <a:cxn ang="0">
                  <a:pos x="386" y="240"/>
                </a:cxn>
                <a:cxn ang="0">
                  <a:pos x="383" y="258"/>
                </a:cxn>
                <a:cxn ang="0">
                  <a:pos x="374" y="273"/>
                </a:cxn>
                <a:cxn ang="0">
                  <a:pos x="361" y="284"/>
                </a:cxn>
                <a:cxn ang="0">
                  <a:pos x="344" y="293"/>
                </a:cxn>
                <a:cxn ang="0">
                  <a:pos x="324" y="295"/>
                </a:cxn>
                <a:cxn ang="0">
                  <a:pos x="61" y="295"/>
                </a:cxn>
                <a:cxn ang="0">
                  <a:pos x="41" y="293"/>
                </a:cxn>
                <a:cxn ang="0">
                  <a:pos x="25" y="284"/>
                </a:cxn>
                <a:cxn ang="0">
                  <a:pos x="12" y="273"/>
                </a:cxn>
                <a:cxn ang="0">
                  <a:pos x="3" y="258"/>
                </a:cxn>
                <a:cxn ang="0">
                  <a:pos x="0" y="240"/>
                </a:cxn>
                <a:cxn ang="0">
                  <a:pos x="0" y="56"/>
                </a:cxn>
                <a:cxn ang="0">
                  <a:pos x="3" y="38"/>
                </a:cxn>
                <a:cxn ang="0">
                  <a:pos x="12" y="23"/>
                </a:cxn>
                <a:cxn ang="0">
                  <a:pos x="25" y="11"/>
                </a:cxn>
                <a:cxn ang="0">
                  <a:pos x="41" y="3"/>
                </a:cxn>
                <a:cxn ang="0">
                  <a:pos x="61" y="0"/>
                </a:cxn>
              </a:cxnLst>
              <a:rect l="0" t="0" r="r" b="b"/>
              <a:pathLst>
                <a:path w="386" h="295">
                  <a:moveTo>
                    <a:pt x="61" y="22"/>
                  </a:moveTo>
                  <a:lnTo>
                    <a:pt x="45" y="25"/>
                  </a:lnTo>
                  <a:lnTo>
                    <a:pt x="33" y="31"/>
                  </a:lnTo>
                  <a:lnTo>
                    <a:pt x="25" y="42"/>
                  </a:lnTo>
                  <a:lnTo>
                    <a:pt x="22" y="56"/>
                  </a:lnTo>
                  <a:lnTo>
                    <a:pt x="22" y="240"/>
                  </a:lnTo>
                  <a:lnTo>
                    <a:pt x="25" y="253"/>
                  </a:lnTo>
                  <a:lnTo>
                    <a:pt x="33" y="264"/>
                  </a:lnTo>
                  <a:lnTo>
                    <a:pt x="45" y="271"/>
                  </a:lnTo>
                  <a:lnTo>
                    <a:pt x="61" y="273"/>
                  </a:lnTo>
                  <a:lnTo>
                    <a:pt x="324" y="273"/>
                  </a:lnTo>
                  <a:lnTo>
                    <a:pt x="339" y="271"/>
                  </a:lnTo>
                  <a:lnTo>
                    <a:pt x="353" y="264"/>
                  </a:lnTo>
                  <a:lnTo>
                    <a:pt x="361" y="253"/>
                  </a:lnTo>
                  <a:lnTo>
                    <a:pt x="364" y="240"/>
                  </a:lnTo>
                  <a:lnTo>
                    <a:pt x="364" y="56"/>
                  </a:lnTo>
                  <a:lnTo>
                    <a:pt x="361" y="42"/>
                  </a:lnTo>
                  <a:lnTo>
                    <a:pt x="353" y="31"/>
                  </a:lnTo>
                  <a:lnTo>
                    <a:pt x="339" y="25"/>
                  </a:lnTo>
                  <a:lnTo>
                    <a:pt x="324" y="22"/>
                  </a:lnTo>
                  <a:lnTo>
                    <a:pt x="61" y="22"/>
                  </a:lnTo>
                  <a:close/>
                  <a:moveTo>
                    <a:pt x="61" y="0"/>
                  </a:moveTo>
                  <a:lnTo>
                    <a:pt x="324" y="0"/>
                  </a:lnTo>
                  <a:lnTo>
                    <a:pt x="344" y="3"/>
                  </a:lnTo>
                  <a:lnTo>
                    <a:pt x="361" y="11"/>
                  </a:lnTo>
                  <a:lnTo>
                    <a:pt x="374" y="23"/>
                  </a:lnTo>
                  <a:lnTo>
                    <a:pt x="383" y="38"/>
                  </a:lnTo>
                  <a:lnTo>
                    <a:pt x="386" y="56"/>
                  </a:lnTo>
                  <a:lnTo>
                    <a:pt x="386" y="240"/>
                  </a:lnTo>
                  <a:lnTo>
                    <a:pt x="383" y="258"/>
                  </a:lnTo>
                  <a:lnTo>
                    <a:pt x="374" y="273"/>
                  </a:lnTo>
                  <a:lnTo>
                    <a:pt x="361" y="284"/>
                  </a:lnTo>
                  <a:lnTo>
                    <a:pt x="344" y="293"/>
                  </a:lnTo>
                  <a:lnTo>
                    <a:pt x="324" y="295"/>
                  </a:lnTo>
                  <a:lnTo>
                    <a:pt x="61" y="295"/>
                  </a:lnTo>
                  <a:lnTo>
                    <a:pt x="41" y="293"/>
                  </a:lnTo>
                  <a:lnTo>
                    <a:pt x="25" y="284"/>
                  </a:lnTo>
                  <a:lnTo>
                    <a:pt x="12" y="273"/>
                  </a:lnTo>
                  <a:lnTo>
                    <a:pt x="3" y="258"/>
                  </a:lnTo>
                  <a:lnTo>
                    <a:pt x="0" y="240"/>
                  </a:lnTo>
                  <a:lnTo>
                    <a:pt x="0" y="56"/>
                  </a:lnTo>
                  <a:lnTo>
                    <a:pt x="3" y="38"/>
                  </a:lnTo>
                  <a:lnTo>
                    <a:pt x="12" y="23"/>
                  </a:lnTo>
                  <a:lnTo>
                    <a:pt x="25" y="11"/>
                  </a:lnTo>
                  <a:lnTo>
                    <a:pt x="41" y="3"/>
                  </a:lnTo>
                  <a:lnTo>
                    <a:pt x="6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0" name="Freeform 344"/>
            <p:cNvSpPr>
              <a:spLocks noEditPoints="1"/>
            </p:cNvSpPr>
            <p:nvPr/>
          </p:nvSpPr>
          <p:spPr bwMode="auto">
            <a:xfrm>
              <a:off x="2611438" y="4551363"/>
              <a:ext cx="217488" cy="153988"/>
            </a:xfrm>
            <a:custGeom>
              <a:avLst/>
              <a:gdLst/>
              <a:ahLst/>
              <a:cxnLst>
                <a:cxn ang="0">
                  <a:pos x="23" y="23"/>
                </a:cxn>
                <a:cxn ang="0">
                  <a:pos x="23" y="170"/>
                </a:cxn>
                <a:cxn ang="0">
                  <a:pos x="253" y="170"/>
                </a:cxn>
                <a:cxn ang="0">
                  <a:pos x="253" y="23"/>
                </a:cxn>
                <a:cxn ang="0">
                  <a:pos x="23" y="23"/>
                </a:cxn>
                <a:cxn ang="0">
                  <a:pos x="22" y="0"/>
                </a:cxn>
                <a:cxn ang="0">
                  <a:pos x="253" y="0"/>
                </a:cxn>
                <a:cxn ang="0">
                  <a:pos x="264" y="2"/>
                </a:cxn>
                <a:cxn ang="0">
                  <a:pos x="272" y="11"/>
                </a:cxn>
                <a:cxn ang="0">
                  <a:pos x="275" y="20"/>
                </a:cxn>
                <a:cxn ang="0">
                  <a:pos x="275" y="173"/>
                </a:cxn>
                <a:cxn ang="0">
                  <a:pos x="272" y="182"/>
                </a:cxn>
                <a:cxn ang="0">
                  <a:pos x="264" y="191"/>
                </a:cxn>
                <a:cxn ang="0">
                  <a:pos x="253" y="193"/>
                </a:cxn>
                <a:cxn ang="0">
                  <a:pos x="22" y="193"/>
                </a:cxn>
                <a:cxn ang="0">
                  <a:pos x="11" y="191"/>
                </a:cxn>
                <a:cxn ang="0">
                  <a:pos x="3" y="182"/>
                </a:cxn>
                <a:cxn ang="0">
                  <a:pos x="0" y="173"/>
                </a:cxn>
                <a:cxn ang="0">
                  <a:pos x="0" y="20"/>
                </a:cxn>
                <a:cxn ang="0">
                  <a:pos x="3" y="11"/>
                </a:cxn>
                <a:cxn ang="0">
                  <a:pos x="11" y="2"/>
                </a:cxn>
                <a:cxn ang="0">
                  <a:pos x="22" y="0"/>
                </a:cxn>
              </a:cxnLst>
              <a:rect l="0" t="0" r="r" b="b"/>
              <a:pathLst>
                <a:path w="275" h="193">
                  <a:moveTo>
                    <a:pt x="23" y="23"/>
                  </a:moveTo>
                  <a:lnTo>
                    <a:pt x="23" y="170"/>
                  </a:lnTo>
                  <a:lnTo>
                    <a:pt x="253" y="170"/>
                  </a:lnTo>
                  <a:lnTo>
                    <a:pt x="253" y="23"/>
                  </a:lnTo>
                  <a:lnTo>
                    <a:pt x="23" y="23"/>
                  </a:lnTo>
                  <a:close/>
                  <a:moveTo>
                    <a:pt x="22" y="0"/>
                  </a:moveTo>
                  <a:lnTo>
                    <a:pt x="253" y="0"/>
                  </a:lnTo>
                  <a:lnTo>
                    <a:pt x="264" y="2"/>
                  </a:lnTo>
                  <a:lnTo>
                    <a:pt x="272" y="11"/>
                  </a:lnTo>
                  <a:lnTo>
                    <a:pt x="275" y="20"/>
                  </a:lnTo>
                  <a:lnTo>
                    <a:pt x="275" y="173"/>
                  </a:lnTo>
                  <a:lnTo>
                    <a:pt x="272" y="182"/>
                  </a:lnTo>
                  <a:lnTo>
                    <a:pt x="264" y="191"/>
                  </a:lnTo>
                  <a:lnTo>
                    <a:pt x="253" y="193"/>
                  </a:lnTo>
                  <a:lnTo>
                    <a:pt x="22" y="193"/>
                  </a:lnTo>
                  <a:lnTo>
                    <a:pt x="11" y="191"/>
                  </a:lnTo>
                  <a:lnTo>
                    <a:pt x="3" y="182"/>
                  </a:lnTo>
                  <a:lnTo>
                    <a:pt x="0" y="173"/>
                  </a:lnTo>
                  <a:lnTo>
                    <a:pt x="0" y="20"/>
                  </a:lnTo>
                  <a:lnTo>
                    <a:pt x="3" y="11"/>
                  </a:lnTo>
                  <a:lnTo>
                    <a:pt x="11" y="2"/>
                  </a:lnTo>
                  <a:lnTo>
                    <a:pt x="2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1" name="Freeform 345"/>
            <p:cNvSpPr>
              <a:spLocks/>
            </p:cNvSpPr>
            <p:nvPr/>
          </p:nvSpPr>
          <p:spPr bwMode="auto">
            <a:xfrm>
              <a:off x="2511425" y="4727576"/>
              <a:ext cx="425450" cy="100013"/>
            </a:xfrm>
            <a:custGeom>
              <a:avLst/>
              <a:gdLst/>
              <a:ahLst/>
              <a:cxnLst>
                <a:cxn ang="0">
                  <a:pos x="129" y="0"/>
                </a:cxn>
                <a:cxn ang="0">
                  <a:pos x="133" y="0"/>
                </a:cxn>
                <a:cxn ang="0">
                  <a:pos x="136" y="3"/>
                </a:cxn>
                <a:cxn ang="0">
                  <a:pos x="138" y="4"/>
                </a:cxn>
                <a:cxn ang="0">
                  <a:pos x="140" y="8"/>
                </a:cxn>
                <a:cxn ang="0">
                  <a:pos x="140" y="11"/>
                </a:cxn>
                <a:cxn ang="0">
                  <a:pos x="137" y="19"/>
                </a:cxn>
                <a:cxn ang="0">
                  <a:pos x="133" y="22"/>
                </a:cxn>
                <a:cxn ang="0">
                  <a:pos x="129" y="23"/>
                </a:cxn>
                <a:cxn ang="0">
                  <a:pos x="115" y="26"/>
                </a:cxn>
                <a:cxn ang="0">
                  <a:pos x="100" y="32"/>
                </a:cxn>
                <a:cxn ang="0">
                  <a:pos x="88" y="40"/>
                </a:cxn>
                <a:cxn ang="0">
                  <a:pos x="26" y="103"/>
                </a:cxn>
                <a:cxn ang="0">
                  <a:pos x="24" y="103"/>
                </a:cxn>
                <a:cxn ang="0">
                  <a:pos x="24" y="104"/>
                </a:cxn>
                <a:cxn ang="0">
                  <a:pos x="509" y="104"/>
                </a:cxn>
                <a:cxn ang="0">
                  <a:pos x="509" y="103"/>
                </a:cxn>
                <a:cxn ang="0">
                  <a:pos x="446" y="40"/>
                </a:cxn>
                <a:cxn ang="0">
                  <a:pos x="435" y="32"/>
                </a:cxn>
                <a:cxn ang="0">
                  <a:pos x="420" y="26"/>
                </a:cxn>
                <a:cxn ang="0">
                  <a:pos x="405" y="23"/>
                </a:cxn>
                <a:cxn ang="0">
                  <a:pos x="402" y="22"/>
                </a:cxn>
                <a:cxn ang="0">
                  <a:pos x="398" y="21"/>
                </a:cxn>
                <a:cxn ang="0">
                  <a:pos x="397" y="18"/>
                </a:cxn>
                <a:cxn ang="0">
                  <a:pos x="394" y="15"/>
                </a:cxn>
                <a:cxn ang="0">
                  <a:pos x="394" y="11"/>
                </a:cxn>
                <a:cxn ang="0">
                  <a:pos x="395" y="7"/>
                </a:cxn>
                <a:cxn ang="0">
                  <a:pos x="401" y="1"/>
                </a:cxn>
                <a:cxn ang="0">
                  <a:pos x="405" y="0"/>
                </a:cxn>
                <a:cxn ang="0">
                  <a:pos x="406" y="0"/>
                </a:cxn>
                <a:cxn ang="0">
                  <a:pos x="420" y="1"/>
                </a:cxn>
                <a:cxn ang="0">
                  <a:pos x="437" y="7"/>
                </a:cxn>
                <a:cxn ang="0">
                  <a:pos x="450" y="15"/>
                </a:cxn>
                <a:cxn ang="0">
                  <a:pos x="463" y="25"/>
                </a:cxn>
                <a:cxn ang="0">
                  <a:pos x="524" y="87"/>
                </a:cxn>
                <a:cxn ang="0">
                  <a:pos x="531" y="95"/>
                </a:cxn>
                <a:cxn ang="0">
                  <a:pos x="534" y="103"/>
                </a:cxn>
                <a:cxn ang="0">
                  <a:pos x="535" y="109"/>
                </a:cxn>
                <a:cxn ang="0">
                  <a:pos x="534" y="114"/>
                </a:cxn>
                <a:cxn ang="0">
                  <a:pos x="531" y="118"/>
                </a:cxn>
                <a:cxn ang="0">
                  <a:pos x="527" y="122"/>
                </a:cxn>
                <a:cxn ang="0">
                  <a:pos x="519" y="125"/>
                </a:cxn>
                <a:cxn ang="0">
                  <a:pos x="508" y="126"/>
                </a:cxn>
                <a:cxn ang="0">
                  <a:pos x="26" y="126"/>
                </a:cxn>
                <a:cxn ang="0">
                  <a:pos x="15" y="125"/>
                </a:cxn>
                <a:cxn ang="0">
                  <a:pos x="8" y="122"/>
                </a:cxn>
                <a:cxn ang="0">
                  <a:pos x="4" y="118"/>
                </a:cxn>
                <a:cxn ang="0">
                  <a:pos x="1" y="114"/>
                </a:cxn>
                <a:cxn ang="0">
                  <a:pos x="0" y="109"/>
                </a:cxn>
                <a:cxn ang="0">
                  <a:pos x="0" y="103"/>
                </a:cxn>
                <a:cxn ang="0">
                  <a:pos x="2" y="95"/>
                </a:cxn>
                <a:cxn ang="0">
                  <a:pos x="9" y="87"/>
                </a:cxn>
                <a:cxn ang="0">
                  <a:pos x="71" y="25"/>
                </a:cxn>
                <a:cxn ang="0">
                  <a:pos x="83" y="15"/>
                </a:cxn>
                <a:cxn ang="0">
                  <a:pos x="97" y="7"/>
                </a:cxn>
                <a:cxn ang="0">
                  <a:pos x="114" y="1"/>
                </a:cxn>
                <a:cxn ang="0">
                  <a:pos x="129" y="0"/>
                </a:cxn>
              </a:cxnLst>
              <a:rect l="0" t="0" r="r" b="b"/>
              <a:pathLst>
                <a:path w="535" h="126">
                  <a:moveTo>
                    <a:pt x="129" y="0"/>
                  </a:moveTo>
                  <a:lnTo>
                    <a:pt x="133" y="0"/>
                  </a:lnTo>
                  <a:lnTo>
                    <a:pt x="136" y="3"/>
                  </a:lnTo>
                  <a:lnTo>
                    <a:pt x="138" y="4"/>
                  </a:lnTo>
                  <a:lnTo>
                    <a:pt x="140" y="8"/>
                  </a:lnTo>
                  <a:lnTo>
                    <a:pt x="140" y="11"/>
                  </a:lnTo>
                  <a:lnTo>
                    <a:pt x="137" y="19"/>
                  </a:lnTo>
                  <a:lnTo>
                    <a:pt x="133" y="22"/>
                  </a:lnTo>
                  <a:lnTo>
                    <a:pt x="129" y="23"/>
                  </a:lnTo>
                  <a:lnTo>
                    <a:pt x="115" y="26"/>
                  </a:lnTo>
                  <a:lnTo>
                    <a:pt x="100" y="32"/>
                  </a:lnTo>
                  <a:lnTo>
                    <a:pt x="88" y="40"/>
                  </a:lnTo>
                  <a:lnTo>
                    <a:pt x="26" y="103"/>
                  </a:lnTo>
                  <a:lnTo>
                    <a:pt x="24" y="103"/>
                  </a:lnTo>
                  <a:lnTo>
                    <a:pt x="24" y="104"/>
                  </a:lnTo>
                  <a:lnTo>
                    <a:pt x="509" y="104"/>
                  </a:lnTo>
                  <a:lnTo>
                    <a:pt x="509" y="103"/>
                  </a:lnTo>
                  <a:lnTo>
                    <a:pt x="446" y="40"/>
                  </a:lnTo>
                  <a:lnTo>
                    <a:pt x="435" y="32"/>
                  </a:lnTo>
                  <a:lnTo>
                    <a:pt x="420" y="26"/>
                  </a:lnTo>
                  <a:lnTo>
                    <a:pt x="405" y="23"/>
                  </a:lnTo>
                  <a:lnTo>
                    <a:pt x="402" y="22"/>
                  </a:lnTo>
                  <a:lnTo>
                    <a:pt x="398" y="21"/>
                  </a:lnTo>
                  <a:lnTo>
                    <a:pt x="397" y="18"/>
                  </a:lnTo>
                  <a:lnTo>
                    <a:pt x="394" y="15"/>
                  </a:lnTo>
                  <a:lnTo>
                    <a:pt x="394" y="11"/>
                  </a:lnTo>
                  <a:lnTo>
                    <a:pt x="395" y="7"/>
                  </a:lnTo>
                  <a:lnTo>
                    <a:pt x="401" y="1"/>
                  </a:lnTo>
                  <a:lnTo>
                    <a:pt x="405" y="0"/>
                  </a:lnTo>
                  <a:lnTo>
                    <a:pt x="406" y="0"/>
                  </a:lnTo>
                  <a:lnTo>
                    <a:pt x="420" y="1"/>
                  </a:lnTo>
                  <a:lnTo>
                    <a:pt x="437" y="7"/>
                  </a:lnTo>
                  <a:lnTo>
                    <a:pt x="450" y="15"/>
                  </a:lnTo>
                  <a:lnTo>
                    <a:pt x="463" y="25"/>
                  </a:lnTo>
                  <a:lnTo>
                    <a:pt x="524" y="87"/>
                  </a:lnTo>
                  <a:lnTo>
                    <a:pt x="531" y="95"/>
                  </a:lnTo>
                  <a:lnTo>
                    <a:pt x="534" y="103"/>
                  </a:lnTo>
                  <a:lnTo>
                    <a:pt x="535" y="109"/>
                  </a:lnTo>
                  <a:lnTo>
                    <a:pt x="534" y="114"/>
                  </a:lnTo>
                  <a:lnTo>
                    <a:pt x="531" y="118"/>
                  </a:lnTo>
                  <a:lnTo>
                    <a:pt x="527" y="122"/>
                  </a:lnTo>
                  <a:lnTo>
                    <a:pt x="519" y="125"/>
                  </a:lnTo>
                  <a:lnTo>
                    <a:pt x="508" y="126"/>
                  </a:lnTo>
                  <a:lnTo>
                    <a:pt x="26" y="126"/>
                  </a:lnTo>
                  <a:lnTo>
                    <a:pt x="15" y="125"/>
                  </a:lnTo>
                  <a:lnTo>
                    <a:pt x="8" y="122"/>
                  </a:lnTo>
                  <a:lnTo>
                    <a:pt x="4" y="118"/>
                  </a:lnTo>
                  <a:lnTo>
                    <a:pt x="1" y="114"/>
                  </a:lnTo>
                  <a:lnTo>
                    <a:pt x="0" y="109"/>
                  </a:lnTo>
                  <a:lnTo>
                    <a:pt x="0" y="103"/>
                  </a:lnTo>
                  <a:lnTo>
                    <a:pt x="2" y="95"/>
                  </a:lnTo>
                  <a:lnTo>
                    <a:pt x="9" y="87"/>
                  </a:lnTo>
                  <a:lnTo>
                    <a:pt x="71" y="25"/>
                  </a:lnTo>
                  <a:lnTo>
                    <a:pt x="83" y="15"/>
                  </a:lnTo>
                  <a:lnTo>
                    <a:pt x="97" y="7"/>
                  </a:lnTo>
                  <a:lnTo>
                    <a:pt x="114" y="1"/>
                  </a:lnTo>
                  <a:lnTo>
                    <a:pt x="12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</p:grpSp>
      <p:cxnSp>
        <p:nvCxnSpPr>
          <p:cNvPr id="57" name="Прямая соединительная линия 56"/>
          <p:cNvCxnSpPr/>
          <p:nvPr/>
        </p:nvCxnSpPr>
        <p:spPr>
          <a:xfrm>
            <a:off x="4211960" y="4610053"/>
            <a:ext cx="1497813" cy="0"/>
          </a:xfrm>
          <a:prstGeom prst="line">
            <a:avLst/>
          </a:prstGeom>
          <a:ln>
            <a:solidFill>
              <a:srgbClr val="055F30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8" name="Прямая соединительная линия 57"/>
          <p:cNvCxnSpPr/>
          <p:nvPr/>
        </p:nvCxnSpPr>
        <p:spPr>
          <a:xfrm>
            <a:off x="4211960" y="5218175"/>
            <a:ext cx="1497813" cy="0"/>
          </a:xfrm>
          <a:prstGeom prst="line">
            <a:avLst/>
          </a:prstGeom>
          <a:ln>
            <a:solidFill>
              <a:srgbClr val="055F30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9" name="Прямоугольник 58"/>
          <p:cNvSpPr/>
          <p:nvPr/>
        </p:nvSpPr>
        <p:spPr>
          <a:xfrm>
            <a:off x="6550971" y="3990906"/>
            <a:ext cx="2015673" cy="1238294"/>
          </a:xfrm>
          <a:prstGeom prst="rect">
            <a:avLst/>
          </a:prstGeom>
          <a:solidFill>
            <a:srgbClr val="055F3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</a:pPr>
            <a:r>
              <a:rPr lang="ru-RU" sz="1200" dirty="0">
                <a:solidFill>
                  <a:schemeClr val="tx1"/>
                </a:solidFill>
              </a:rPr>
              <a:t>лица, имеющего право действовать от имени уполномоченного </a:t>
            </a:r>
            <a:r>
              <a:rPr lang="ru-RU" sz="1200" dirty="0" smtClean="0">
                <a:solidFill>
                  <a:schemeClr val="tx1"/>
                </a:solidFill>
              </a:rPr>
              <a:t>органа</a:t>
            </a:r>
            <a:endParaRPr lang="ru-RU" sz="1200" dirty="0">
              <a:solidFill>
                <a:schemeClr val="tx1"/>
              </a:solidFill>
            </a:endParaRPr>
          </a:p>
        </p:txBody>
      </p:sp>
      <p:cxnSp>
        <p:nvCxnSpPr>
          <p:cNvPr id="60" name="Прямая соединительная линия 59"/>
          <p:cNvCxnSpPr/>
          <p:nvPr/>
        </p:nvCxnSpPr>
        <p:spPr>
          <a:xfrm>
            <a:off x="6550971" y="3981796"/>
            <a:ext cx="2016224" cy="1"/>
          </a:xfrm>
          <a:prstGeom prst="line">
            <a:avLst/>
          </a:prstGeom>
          <a:ln>
            <a:solidFill>
              <a:srgbClr val="4F4F4F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2" name="Прямая соединительная линия 61"/>
          <p:cNvCxnSpPr/>
          <p:nvPr/>
        </p:nvCxnSpPr>
        <p:spPr>
          <a:xfrm>
            <a:off x="6550971" y="5218175"/>
            <a:ext cx="2015673" cy="0"/>
          </a:xfrm>
          <a:prstGeom prst="line">
            <a:avLst/>
          </a:prstGeom>
          <a:ln>
            <a:solidFill>
              <a:srgbClr val="055F30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38" name="Группа 37"/>
          <p:cNvGrpSpPr/>
          <p:nvPr/>
        </p:nvGrpSpPr>
        <p:grpSpPr>
          <a:xfrm>
            <a:off x="7827130" y="3284984"/>
            <a:ext cx="921334" cy="885001"/>
            <a:chOff x="771421" y="5652781"/>
            <a:chExt cx="599749" cy="553682"/>
          </a:xfrm>
          <a:solidFill>
            <a:srgbClr val="948A54"/>
          </a:solidFill>
        </p:grpSpPr>
        <p:grpSp>
          <p:nvGrpSpPr>
            <p:cNvPr id="39" name="Группа 38"/>
            <p:cNvGrpSpPr/>
            <p:nvPr/>
          </p:nvGrpSpPr>
          <p:grpSpPr>
            <a:xfrm>
              <a:off x="771421" y="5652781"/>
              <a:ext cx="434354" cy="553682"/>
              <a:chOff x="9017953" y="3602689"/>
              <a:chExt cx="434354" cy="553682"/>
            </a:xfrm>
            <a:grpFill/>
          </p:grpSpPr>
          <p:sp>
            <p:nvSpPr>
              <p:cNvPr id="43" name="Freeform 26"/>
              <p:cNvSpPr>
                <a:spLocks/>
              </p:cNvSpPr>
              <p:nvPr/>
            </p:nvSpPr>
            <p:spPr bwMode="auto">
              <a:xfrm>
                <a:off x="9017953" y="3602689"/>
                <a:ext cx="434354" cy="553682"/>
              </a:xfrm>
              <a:custGeom>
                <a:avLst/>
                <a:gdLst/>
                <a:ahLst/>
                <a:cxnLst>
                  <a:cxn ang="0">
                    <a:pos x="89" y="0"/>
                  </a:cxn>
                  <a:cxn ang="0">
                    <a:pos x="243" y="0"/>
                  </a:cxn>
                  <a:cxn ang="0">
                    <a:pos x="255" y="2"/>
                  </a:cxn>
                  <a:cxn ang="0">
                    <a:pos x="265" y="8"/>
                  </a:cxn>
                  <a:cxn ang="0">
                    <a:pos x="271" y="18"/>
                  </a:cxn>
                  <a:cxn ang="0">
                    <a:pos x="273" y="30"/>
                  </a:cxn>
                  <a:cxn ang="0">
                    <a:pos x="273" y="65"/>
                  </a:cxn>
                  <a:cxn ang="0">
                    <a:pos x="252" y="65"/>
                  </a:cxn>
                  <a:cxn ang="0">
                    <a:pos x="252" y="27"/>
                  </a:cxn>
                  <a:cxn ang="0">
                    <a:pos x="250" y="24"/>
                  </a:cxn>
                  <a:cxn ang="0">
                    <a:pos x="249" y="22"/>
                  </a:cxn>
                  <a:cxn ang="0">
                    <a:pos x="245" y="21"/>
                  </a:cxn>
                  <a:cxn ang="0">
                    <a:pos x="108" y="21"/>
                  </a:cxn>
                  <a:cxn ang="0">
                    <a:pos x="108" y="110"/>
                  </a:cxn>
                  <a:cxn ang="0">
                    <a:pos x="54" y="110"/>
                  </a:cxn>
                  <a:cxn ang="0">
                    <a:pos x="54" y="89"/>
                  </a:cxn>
                  <a:cxn ang="0">
                    <a:pos x="86" y="89"/>
                  </a:cxn>
                  <a:cxn ang="0">
                    <a:pos x="86" y="27"/>
                  </a:cxn>
                  <a:cxn ang="0">
                    <a:pos x="21" y="83"/>
                  </a:cxn>
                  <a:cxn ang="0">
                    <a:pos x="21" y="318"/>
                  </a:cxn>
                  <a:cxn ang="0">
                    <a:pos x="23" y="325"/>
                  </a:cxn>
                  <a:cxn ang="0">
                    <a:pos x="29" y="327"/>
                  </a:cxn>
                  <a:cxn ang="0">
                    <a:pos x="243" y="327"/>
                  </a:cxn>
                  <a:cxn ang="0">
                    <a:pos x="247" y="326"/>
                  </a:cxn>
                  <a:cxn ang="0">
                    <a:pos x="249" y="325"/>
                  </a:cxn>
                  <a:cxn ang="0">
                    <a:pos x="251" y="322"/>
                  </a:cxn>
                  <a:cxn ang="0">
                    <a:pos x="252" y="318"/>
                  </a:cxn>
                  <a:cxn ang="0">
                    <a:pos x="252" y="305"/>
                  </a:cxn>
                  <a:cxn ang="0">
                    <a:pos x="273" y="305"/>
                  </a:cxn>
                  <a:cxn ang="0">
                    <a:pos x="273" y="318"/>
                  </a:cxn>
                  <a:cxn ang="0">
                    <a:pos x="271" y="330"/>
                  </a:cxn>
                  <a:cxn ang="0">
                    <a:pos x="265" y="340"/>
                  </a:cxn>
                  <a:cxn ang="0">
                    <a:pos x="255" y="346"/>
                  </a:cxn>
                  <a:cxn ang="0">
                    <a:pos x="243" y="348"/>
                  </a:cxn>
                  <a:cxn ang="0">
                    <a:pos x="29" y="348"/>
                  </a:cxn>
                  <a:cxn ang="0">
                    <a:pos x="18" y="346"/>
                  </a:cxn>
                  <a:cxn ang="0">
                    <a:pos x="8" y="340"/>
                  </a:cxn>
                  <a:cxn ang="0">
                    <a:pos x="2" y="330"/>
                  </a:cxn>
                  <a:cxn ang="0">
                    <a:pos x="0" y="318"/>
                  </a:cxn>
                  <a:cxn ang="0">
                    <a:pos x="0" y="77"/>
                  </a:cxn>
                  <a:cxn ang="0">
                    <a:pos x="1" y="75"/>
                  </a:cxn>
                  <a:cxn ang="0">
                    <a:pos x="2" y="74"/>
                  </a:cxn>
                  <a:cxn ang="0">
                    <a:pos x="3" y="71"/>
                  </a:cxn>
                  <a:cxn ang="0">
                    <a:pos x="4" y="70"/>
                  </a:cxn>
                  <a:cxn ang="0">
                    <a:pos x="83" y="2"/>
                  </a:cxn>
                  <a:cxn ang="0">
                    <a:pos x="89" y="0"/>
                  </a:cxn>
                </a:cxnLst>
                <a:rect l="0" t="0" r="r" b="b"/>
                <a:pathLst>
                  <a:path w="273" h="348">
                    <a:moveTo>
                      <a:pt x="89" y="0"/>
                    </a:moveTo>
                    <a:lnTo>
                      <a:pt x="243" y="0"/>
                    </a:lnTo>
                    <a:lnTo>
                      <a:pt x="255" y="2"/>
                    </a:lnTo>
                    <a:lnTo>
                      <a:pt x="265" y="8"/>
                    </a:lnTo>
                    <a:lnTo>
                      <a:pt x="271" y="18"/>
                    </a:lnTo>
                    <a:lnTo>
                      <a:pt x="273" y="30"/>
                    </a:lnTo>
                    <a:lnTo>
                      <a:pt x="273" y="65"/>
                    </a:lnTo>
                    <a:lnTo>
                      <a:pt x="252" y="65"/>
                    </a:lnTo>
                    <a:lnTo>
                      <a:pt x="252" y="27"/>
                    </a:lnTo>
                    <a:lnTo>
                      <a:pt x="250" y="24"/>
                    </a:lnTo>
                    <a:lnTo>
                      <a:pt x="249" y="22"/>
                    </a:lnTo>
                    <a:lnTo>
                      <a:pt x="245" y="21"/>
                    </a:lnTo>
                    <a:lnTo>
                      <a:pt x="108" y="21"/>
                    </a:lnTo>
                    <a:lnTo>
                      <a:pt x="108" y="110"/>
                    </a:lnTo>
                    <a:lnTo>
                      <a:pt x="54" y="110"/>
                    </a:lnTo>
                    <a:lnTo>
                      <a:pt x="54" y="89"/>
                    </a:lnTo>
                    <a:lnTo>
                      <a:pt x="86" y="89"/>
                    </a:lnTo>
                    <a:lnTo>
                      <a:pt x="86" y="27"/>
                    </a:lnTo>
                    <a:lnTo>
                      <a:pt x="21" y="83"/>
                    </a:lnTo>
                    <a:lnTo>
                      <a:pt x="21" y="318"/>
                    </a:lnTo>
                    <a:lnTo>
                      <a:pt x="23" y="325"/>
                    </a:lnTo>
                    <a:lnTo>
                      <a:pt x="29" y="327"/>
                    </a:lnTo>
                    <a:lnTo>
                      <a:pt x="243" y="327"/>
                    </a:lnTo>
                    <a:lnTo>
                      <a:pt x="247" y="326"/>
                    </a:lnTo>
                    <a:lnTo>
                      <a:pt x="249" y="325"/>
                    </a:lnTo>
                    <a:lnTo>
                      <a:pt x="251" y="322"/>
                    </a:lnTo>
                    <a:lnTo>
                      <a:pt x="252" y="318"/>
                    </a:lnTo>
                    <a:lnTo>
                      <a:pt x="252" y="305"/>
                    </a:lnTo>
                    <a:lnTo>
                      <a:pt x="273" y="305"/>
                    </a:lnTo>
                    <a:lnTo>
                      <a:pt x="273" y="318"/>
                    </a:lnTo>
                    <a:lnTo>
                      <a:pt x="271" y="330"/>
                    </a:lnTo>
                    <a:lnTo>
                      <a:pt x="265" y="340"/>
                    </a:lnTo>
                    <a:lnTo>
                      <a:pt x="255" y="346"/>
                    </a:lnTo>
                    <a:lnTo>
                      <a:pt x="243" y="348"/>
                    </a:lnTo>
                    <a:lnTo>
                      <a:pt x="29" y="348"/>
                    </a:lnTo>
                    <a:lnTo>
                      <a:pt x="18" y="346"/>
                    </a:lnTo>
                    <a:lnTo>
                      <a:pt x="8" y="340"/>
                    </a:lnTo>
                    <a:lnTo>
                      <a:pt x="2" y="330"/>
                    </a:lnTo>
                    <a:lnTo>
                      <a:pt x="0" y="318"/>
                    </a:lnTo>
                    <a:lnTo>
                      <a:pt x="0" y="77"/>
                    </a:lnTo>
                    <a:lnTo>
                      <a:pt x="1" y="75"/>
                    </a:lnTo>
                    <a:lnTo>
                      <a:pt x="2" y="74"/>
                    </a:lnTo>
                    <a:lnTo>
                      <a:pt x="3" y="71"/>
                    </a:lnTo>
                    <a:lnTo>
                      <a:pt x="4" y="70"/>
                    </a:lnTo>
                    <a:lnTo>
                      <a:pt x="83" y="2"/>
                    </a:lnTo>
                    <a:lnTo>
                      <a:pt x="8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/>
              </a:p>
            </p:txBody>
          </p:sp>
          <p:sp>
            <p:nvSpPr>
              <p:cNvPr id="44" name="Freeform 27"/>
              <p:cNvSpPr>
                <a:spLocks/>
              </p:cNvSpPr>
              <p:nvPr/>
            </p:nvSpPr>
            <p:spPr bwMode="auto">
              <a:xfrm>
                <a:off x="9103869" y="3852483"/>
                <a:ext cx="187743" cy="33412"/>
              </a:xfrm>
              <a:custGeom>
                <a:avLst/>
                <a:gdLst/>
                <a:ahLst/>
                <a:cxnLst>
                  <a:cxn ang="0">
                    <a:pos x="11" y="0"/>
                  </a:cxn>
                  <a:cxn ang="0">
                    <a:pos x="118" y="0"/>
                  </a:cxn>
                  <a:cxn ang="0">
                    <a:pos x="113" y="11"/>
                  </a:cxn>
                  <a:cxn ang="0">
                    <a:pos x="110" y="21"/>
                  </a:cxn>
                  <a:cxn ang="0">
                    <a:pos x="8" y="21"/>
                  </a:cxn>
                  <a:cxn ang="0">
                    <a:pos x="4" y="19"/>
                  </a:cxn>
                  <a:cxn ang="0">
                    <a:pos x="2" y="17"/>
                  </a:cxn>
                  <a:cxn ang="0">
                    <a:pos x="0" y="11"/>
                  </a:cxn>
                  <a:cxn ang="0">
                    <a:pos x="1" y="6"/>
                  </a:cxn>
                  <a:cxn ang="0">
                    <a:pos x="3" y="3"/>
                  </a:cxn>
                  <a:cxn ang="0">
                    <a:pos x="6" y="1"/>
                  </a:cxn>
                  <a:cxn ang="0">
                    <a:pos x="11" y="0"/>
                  </a:cxn>
                </a:cxnLst>
                <a:rect l="0" t="0" r="r" b="b"/>
                <a:pathLst>
                  <a:path w="118" h="21">
                    <a:moveTo>
                      <a:pt x="11" y="0"/>
                    </a:moveTo>
                    <a:lnTo>
                      <a:pt x="118" y="0"/>
                    </a:lnTo>
                    <a:lnTo>
                      <a:pt x="113" y="11"/>
                    </a:lnTo>
                    <a:lnTo>
                      <a:pt x="110" y="21"/>
                    </a:lnTo>
                    <a:lnTo>
                      <a:pt x="8" y="21"/>
                    </a:lnTo>
                    <a:lnTo>
                      <a:pt x="4" y="19"/>
                    </a:lnTo>
                    <a:lnTo>
                      <a:pt x="2" y="17"/>
                    </a:lnTo>
                    <a:lnTo>
                      <a:pt x="0" y="11"/>
                    </a:lnTo>
                    <a:lnTo>
                      <a:pt x="1" y="6"/>
                    </a:lnTo>
                    <a:lnTo>
                      <a:pt x="3" y="3"/>
                    </a:lnTo>
                    <a:lnTo>
                      <a:pt x="6" y="1"/>
                    </a:lnTo>
                    <a:lnTo>
                      <a:pt x="11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/>
              </a:p>
            </p:txBody>
          </p:sp>
          <p:sp>
            <p:nvSpPr>
              <p:cNvPr id="45" name="Freeform 28"/>
              <p:cNvSpPr>
                <a:spLocks/>
              </p:cNvSpPr>
              <p:nvPr/>
            </p:nvSpPr>
            <p:spPr bwMode="auto">
              <a:xfrm>
                <a:off x="9103869" y="3928853"/>
                <a:ext cx="173424" cy="33412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107" y="0"/>
                  </a:cxn>
                  <a:cxn ang="0">
                    <a:pos x="109" y="21"/>
                  </a:cxn>
                  <a:cxn ang="0">
                    <a:pos x="11" y="21"/>
                  </a:cxn>
                  <a:cxn ang="0">
                    <a:pos x="6" y="20"/>
                  </a:cxn>
                  <a:cxn ang="0">
                    <a:pos x="3" y="18"/>
                  </a:cxn>
                  <a:cxn ang="0">
                    <a:pos x="1" y="15"/>
                  </a:cxn>
                  <a:cxn ang="0">
                    <a:pos x="0" y="11"/>
                  </a:cxn>
                  <a:cxn ang="0">
                    <a:pos x="2" y="4"/>
                  </a:cxn>
                  <a:cxn ang="0">
                    <a:pos x="4" y="2"/>
                  </a:cxn>
                  <a:cxn ang="0">
                    <a:pos x="8" y="0"/>
                  </a:cxn>
                </a:cxnLst>
                <a:rect l="0" t="0" r="r" b="b"/>
                <a:pathLst>
                  <a:path w="109" h="21">
                    <a:moveTo>
                      <a:pt x="8" y="0"/>
                    </a:moveTo>
                    <a:lnTo>
                      <a:pt x="107" y="0"/>
                    </a:lnTo>
                    <a:lnTo>
                      <a:pt x="109" y="21"/>
                    </a:lnTo>
                    <a:lnTo>
                      <a:pt x="11" y="21"/>
                    </a:lnTo>
                    <a:lnTo>
                      <a:pt x="6" y="20"/>
                    </a:lnTo>
                    <a:lnTo>
                      <a:pt x="3" y="18"/>
                    </a:lnTo>
                    <a:lnTo>
                      <a:pt x="1" y="15"/>
                    </a:lnTo>
                    <a:lnTo>
                      <a:pt x="0" y="11"/>
                    </a:lnTo>
                    <a:lnTo>
                      <a:pt x="2" y="4"/>
                    </a:lnTo>
                    <a:lnTo>
                      <a:pt x="4" y="2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/>
              </a:p>
            </p:txBody>
          </p:sp>
          <p:sp>
            <p:nvSpPr>
              <p:cNvPr id="46" name="Freeform 29"/>
              <p:cNvSpPr>
                <a:spLocks/>
              </p:cNvSpPr>
              <p:nvPr/>
            </p:nvSpPr>
            <p:spPr bwMode="auto">
              <a:xfrm>
                <a:off x="9103869" y="4003631"/>
                <a:ext cx="214791" cy="35003"/>
              </a:xfrm>
              <a:custGeom>
                <a:avLst/>
                <a:gdLst/>
                <a:ahLst/>
                <a:cxnLst>
                  <a:cxn ang="0">
                    <a:pos x="11" y="0"/>
                  </a:cxn>
                  <a:cxn ang="0">
                    <a:pos x="120" y="0"/>
                  </a:cxn>
                  <a:cxn ang="0">
                    <a:pos x="126" y="12"/>
                  </a:cxn>
                  <a:cxn ang="0">
                    <a:pos x="135" y="22"/>
                  </a:cxn>
                  <a:cxn ang="0">
                    <a:pos x="8" y="22"/>
                  </a:cxn>
                  <a:cxn ang="0">
                    <a:pos x="4" y="19"/>
                  </a:cxn>
                  <a:cxn ang="0">
                    <a:pos x="2" y="17"/>
                  </a:cxn>
                  <a:cxn ang="0">
                    <a:pos x="0" y="11"/>
                  </a:cxn>
                  <a:cxn ang="0">
                    <a:pos x="1" y="7"/>
                  </a:cxn>
                  <a:cxn ang="0">
                    <a:pos x="3" y="3"/>
                  </a:cxn>
                  <a:cxn ang="0">
                    <a:pos x="6" y="1"/>
                  </a:cxn>
                  <a:cxn ang="0">
                    <a:pos x="11" y="0"/>
                  </a:cxn>
                </a:cxnLst>
                <a:rect l="0" t="0" r="r" b="b"/>
                <a:pathLst>
                  <a:path w="135" h="22">
                    <a:moveTo>
                      <a:pt x="11" y="0"/>
                    </a:moveTo>
                    <a:lnTo>
                      <a:pt x="120" y="0"/>
                    </a:lnTo>
                    <a:lnTo>
                      <a:pt x="126" y="12"/>
                    </a:lnTo>
                    <a:lnTo>
                      <a:pt x="135" y="22"/>
                    </a:lnTo>
                    <a:lnTo>
                      <a:pt x="8" y="22"/>
                    </a:lnTo>
                    <a:lnTo>
                      <a:pt x="4" y="19"/>
                    </a:lnTo>
                    <a:lnTo>
                      <a:pt x="2" y="17"/>
                    </a:lnTo>
                    <a:lnTo>
                      <a:pt x="0" y="11"/>
                    </a:lnTo>
                    <a:lnTo>
                      <a:pt x="1" y="7"/>
                    </a:lnTo>
                    <a:lnTo>
                      <a:pt x="3" y="3"/>
                    </a:lnTo>
                    <a:lnTo>
                      <a:pt x="6" y="1"/>
                    </a:lnTo>
                    <a:lnTo>
                      <a:pt x="11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/>
              </a:p>
            </p:txBody>
          </p:sp>
        </p:grpSp>
        <p:grpSp>
          <p:nvGrpSpPr>
            <p:cNvPr id="40" name="Группа 39"/>
            <p:cNvGrpSpPr/>
            <p:nvPr/>
          </p:nvGrpSpPr>
          <p:grpSpPr>
            <a:xfrm>
              <a:off x="1055194" y="5795555"/>
              <a:ext cx="315976" cy="315977"/>
              <a:chOff x="-489249" y="3514168"/>
              <a:chExt cx="315976" cy="315977"/>
            </a:xfrm>
            <a:grpFill/>
          </p:grpSpPr>
          <p:sp>
            <p:nvSpPr>
              <p:cNvPr id="41" name="Freeform 335"/>
              <p:cNvSpPr>
                <a:spLocks/>
              </p:cNvSpPr>
              <p:nvPr/>
            </p:nvSpPr>
            <p:spPr bwMode="auto">
              <a:xfrm>
                <a:off x="-406454" y="3607102"/>
                <a:ext cx="155453" cy="130109"/>
              </a:xfrm>
              <a:custGeom>
                <a:avLst/>
                <a:gdLst/>
                <a:ahLst/>
                <a:cxnLst>
                  <a:cxn ang="0">
                    <a:pos x="76" y="0"/>
                  </a:cxn>
                  <a:cxn ang="0">
                    <a:pos x="92" y="13"/>
                  </a:cxn>
                  <a:cxn ang="0">
                    <a:pos x="43" y="77"/>
                  </a:cxn>
                  <a:cxn ang="0">
                    <a:pos x="0" y="43"/>
                  </a:cxn>
                  <a:cxn ang="0">
                    <a:pos x="14" y="27"/>
                  </a:cxn>
                  <a:cxn ang="0">
                    <a:pos x="39" y="47"/>
                  </a:cxn>
                  <a:cxn ang="0">
                    <a:pos x="76" y="0"/>
                  </a:cxn>
                </a:cxnLst>
                <a:rect l="0" t="0" r="r" b="b"/>
                <a:pathLst>
                  <a:path w="92" h="77">
                    <a:moveTo>
                      <a:pt x="76" y="0"/>
                    </a:moveTo>
                    <a:lnTo>
                      <a:pt x="92" y="13"/>
                    </a:lnTo>
                    <a:lnTo>
                      <a:pt x="43" y="77"/>
                    </a:lnTo>
                    <a:lnTo>
                      <a:pt x="0" y="43"/>
                    </a:lnTo>
                    <a:lnTo>
                      <a:pt x="14" y="27"/>
                    </a:lnTo>
                    <a:lnTo>
                      <a:pt x="39" y="47"/>
                    </a:lnTo>
                    <a:lnTo>
                      <a:pt x="7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/>
              </a:p>
            </p:txBody>
          </p:sp>
          <p:sp>
            <p:nvSpPr>
              <p:cNvPr id="42" name="Freeform 336"/>
              <p:cNvSpPr>
                <a:spLocks noEditPoints="1"/>
              </p:cNvSpPr>
              <p:nvPr/>
            </p:nvSpPr>
            <p:spPr bwMode="auto">
              <a:xfrm>
                <a:off x="-489249" y="3514168"/>
                <a:ext cx="315976" cy="315977"/>
              </a:xfrm>
              <a:custGeom>
                <a:avLst/>
                <a:gdLst/>
                <a:ahLst/>
                <a:cxnLst>
                  <a:cxn ang="0">
                    <a:pos x="94" y="21"/>
                  </a:cxn>
                  <a:cxn ang="0">
                    <a:pos x="75" y="23"/>
                  </a:cxn>
                  <a:cxn ang="0">
                    <a:pos x="57" y="31"/>
                  </a:cxn>
                  <a:cxn ang="0">
                    <a:pos x="43" y="43"/>
                  </a:cxn>
                  <a:cxn ang="0">
                    <a:pos x="31" y="56"/>
                  </a:cxn>
                  <a:cxn ang="0">
                    <a:pos x="24" y="75"/>
                  </a:cxn>
                  <a:cxn ang="0">
                    <a:pos x="21" y="94"/>
                  </a:cxn>
                  <a:cxn ang="0">
                    <a:pos x="24" y="113"/>
                  </a:cxn>
                  <a:cxn ang="0">
                    <a:pos x="31" y="130"/>
                  </a:cxn>
                  <a:cxn ang="0">
                    <a:pos x="43" y="144"/>
                  </a:cxn>
                  <a:cxn ang="0">
                    <a:pos x="57" y="156"/>
                  </a:cxn>
                  <a:cxn ang="0">
                    <a:pos x="75" y="163"/>
                  </a:cxn>
                  <a:cxn ang="0">
                    <a:pos x="94" y="165"/>
                  </a:cxn>
                  <a:cxn ang="0">
                    <a:pos x="113" y="163"/>
                  </a:cxn>
                  <a:cxn ang="0">
                    <a:pos x="131" y="156"/>
                  </a:cxn>
                  <a:cxn ang="0">
                    <a:pos x="146" y="144"/>
                  </a:cxn>
                  <a:cxn ang="0">
                    <a:pos x="157" y="130"/>
                  </a:cxn>
                  <a:cxn ang="0">
                    <a:pos x="165" y="113"/>
                  </a:cxn>
                  <a:cxn ang="0">
                    <a:pos x="167" y="94"/>
                  </a:cxn>
                  <a:cxn ang="0">
                    <a:pos x="165" y="75"/>
                  </a:cxn>
                  <a:cxn ang="0">
                    <a:pos x="157" y="56"/>
                  </a:cxn>
                  <a:cxn ang="0">
                    <a:pos x="146" y="43"/>
                  </a:cxn>
                  <a:cxn ang="0">
                    <a:pos x="131" y="31"/>
                  </a:cxn>
                  <a:cxn ang="0">
                    <a:pos x="113" y="23"/>
                  </a:cxn>
                  <a:cxn ang="0">
                    <a:pos x="94" y="21"/>
                  </a:cxn>
                  <a:cxn ang="0">
                    <a:pos x="94" y="0"/>
                  </a:cxn>
                  <a:cxn ang="0">
                    <a:pos x="116" y="2"/>
                  </a:cxn>
                  <a:cxn ang="0">
                    <a:pos x="135" y="9"/>
                  </a:cxn>
                  <a:cxn ang="0">
                    <a:pos x="152" y="20"/>
                  </a:cxn>
                  <a:cxn ang="0">
                    <a:pos x="167" y="35"/>
                  </a:cxn>
                  <a:cxn ang="0">
                    <a:pos x="178" y="52"/>
                  </a:cxn>
                  <a:cxn ang="0">
                    <a:pos x="185" y="72"/>
                  </a:cxn>
                  <a:cxn ang="0">
                    <a:pos x="187" y="94"/>
                  </a:cxn>
                  <a:cxn ang="0">
                    <a:pos x="185" y="115"/>
                  </a:cxn>
                  <a:cxn ang="0">
                    <a:pos x="178" y="134"/>
                  </a:cxn>
                  <a:cxn ang="0">
                    <a:pos x="167" y="152"/>
                  </a:cxn>
                  <a:cxn ang="0">
                    <a:pos x="152" y="167"/>
                  </a:cxn>
                  <a:cxn ang="0">
                    <a:pos x="135" y="177"/>
                  </a:cxn>
                  <a:cxn ang="0">
                    <a:pos x="116" y="185"/>
                  </a:cxn>
                  <a:cxn ang="0">
                    <a:pos x="94" y="187"/>
                  </a:cxn>
                  <a:cxn ang="0">
                    <a:pos x="73" y="185"/>
                  </a:cxn>
                  <a:cxn ang="0">
                    <a:pos x="54" y="177"/>
                  </a:cxn>
                  <a:cxn ang="0">
                    <a:pos x="35" y="167"/>
                  </a:cxn>
                  <a:cxn ang="0">
                    <a:pos x="21" y="152"/>
                  </a:cxn>
                  <a:cxn ang="0">
                    <a:pos x="10" y="134"/>
                  </a:cxn>
                  <a:cxn ang="0">
                    <a:pos x="2" y="115"/>
                  </a:cxn>
                  <a:cxn ang="0">
                    <a:pos x="0" y="94"/>
                  </a:cxn>
                  <a:cxn ang="0">
                    <a:pos x="2" y="72"/>
                  </a:cxn>
                  <a:cxn ang="0">
                    <a:pos x="10" y="52"/>
                  </a:cxn>
                  <a:cxn ang="0">
                    <a:pos x="21" y="35"/>
                  </a:cxn>
                  <a:cxn ang="0">
                    <a:pos x="35" y="20"/>
                  </a:cxn>
                  <a:cxn ang="0">
                    <a:pos x="54" y="9"/>
                  </a:cxn>
                  <a:cxn ang="0">
                    <a:pos x="73" y="2"/>
                  </a:cxn>
                  <a:cxn ang="0">
                    <a:pos x="94" y="0"/>
                  </a:cxn>
                </a:cxnLst>
                <a:rect l="0" t="0" r="r" b="b"/>
                <a:pathLst>
                  <a:path w="187" h="187">
                    <a:moveTo>
                      <a:pt x="94" y="21"/>
                    </a:moveTo>
                    <a:lnTo>
                      <a:pt x="75" y="23"/>
                    </a:lnTo>
                    <a:lnTo>
                      <a:pt x="57" y="31"/>
                    </a:lnTo>
                    <a:lnTo>
                      <a:pt x="43" y="43"/>
                    </a:lnTo>
                    <a:lnTo>
                      <a:pt x="31" y="56"/>
                    </a:lnTo>
                    <a:lnTo>
                      <a:pt x="24" y="75"/>
                    </a:lnTo>
                    <a:lnTo>
                      <a:pt x="21" y="94"/>
                    </a:lnTo>
                    <a:lnTo>
                      <a:pt x="24" y="113"/>
                    </a:lnTo>
                    <a:lnTo>
                      <a:pt x="31" y="130"/>
                    </a:lnTo>
                    <a:lnTo>
                      <a:pt x="43" y="144"/>
                    </a:lnTo>
                    <a:lnTo>
                      <a:pt x="57" y="156"/>
                    </a:lnTo>
                    <a:lnTo>
                      <a:pt x="75" y="163"/>
                    </a:lnTo>
                    <a:lnTo>
                      <a:pt x="94" y="165"/>
                    </a:lnTo>
                    <a:lnTo>
                      <a:pt x="113" y="163"/>
                    </a:lnTo>
                    <a:lnTo>
                      <a:pt x="131" y="156"/>
                    </a:lnTo>
                    <a:lnTo>
                      <a:pt x="146" y="144"/>
                    </a:lnTo>
                    <a:lnTo>
                      <a:pt x="157" y="130"/>
                    </a:lnTo>
                    <a:lnTo>
                      <a:pt x="165" y="113"/>
                    </a:lnTo>
                    <a:lnTo>
                      <a:pt x="167" y="94"/>
                    </a:lnTo>
                    <a:lnTo>
                      <a:pt x="165" y="75"/>
                    </a:lnTo>
                    <a:lnTo>
                      <a:pt x="157" y="56"/>
                    </a:lnTo>
                    <a:lnTo>
                      <a:pt x="146" y="43"/>
                    </a:lnTo>
                    <a:lnTo>
                      <a:pt x="131" y="31"/>
                    </a:lnTo>
                    <a:lnTo>
                      <a:pt x="113" y="23"/>
                    </a:lnTo>
                    <a:lnTo>
                      <a:pt x="94" y="21"/>
                    </a:lnTo>
                    <a:close/>
                    <a:moveTo>
                      <a:pt x="94" y="0"/>
                    </a:moveTo>
                    <a:lnTo>
                      <a:pt x="116" y="2"/>
                    </a:lnTo>
                    <a:lnTo>
                      <a:pt x="135" y="9"/>
                    </a:lnTo>
                    <a:lnTo>
                      <a:pt x="152" y="20"/>
                    </a:lnTo>
                    <a:lnTo>
                      <a:pt x="167" y="35"/>
                    </a:lnTo>
                    <a:lnTo>
                      <a:pt x="178" y="52"/>
                    </a:lnTo>
                    <a:lnTo>
                      <a:pt x="185" y="72"/>
                    </a:lnTo>
                    <a:lnTo>
                      <a:pt x="187" y="94"/>
                    </a:lnTo>
                    <a:lnTo>
                      <a:pt x="185" y="115"/>
                    </a:lnTo>
                    <a:lnTo>
                      <a:pt x="178" y="134"/>
                    </a:lnTo>
                    <a:lnTo>
                      <a:pt x="167" y="152"/>
                    </a:lnTo>
                    <a:lnTo>
                      <a:pt x="152" y="167"/>
                    </a:lnTo>
                    <a:lnTo>
                      <a:pt x="135" y="177"/>
                    </a:lnTo>
                    <a:lnTo>
                      <a:pt x="116" y="185"/>
                    </a:lnTo>
                    <a:lnTo>
                      <a:pt x="94" y="187"/>
                    </a:lnTo>
                    <a:lnTo>
                      <a:pt x="73" y="185"/>
                    </a:lnTo>
                    <a:lnTo>
                      <a:pt x="54" y="177"/>
                    </a:lnTo>
                    <a:lnTo>
                      <a:pt x="35" y="167"/>
                    </a:lnTo>
                    <a:lnTo>
                      <a:pt x="21" y="152"/>
                    </a:lnTo>
                    <a:lnTo>
                      <a:pt x="10" y="134"/>
                    </a:lnTo>
                    <a:lnTo>
                      <a:pt x="2" y="115"/>
                    </a:lnTo>
                    <a:lnTo>
                      <a:pt x="0" y="94"/>
                    </a:lnTo>
                    <a:lnTo>
                      <a:pt x="2" y="72"/>
                    </a:lnTo>
                    <a:lnTo>
                      <a:pt x="10" y="52"/>
                    </a:lnTo>
                    <a:lnTo>
                      <a:pt x="21" y="35"/>
                    </a:lnTo>
                    <a:lnTo>
                      <a:pt x="35" y="20"/>
                    </a:lnTo>
                    <a:lnTo>
                      <a:pt x="54" y="9"/>
                    </a:lnTo>
                    <a:lnTo>
                      <a:pt x="73" y="2"/>
                    </a:lnTo>
                    <a:lnTo>
                      <a:pt x="9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270979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2195736" y="188640"/>
            <a:ext cx="6371184" cy="792088"/>
          </a:xfrm>
          <a:prstGeom prst="rect">
            <a:avLst/>
          </a:prstGeom>
        </p:spPr>
        <p:txBody>
          <a:bodyPr/>
          <a:lstStyle/>
          <a:p>
            <a:r>
              <a:rPr lang="ru-RU" sz="1800" b="1" dirty="0" smtClean="0">
                <a:solidFill>
                  <a:srgbClr val="DEAA46"/>
                </a:solidFill>
                <a:latin typeface="+mn-lt"/>
                <a:ea typeface="+mn-ea"/>
                <a:cs typeface="Times New Roman" pitchFamily="18" charset="0"/>
              </a:rPr>
              <a:t>РЕЕСТРЫ И КЛАССИФИКАТОРЫ, НА ОСНОВЕ КОТОРЫХ ФОРМИРУЕТСЯ ИНФОРМАЦИЯ ДЛЯ РАЗМЕЩЕНИЯ НА САЙТЕ</a:t>
            </a:r>
            <a:r>
              <a:rPr lang="en-US" sz="1800" b="1" dirty="0" smtClean="0">
                <a:solidFill>
                  <a:srgbClr val="DEAA46"/>
                </a:solidFill>
                <a:latin typeface="+mn-lt"/>
                <a:ea typeface="+mn-ea"/>
                <a:cs typeface="Times New Roman" pitchFamily="18" charset="0"/>
              </a:rPr>
              <a:t> BUS.GOV.RU</a:t>
            </a:r>
            <a:r>
              <a:rPr lang="ru-RU" sz="1800" b="1" dirty="0" smtClean="0">
                <a:solidFill>
                  <a:srgbClr val="DEAA46"/>
                </a:solidFill>
                <a:latin typeface="+mn-lt"/>
                <a:ea typeface="+mn-ea"/>
                <a:cs typeface="Times New Roman" pitchFamily="18" charset="0"/>
              </a:rPr>
              <a:t>  </a:t>
            </a:r>
            <a:endParaRPr lang="ru-RU" sz="1800" b="1" dirty="0">
              <a:solidFill>
                <a:srgbClr val="DEAA46"/>
              </a:solidFill>
              <a:latin typeface="+mn-lt"/>
              <a:ea typeface="+mn-ea"/>
              <a:cs typeface="Times New Roman" pitchFamily="18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107504" y="1196752"/>
            <a:ext cx="4392488" cy="829541"/>
          </a:xfrm>
          <a:prstGeom prst="rect">
            <a:avLst/>
          </a:prstGeom>
          <a:solidFill>
            <a:srgbClr val="2F6B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57188" eaLnBrk="1" hangingPunct="1"/>
            <a:r>
              <a:rPr lang="ru-RU" altLang="ru-RU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Единый </a:t>
            </a:r>
            <a:r>
              <a:rPr lang="ru-RU" altLang="ru-RU" dirty="0">
                <a:solidFill>
                  <a:schemeClr val="bg1"/>
                </a:solidFill>
                <a:cs typeface="Times New Roman" panose="02020603050405020304" pitchFamily="18" charset="0"/>
              </a:rPr>
              <a:t>государственный реестр юридических лиц (ЕГРЮЛ</a:t>
            </a:r>
            <a:r>
              <a:rPr lang="ru-RU" altLang="ru-RU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)</a:t>
            </a:r>
            <a:endParaRPr lang="ru-RU" altLang="ru-RU" dirty="0">
              <a:solidFill>
                <a:schemeClr val="bg1"/>
              </a:solidFill>
              <a:cs typeface="Times New Roman" panose="02020603050405020304" pitchFamily="18" charset="0"/>
            </a:endParaRPr>
          </a:p>
        </p:txBody>
      </p:sp>
      <p:grpSp>
        <p:nvGrpSpPr>
          <p:cNvPr id="13" name="Группа 720"/>
          <p:cNvGrpSpPr/>
          <p:nvPr/>
        </p:nvGrpSpPr>
        <p:grpSpPr>
          <a:xfrm>
            <a:off x="179512" y="1434164"/>
            <a:ext cx="310452" cy="354716"/>
            <a:chOff x="2625639" y="5253261"/>
            <a:chExt cx="512577" cy="623888"/>
          </a:xfrm>
          <a:solidFill>
            <a:schemeClr val="bg1"/>
          </a:solidFill>
        </p:grpSpPr>
        <p:sp>
          <p:nvSpPr>
            <p:cNvPr id="14" name="Freeform 22"/>
            <p:cNvSpPr>
              <a:spLocks/>
            </p:cNvSpPr>
            <p:nvPr/>
          </p:nvSpPr>
          <p:spPr bwMode="auto">
            <a:xfrm>
              <a:off x="2771503" y="5253261"/>
              <a:ext cx="366713" cy="4794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89" y="0"/>
                </a:cxn>
                <a:cxn ang="0">
                  <a:pos x="203" y="2"/>
                </a:cxn>
                <a:cxn ang="0">
                  <a:pos x="214" y="8"/>
                </a:cxn>
                <a:cxn ang="0">
                  <a:pos x="223" y="17"/>
                </a:cxn>
                <a:cxn ang="0">
                  <a:pos x="229" y="29"/>
                </a:cxn>
                <a:cxn ang="0">
                  <a:pos x="231" y="43"/>
                </a:cxn>
                <a:cxn ang="0">
                  <a:pos x="231" y="302"/>
                </a:cxn>
                <a:cxn ang="0">
                  <a:pos x="211" y="302"/>
                </a:cxn>
                <a:cxn ang="0">
                  <a:pos x="211" y="43"/>
                </a:cxn>
                <a:cxn ang="0">
                  <a:pos x="207" y="32"/>
                </a:cxn>
                <a:cxn ang="0">
                  <a:pos x="200" y="24"/>
                </a:cxn>
                <a:cxn ang="0">
                  <a:pos x="189" y="21"/>
                </a:cxn>
                <a:cxn ang="0">
                  <a:pos x="0" y="21"/>
                </a:cxn>
                <a:cxn ang="0">
                  <a:pos x="0" y="0"/>
                </a:cxn>
              </a:cxnLst>
              <a:rect l="0" t="0" r="r" b="b"/>
              <a:pathLst>
                <a:path w="231" h="302">
                  <a:moveTo>
                    <a:pt x="0" y="0"/>
                  </a:moveTo>
                  <a:lnTo>
                    <a:pt x="189" y="0"/>
                  </a:lnTo>
                  <a:lnTo>
                    <a:pt x="203" y="2"/>
                  </a:lnTo>
                  <a:lnTo>
                    <a:pt x="214" y="8"/>
                  </a:lnTo>
                  <a:lnTo>
                    <a:pt x="223" y="17"/>
                  </a:lnTo>
                  <a:lnTo>
                    <a:pt x="229" y="29"/>
                  </a:lnTo>
                  <a:lnTo>
                    <a:pt x="231" y="43"/>
                  </a:lnTo>
                  <a:lnTo>
                    <a:pt x="231" y="302"/>
                  </a:lnTo>
                  <a:lnTo>
                    <a:pt x="211" y="302"/>
                  </a:lnTo>
                  <a:lnTo>
                    <a:pt x="211" y="43"/>
                  </a:lnTo>
                  <a:lnTo>
                    <a:pt x="207" y="32"/>
                  </a:lnTo>
                  <a:lnTo>
                    <a:pt x="200" y="24"/>
                  </a:lnTo>
                  <a:lnTo>
                    <a:pt x="189" y="21"/>
                  </a:lnTo>
                  <a:lnTo>
                    <a:pt x="0" y="21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" name="Freeform 23"/>
            <p:cNvSpPr>
              <a:spLocks noEditPoints="1"/>
            </p:cNvSpPr>
            <p:nvPr/>
          </p:nvSpPr>
          <p:spPr bwMode="auto">
            <a:xfrm>
              <a:off x="2625639" y="5324700"/>
              <a:ext cx="434974" cy="552449"/>
            </a:xfrm>
            <a:custGeom>
              <a:avLst/>
              <a:gdLst/>
              <a:ahLst/>
              <a:cxnLst>
                <a:cxn ang="0">
                  <a:pos x="108" y="21"/>
                </a:cxn>
                <a:cxn ang="0">
                  <a:pos x="108" y="109"/>
                </a:cxn>
                <a:cxn ang="0">
                  <a:pos x="54" y="109"/>
                </a:cxn>
                <a:cxn ang="0">
                  <a:pos x="54" y="88"/>
                </a:cxn>
                <a:cxn ang="0">
                  <a:pos x="87" y="88"/>
                </a:cxn>
                <a:cxn ang="0">
                  <a:pos x="87" y="26"/>
                </a:cxn>
                <a:cxn ang="0">
                  <a:pos x="21" y="83"/>
                </a:cxn>
                <a:cxn ang="0">
                  <a:pos x="21" y="317"/>
                </a:cxn>
                <a:cxn ang="0">
                  <a:pos x="22" y="321"/>
                </a:cxn>
                <a:cxn ang="0">
                  <a:pos x="26" y="326"/>
                </a:cxn>
                <a:cxn ang="0">
                  <a:pos x="30" y="327"/>
                </a:cxn>
                <a:cxn ang="0">
                  <a:pos x="244" y="327"/>
                </a:cxn>
                <a:cxn ang="0">
                  <a:pos x="247" y="326"/>
                </a:cxn>
                <a:cxn ang="0">
                  <a:pos x="252" y="321"/>
                </a:cxn>
                <a:cxn ang="0">
                  <a:pos x="253" y="317"/>
                </a:cxn>
                <a:cxn ang="0">
                  <a:pos x="253" y="26"/>
                </a:cxn>
                <a:cxn ang="0">
                  <a:pos x="251" y="24"/>
                </a:cxn>
                <a:cxn ang="0">
                  <a:pos x="250" y="22"/>
                </a:cxn>
                <a:cxn ang="0">
                  <a:pos x="246" y="21"/>
                </a:cxn>
                <a:cxn ang="0">
                  <a:pos x="108" y="21"/>
                </a:cxn>
                <a:cxn ang="0">
                  <a:pos x="87" y="0"/>
                </a:cxn>
                <a:cxn ang="0">
                  <a:pos x="244" y="0"/>
                </a:cxn>
                <a:cxn ang="0">
                  <a:pos x="256" y="2"/>
                </a:cxn>
                <a:cxn ang="0">
                  <a:pos x="266" y="8"/>
                </a:cxn>
                <a:cxn ang="0">
                  <a:pos x="272" y="18"/>
                </a:cxn>
                <a:cxn ang="0">
                  <a:pos x="274" y="30"/>
                </a:cxn>
                <a:cxn ang="0">
                  <a:pos x="274" y="317"/>
                </a:cxn>
                <a:cxn ang="0">
                  <a:pos x="272" y="329"/>
                </a:cxn>
                <a:cxn ang="0">
                  <a:pos x="266" y="340"/>
                </a:cxn>
                <a:cxn ang="0">
                  <a:pos x="256" y="346"/>
                </a:cxn>
                <a:cxn ang="0">
                  <a:pos x="244" y="348"/>
                </a:cxn>
                <a:cxn ang="0">
                  <a:pos x="30" y="348"/>
                </a:cxn>
                <a:cxn ang="0">
                  <a:pos x="19" y="346"/>
                </a:cxn>
                <a:cxn ang="0">
                  <a:pos x="9" y="340"/>
                </a:cxn>
                <a:cxn ang="0">
                  <a:pos x="3" y="329"/>
                </a:cxn>
                <a:cxn ang="0">
                  <a:pos x="0" y="317"/>
                </a:cxn>
                <a:cxn ang="0">
                  <a:pos x="0" y="74"/>
                </a:cxn>
                <a:cxn ang="0">
                  <a:pos x="1" y="71"/>
                </a:cxn>
                <a:cxn ang="0">
                  <a:pos x="4" y="69"/>
                </a:cxn>
                <a:cxn ang="0">
                  <a:pos x="83" y="2"/>
                </a:cxn>
                <a:cxn ang="0">
                  <a:pos x="87" y="0"/>
                </a:cxn>
              </a:cxnLst>
              <a:rect l="0" t="0" r="r" b="b"/>
              <a:pathLst>
                <a:path w="274" h="348">
                  <a:moveTo>
                    <a:pt x="108" y="21"/>
                  </a:moveTo>
                  <a:lnTo>
                    <a:pt x="108" y="109"/>
                  </a:lnTo>
                  <a:lnTo>
                    <a:pt x="54" y="109"/>
                  </a:lnTo>
                  <a:lnTo>
                    <a:pt x="54" y="88"/>
                  </a:lnTo>
                  <a:lnTo>
                    <a:pt x="87" y="88"/>
                  </a:lnTo>
                  <a:lnTo>
                    <a:pt x="87" y="26"/>
                  </a:lnTo>
                  <a:lnTo>
                    <a:pt x="21" y="83"/>
                  </a:lnTo>
                  <a:lnTo>
                    <a:pt x="21" y="317"/>
                  </a:lnTo>
                  <a:lnTo>
                    <a:pt x="22" y="321"/>
                  </a:lnTo>
                  <a:lnTo>
                    <a:pt x="26" y="326"/>
                  </a:lnTo>
                  <a:lnTo>
                    <a:pt x="30" y="327"/>
                  </a:lnTo>
                  <a:lnTo>
                    <a:pt x="244" y="327"/>
                  </a:lnTo>
                  <a:lnTo>
                    <a:pt x="247" y="326"/>
                  </a:lnTo>
                  <a:lnTo>
                    <a:pt x="252" y="321"/>
                  </a:lnTo>
                  <a:lnTo>
                    <a:pt x="253" y="317"/>
                  </a:lnTo>
                  <a:lnTo>
                    <a:pt x="253" y="26"/>
                  </a:lnTo>
                  <a:lnTo>
                    <a:pt x="251" y="24"/>
                  </a:lnTo>
                  <a:lnTo>
                    <a:pt x="250" y="22"/>
                  </a:lnTo>
                  <a:lnTo>
                    <a:pt x="246" y="21"/>
                  </a:lnTo>
                  <a:lnTo>
                    <a:pt x="108" y="21"/>
                  </a:lnTo>
                  <a:close/>
                  <a:moveTo>
                    <a:pt x="87" y="0"/>
                  </a:moveTo>
                  <a:lnTo>
                    <a:pt x="244" y="0"/>
                  </a:lnTo>
                  <a:lnTo>
                    <a:pt x="256" y="2"/>
                  </a:lnTo>
                  <a:lnTo>
                    <a:pt x="266" y="8"/>
                  </a:lnTo>
                  <a:lnTo>
                    <a:pt x="272" y="18"/>
                  </a:lnTo>
                  <a:lnTo>
                    <a:pt x="274" y="30"/>
                  </a:lnTo>
                  <a:lnTo>
                    <a:pt x="274" y="317"/>
                  </a:lnTo>
                  <a:lnTo>
                    <a:pt x="272" y="329"/>
                  </a:lnTo>
                  <a:lnTo>
                    <a:pt x="266" y="340"/>
                  </a:lnTo>
                  <a:lnTo>
                    <a:pt x="256" y="346"/>
                  </a:lnTo>
                  <a:lnTo>
                    <a:pt x="244" y="348"/>
                  </a:lnTo>
                  <a:lnTo>
                    <a:pt x="30" y="348"/>
                  </a:lnTo>
                  <a:lnTo>
                    <a:pt x="19" y="346"/>
                  </a:lnTo>
                  <a:lnTo>
                    <a:pt x="9" y="340"/>
                  </a:lnTo>
                  <a:lnTo>
                    <a:pt x="3" y="329"/>
                  </a:lnTo>
                  <a:lnTo>
                    <a:pt x="0" y="317"/>
                  </a:lnTo>
                  <a:lnTo>
                    <a:pt x="0" y="74"/>
                  </a:lnTo>
                  <a:lnTo>
                    <a:pt x="1" y="71"/>
                  </a:lnTo>
                  <a:lnTo>
                    <a:pt x="4" y="69"/>
                  </a:lnTo>
                  <a:lnTo>
                    <a:pt x="83" y="2"/>
                  </a:lnTo>
                  <a:lnTo>
                    <a:pt x="8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5" name="Freeform 24"/>
            <p:cNvSpPr>
              <a:spLocks/>
            </p:cNvSpPr>
            <p:nvPr/>
          </p:nvSpPr>
          <p:spPr bwMode="auto">
            <a:xfrm>
              <a:off x="2717528" y="5577111"/>
              <a:ext cx="268288" cy="33338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161" y="0"/>
                </a:cxn>
                <a:cxn ang="0">
                  <a:pos x="164" y="2"/>
                </a:cxn>
                <a:cxn ang="0">
                  <a:pos x="167" y="4"/>
                </a:cxn>
                <a:cxn ang="0">
                  <a:pos x="169" y="7"/>
                </a:cxn>
                <a:cxn ang="0">
                  <a:pos x="169" y="14"/>
                </a:cxn>
                <a:cxn ang="0">
                  <a:pos x="167" y="17"/>
                </a:cxn>
                <a:cxn ang="0">
                  <a:pos x="164" y="19"/>
                </a:cxn>
                <a:cxn ang="0">
                  <a:pos x="158" y="21"/>
                </a:cxn>
                <a:cxn ang="0">
                  <a:pos x="10" y="21"/>
                </a:cxn>
                <a:cxn ang="0">
                  <a:pos x="4" y="19"/>
                </a:cxn>
                <a:cxn ang="0">
                  <a:pos x="2" y="17"/>
                </a:cxn>
                <a:cxn ang="0">
                  <a:pos x="0" y="14"/>
                </a:cxn>
                <a:cxn ang="0">
                  <a:pos x="0" y="7"/>
                </a:cxn>
                <a:cxn ang="0">
                  <a:pos x="2" y="4"/>
                </a:cxn>
                <a:cxn ang="0">
                  <a:pos x="4" y="2"/>
                </a:cxn>
                <a:cxn ang="0">
                  <a:pos x="7" y="0"/>
                </a:cxn>
              </a:cxnLst>
              <a:rect l="0" t="0" r="r" b="b"/>
              <a:pathLst>
                <a:path w="169" h="21">
                  <a:moveTo>
                    <a:pt x="7" y="0"/>
                  </a:moveTo>
                  <a:lnTo>
                    <a:pt x="161" y="0"/>
                  </a:lnTo>
                  <a:lnTo>
                    <a:pt x="164" y="2"/>
                  </a:lnTo>
                  <a:lnTo>
                    <a:pt x="167" y="4"/>
                  </a:lnTo>
                  <a:lnTo>
                    <a:pt x="169" y="7"/>
                  </a:lnTo>
                  <a:lnTo>
                    <a:pt x="169" y="14"/>
                  </a:lnTo>
                  <a:lnTo>
                    <a:pt x="167" y="17"/>
                  </a:lnTo>
                  <a:lnTo>
                    <a:pt x="164" y="19"/>
                  </a:lnTo>
                  <a:lnTo>
                    <a:pt x="158" y="21"/>
                  </a:lnTo>
                  <a:lnTo>
                    <a:pt x="10" y="21"/>
                  </a:lnTo>
                  <a:lnTo>
                    <a:pt x="4" y="19"/>
                  </a:lnTo>
                  <a:lnTo>
                    <a:pt x="2" y="17"/>
                  </a:lnTo>
                  <a:lnTo>
                    <a:pt x="0" y="14"/>
                  </a:lnTo>
                  <a:lnTo>
                    <a:pt x="0" y="7"/>
                  </a:lnTo>
                  <a:lnTo>
                    <a:pt x="2" y="4"/>
                  </a:lnTo>
                  <a:lnTo>
                    <a:pt x="4" y="2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6" name="Freeform 25"/>
            <p:cNvSpPr>
              <a:spLocks/>
            </p:cNvSpPr>
            <p:nvPr/>
          </p:nvSpPr>
          <p:spPr bwMode="auto">
            <a:xfrm>
              <a:off x="2717528" y="5729511"/>
              <a:ext cx="268288" cy="31750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161" y="0"/>
                </a:cxn>
                <a:cxn ang="0">
                  <a:pos x="164" y="2"/>
                </a:cxn>
                <a:cxn ang="0">
                  <a:pos x="169" y="7"/>
                </a:cxn>
                <a:cxn ang="0">
                  <a:pos x="169" y="13"/>
                </a:cxn>
                <a:cxn ang="0">
                  <a:pos x="167" y="16"/>
                </a:cxn>
                <a:cxn ang="0">
                  <a:pos x="164" y="18"/>
                </a:cxn>
                <a:cxn ang="0">
                  <a:pos x="161" y="20"/>
                </a:cxn>
                <a:cxn ang="0">
                  <a:pos x="7" y="20"/>
                </a:cxn>
                <a:cxn ang="0">
                  <a:pos x="4" y="18"/>
                </a:cxn>
                <a:cxn ang="0">
                  <a:pos x="2" y="16"/>
                </a:cxn>
                <a:cxn ang="0">
                  <a:pos x="0" y="13"/>
                </a:cxn>
                <a:cxn ang="0">
                  <a:pos x="0" y="7"/>
                </a:cxn>
                <a:cxn ang="0">
                  <a:pos x="4" y="2"/>
                </a:cxn>
                <a:cxn ang="0">
                  <a:pos x="7" y="0"/>
                </a:cxn>
              </a:cxnLst>
              <a:rect l="0" t="0" r="r" b="b"/>
              <a:pathLst>
                <a:path w="169" h="20">
                  <a:moveTo>
                    <a:pt x="7" y="0"/>
                  </a:moveTo>
                  <a:lnTo>
                    <a:pt x="161" y="0"/>
                  </a:lnTo>
                  <a:lnTo>
                    <a:pt x="164" y="2"/>
                  </a:lnTo>
                  <a:lnTo>
                    <a:pt x="169" y="7"/>
                  </a:lnTo>
                  <a:lnTo>
                    <a:pt x="169" y="13"/>
                  </a:lnTo>
                  <a:lnTo>
                    <a:pt x="167" y="16"/>
                  </a:lnTo>
                  <a:lnTo>
                    <a:pt x="164" y="18"/>
                  </a:lnTo>
                  <a:lnTo>
                    <a:pt x="161" y="20"/>
                  </a:lnTo>
                  <a:lnTo>
                    <a:pt x="7" y="20"/>
                  </a:lnTo>
                  <a:lnTo>
                    <a:pt x="4" y="18"/>
                  </a:lnTo>
                  <a:lnTo>
                    <a:pt x="2" y="16"/>
                  </a:lnTo>
                  <a:lnTo>
                    <a:pt x="0" y="13"/>
                  </a:lnTo>
                  <a:lnTo>
                    <a:pt x="0" y="7"/>
                  </a:lnTo>
                  <a:lnTo>
                    <a:pt x="4" y="2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7" name="Freeform 26"/>
            <p:cNvSpPr>
              <a:spLocks/>
            </p:cNvSpPr>
            <p:nvPr/>
          </p:nvSpPr>
          <p:spPr bwMode="auto">
            <a:xfrm>
              <a:off x="2717528" y="5653311"/>
              <a:ext cx="268288" cy="31750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161" y="0"/>
                </a:cxn>
                <a:cxn ang="0">
                  <a:pos x="164" y="2"/>
                </a:cxn>
                <a:cxn ang="0">
                  <a:pos x="167" y="4"/>
                </a:cxn>
                <a:cxn ang="0">
                  <a:pos x="169" y="8"/>
                </a:cxn>
                <a:cxn ang="0">
                  <a:pos x="169" y="14"/>
                </a:cxn>
                <a:cxn ang="0">
                  <a:pos x="164" y="18"/>
                </a:cxn>
                <a:cxn ang="0">
                  <a:pos x="161" y="20"/>
                </a:cxn>
                <a:cxn ang="0">
                  <a:pos x="7" y="20"/>
                </a:cxn>
                <a:cxn ang="0">
                  <a:pos x="4" y="18"/>
                </a:cxn>
                <a:cxn ang="0">
                  <a:pos x="0" y="14"/>
                </a:cxn>
                <a:cxn ang="0">
                  <a:pos x="0" y="8"/>
                </a:cxn>
                <a:cxn ang="0">
                  <a:pos x="2" y="4"/>
                </a:cxn>
                <a:cxn ang="0">
                  <a:pos x="4" y="2"/>
                </a:cxn>
                <a:cxn ang="0">
                  <a:pos x="7" y="0"/>
                </a:cxn>
              </a:cxnLst>
              <a:rect l="0" t="0" r="r" b="b"/>
              <a:pathLst>
                <a:path w="169" h="20">
                  <a:moveTo>
                    <a:pt x="7" y="0"/>
                  </a:moveTo>
                  <a:lnTo>
                    <a:pt x="161" y="0"/>
                  </a:lnTo>
                  <a:lnTo>
                    <a:pt x="164" y="2"/>
                  </a:lnTo>
                  <a:lnTo>
                    <a:pt x="167" y="4"/>
                  </a:lnTo>
                  <a:lnTo>
                    <a:pt x="169" y="8"/>
                  </a:lnTo>
                  <a:lnTo>
                    <a:pt x="169" y="14"/>
                  </a:lnTo>
                  <a:lnTo>
                    <a:pt x="164" y="18"/>
                  </a:lnTo>
                  <a:lnTo>
                    <a:pt x="161" y="20"/>
                  </a:lnTo>
                  <a:lnTo>
                    <a:pt x="7" y="20"/>
                  </a:lnTo>
                  <a:lnTo>
                    <a:pt x="4" y="18"/>
                  </a:lnTo>
                  <a:lnTo>
                    <a:pt x="0" y="14"/>
                  </a:lnTo>
                  <a:lnTo>
                    <a:pt x="0" y="8"/>
                  </a:lnTo>
                  <a:lnTo>
                    <a:pt x="2" y="4"/>
                  </a:lnTo>
                  <a:lnTo>
                    <a:pt x="4" y="2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</p:grpSp>
      <p:sp>
        <p:nvSpPr>
          <p:cNvPr id="30" name="Прямоугольник 29"/>
          <p:cNvSpPr/>
          <p:nvPr/>
        </p:nvSpPr>
        <p:spPr>
          <a:xfrm>
            <a:off x="4644008" y="1196752"/>
            <a:ext cx="4392488" cy="829541"/>
          </a:xfrm>
          <a:prstGeom prst="rect">
            <a:avLst/>
          </a:prstGeom>
          <a:solidFill>
            <a:srgbClr val="2F6B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58775" eaLnBrk="1" hangingPunct="1"/>
            <a:r>
              <a:rPr lang="ru-RU" altLang="ru-RU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Общероссийский </a:t>
            </a:r>
            <a:r>
              <a:rPr lang="ru-RU" altLang="ru-RU" dirty="0">
                <a:solidFill>
                  <a:schemeClr val="bg1"/>
                </a:solidFill>
                <a:cs typeface="Times New Roman" panose="02020603050405020304" pitchFamily="18" charset="0"/>
              </a:rPr>
              <a:t>классификатор единиц измерения (ОКЕИ</a:t>
            </a:r>
            <a:r>
              <a:rPr lang="ru-RU" altLang="ru-RU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)</a:t>
            </a:r>
            <a:endParaRPr lang="ru-RU" altLang="ru-RU" dirty="0">
              <a:solidFill>
                <a:schemeClr val="bg1"/>
              </a:solidFill>
              <a:cs typeface="Times New Roman" panose="02020603050405020304" pitchFamily="18" charset="0"/>
            </a:endParaRPr>
          </a:p>
        </p:txBody>
      </p:sp>
      <p:grpSp>
        <p:nvGrpSpPr>
          <p:cNvPr id="31" name="Группа 720"/>
          <p:cNvGrpSpPr/>
          <p:nvPr/>
        </p:nvGrpSpPr>
        <p:grpSpPr>
          <a:xfrm>
            <a:off x="4720716" y="1434164"/>
            <a:ext cx="305758" cy="354716"/>
            <a:chOff x="2633390" y="5253261"/>
            <a:chExt cx="504826" cy="623888"/>
          </a:xfrm>
          <a:solidFill>
            <a:schemeClr val="bg1"/>
          </a:solidFill>
        </p:grpSpPr>
        <p:sp>
          <p:nvSpPr>
            <p:cNvPr id="32" name="Freeform 22"/>
            <p:cNvSpPr>
              <a:spLocks/>
            </p:cNvSpPr>
            <p:nvPr/>
          </p:nvSpPr>
          <p:spPr bwMode="auto">
            <a:xfrm>
              <a:off x="2771503" y="5253261"/>
              <a:ext cx="366713" cy="4794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89" y="0"/>
                </a:cxn>
                <a:cxn ang="0">
                  <a:pos x="203" y="2"/>
                </a:cxn>
                <a:cxn ang="0">
                  <a:pos x="214" y="8"/>
                </a:cxn>
                <a:cxn ang="0">
                  <a:pos x="223" y="17"/>
                </a:cxn>
                <a:cxn ang="0">
                  <a:pos x="229" y="29"/>
                </a:cxn>
                <a:cxn ang="0">
                  <a:pos x="231" y="43"/>
                </a:cxn>
                <a:cxn ang="0">
                  <a:pos x="231" y="302"/>
                </a:cxn>
                <a:cxn ang="0">
                  <a:pos x="211" y="302"/>
                </a:cxn>
                <a:cxn ang="0">
                  <a:pos x="211" y="43"/>
                </a:cxn>
                <a:cxn ang="0">
                  <a:pos x="207" y="32"/>
                </a:cxn>
                <a:cxn ang="0">
                  <a:pos x="200" y="24"/>
                </a:cxn>
                <a:cxn ang="0">
                  <a:pos x="189" y="21"/>
                </a:cxn>
                <a:cxn ang="0">
                  <a:pos x="0" y="21"/>
                </a:cxn>
                <a:cxn ang="0">
                  <a:pos x="0" y="0"/>
                </a:cxn>
              </a:cxnLst>
              <a:rect l="0" t="0" r="r" b="b"/>
              <a:pathLst>
                <a:path w="231" h="302">
                  <a:moveTo>
                    <a:pt x="0" y="0"/>
                  </a:moveTo>
                  <a:lnTo>
                    <a:pt x="189" y="0"/>
                  </a:lnTo>
                  <a:lnTo>
                    <a:pt x="203" y="2"/>
                  </a:lnTo>
                  <a:lnTo>
                    <a:pt x="214" y="8"/>
                  </a:lnTo>
                  <a:lnTo>
                    <a:pt x="223" y="17"/>
                  </a:lnTo>
                  <a:lnTo>
                    <a:pt x="229" y="29"/>
                  </a:lnTo>
                  <a:lnTo>
                    <a:pt x="231" y="43"/>
                  </a:lnTo>
                  <a:lnTo>
                    <a:pt x="231" y="302"/>
                  </a:lnTo>
                  <a:lnTo>
                    <a:pt x="211" y="302"/>
                  </a:lnTo>
                  <a:lnTo>
                    <a:pt x="211" y="43"/>
                  </a:lnTo>
                  <a:lnTo>
                    <a:pt x="207" y="32"/>
                  </a:lnTo>
                  <a:lnTo>
                    <a:pt x="200" y="24"/>
                  </a:lnTo>
                  <a:lnTo>
                    <a:pt x="189" y="21"/>
                  </a:lnTo>
                  <a:lnTo>
                    <a:pt x="0" y="21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33" name="Freeform 23"/>
            <p:cNvSpPr>
              <a:spLocks noEditPoints="1"/>
            </p:cNvSpPr>
            <p:nvPr/>
          </p:nvSpPr>
          <p:spPr bwMode="auto">
            <a:xfrm>
              <a:off x="2633390" y="5324699"/>
              <a:ext cx="434975" cy="552450"/>
            </a:xfrm>
            <a:custGeom>
              <a:avLst/>
              <a:gdLst/>
              <a:ahLst/>
              <a:cxnLst>
                <a:cxn ang="0">
                  <a:pos x="108" y="21"/>
                </a:cxn>
                <a:cxn ang="0">
                  <a:pos x="108" y="109"/>
                </a:cxn>
                <a:cxn ang="0">
                  <a:pos x="54" y="109"/>
                </a:cxn>
                <a:cxn ang="0">
                  <a:pos x="54" y="88"/>
                </a:cxn>
                <a:cxn ang="0">
                  <a:pos x="87" y="88"/>
                </a:cxn>
                <a:cxn ang="0">
                  <a:pos x="87" y="26"/>
                </a:cxn>
                <a:cxn ang="0">
                  <a:pos x="21" y="83"/>
                </a:cxn>
                <a:cxn ang="0">
                  <a:pos x="21" y="317"/>
                </a:cxn>
                <a:cxn ang="0">
                  <a:pos x="22" y="321"/>
                </a:cxn>
                <a:cxn ang="0">
                  <a:pos x="26" y="326"/>
                </a:cxn>
                <a:cxn ang="0">
                  <a:pos x="30" y="327"/>
                </a:cxn>
                <a:cxn ang="0">
                  <a:pos x="244" y="327"/>
                </a:cxn>
                <a:cxn ang="0">
                  <a:pos x="247" y="326"/>
                </a:cxn>
                <a:cxn ang="0">
                  <a:pos x="252" y="321"/>
                </a:cxn>
                <a:cxn ang="0">
                  <a:pos x="253" y="317"/>
                </a:cxn>
                <a:cxn ang="0">
                  <a:pos x="253" y="26"/>
                </a:cxn>
                <a:cxn ang="0">
                  <a:pos x="251" y="24"/>
                </a:cxn>
                <a:cxn ang="0">
                  <a:pos x="250" y="22"/>
                </a:cxn>
                <a:cxn ang="0">
                  <a:pos x="246" y="21"/>
                </a:cxn>
                <a:cxn ang="0">
                  <a:pos x="108" y="21"/>
                </a:cxn>
                <a:cxn ang="0">
                  <a:pos x="87" y="0"/>
                </a:cxn>
                <a:cxn ang="0">
                  <a:pos x="244" y="0"/>
                </a:cxn>
                <a:cxn ang="0">
                  <a:pos x="256" y="2"/>
                </a:cxn>
                <a:cxn ang="0">
                  <a:pos x="266" y="8"/>
                </a:cxn>
                <a:cxn ang="0">
                  <a:pos x="272" y="18"/>
                </a:cxn>
                <a:cxn ang="0">
                  <a:pos x="274" y="30"/>
                </a:cxn>
                <a:cxn ang="0">
                  <a:pos x="274" y="317"/>
                </a:cxn>
                <a:cxn ang="0">
                  <a:pos x="272" y="329"/>
                </a:cxn>
                <a:cxn ang="0">
                  <a:pos x="266" y="340"/>
                </a:cxn>
                <a:cxn ang="0">
                  <a:pos x="256" y="346"/>
                </a:cxn>
                <a:cxn ang="0">
                  <a:pos x="244" y="348"/>
                </a:cxn>
                <a:cxn ang="0">
                  <a:pos x="30" y="348"/>
                </a:cxn>
                <a:cxn ang="0">
                  <a:pos x="19" y="346"/>
                </a:cxn>
                <a:cxn ang="0">
                  <a:pos x="9" y="340"/>
                </a:cxn>
                <a:cxn ang="0">
                  <a:pos x="3" y="329"/>
                </a:cxn>
                <a:cxn ang="0">
                  <a:pos x="0" y="317"/>
                </a:cxn>
                <a:cxn ang="0">
                  <a:pos x="0" y="74"/>
                </a:cxn>
                <a:cxn ang="0">
                  <a:pos x="1" y="71"/>
                </a:cxn>
                <a:cxn ang="0">
                  <a:pos x="4" y="69"/>
                </a:cxn>
                <a:cxn ang="0">
                  <a:pos x="83" y="2"/>
                </a:cxn>
                <a:cxn ang="0">
                  <a:pos x="87" y="0"/>
                </a:cxn>
              </a:cxnLst>
              <a:rect l="0" t="0" r="r" b="b"/>
              <a:pathLst>
                <a:path w="274" h="348">
                  <a:moveTo>
                    <a:pt x="108" y="21"/>
                  </a:moveTo>
                  <a:lnTo>
                    <a:pt x="108" y="109"/>
                  </a:lnTo>
                  <a:lnTo>
                    <a:pt x="54" y="109"/>
                  </a:lnTo>
                  <a:lnTo>
                    <a:pt x="54" y="88"/>
                  </a:lnTo>
                  <a:lnTo>
                    <a:pt x="87" y="88"/>
                  </a:lnTo>
                  <a:lnTo>
                    <a:pt x="87" y="26"/>
                  </a:lnTo>
                  <a:lnTo>
                    <a:pt x="21" y="83"/>
                  </a:lnTo>
                  <a:lnTo>
                    <a:pt x="21" y="317"/>
                  </a:lnTo>
                  <a:lnTo>
                    <a:pt x="22" y="321"/>
                  </a:lnTo>
                  <a:lnTo>
                    <a:pt x="26" y="326"/>
                  </a:lnTo>
                  <a:lnTo>
                    <a:pt x="30" y="327"/>
                  </a:lnTo>
                  <a:lnTo>
                    <a:pt x="244" y="327"/>
                  </a:lnTo>
                  <a:lnTo>
                    <a:pt x="247" y="326"/>
                  </a:lnTo>
                  <a:lnTo>
                    <a:pt x="252" y="321"/>
                  </a:lnTo>
                  <a:lnTo>
                    <a:pt x="253" y="317"/>
                  </a:lnTo>
                  <a:lnTo>
                    <a:pt x="253" y="26"/>
                  </a:lnTo>
                  <a:lnTo>
                    <a:pt x="251" y="24"/>
                  </a:lnTo>
                  <a:lnTo>
                    <a:pt x="250" y="22"/>
                  </a:lnTo>
                  <a:lnTo>
                    <a:pt x="246" y="21"/>
                  </a:lnTo>
                  <a:lnTo>
                    <a:pt x="108" y="21"/>
                  </a:lnTo>
                  <a:close/>
                  <a:moveTo>
                    <a:pt x="87" y="0"/>
                  </a:moveTo>
                  <a:lnTo>
                    <a:pt x="244" y="0"/>
                  </a:lnTo>
                  <a:lnTo>
                    <a:pt x="256" y="2"/>
                  </a:lnTo>
                  <a:lnTo>
                    <a:pt x="266" y="8"/>
                  </a:lnTo>
                  <a:lnTo>
                    <a:pt x="272" y="18"/>
                  </a:lnTo>
                  <a:lnTo>
                    <a:pt x="274" y="30"/>
                  </a:lnTo>
                  <a:lnTo>
                    <a:pt x="274" y="317"/>
                  </a:lnTo>
                  <a:lnTo>
                    <a:pt x="272" y="329"/>
                  </a:lnTo>
                  <a:lnTo>
                    <a:pt x="266" y="340"/>
                  </a:lnTo>
                  <a:lnTo>
                    <a:pt x="256" y="346"/>
                  </a:lnTo>
                  <a:lnTo>
                    <a:pt x="244" y="348"/>
                  </a:lnTo>
                  <a:lnTo>
                    <a:pt x="30" y="348"/>
                  </a:lnTo>
                  <a:lnTo>
                    <a:pt x="19" y="346"/>
                  </a:lnTo>
                  <a:lnTo>
                    <a:pt x="9" y="340"/>
                  </a:lnTo>
                  <a:lnTo>
                    <a:pt x="3" y="329"/>
                  </a:lnTo>
                  <a:lnTo>
                    <a:pt x="0" y="317"/>
                  </a:lnTo>
                  <a:lnTo>
                    <a:pt x="0" y="74"/>
                  </a:lnTo>
                  <a:lnTo>
                    <a:pt x="1" y="71"/>
                  </a:lnTo>
                  <a:lnTo>
                    <a:pt x="4" y="69"/>
                  </a:lnTo>
                  <a:lnTo>
                    <a:pt x="83" y="2"/>
                  </a:lnTo>
                  <a:lnTo>
                    <a:pt x="8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34" name="Freeform 24"/>
            <p:cNvSpPr>
              <a:spLocks/>
            </p:cNvSpPr>
            <p:nvPr/>
          </p:nvSpPr>
          <p:spPr bwMode="auto">
            <a:xfrm>
              <a:off x="2717528" y="5577111"/>
              <a:ext cx="268288" cy="33338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161" y="0"/>
                </a:cxn>
                <a:cxn ang="0">
                  <a:pos x="164" y="2"/>
                </a:cxn>
                <a:cxn ang="0">
                  <a:pos x="167" y="4"/>
                </a:cxn>
                <a:cxn ang="0">
                  <a:pos x="169" y="7"/>
                </a:cxn>
                <a:cxn ang="0">
                  <a:pos x="169" y="14"/>
                </a:cxn>
                <a:cxn ang="0">
                  <a:pos x="167" y="17"/>
                </a:cxn>
                <a:cxn ang="0">
                  <a:pos x="164" y="19"/>
                </a:cxn>
                <a:cxn ang="0">
                  <a:pos x="158" y="21"/>
                </a:cxn>
                <a:cxn ang="0">
                  <a:pos x="10" y="21"/>
                </a:cxn>
                <a:cxn ang="0">
                  <a:pos x="4" y="19"/>
                </a:cxn>
                <a:cxn ang="0">
                  <a:pos x="2" y="17"/>
                </a:cxn>
                <a:cxn ang="0">
                  <a:pos x="0" y="14"/>
                </a:cxn>
                <a:cxn ang="0">
                  <a:pos x="0" y="7"/>
                </a:cxn>
                <a:cxn ang="0">
                  <a:pos x="2" y="4"/>
                </a:cxn>
                <a:cxn ang="0">
                  <a:pos x="4" y="2"/>
                </a:cxn>
                <a:cxn ang="0">
                  <a:pos x="7" y="0"/>
                </a:cxn>
              </a:cxnLst>
              <a:rect l="0" t="0" r="r" b="b"/>
              <a:pathLst>
                <a:path w="169" h="21">
                  <a:moveTo>
                    <a:pt x="7" y="0"/>
                  </a:moveTo>
                  <a:lnTo>
                    <a:pt x="161" y="0"/>
                  </a:lnTo>
                  <a:lnTo>
                    <a:pt x="164" y="2"/>
                  </a:lnTo>
                  <a:lnTo>
                    <a:pt x="167" y="4"/>
                  </a:lnTo>
                  <a:lnTo>
                    <a:pt x="169" y="7"/>
                  </a:lnTo>
                  <a:lnTo>
                    <a:pt x="169" y="14"/>
                  </a:lnTo>
                  <a:lnTo>
                    <a:pt x="167" y="17"/>
                  </a:lnTo>
                  <a:lnTo>
                    <a:pt x="164" y="19"/>
                  </a:lnTo>
                  <a:lnTo>
                    <a:pt x="158" y="21"/>
                  </a:lnTo>
                  <a:lnTo>
                    <a:pt x="10" y="21"/>
                  </a:lnTo>
                  <a:lnTo>
                    <a:pt x="4" y="19"/>
                  </a:lnTo>
                  <a:lnTo>
                    <a:pt x="2" y="17"/>
                  </a:lnTo>
                  <a:lnTo>
                    <a:pt x="0" y="14"/>
                  </a:lnTo>
                  <a:lnTo>
                    <a:pt x="0" y="7"/>
                  </a:lnTo>
                  <a:lnTo>
                    <a:pt x="2" y="4"/>
                  </a:lnTo>
                  <a:lnTo>
                    <a:pt x="4" y="2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36" name="Freeform 25"/>
            <p:cNvSpPr>
              <a:spLocks/>
            </p:cNvSpPr>
            <p:nvPr/>
          </p:nvSpPr>
          <p:spPr bwMode="auto">
            <a:xfrm>
              <a:off x="2717528" y="5729511"/>
              <a:ext cx="268288" cy="31750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161" y="0"/>
                </a:cxn>
                <a:cxn ang="0">
                  <a:pos x="164" y="2"/>
                </a:cxn>
                <a:cxn ang="0">
                  <a:pos x="169" y="7"/>
                </a:cxn>
                <a:cxn ang="0">
                  <a:pos x="169" y="13"/>
                </a:cxn>
                <a:cxn ang="0">
                  <a:pos x="167" y="16"/>
                </a:cxn>
                <a:cxn ang="0">
                  <a:pos x="164" y="18"/>
                </a:cxn>
                <a:cxn ang="0">
                  <a:pos x="161" y="20"/>
                </a:cxn>
                <a:cxn ang="0">
                  <a:pos x="7" y="20"/>
                </a:cxn>
                <a:cxn ang="0">
                  <a:pos x="4" y="18"/>
                </a:cxn>
                <a:cxn ang="0">
                  <a:pos x="2" y="16"/>
                </a:cxn>
                <a:cxn ang="0">
                  <a:pos x="0" y="13"/>
                </a:cxn>
                <a:cxn ang="0">
                  <a:pos x="0" y="7"/>
                </a:cxn>
                <a:cxn ang="0">
                  <a:pos x="4" y="2"/>
                </a:cxn>
                <a:cxn ang="0">
                  <a:pos x="7" y="0"/>
                </a:cxn>
              </a:cxnLst>
              <a:rect l="0" t="0" r="r" b="b"/>
              <a:pathLst>
                <a:path w="169" h="20">
                  <a:moveTo>
                    <a:pt x="7" y="0"/>
                  </a:moveTo>
                  <a:lnTo>
                    <a:pt x="161" y="0"/>
                  </a:lnTo>
                  <a:lnTo>
                    <a:pt x="164" y="2"/>
                  </a:lnTo>
                  <a:lnTo>
                    <a:pt x="169" y="7"/>
                  </a:lnTo>
                  <a:lnTo>
                    <a:pt x="169" y="13"/>
                  </a:lnTo>
                  <a:lnTo>
                    <a:pt x="167" y="16"/>
                  </a:lnTo>
                  <a:lnTo>
                    <a:pt x="164" y="18"/>
                  </a:lnTo>
                  <a:lnTo>
                    <a:pt x="161" y="20"/>
                  </a:lnTo>
                  <a:lnTo>
                    <a:pt x="7" y="20"/>
                  </a:lnTo>
                  <a:lnTo>
                    <a:pt x="4" y="18"/>
                  </a:lnTo>
                  <a:lnTo>
                    <a:pt x="2" y="16"/>
                  </a:lnTo>
                  <a:lnTo>
                    <a:pt x="0" y="13"/>
                  </a:lnTo>
                  <a:lnTo>
                    <a:pt x="0" y="7"/>
                  </a:lnTo>
                  <a:lnTo>
                    <a:pt x="4" y="2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37" name="Freeform 26"/>
            <p:cNvSpPr>
              <a:spLocks/>
            </p:cNvSpPr>
            <p:nvPr/>
          </p:nvSpPr>
          <p:spPr bwMode="auto">
            <a:xfrm>
              <a:off x="2717528" y="5653311"/>
              <a:ext cx="268288" cy="31750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161" y="0"/>
                </a:cxn>
                <a:cxn ang="0">
                  <a:pos x="164" y="2"/>
                </a:cxn>
                <a:cxn ang="0">
                  <a:pos x="167" y="4"/>
                </a:cxn>
                <a:cxn ang="0">
                  <a:pos x="169" y="8"/>
                </a:cxn>
                <a:cxn ang="0">
                  <a:pos x="169" y="14"/>
                </a:cxn>
                <a:cxn ang="0">
                  <a:pos x="164" y="18"/>
                </a:cxn>
                <a:cxn ang="0">
                  <a:pos x="161" y="20"/>
                </a:cxn>
                <a:cxn ang="0">
                  <a:pos x="7" y="20"/>
                </a:cxn>
                <a:cxn ang="0">
                  <a:pos x="4" y="18"/>
                </a:cxn>
                <a:cxn ang="0">
                  <a:pos x="0" y="14"/>
                </a:cxn>
                <a:cxn ang="0">
                  <a:pos x="0" y="8"/>
                </a:cxn>
                <a:cxn ang="0">
                  <a:pos x="2" y="4"/>
                </a:cxn>
                <a:cxn ang="0">
                  <a:pos x="4" y="2"/>
                </a:cxn>
                <a:cxn ang="0">
                  <a:pos x="7" y="0"/>
                </a:cxn>
              </a:cxnLst>
              <a:rect l="0" t="0" r="r" b="b"/>
              <a:pathLst>
                <a:path w="169" h="20">
                  <a:moveTo>
                    <a:pt x="7" y="0"/>
                  </a:moveTo>
                  <a:lnTo>
                    <a:pt x="161" y="0"/>
                  </a:lnTo>
                  <a:lnTo>
                    <a:pt x="164" y="2"/>
                  </a:lnTo>
                  <a:lnTo>
                    <a:pt x="167" y="4"/>
                  </a:lnTo>
                  <a:lnTo>
                    <a:pt x="169" y="8"/>
                  </a:lnTo>
                  <a:lnTo>
                    <a:pt x="169" y="14"/>
                  </a:lnTo>
                  <a:lnTo>
                    <a:pt x="164" y="18"/>
                  </a:lnTo>
                  <a:lnTo>
                    <a:pt x="161" y="20"/>
                  </a:lnTo>
                  <a:lnTo>
                    <a:pt x="7" y="20"/>
                  </a:lnTo>
                  <a:lnTo>
                    <a:pt x="4" y="18"/>
                  </a:lnTo>
                  <a:lnTo>
                    <a:pt x="0" y="14"/>
                  </a:lnTo>
                  <a:lnTo>
                    <a:pt x="0" y="8"/>
                  </a:lnTo>
                  <a:lnTo>
                    <a:pt x="2" y="4"/>
                  </a:lnTo>
                  <a:lnTo>
                    <a:pt x="4" y="2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</p:grpSp>
      <p:sp>
        <p:nvSpPr>
          <p:cNvPr id="45" name="Прямоугольник 44"/>
          <p:cNvSpPr/>
          <p:nvPr/>
        </p:nvSpPr>
        <p:spPr>
          <a:xfrm>
            <a:off x="4644008" y="3442575"/>
            <a:ext cx="4392488" cy="898330"/>
          </a:xfrm>
          <a:prstGeom prst="rect">
            <a:avLst/>
          </a:prstGeom>
          <a:solidFill>
            <a:srgbClr val="2F6B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58775" eaLnBrk="1" hangingPunct="1"/>
            <a:r>
              <a:rPr lang="ru-RU" altLang="ru-RU" dirty="0">
                <a:solidFill>
                  <a:schemeClr val="bg1"/>
                </a:solidFill>
                <a:cs typeface="Times New Roman" panose="02020603050405020304" pitchFamily="18" charset="0"/>
              </a:rPr>
              <a:t>Общероссийский классификатор организационно-правовых форм (ОКОПФ</a:t>
            </a:r>
            <a:r>
              <a:rPr lang="ru-RU" altLang="ru-RU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)</a:t>
            </a:r>
            <a:endParaRPr lang="ru-RU" altLang="ru-RU" dirty="0">
              <a:solidFill>
                <a:schemeClr val="bg1"/>
              </a:solidFill>
              <a:cs typeface="Times New Roman" panose="02020603050405020304" pitchFamily="18" charset="0"/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107504" y="4522575"/>
            <a:ext cx="4392488" cy="900000"/>
          </a:xfrm>
          <a:prstGeom prst="rect">
            <a:avLst/>
          </a:prstGeom>
          <a:solidFill>
            <a:srgbClr val="2F6B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57188" eaLnBrk="1" hangingPunct="1"/>
            <a:r>
              <a:rPr lang="ru-RU" altLang="ru-RU" dirty="0">
                <a:solidFill>
                  <a:schemeClr val="bg1"/>
                </a:solidFill>
                <a:cs typeface="Times New Roman" panose="02020603050405020304" pitchFamily="18" charset="0"/>
              </a:rPr>
              <a:t>Общероссийский классификатор стран мира (ОКСМ</a:t>
            </a:r>
            <a:r>
              <a:rPr lang="ru-RU" altLang="ru-RU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)</a:t>
            </a:r>
            <a:endParaRPr lang="ru-RU" altLang="ru-RU" dirty="0">
              <a:solidFill>
                <a:schemeClr val="bg1"/>
              </a:solidFill>
              <a:cs typeface="Times New Roman" panose="02020603050405020304" pitchFamily="18" charset="0"/>
            </a:endParaRPr>
          </a:p>
        </p:txBody>
      </p:sp>
      <p:grpSp>
        <p:nvGrpSpPr>
          <p:cNvPr id="60" name="Группа 720"/>
          <p:cNvGrpSpPr/>
          <p:nvPr/>
        </p:nvGrpSpPr>
        <p:grpSpPr>
          <a:xfrm>
            <a:off x="4720716" y="3678318"/>
            <a:ext cx="305758" cy="354716"/>
            <a:chOff x="2633390" y="5253261"/>
            <a:chExt cx="504826" cy="623888"/>
          </a:xfrm>
          <a:solidFill>
            <a:schemeClr val="bg1"/>
          </a:solidFill>
        </p:grpSpPr>
        <p:sp>
          <p:nvSpPr>
            <p:cNvPr id="61" name="Freeform 22"/>
            <p:cNvSpPr>
              <a:spLocks/>
            </p:cNvSpPr>
            <p:nvPr/>
          </p:nvSpPr>
          <p:spPr bwMode="auto">
            <a:xfrm>
              <a:off x="2771503" y="5253261"/>
              <a:ext cx="366713" cy="4794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89" y="0"/>
                </a:cxn>
                <a:cxn ang="0">
                  <a:pos x="203" y="2"/>
                </a:cxn>
                <a:cxn ang="0">
                  <a:pos x="214" y="8"/>
                </a:cxn>
                <a:cxn ang="0">
                  <a:pos x="223" y="17"/>
                </a:cxn>
                <a:cxn ang="0">
                  <a:pos x="229" y="29"/>
                </a:cxn>
                <a:cxn ang="0">
                  <a:pos x="231" y="43"/>
                </a:cxn>
                <a:cxn ang="0">
                  <a:pos x="231" y="302"/>
                </a:cxn>
                <a:cxn ang="0">
                  <a:pos x="211" y="302"/>
                </a:cxn>
                <a:cxn ang="0">
                  <a:pos x="211" y="43"/>
                </a:cxn>
                <a:cxn ang="0">
                  <a:pos x="207" y="32"/>
                </a:cxn>
                <a:cxn ang="0">
                  <a:pos x="200" y="24"/>
                </a:cxn>
                <a:cxn ang="0">
                  <a:pos x="189" y="21"/>
                </a:cxn>
                <a:cxn ang="0">
                  <a:pos x="0" y="21"/>
                </a:cxn>
                <a:cxn ang="0">
                  <a:pos x="0" y="0"/>
                </a:cxn>
              </a:cxnLst>
              <a:rect l="0" t="0" r="r" b="b"/>
              <a:pathLst>
                <a:path w="231" h="302">
                  <a:moveTo>
                    <a:pt x="0" y="0"/>
                  </a:moveTo>
                  <a:lnTo>
                    <a:pt x="189" y="0"/>
                  </a:lnTo>
                  <a:lnTo>
                    <a:pt x="203" y="2"/>
                  </a:lnTo>
                  <a:lnTo>
                    <a:pt x="214" y="8"/>
                  </a:lnTo>
                  <a:lnTo>
                    <a:pt x="223" y="17"/>
                  </a:lnTo>
                  <a:lnTo>
                    <a:pt x="229" y="29"/>
                  </a:lnTo>
                  <a:lnTo>
                    <a:pt x="231" y="43"/>
                  </a:lnTo>
                  <a:lnTo>
                    <a:pt x="231" y="302"/>
                  </a:lnTo>
                  <a:lnTo>
                    <a:pt x="211" y="302"/>
                  </a:lnTo>
                  <a:lnTo>
                    <a:pt x="211" y="43"/>
                  </a:lnTo>
                  <a:lnTo>
                    <a:pt x="207" y="32"/>
                  </a:lnTo>
                  <a:lnTo>
                    <a:pt x="200" y="24"/>
                  </a:lnTo>
                  <a:lnTo>
                    <a:pt x="189" y="21"/>
                  </a:lnTo>
                  <a:lnTo>
                    <a:pt x="0" y="21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62" name="Freeform 23"/>
            <p:cNvSpPr>
              <a:spLocks noEditPoints="1"/>
            </p:cNvSpPr>
            <p:nvPr/>
          </p:nvSpPr>
          <p:spPr bwMode="auto">
            <a:xfrm>
              <a:off x="2633390" y="5324699"/>
              <a:ext cx="434975" cy="552450"/>
            </a:xfrm>
            <a:custGeom>
              <a:avLst/>
              <a:gdLst/>
              <a:ahLst/>
              <a:cxnLst>
                <a:cxn ang="0">
                  <a:pos x="108" y="21"/>
                </a:cxn>
                <a:cxn ang="0">
                  <a:pos x="108" y="109"/>
                </a:cxn>
                <a:cxn ang="0">
                  <a:pos x="54" y="109"/>
                </a:cxn>
                <a:cxn ang="0">
                  <a:pos x="54" y="88"/>
                </a:cxn>
                <a:cxn ang="0">
                  <a:pos x="87" y="88"/>
                </a:cxn>
                <a:cxn ang="0">
                  <a:pos x="87" y="26"/>
                </a:cxn>
                <a:cxn ang="0">
                  <a:pos x="21" y="83"/>
                </a:cxn>
                <a:cxn ang="0">
                  <a:pos x="21" y="317"/>
                </a:cxn>
                <a:cxn ang="0">
                  <a:pos x="22" y="321"/>
                </a:cxn>
                <a:cxn ang="0">
                  <a:pos x="26" y="326"/>
                </a:cxn>
                <a:cxn ang="0">
                  <a:pos x="30" y="327"/>
                </a:cxn>
                <a:cxn ang="0">
                  <a:pos x="244" y="327"/>
                </a:cxn>
                <a:cxn ang="0">
                  <a:pos x="247" y="326"/>
                </a:cxn>
                <a:cxn ang="0">
                  <a:pos x="252" y="321"/>
                </a:cxn>
                <a:cxn ang="0">
                  <a:pos x="253" y="317"/>
                </a:cxn>
                <a:cxn ang="0">
                  <a:pos x="253" y="26"/>
                </a:cxn>
                <a:cxn ang="0">
                  <a:pos x="251" y="24"/>
                </a:cxn>
                <a:cxn ang="0">
                  <a:pos x="250" y="22"/>
                </a:cxn>
                <a:cxn ang="0">
                  <a:pos x="246" y="21"/>
                </a:cxn>
                <a:cxn ang="0">
                  <a:pos x="108" y="21"/>
                </a:cxn>
                <a:cxn ang="0">
                  <a:pos x="87" y="0"/>
                </a:cxn>
                <a:cxn ang="0">
                  <a:pos x="244" y="0"/>
                </a:cxn>
                <a:cxn ang="0">
                  <a:pos x="256" y="2"/>
                </a:cxn>
                <a:cxn ang="0">
                  <a:pos x="266" y="8"/>
                </a:cxn>
                <a:cxn ang="0">
                  <a:pos x="272" y="18"/>
                </a:cxn>
                <a:cxn ang="0">
                  <a:pos x="274" y="30"/>
                </a:cxn>
                <a:cxn ang="0">
                  <a:pos x="274" y="317"/>
                </a:cxn>
                <a:cxn ang="0">
                  <a:pos x="272" y="329"/>
                </a:cxn>
                <a:cxn ang="0">
                  <a:pos x="266" y="340"/>
                </a:cxn>
                <a:cxn ang="0">
                  <a:pos x="256" y="346"/>
                </a:cxn>
                <a:cxn ang="0">
                  <a:pos x="244" y="348"/>
                </a:cxn>
                <a:cxn ang="0">
                  <a:pos x="30" y="348"/>
                </a:cxn>
                <a:cxn ang="0">
                  <a:pos x="19" y="346"/>
                </a:cxn>
                <a:cxn ang="0">
                  <a:pos x="9" y="340"/>
                </a:cxn>
                <a:cxn ang="0">
                  <a:pos x="3" y="329"/>
                </a:cxn>
                <a:cxn ang="0">
                  <a:pos x="0" y="317"/>
                </a:cxn>
                <a:cxn ang="0">
                  <a:pos x="0" y="74"/>
                </a:cxn>
                <a:cxn ang="0">
                  <a:pos x="1" y="71"/>
                </a:cxn>
                <a:cxn ang="0">
                  <a:pos x="4" y="69"/>
                </a:cxn>
                <a:cxn ang="0">
                  <a:pos x="83" y="2"/>
                </a:cxn>
                <a:cxn ang="0">
                  <a:pos x="87" y="0"/>
                </a:cxn>
              </a:cxnLst>
              <a:rect l="0" t="0" r="r" b="b"/>
              <a:pathLst>
                <a:path w="274" h="348">
                  <a:moveTo>
                    <a:pt x="108" y="21"/>
                  </a:moveTo>
                  <a:lnTo>
                    <a:pt x="108" y="109"/>
                  </a:lnTo>
                  <a:lnTo>
                    <a:pt x="54" y="109"/>
                  </a:lnTo>
                  <a:lnTo>
                    <a:pt x="54" y="88"/>
                  </a:lnTo>
                  <a:lnTo>
                    <a:pt x="87" y="88"/>
                  </a:lnTo>
                  <a:lnTo>
                    <a:pt x="87" y="26"/>
                  </a:lnTo>
                  <a:lnTo>
                    <a:pt x="21" y="83"/>
                  </a:lnTo>
                  <a:lnTo>
                    <a:pt x="21" y="317"/>
                  </a:lnTo>
                  <a:lnTo>
                    <a:pt x="22" y="321"/>
                  </a:lnTo>
                  <a:lnTo>
                    <a:pt x="26" y="326"/>
                  </a:lnTo>
                  <a:lnTo>
                    <a:pt x="30" y="327"/>
                  </a:lnTo>
                  <a:lnTo>
                    <a:pt x="244" y="327"/>
                  </a:lnTo>
                  <a:lnTo>
                    <a:pt x="247" y="326"/>
                  </a:lnTo>
                  <a:lnTo>
                    <a:pt x="252" y="321"/>
                  </a:lnTo>
                  <a:lnTo>
                    <a:pt x="253" y="317"/>
                  </a:lnTo>
                  <a:lnTo>
                    <a:pt x="253" y="26"/>
                  </a:lnTo>
                  <a:lnTo>
                    <a:pt x="251" y="24"/>
                  </a:lnTo>
                  <a:lnTo>
                    <a:pt x="250" y="22"/>
                  </a:lnTo>
                  <a:lnTo>
                    <a:pt x="246" y="21"/>
                  </a:lnTo>
                  <a:lnTo>
                    <a:pt x="108" y="21"/>
                  </a:lnTo>
                  <a:close/>
                  <a:moveTo>
                    <a:pt x="87" y="0"/>
                  </a:moveTo>
                  <a:lnTo>
                    <a:pt x="244" y="0"/>
                  </a:lnTo>
                  <a:lnTo>
                    <a:pt x="256" y="2"/>
                  </a:lnTo>
                  <a:lnTo>
                    <a:pt x="266" y="8"/>
                  </a:lnTo>
                  <a:lnTo>
                    <a:pt x="272" y="18"/>
                  </a:lnTo>
                  <a:lnTo>
                    <a:pt x="274" y="30"/>
                  </a:lnTo>
                  <a:lnTo>
                    <a:pt x="274" y="317"/>
                  </a:lnTo>
                  <a:lnTo>
                    <a:pt x="272" y="329"/>
                  </a:lnTo>
                  <a:lnTo>
                    <a:pt x="266" y="340"/>
                  </a:lnTo>
                  <a:lnTo>
                    <a:pt x="256" y="346"/>
                  </a:lnTo>
                  <a:lnTo>
                    <a:pt x="244" y="348"/>
                  </a:lnTo>
                  <a:lnTo>
                    <a:pt x="30" y="348"/>
                  </a:lnTo>
                  <a:lnTo>
                    <a:pt x="19" y="346"/>
                  </a:lnTo>
                  <a:lnTo>
                    <a:pt x="9" y="340"/>
                  </a:lnTo>
                  <a:lnTo>
                    <a:pt x="3" y="329"/>
                  </a:lnTo>
                  <a:lnTo>
                    <a:pt x="0" y="317"/>
                  </a:lnTo>
                  <a:lnTo>
                    <a:pt x="0" y="74"/>
                  </a:lnTo>
                  <a:lnTo>
                    <a:pt x="1" y="71"/>
                  </a:lnTo>
                  <a:lnTo>
                    <a:pt x="4" y="69"/>
                  </a:lnTo>
                  <a:lnTo>
                    <a:pt x="83" y="2"/>
                  </a:lnTo>
                  <a:lnTo>
                    <a:pt x="8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63" name="Freeform 24"/>
            <p:cNvSpPr>
              <a:spLocks/>
            </p:cNvSpPr>
            <p:nvPr/>
          </p:nvSpPr>
          <p:spPr bwMode="auto">
            <a:xfrm>
              <a:off x="2717528" y="5577111"/>
              <a:ext cx="268288" cy="33338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161" y="0"/>
                </a:cxn>
                <a:cxn ang="0">
                  <a:pos x="164" y="2"/>
                </a:cxn>
                <a:cxn ang="0">
                  <a:pos x="167" y="4"/>
                </a:cxn>
                <a:cxn ang="0">
                  <a:pos x="169" y="7"/>
                </a:cxn>
                <a:cxn ang="0">
                  <a:pos x="169" y="14"/>
                </a:cxn>
                <a:cxn ang="0">
                  <a:pos x="167" y="17"/>
                </a:cxn>
                <a:cxn ang="0">
                  <a:pos x="164" y="19"/>
                </a:cxn>
                <a:cxn ang="0">
                  <a:pos x="158" y="21"/>
                </a:cxn>
                <a:cxn ang="0">
                  <a:pos x="10" y="21"/>
                </a:cxn>
                <a:cxn ang="0">
                  <a:pos x="4" y="19"/>
                </a:cxn>
                <a:cxn ang="0">
                  <a:pos x="2" y="17"/>
                </a:cxn>
                <a:cxn ang="0">
                  <a:pos x="0" y="14"/>
                </a:cxn>
                <a:cxn ang="0">
                  <a:pos x="0" y="7"/>
                </a:cxn>
                <a:cxn ang="0">
                  <a:pos x="2" y="4"/>
                </a:cxn>
                <a:cxn ang="0">
                  <a:pos x="4" y="2"/>
                </a:cxn>
                <a:cxn ang="0">
                  <a:pos x="7" y="0"/>
                </a:cxn>
              </a:cxnLst>
              <a:rect l="0" t="0" r="r" b="b"/>
              <a:pathLst>
                <a:path w="169" h="21">
                  <a:moveTo>
                    <a:pt x="7" y="0"/>
                  </a:moveTo>
                  <a:lnTo>
                    <a:pt x="161" y="0"/>
                  </a:lnTo>
                  <a:lnTo>
                    <a:pt x="164" y="2"/>
                  </a:lnTo>
                  <a:lnTo>
                    <a:pt x="167" y="4"/>
                  </a:lnTo>
                  <a:lnTo>
                    <a:pt x="169" y="7"/>
                  </a:lnTo>
                  <a:lnTo>
                    <a:pt x="169" y="14"/>
                  </a:lnTo>
                  <a:lnTo>
                    <a:pt x="167" y="17"/>
                  </a:lnTo>
                  <a:lnTo>
                    <a:pt x="164" y="19"/>
                  </a:lnTo>
                  <a:lnTo>
                    <a:pt x="158" y="21"/>
                  </a:lnTo>
                  <a:lnTo>
                    <a:pt x="10" y="21"/>
                  </a:lnTo>
                  <a:lnTo>
                    <a:pt x="4" y="19"/>
                  </a:lnTo>
                  <a:lnTo>
                    <a:pt x="2" y="17"/>
                  </a:lnTo>
                  <a:lnTo>
                    <a:pt x="0" y="14"/>
                  </a:lnTo>
                  <a:lnTo>
                    <a:pt x="0" y="7"/>
                  </a:lnTo>
                  <a:lnTo>
                    <a:pt x="2" y="4"/>
                  </a:lnTo>
                  <a:lnTo>
                    <a:pt x="4" y="2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64" name="Freeform 25"/>
            <p:cNvSpPr>
              <a:spLocks/>
            </p:cNvSpPr>
            <p:nvPr/>
          </p:nvSpPr>
          <p:spPr bwMode="auto">
            <a:xfrm>
              <a:off x="2717528" y="5729511"/>
              <a:ext cx="268288" cy="31750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161" y="0"/>
                </a:cxn>
                <a:cxn ang="0">
                  <a:pos x="164" y="2"/>
                </a:cxn>
                <a:cxn ang="0">
                  <a:pos x="169" y="7"/>
                </a:cxn>
                <a:cxn ang="0">
                  <a:pos x="169" y="13"/>
                </a:cxn>
                <a:cxn ang="0">
                  <a:pos x="167" y="16"/>
                </a:cxn>
                <a:cxn ang="0">
                  <a:pos x="164" y="18"/>
                </a:cxn>
                <a:cxn ang="0">
                  <a:pos x="161" y="20"/>
                </a:cxn>
                <a:cxn ang="0">
                  <a:pos x="7" y="20"/>
                </a:cxn>
                <a:cxn ang="0">
                  <a:pos x="4" y="18"/>
                </a:cxn>
                <a:cxn ang="0">
                  <a:pos x="2" y="16"/>
                </a:cxn>
                <a:cxn ang="0">
                  <a:pos x="0" y="13"/>
                </a:cxn>
                <a:cxn ang="0">
                  <a:pos x="0" y="7"/>
                </a:cxn>
                <a:cxn ang="0">
                  <a:pos x="4" y="2"/>
                </a:cxn>
                <a:cxn ang="0">
                  <a:pos x="7" y="0"/>
                </a:cxn>
              </a:cxnLst>
              <a:rect l="0" t="0" r="r" b="b"/>
              <a:pathLst>
                <a:path w="169" h="20">
                  <a:moveTo>
                    <a:pt x="7" y="0"/>
                  </a:moveTo>
                  <a:lnTo>
                    <a:pt x="161" y="0"/>
                  </a:lnTo>
                  <a:lnTo>
                    <a:pt x="164" y="2"/>
                  </a:lnTo>
                  <a:lnTo>
                    <a:pt x="169" y="7"/>
                  </a:lnTo>
                  <a:lnTo>
                    <a:pt x="169" y="13"/>
                  </a:lnTo>
                  <a:lnTo>
                    <a:pt x="167" y="16"/>
                  </a:lnTo>
                  <a:lnTo>
                    <a:pt x="164" y="18"/>
                  </a:lnTo>
                  <a:lnTo>
                    <a:pt x="161" y="20"/>
                  </a:lnTo>
                  <a:lnTo>
                    <a:pt x="7" y="20"/>
                  </a:lnTo>
                  <a:lnTo>
                    <a:pt x="4" y="18"/>
                  </a:lnTo>
                  <a:lnTo>
                    <a:pt x="2" y="16"/>
                  </a:lnTo>
                  <a:lnTo>
                    <a:pt x="0" y="13"/>
                  </a:lnTo>
                  <a:lnTo>
                    <a:pt x="0" y="7"/>
                  </a:lnTo>
                  <a:lnTo>
                    <a:pt x="4" y="2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65" name="Freeform 26"/>
            <p:cNvSpPr>
              <a:spLocks/>
            </p:cNvSpPr>
            <p:nvPr/>
          </p:nvSpPr>
          <p:spPr bwMode="auto">
            <a:xfrm>
              <a:off x="2717528" y="5653311"/>
              <a:ext cx="268288" cy="31750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161" y="0"/>
                </a:cxn>
                <a:cxn ang="0">
                  <a:pos x="164" y="2"/>
                </a:cxn>
                <a:cxn ang="0">
                  <a:pos x="167" y="4"/>
                </a:cxn>
                <a:cxn ang="0">
                  <a:pos x="169" y="8"/>
                </a:cxn>
                <a:cxn ang="0">
                  <a:pos x="169" y="14"/>
                </a:cxn>
                <a:cxn ang="0">
                  <a:pos x="164" y="18"/>
                </a:cxn>
                <a:cxn ang="0">
                  <a:pos x="161" y="20"/>
                </a:cxn>
                <a:cxn ang="0">
                  <a:pos x="7" y="20"/>
                </a:cxn>
                <a:cxn ang="0">
                  <a:pos x="4" y="18"/>
                </a:cxn>
                <a:cxn ang="0">
                  <a:pos x="0" y="14"/>
                </a:cxn>
                <a:cxn ang="0">
                  <a:pos x="0" y="8"/>
                </a:cxn>
                <a:cxn ang="0">
                  <a:pos x="2" y="4"/>
                </a:cxn>
                <a:cxn ang="0">
                  <a:pos x="4" y="2"/>
                </a:cxn>
                <a:cxn ang="0">
                  <a:pos x="7" y="0"/>
                </a:cxn>
              </a:cxnLst>
              <a:rect l="0" t="0" r="r" b="b"/>
              <a:pathLst>
                <a:path w="169" h="20">
                  <a:moveTo>
                    <a:pt x="7" y="0"/>
                  </a:moveTo>
                  <a:lnTo>
                    <a:pt x="161" y="0"/>
                  </a:lnTo>
                  <a:lnTo>
                    <a:pt x="164" y="2"/>
                  </a:lnTo>
                  <a:lnTo>
                    <a:pt x="167" y="4"/>
                  </a:lnTo>
                  <a:lnTo>
                    <a:pt x="169" y="8"/>
                  </a:lnTo>
                  <a:lnTo>
                    <a:pt x="169" y="14"/>
                  </a:lnTo>
                  <a:lnTo>
                    <a:pt x="164" y="18"/>
                  </a:lnTo>
                  <a:lnTo>
                    <a:pt x="161" y="20"/>
                  </a:lnTo>
                  <a:lnTo>
                    <a:pt x="7" y="20"/>
                  </a:lnTo>
                  <a:lnTo>
                    <a:pt x="4" y="18"/>
                  </a:lnTo>
                  <a:lnTo>
                    <a:pt x="0" y="14"/>
                  </a:lnTo>
                  <a:lnTo>
                    <a:pt x="0" y="8"/>
                  </a:lnTo>
                  <a:lnTo>
                    <a:pt x="2" y="4"/>
                  </a:lnTo>
                  <a:lnTo>
                    <a:pt x="4" y="2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</p:grpSp>
      <p:sp>
        <p:nvSpPr>
          <p:cNvPr id="66" name="Прямоугольник 65"/>
          <p:cNvSpPr/>
          <p:nvPr/>
        </p:nvSpPr>
        <p:spPr>
          <a:xfrm>
            <a:off x="107504" y="3442575"/>
            <a:ext cx="4392488" cy="900000"/>
          </a:xfrm>
          <a:prstGeom prst="rect">
            <a:avLst/>
          </a:prstGeom>
          <a:solidFill>
            <a:srgbClr val="2F6B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57188" eaLnBrk="1" hangingPunct="1"/>
            <a:r>
              <a:rPr lang="ru-RU" altLang="ru-RU" dirty="0">
                <a:solidFill>
                  <a:schemeClr val="bg1"/>
                </a:solidFill>
                <a:cs typeface="Times New Roman" panose="02020603050405020304" pitchFamily="18" charset="0"/>
              </a:rPr>
              <a:t>Общероссийский классификатор форм собственности (ОКФС</a:t>
            </a:r>
            <a:r>
              <a:rPr lang="ru-RU" altLang="ru-RU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)</a:t>
            </a:r>
            <a:endParaRPr lang="ru-RU" altLang="ru-RU" dirty="0">
              <a:solidFill>
                <a:schemeClr val="bg1"/>
              </a:solidFill>
              <a:cs typeface="Times New Roman" panose="02020603050405020304" pitchFamily="18" charset="0"/>
            </a:endParaRPr>
          </a:p>
        </p:txBody>
      </p:sp>
      <p:grpSp>
        <p:nvGrpSpPr>
          <p:cNvPr id="53" name="Группа 720"/>
          <p:cNvGrpSpPr/>
          <p:nvPr/>
        </p:nvGrpSpPr>
        <p:grpSpPr>
          <a:xfrm>
            <a:off x="179512" y="3678318"/>
            <a:ext cx="310452" cy="354716"/>
            <a:chOff x="2625639" y="5253261"/>
            <a:chExt cx="512577" cy="623888"/>
          </a:xfrm>
          <a:solidFill>
            <a:schemeClr val="bg1"/>
          </a:solidFill>
        </p:grpSpPr>
        <p:sp>
          <p:nvSpPr>
            <p:cNvPr id="54" name="Freeform 22"/>
            <p:cNvSpPr>
              <a:spLocks/>
            </p:cNvSpPr>
            <p:nvPr/>
          </p:nvSpPr>
          <p:spPr bwMode="auto">
            <a:xfrm>
              <a:off x="2771503" y="5253261"/>
              <a:ext cx="366713" cy="4794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89" y="0"/>
                </a:cxn>
                <a:cxn ang="0">
                  <a:pos x="203" y="2"/>
                </a:cxn>
                <a:cxn ang="0">
                  <a:pos x="214" y="8"/>
                </a:cxn>
                <a:cxn ang="0">
                  <a:pos x="223" y="17"/>
                </a:cxn>
                <a:cxn ang="0">
                  <a:pos x="229" y="29"/>
                </a:cxn>
                <a:cxn ang="0">
                  <a:pos x="231" y="43"/>
                </a:cxn>
                <a:cxn ang="0">
                  <a:pos x="231" y="302"/>
                </a:cxn>
                <a:cxn ang="0">
                  <a:pos x="211" y="302"/>
                </a:cxn>
                <a:cxn ang="0">
                  <a:pos x="211" y="43"/>
                </a:cxn>
                <a:cxn ang="0">
                  <a:pos x="207" y="32"/>
                </a:cxn>
                <a:cxn ang="0">
                  <a:pos x="200" y="24"/>
                </a:cxn>
                <a:cxn ang="0">
                  <a:pos x="189" y="21"/>
                </a:cxn>
                <a:cxn ang="0">
                  <a:pos x="0" y="21"/>
                </a:cxn>
                <a:cxn ang="0">
                  <a:pos x="0" y="0"/>
                </a:cxn>
              </a:cxnLst>
              <a:rect l="0" t="0" r="r" b="b"/>
              <a:pathLst>
                <a:path w="231" h="302">
                  <a:moveTo>
                    <a:pt x="0" y="0"/>
                  </a:moveTo>
                  <a:lnTo>
                    <a:pt x="189" y="0"/>
                  </a:lnTo>
                  <a:lnTo>
                    <a:pt x="203" y="2"/>
                  </a:lnTo>
                  <a:lnTo>
                    <a:pt x="214" y="8"/>
                  </a:lnTo>
                  <a:lnTo>
                    <a:pt x="223" y="17"/>
                  </a:lnTo>
                  <a:lnTo>
                    <a:pt x="229" y="29"/>
                  </a:lnTo>
                  <a:lnTo>
                    <a:pt x="231" y="43"/>
                  </a:lnTo>
                  <a:lnTo>
                    <a:pt x="231" y="302"/>
                  </a:lnTo>
                  <a:lnTo>
                    <a:pt x="211" y="302"/>
                  </a:lnTo>
                  <a:lnTo>
                    <a:pt x="211" y="43"/>
                  </a:lnTo>
                  <a:lnTo>
                    <a:pt x="207" y="32"/>
                  </a:lnTo>
                  <a:lnTo>
                    <a:pt x="200" y="24"/>
                  </a:lnTo>
                  <a:lnTo>
                    <a:pt x="189" y="21"/>
                  </a:lnTo>
                  <a:lnTo>
                    <a:pt x="0" y="21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55" name="Freeform 23"/>
            <p:cNvSpPr>
              <a:spLocks noEditPoints="1"/>
            </p:cNvSpPr>
            <p:nvPr/>
          </p:nvSpPr>
          <p:spPr bwMode="auto">
            <a:xfrm>
              <a:off x="2625639" y="5324700"/>
              <a:ext cx="434974" cy="552449"/>
            </a:xfrm>
            <a:custGeom>
              <a:avLst/>
              <a:gdLst/>
              <a:ahLst/>
              <a:cxnLst>
                <a:cxn ang="0">
                  <a:pos x="108" y="21"/>
                </a:cxn>
                <a:cxn ang="0">
                  <a:pos x="108" y="109"/>
                </a:cxn>
                <a:cxn ang="0">
                  <a:pos x="54" y="109"/>
                </a:cxn>
                <a:cxn ang="0">
                  <a:pos x="54" y="88"/>
                </a:cxn>
                <a:cxn ang="0">
                  <a:pos x="87" y="88"/>
                </a:cxn>
                <a:cxn ang="0">
                  <a:pos x="87" y="26"/>
                </a:cxn>
                <a:cxn ang="0">
                  <a:pos x="21" y="83"/>
                </a:cxn>
                <a:cxn ang="0">
                  <a:pos x="21" y="317"/>
                </a:cxn>
                <a:cxn ang="0">
                  <a:pos x="22" y="321"/>
                </a:cxn>
                <a:cxn ang="0">
                  <a:pos x="26" y="326"/>
                </a:cxn>
                <a:cxn ang="0">
                  <a:pos x="30" y="327"/>
                </a:cxn>
                <a:cxn ang="0">
                  <a:pos x="244" y="327"/>
                </a:cxn>
                <a:cxn ang="0">
                  <a:pos x="247" y="326"/>
                </a:cxn>
                <a:cxn ang="0">
                  <a:pos x="252" y="321"/>
                </a:cxn>
                <a:cxn ang="0">
                  <a:pos x="253" y="317"/>
                </a:cxn>
                <a:cxn ang="0">
                  <a:pos x="253" y="26"/>
                </a:cxn>
                <a:cxn ang="0">
                  <a:pos x="251" y="24"/>
                </a:cxn>
                <a:cxn ang="0">
                  <a:pos x="250" y="22"/>
                </a:cxn>
                <a:cxn ang="0">
                  <a:pos x="246" y="21"/>
                </a:cxn>
                <a:cxn ang="0">
                  <a:pos x="108" y="21"/>
                </a:cxn>
                <a:cxn ang="0">
                  <a:pos x="87" y="0"/>
                </a:cxn>
                <a:cxn ang="0">
                  <a:pos x="244" y="0"/>
                </a:cxn>
                <a:cxn ang="0">
                  <a:pos x="256" y="2"/>
                </a:cxn>
                <a:cxn ang="0">
                  <a:pos x="266" y="8"/>
                </a:cxn>
                <a:cxn ang="0">
                  <a:pos x="272" y="18"/>
                </a:cxn>
                <a:cxn ang="0">
                  <a:pos x="274" y="30"/>
                </a:cxn>
                <a:cxn ang="0">
                  <a:pos x="274" y="317"/>
                </a:cxn>
                <a:cxn ang="0">
                  <a:pos x="272" y="329"/>
                </a:cxn>
                <a:cxn ang="0">
                  <a:pos x="266" y="340"/>
                </a:cxn>
                <a:cxn ang="0">
                  <a:pos x="256" y="346"/>
                </a:cxn>
                <a:cxn ang="0">
                  <a:pos x="244" y="348"/>
                </a:cxn>
                <a:cxn ang="0">
                  <a:pos x="30" y="348"/>
                </a:cxn>
                <a:cxn ang="0">
                  <a:pos x="19" y="346"/>
                </a:cxn>
                <a:cxn ang="0">
                  <a:pos x="9" y="340"/>
                </a:cxn>
                <a:cxn ang="0">
                  <a:pos x="3" y="329"/>
                </a:cxn>
                <a:cxn ang="0">
                  <a:pos x="0" y="317"/>
                </a:cxn>
                <a:cxn ang="0">
                  <a:pos x="0" y="74"/>
                </a:cxn>
                <a:cxn ang="0">
                  <a:pos x="1" y="71"/>
                </a:cxn>
                <a:cxn ang="0">
                  <a:pos x="4" y="69"/>
                </a:cxn>
                <a:cxn ang="0">
                  <a:pos x="83" y="2"/>
                </a:cxn>
                <a:cxn ang="0">
                  <a:pos x="87" y="0"/>
                </a:cxn>
              </a:cxnLst>
              <a:rect l="0" t="0" r="r" b="b"/>
              <a:pathLst>
                <a:path w="274" h="348">
                  <a:moveTo>
                    <a:pt x="108" y="21"/>
                  </a:moveTo>
                  <a:lnTo>
                    <a:pt x="108" y="109"/>
                  </a:lnTo>
                  <a:lnTo>
                    <a:pt x="54" y="109"/>
                  </a:lnTo>
                  <a:lnTo>
                    <a:pt x="54" y="88"/>
                  </a:lnTo>
                  <a:lnTo>
                    <a:pt x="87" y="88"/>
                  </a:lnTo>
                  <a:lnTo>
                    <a:pt x="87" y="26"/>
                  </a:lnTo>
                  <a:lnTo>
                    <a:pt x="21" y="83"/>
                  </a:lnTo>
                  <a:lnTo>
                    <a:pt x="21" y="317"/>
                  </a:lnTo>
                  <a:lnTo>
                    <a:pt x="22" y="321"/>
                  </a:lnTo>
                  <a:lnTo>
                    <a:pt x="26" y="326"/>
                  </a:lnTo>
                  <a:lnTo>
                    <a:pt x="30" y="327"/>
                  </a:lnTo>
                  <a:lnTo>
                    <a:pt x="244" y="327"/>
                  </a:lnTo>
                  <a:lnTo>
                    <a:pt x="247" y="326"/>
                  </a:lnTo>
                  <a:lnTo>
                    <a:pt x="252" y="321"/>
                  </a:lnTo>
                  <a:lnTo>
                    <a:pt x="253" y="317"/>
                  </a:lnTo>
                  <a:lnTo>
                    <a:pt x="253" y="26"/>
                  </a:lnTo>
                  <a:lnTo>
                    <a:pt x="251" y="24"/>
                  </a:lnTo>
                  <a:lnTo>
                    <a:pt x="250" y="22"/>
                  </a:lnTo>
                  <a:lnTo>
                    <a:pt x="246" y="21"/>
                  </a:lnTo>
                  <a:lnTo>
                    <a:pt x="108" y="21"/>
                  </a:lnTo>
                  <a:close/>
                  <a:moveTo>
                    <a:pt x="87" y="0"/>
                  </a:moveTo>
                  <a:lnTo>
                    <a:pt x="244" y="0"/>
                  </a:lnTo>
                  <a:lnTo>
                    <a:pt x="256" y="2"/>
                  </a:lnTo>
                  <a:lnTo>
                    <a:pt x="266" y="8"/>
                  </a:lnTo>
                  <a:lnTo>
                    <a:pt x="272" y="18"/>
                  </a:lnTo>
                  <a:lnTo>
                    <a:pt x="274" y="30"/>
                  </a:lnTo>
                  <a:lnTo>
                    <a:pt x="274" y="317"/>
                  </a:lnTo>
                  <a:lnTo>
                    <a:pt x="272" y="329"/>
                  </a:lnTo>
                  <a:lnTo>
                    <a:pt x="266" y="340"/>
                  </a:lnTo>
                  <a:lnTo>
                    <a:pt x="256" y="346"/>
                  </a:lnTo>
                  <a:lnTo>
                    <a:pt x="244" y="348"/>
                  </a:lnTo>
                  <a:lnTo>
                    <a:pt x="30" y="348"/>
                  </a:lnTo>
                  <a:lnTo>
                    <a:pt x="19" y="346"/>
                  </a:lnTo>
                  <a:lnTo>
                    <a:pt x="9" y="340"/>
                  </a:lnTo>
                  <a:lnTo>
                    <a:pt x="3" y="329"/>
                  </a:lnTo>
                  <a:lnTo>
                    <a:pt x="0" y="317"/>
                  </a:lnTo>
                  <a:lnTo>
                    <a:pt x="0" y="74"/>
                  </a:lnTo>
                  <a:lnTo>
                    <a:pt x="1" y="71"/>
                  </a:lnTo>
                  <a:lnTo>
                    <a:pt x="4" y="69"/>
                  </a:lnTo>
                  <a:lnTo>
                    <a:pt x="83" y="2"/>
                  </a:lnTo>
                  <a:lnTo>
                    <a:pt x="8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56" name="Freeform 24"/>
            <p:cNvSpPr>
              <a:spLocks/>
            </p:cNvSpPr>
            <p:nvPr/>
          </p:nvSpPr>
          <p:spPr bwMode="auto">
            <a:xfrm>
              <a:off x="2717528" y="5577111"/>
              <a:ext cx="268288" cy="33338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161" y="0"/>
                </a:cxn>
                <a:cxn ang="0">
                  <a:pos x="164" y="2"/>
                </a:cxn>
                <a:cxn ang="0">
                  <a:pos x="167" y="4"/>
                </a:cxn>
                <a:cxn ang="0">
                  <a:pos x="169" y="7"/>
                </a:cxn>
                <a:cxn ang="0">
                  <a:pos x="169" y="14"/>
                </a:cxn>
                <a:cxn ang="0">
                  <a:pos x="167" y="17"/>
                </a:cxn>
                <a:cxn ang="0">
                  <a:pos x="164" y="19"/>
                </a:cxn>
                <a:cxn ang="0">
                  <a:pos x="158" y="21"/>
                </a:cxn>
                <a:cxn ang="0">
                  <a:pos x="10" y="21"/>
                </a:cxn>
                <a:cxn ang="0">
                  <a:pos x="4" y="19"/>
                </a:cxn>
                <a:cxn ang="0">
                  <a:pos x="2" y="17"/>
                </a:cxn>
                <a:cxn ang="0">
                  <a:pos x="0" y="14"/>
                </a:cxn>
                <a:cxn ang="0">
                  <a:pos x="0" y="7"/>
                </a:cxn>
                <a:cxn ang="0">
                  <a:pos x="2" y="4"/>
                </a:cxn>
                <a:cxn ang="0">
                  <a:pos x="4" y="2"/>
                </a:cxn>
                <a:cxn ang="0">
                  <a:pos x="7" y="0"/>
                </a:cxn>
              </a:cxnLst>
              <a:rect l="0" t="0" r="r" b="b"/>
              <a:pathLst>
                <a:path w="169" h="21">
                  <a:moveTo>
                    <a:pt x="7" y="0"/>
                  </a:moveTo>
                  <a:lnTo>
                    <a:pt x="161" y="0"/>
                  </a:lnTo>
                  <a:lnTo>
                    <a:pt x="164" y="2"/>
                  </a:lnTo>
                  <a:lnTo>
                    <a:pt x="167" y="4"/>
                  </a:lnTo>
                  <a:lnTo>
                    <a:pt x="169" y="7"/>
                  </a:lnTo>
                  <a:lnTo>
                    <a:pt x="169" y="14"/>
                  </a:lnTo>
                  <a:lnTo>
                    <a:pt x="167" y="17"/>
                  </a:lnTo>
                  <a:lnTo>
                    <a:pt x="164" y="19"/>
                  </a:lnTo>
                  <a:lnTo>
                    <a:pt x="158" y="21"/>
                  </a:lnTo>
                  <a:lnTo>
                    <a:pt x="10" y="21"/>
                  </a:lnTo>
                  <a:lnTo>
                    <a:pt x="4" y="19"/>
                  </a:lnTo>
                  <a:lnTo>
                    <a:pt x="2" y="17"/>
                  </a:lnTo>
                  <a:lnTo>
                    <a:pt x="0" y="14"/>
                  </a:lnTo>
                  <a:lnTo>
                    <a:pt x="0" y="7"/>
                  </a:lnTo>
                  <a:lnTo>
                    <a:pt x="2" y="4"/>
                  </a:lnTo>
                  <a:lnTo>
                    <a:pt x="4" y="2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57" name="Freeform 25"/>
            <p:cNvSpPr>
              <a:spLocks/>
            </p:cNvSpPr>
            <p:nvPr/>
          </p:nvSpPr>
          <p:spPr bwMode="auto">
            <a:xfrm>
              <a:off x="2717528" y="5729511"/>
              <a:ext cx="268288" cy="31750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161" y="0"/>
                </a:cxn>
                <a:cxn ang="0">
                  <a:pos x="164" y="2"/>
                </a:cxn>
                <a:cxn ang="0">
                  <a:pos x="169" y="7"/>
                </a:cxn>
                <a:cxn ang="0">
                  <a:pos x="169" y="13"/>
                </a:cxn>
                <a:cxn ang="0">
                  <a:pos x="167" y="16"/>
                </a:cxn>
                <a:cxn ang="0">
                  <a:pos x="164" y="18"/>
                </a:cxn>
                <a:cxn ang="0">
                  <a:pos x="161" y="20"/>
                </a:cxn>
                <a:cxn ang="0">
                  <a:pos x="7" y="20"/>
                </a:cxn>
                <a:cxn ang="0">
                  <a:pos x="4" y="18"/>
                </a:cxn>
                <a:cxn ang="0">
                  <a:pos x="2" y="16"/>
                </a:cxn>
                <a:cxn ang="0">
                  <a:pos x="0" y="13"/>
                </a:cxn>
                <a:cxn ang="0">
                  <a:pos x="0" y="7"/>
                </a:cxn>
                <a:cxn ang="0">
                  <a:pos x="4" y="2"/>
                </a:cxn>
                <a:cxn ang="0">
                  <a:pos x="7" y="0"/>
                </a:cxn>
              </a:cxnLst>
              <a:rect l="0" t="0" r="r" b="b"/>
              <a:pathLst>
                <a:path w="169" h="20">
                  <a:moveTo>
                    <a:pt x="7" y="0"/>
                  </a:moveTo>
                  <a:lnTo>
                    <a:pt x="161" y="0"/>
                  </a:lnTo>
                  <a:lnTo>
                    <a:pt x="164" y="2"/>
                  </a:lnTo>
                  <a:lnTo>
                    <a:pt x="169" y="7"/>
                  </a:lnTo>
                  <a:lnTo>
                    <a:pt x="169" y="13"/>
                  </a:lnTo>
                  <a:lnTo>
                    <a:pt x="167" y="16"/>
                  </a:lnTo>
                  <a:lnTo>
                    <a:pt x="164" y="18"/>
                  </a:lnTo>
                  <a:lnTo>
                    <a:pt x="161" y="20"/>
                  </a:lnTo>
                  <a:lnTo>
                    <a:pt x="7" y="20"/>
                  </a:lnTo>
                  <a:lnTo>
                    <a:pt x="4" y="18"/>
                  </a:lnTo>
                  <a:lnTo>
                    <a:pt x="2" y="16"/>
                  </a:lnTo>
                  <a:lnTo>
                    <a:pt x="0" y="13"/>
                  </a:lnTo>
                  <a:lnTo>
                    <a:pt x="0" y="7"/>
                  </a:lnTo>
                  <a:lnTo>
                    <a:pt x="4" y="2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58" name="Freeform 26"/>
            <p:cNvSpPr>
              <a:spLocks/>
            </p:cNvSpPr>
            <p:nvPr/>
          </p:nvSpPr>
          <p:spPr bwMode="auto">
            <a:xfrm>
              <a:off x="2717528" y="5653311"/>
              <a:ext cx="268288" cy="31750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161" y="0"/>
                </a:cxn>
                <a:cxn ang="0">
                  <a:pos x="164" y="2"/>
                </a:cxn>
                <a:cxn ang="0">
                  <a:pos x="167" y="4"/>
                </a:cxn>
                <a:cxn ang="0">
                  <a:pos x="169" y="8"/>
                </a:cxn>
                <a:cxn ang="0">
                  <a:pos x="169" y="14"/>
                </a:cxn>
                <a:cxn ang="0">
                  <a:pos x="164" y="18"/>
                </a:cxn>
                <a:cxn ang="0">
                  <a:pos x="161" y="20"/>
                </a:cxn>
                <a:cxn ang="0">
                  <a:pos x="7" y="20"/>
                </a:cxn>
                <a:cxn ang="0">
                  <a:pos x="4" y="18"/>
                </a:cxn>
                <a:cxn ang="0">
                  <a:pos x="0" y="14"/>
                </a:cxn>
                <a:cxn ang="0">
                  <a:pos x="0" y="8"/>
                </a:cxn>
                <a:cxn ang="0">
                  <a:pos x="2" y="4"/>
                </a:cxn>
                <a:cxn ang="0">
                  <a:pos x="4" y="2"/>
                </a:cxn>
                <a:cxn ang="0">
                  <a:pos x="7" y="0"/>
                </a:cxn>
              </a:cxnLst>
              <a:rect l="0" t="0" r="r" b="b"/>
              <a:pathLst>
                <a:path w="169" h="20">
                  <a:moveTo>
                    <a:pt x="7" y="0"/>
                  </a:moveTo>
                  <a:lnTo>
                    <a:pt x="161" y="0"/>
                  </a:lnTo>
                  <a:lnTo>
                    <a:pt x="164" y="2"/>
                  </a:lnTo>
                  <a:lnTo>
                    <a:pt x="167" y="4"/>
                  </a:lnTo>
                  <a:lnTo>
                    <a:pt x="169" y="8"/>
                  </a:lnTo>
                  <a:lnTo>
                    <a:pt x="169" y="14"/>
                  </a:lnTo>
                  <a:lnTo>
                    <a:pt x="164" y="18"/>
                  </a:lnTo>
                  <a:lnTo>
                    <a:pt x="161" y="20"/>
                  </a:lnTo>
                  <a:lnTo>
                    <a:pt x="7" y="20"/>
                  </a:lnTo>
                  <a:lnTo>
                    <a:pt x="4" y="18"/>
                  </a:lnTo>
                  <a:lnTo>
                    <a:pt x="0" y="14"/>
                  </a:lnTo>
                  <a:lnTo>
                    <a:pt x="0" y="8"/>
                  </a:lnTo>
                  <a:lnTo>
                    <a:pt x="2" y="4"/>
                  </a:lnTo>
                  <a:lnTo>
                    <a:pt x="4" y="2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</p:grpSp>
      <p:grpSp>
        <p:nvGrpSpPr>
          <p:cNvPr id="67" name="Группа 720"/>
          <p:cNvGrpSpPr/>
          <p:nvPr/>
        </p:nvGrpSpPr>
        <p:grpSpPr>
          <a:xfrm>
            <a:off x="179512" y="4759988"/>
            <a:ext cx="310452" cy="354716"/>
            <a:chOff x="2625639" y="5253261"/>
            <a:chExt cx="512577" cy="623888"/>
          </a:xfrm>
          <a:solidFill>
            <a:schemeClr val="bg1"/>
          </a:solidFill>
        </p:grpSpPr>
        <p:sp>
          <p:nvSpPr>
            <p:cNvPr id="68" name="Freeform 22"/>
            <p:cNvSpPr>
              <a:spLocks/>
            </p:cNvSpPr>
            <p:nvPr/>
          </p:nvSpPr>
          <p:spPr bwMode="auto">
            <a:xfrm>
              <a:off x="2771503" y="5253261"/>
              <a:ext cx="366713" cy="4794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89" y="0"/>
                </a:cxn>
                <a:cxn ang="0">
                  <a:pos x="203" y="2"/>
                </a:cxn>
                <a:cxn ang="0">
                  <a:pos x="214" y="8"/>
                </a:cxn>
                <a:cxn ang="0">
                  <a:pos x="223" y="17"/>
                </a:cxn>
                <a:cxn ang="0">
                  <a:pos x="229" y="29"/>
                </a:cxn>
                <a:cxn ang="0">
                  <a:pos x="231" y="43"/>
                </a:cxn>
                <a:cxn ang="0">
                  <a:pos x="231" y="302"/>
                </a:cxn>
                <a:cxn ang="0">
                  <a:pos x="211" y="302"/>
                </a:cxn>
                <a:cxn ang="0">
                  <a:pos x="211" y="43"/>
                </a:cxn>
                <a:cxn ang="0">
                  <a:pos x="207" y="32"/>
                </a:cxn>
                <a:cxn ang="0">
                  <a:pos x="200" y="24"/>
                </a:cxn>
                <a:cxn ang="0">
                  <a:pos x="189" y="21"/>
                </a:cxn>
                <a:cxn ang="0">
                  <a:pos x="0" y="21"/>
                </a:cxn>
                <a:cxn ang="0">
                  <a:pos x="0" y="0"/>
                </a:cxn>
              </a:cxnLst>
              <a:rect l="0" t="0" r="r" b="b"/>
              <a:pathLst>
                <a:path w="231" h="302">
                  <a:moveTo>
                    <a:pt x="0" y="0"/>
                  </a:moveTo>
                  <a:lnTo>
                    <a:pt x="189" y="0"/>
                  </a:lnTo>
                  <a:lnTo>
                    <a:pt x="203" y="2"/>
                  </a:lnTo>
                  <a:lnTo>
                    <a:pt x="214" y="8"/>
                  </a:lnTo>
                  <a:lnTo>
                    <a:pt x="223" y="17"/>
                  </a:lnTo>
                  <a:lnTo>
                    <a:pt x="229" y="29"/>
                  </a:lnTo>
                  <a:lnTo>
                    <a:pt x="231" y="43"/>
                  </a:lnTo>
                  <a:lnTo>
                    <a:pt x="231" y="302"/>
                  </a:lnTo>
                  <a:lnTo>
                    <a:pt x="211" y="302"/>
                  </a:lnTo>
                  <a:lnTo>
                    <a:pt x="211" y="43"/>
                  </a:lnTo>
                  <a:lnTo>
                    <a:pt x="207" y="32"/>
                  </a:lnTo>
                  <a:lnTo>
                    <a:pt x="200" y="24"/>
                  </a:lnTo>
                  <a:lnTo>
                    <a:pt x="189" y="21"/>
                  </a:lnTo>
                  <a:lnTo>
                    <a:pt x="0" y="21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69" name="Freeform 23"/>
            <p:cNvSpPr>
              <a:spLocks noEditPoints="1"/>
            </p:cNvSpPr>
            <p:nvPr/>
          </p:nvSpPr>
          <p:spPr bwMode="auto">
            <a:xfrm>
              <a:off x="2625639" y="5324700"/>
              <a:ext cx="434974" cy="552449"/>
            </a:xfrm>
            <a:custGeom>
              <a:avLst/>
              <a:gdLst/>
              <a:ahLst/>
              <a:cxnLst>
                <a:cxn ang="0">
                  <a:pos x="108" y="21"/>
                </a:cxn>
                <a:cxn ang="0">
                  <a:pos x="108" y="109"/>
                </a:cxn>
                <a:cxn ang="0">
                  <a:pos x="54" y="109"/>
                </a:cxn>
                <a:cxn ang="0">
                  <a:pos x="54" y="88"/>
                </a:cxn>
                <a:cxn ang="0">
                  <a:pos x="87" y="88"/>
                </a:cxn>
                <a:cxn ang="0">
                  <a:pos x="87" y="26"/>
                </a:cxn>
                <a:cxn ang="0">
                  <a:pos x="21" y="83"/>
                </a:cxn>
                <a:cxn ang="0">
                  <a:pos x="21" y="317"/>
                </a:cxn>
                <a:cxn ang="0">
                  <a:pos x="22" y="321"/>
                </a:cxn>
                <a:cxn ang="0">
                  <a:pos x="26" y="326"/>
                </a:cxn>
                <a:cxn ang="0">
                  <a:pos x="30" y="327"/>
                </a:cxn>
                <a:cxn ang="0">
                  <a:pos x="244" y="327"/>
                </a:cxn>
                <a:cxn ang="0">
                  <a:pos x="247" y="326"/>
                </a:cxn>
                <a:cxn ang="0">
                  <a:pos x="252" y="321"/>
                </a:cxn>
                <a:cxn ang="0">
                  <a:pos x="253" y="317"/>
                </a:cxn>
                <a:cxn ang="0">
                  <a:pos x="253" y="26"/>
                </a:cxn>
                <a:cxn ang="0">
                  <a:pos x="251" y="24"/>
                </a:cxn>
                <a:cxn ang="0">
                  <a:pos x="250" y="22"/>
                </a:cxn>
                <a:cxn ang="0">
                  <a:pos x="246" y="21"/>
                </a:cxn>
                <a:cxn ang="0">
                  <a:pos x="108" y="21"/>
                </a:cxn>
                <a:cxn ang="0">
                  <a:pos x="87" y="0"/>
                </a:cxn>
                <a:cxn ang="0">
                  <a:pos x="244" y="0"/>
                </a:cxn>
                <a:cxn ang="0">
                  <a:pos x="256" y="2"/>
                </a:cxn>
                <a:cxn ang="0">
                  <a:pos x="266" y="8"/>
                </a:cxn>
                <a:cxn ang="0">
                  <a:pos x="272" y="18"/>
                </a:cxn>
                <a:cxn ang="0">
                  <a:pos x="274" y="30"/>
                </a:cxn>
                <a:cxn ang="0">
                  <a:pos x="274" y="317"/>
                </a:cxn>
                <a:cxn ang="0">
                  <a:pos x="272" y="329"/>
                </a:cxn>
                <a:cxn ang="0">
                  <a:pos x="266" y="340"/>
                </a:cxn>
                <a:cxn ang="0">
                  <a:pos x="256" y="346"/>
                </a:cxn>
                <a:cxn ang="0">
                  <a:pos x="244" y="348"/>
                </a:cxn>
                <a:cxn ang="0">
                  <a:pos x="30" y="348"/>
                </a:cxn>
                <a:cxn ang="0">
                  <a:pos x="19" y="346"/>
                </a:cxn>
                <a:cxn ang="0">
                  <a:pos x="9" y="340"/>
                </a:cxn>
                <a:cxn ang="0">
                  <a:pos x="3" y="329"/>
                </a:cxn>
                <a:cxn ang="0">
                  <a:pos x="0" y="317"/>
                </a:cxn>
                <a:cxn ang="0">
                  <a:pos x="0" y="74"/>
                </a:cxn>
                <a:cxn ang="0">
                  <a:pos x="1" y="71"/>
                </a:cxn>
                <a:cxn ang="0">
                  <a:pos x="4" y="69"/>
                </a:cxn>
                <a:cxn ang="0">
                  <a:pos x="83" y="2"/>
                </a:cxn>
                <a:cxn ang="0">
                  <a:pos x="87" y="0"/>
                </a:cxn>
              </a:cxnLst>
              <a:rect l="0" t="0" r="r" b="b"/>
              <a:pathLst>
                <a:path w="274" h="348">
                  <a:moveTo>
                    <a:pt x="108" y="21"/>
                  </a:moveTo>
                  <a:lnTo>
                    <a:pt x="108" y="109"/>
                  </a:lnTo>
                  <a:lnTo>
                    <a:pt x="54" y="109"/>
                  </a:lnTo>
                  <a:lnTo>
                    <a:pt x="54" y="88"/>
                  </a:lnTo>
                  <a:lnTo>
                    <a:pt x="87" y="88"/>
                  </a:lnTo>
                  <a:lnTo>
                    <a:pt x="87" y="26"/>
                  </a:lnTo>
                  <a:lnTo>
                    <a:pt x="21" y="83"/>
                  </a:lnTo>
                  <a:lnTo>
                    <a:pt x="21" y="317"/>
                  </a:lnTo>
                  <a:lnTo>
                    <a:pt x="22" y="321"/>
                  </a:lnTo>
                  <a:lnTo>
                    <a:pt x="26" y="326"/>
                  </a:lnTo>
                  <a:lnTo>
                    <a:pt x="30" y="327"/>
                  </a:lnTo>
                  <a:lnTo>
                    <a:pt x="244" y="327"/>
                  </a:lnTo>
                  <a:lnTo>
                    <a:pt x="247" y="326"/>
                  </a:lnTo>
                  <a:lnTo>
                    <a:pt x="252" y="321"/>
                  </a:lnTo>
                  <a:lnTo>
                    <a:pt x="253" y="317"/>
                  </a:lnTo>
                  <a:lnTo>
                    <a:pt x="253" y="26"/>
                  </a:lnTo>
                  <a:lnTo>
                    <a:pt x="251" y="24"/>
                  </a:lnTo>
                  <a:lnTo>
                    <a:pt x="250" y="22"/>
                  </a:lnTo>
                  <a:lnTo>
                    <a:pt x="246" y="21"/>
                  </a:lnTo>
                  <a:lnTo>
                    <a:pt x="108" y="21"/>
                  </a:lnTo>
                  <a:close/>
                  <a:moveTo>
                    <a:pt x="87" y="0"/>
                  </a:moveTo>
                  <a:lnTo>
                    <a:pt x="244" y="0"/>
                  </a:lnTo>
                  <a:lnTo>
                    <a:pt x="256" y="2"/>
                  </a:lnTo>
                  <a:lnTo>
                    <a:pt x="266" y="8"/>
                  </a:lnTo>
                  <a:lnTo>
                    <a:pt x="272" y="18"/>
                  </a:lnTo>
                  <a:lnTo>
                    <a:pt x="274" y="30"/>
                  </a:lnTo>
                  <a:lnTo>
                    <a:pt x="274" y="317"/>
                  </a:lnTo>
                  <a:lnTo>
                    <a:pt x="272" y="329"/>
                  </a:lnTo>
                  <a:lnTo>
                    <a:pt x="266" y="340"/>
                  </a:lnTo>
                  <a:lnTo>
                    <a:pt x="256" y="346"/>
                  </a:lnTo>
                  <a:lnTo>
                    <a:pt x="244" y="348"/>
                  </a:lnTo>
                  <a:lnTo>
                    <a:pt x="30" y="348"/>
                  </a:lnTo>
                  <a:lnTo>
                    <a:pt x="19" y="346"/>
                  </a:lnTo>
                  <a:lnTo>
                    <a:pt x="9" y="340"/>
                  </a:lnTo>
                  <a:lnTo>
                    <a:pt x="3" y="329"/>
                  </a:lnTo>
                  <a:lnTo>
                    <a:pt x="0" y="317"/>
                  </a:lnTo>
                  <a:lnTo>
                    <a:pt x="0" y="74"/>
                  </a:lnTo>
                  <a:lnTo>
                    <a:pt x="1" y="71"/>
                  </a:lnTo>
                  <a:lnTo>
                    <a:pt x="4" y="69"/>
                  </a:lnTo>
                  <a:lnTo>
                    <a:pt x="83" y="2"/>
                  </a:lnTo>
                  <a:lnTo>
                    <a:pt x="8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70" name="Freeform 24"/>
            <p:cNvSpPr>
              <a:spLocks/>
            </p:cNvSpPr>
            <p:nvPr/>
          </p:nvSpPr>
          <p:spPr bwMode="auto">
            <a:xfrm>
              <a:off x="2717528" y="5577111"/>
              <a:ext cx="268288" cy="33338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161" y="0"/>
                </a:cxn>
                <a:cxn ang="0">
                  <a:pos x="164" y="2"/>
                </a:cxn>
                <a:cxn ang="0">
                  <a:pos x="167" y="4"/>
                </a:cxn>
                <a:cxn ang="0">
                  <a:pos x="169" y="7"/>
                </a:cxn>
                <a:cxn ang="0">
                  <a:pos x="169" y="14"/>
                </a:cxn>
                <a:cxn ang="0">
                  <a:pos x="167" y="17"/>
                </a:cxn>
                <a:cxn ang="0">
                  <a:pos x="164" y="19"/>
                </a:cxn>
                <a:cxn ang="0">
                  <a:pos x="158" y="21"/>
                </a:cxn>
                <a:cxn ang="0">
                  <a:pos x="10" y="21"/>
                </a:cxn>
                <a:cxn ang="0">
                  <a:pos x="4" y="19"/>
                </a:cxn>
                <a:cxn ang="0">
                  <a:pos x="2" y="17"/>
                </a:cxn>
                <a:cxn ang="0">
                  <a:pos x="0" y="14"/>
                </a:cxn>
                <a:cxn ang="0">
                  <a:pos x="0" y="7"/>
                </a:cxn>
                <a:cxn ang="0">
                  <a:pos x="2" y="4"/>
                </a:cxn>
                <a:cxn ang="0">
                  <a:pos x="4" y="2"/>
                </a:cxn>
                <a:cxn ang="0">
                  <a:pos x="7" y="0"/>
                </a:cxn>
              </a:cxnLst>
              <a:rect l="0" t="0" r="r" b="b"/>
              <a:pathLst>
                <a:path w="169" h="21">
                  <a:moveTo>
                    <a:pt x="7" y="0"/>
                  </a:moveTo>
                  <a:lnTo>
                    <a:pt x="161" y="0"/>
                  </a:lnTo>
                  <a:lnTo>
                    <a:pt x="164" y="2"/>
                  </a:lnTo>
                  <a:lnTo>
                    <a:pt x="167" y="4"/>
                  </a:lnTo>
                  <a:lnTo>
                    <a:pt x="169" y="7"/>
                  </a:lnTo>
                  <a:lnTo>
                    <a:pt x="169" y="14"/>
                  </a:lnTo>
                  <a:lnTo>
                    <a:pt x="167" y="17"/>
                  </a:lnTo>
                  <a:lnTo>
                    <a:pt x="164" y="19"/>
                  </a:lnTo>
                  <a:lnTo>
                    <a:pt x="158" y="21"/>
                  </a:lnTo>
                  <a:lnTo>
                    <a:pt x="10" y="21"/>
                  </a:lnTo>
                  <a:lnTo>
                    <a:pt x="4" y="19"/>
                  </a:lnTo>
                  <a:lnTo>
                    <a:pt x="2" y="17"/>
                  </a:lnTo>
                  <a:lnTo>
                    <a:pt x="0" y="14"/>
                  </a:lnTo>
                  <a:lnTo>
                    <a:pt x="0" y="7"/>
                  </a:lnTo>
                  <a:lnTo>
                    <a:pt x="2" y="4"/>
                  </a:lnTo>
                  <a:lnTo>
                    <a:pt x="4" y="2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71" name="Freeform 25"/>
            <p:cNvSpPr>
              <a:spLocks/>
            </p:cNvSpPr>
            <p:nvPr/>
          </p:nvSpPr>
          <p:spPr bwMode="auto">
            <a:xfrm>
              <a:off x="2717528" y="5729511"/>
              <a:ext cx="268288" cy="31750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161" y="0"/>
                </a:cxn>
                <a:cxn ang="0">
                  <a:pos x="164" y="2"/>
                </a:cxn>
                <a:cxn ang="0">
                  <a:pos x="169" y="7"/>
                </a:cxn>
                <a:cxn ang="0">
                  <a:pos x="169" y="13"/>
                </a:cxn>
                <a:cxn ang="0">
                  <a:pos x="167" y="16"/>
                </a:cxn>
                <a:cxn ang="0">
                  <a:pos x="164" y="18"/>
                </a:cxn>
                <a:cxn ang="0">
                  <a:pos x="161" y="20"/>
                </a:cxn>
                <a:cxn ang="0">
                  <a:pos x="7" y="20"/>
                </a:cxn>
                <a:cxn ang="0">
                  <a:pos x="4" y="18"/>
                </a:cxn>
                <a:cxn ang="0">
                  <a:pos x="2" y="16"/>
                </a:cxn>
                <a:cxn ang="0">
                  <a:pos x="0" y="13"/>
                </a:cxn>
                <a:cxn ang="0">
                  <a:pos x="0" y="7"/>
                </a:cxn>
                <a:cxn ang="0">
                  <a:pos x="4" y="2"/>
                </a:cxn>
                <a:cxn ang="0">
                  <a:pos x="7" y="0"/>
                </a:cxn>
              </a:cxnLst>
              <a:rect l="0" t="0" r="r" b="b"/>
              <a:pathLst>
                <a:path w="169" h="20">
                  <a:moveTo>
                    <a:pt x="7" y="0"/>
                  </a:moveTo>
                  <a:lnTo>
                    <a:pt x="161" y="0"/>
                  </a:lnTo>
                  <a:lnTo>
                    <a:pt x="164" y="2"/>
                  </a:lnTo>
                  <a:lnTo>
                    <a:pt x="169" y="7"/>
                  </a:lnTo>
                  <a:lnTo>
                    <a:pt x="169" y="13"/>
                  </a:lnTo>
                  <a:lnTo>
                    <a:pt x="167" y="16"/>
                  </a:lnTo>
                  <a:lnTo>
                    <a:pt x="164" y="18"/>
                  </a:lnTo>
                  <a:lnTo>
                    <a:pt x="161" y="20"/>
                  </a:lnTo>
                  <a:lnTo>
                    <a:pt x="7" y="20"/>
                  </a:lnTo>
                  <a:lnTo>
                    <a:pt x="4" y="18"/>
                  </a:lnTo>
                  <a:lnTo>
                    <a:pt x="2" y="16"/>
                  </a:lnTo>
                  <a:lnTo>
                    <a:pt x="0" y="13"/>
                  </a:lnTo>
                  <a:lnTo>
                    <a:pt x="0" y="7"/>
                  </a:lnTo>
                  <a:lnTo>
                    <a:pt x="4" y="2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72" name="Freeform 26"/>
            <p:cNvSpPr>
              <a:spLocks/>
            </p:cNvSpPr>
            <p:nvPr/>
          </p:nvSpPr>
          <p:spPr bwMode="auto">
            <a:xfrm>
              <a:off x="2717528" y="5653311"/>
              <a:ext cx="268288" cy="31750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161" y="0"/>
                </a:cxn>
                <a:cxn ang="0">
                  <a:pos x="164" y="2"/>
                </a:cxn>
                <a:cxn ang="0">
                  <a:pos x="167" y="4"/>
                </a:cxn>
                <a:cxn ang="0">
                  <a:pos x="169" y="8"/>
                </a:cxn>
                <a:cxn ang="0">
                  <a:pos x="169" y="14"/>
                </a:cxn>
                <a:cxn ang="0">
                  <a:pos x="164" y="18"/>
                </a:cxn>
                <a:cxn ang="0">
                  <a:pos x="161" y="20"/>
                </a:cxn>
                <a:cxn ang="0">
                  <a:pos x="7" y="20"/>
                </a:cxn>
                <a:cxn ang="0">
                  <a:pos x="4" y="18"/>
                </a:cxn>
                <a:cxn ang="0">
                  <a:pos x="0" y="14"/>
                </a:cxn>
                <a:cxn ang="0">
                  <a:pos x="0" y="8"/>
                </a:cxn>
                <a:cxn ang="0">
                  <a:pos x="2" y="4"/>
                </a:cxn>
                <a:cxn ang="0">
                  <a:pos x="4" y="2"/>
                </a:cxn>
                <a:cxn ang="0">
                  <a:pos x="7" y="0"/>
                </a:cxn>
              </a:cxnLst>
              <a:rect l="0" t="0" r="r" b="b"/>
              <a:pathLst>
                <a:path w="169" h="20">
                  <a:moveTo>
                    <a:pt x="7" y="0"/>
                  </a:moveTo>
                  <a:lnTo>
                    <a:pt x="161" y="0"/>
                  </a:lnTo>
                  <a:lnTo>
                    <a:pt x="164" y="2"/>
                  </a:lnTo>
                  <a:lnTo>
                    <a:pt x="167" y="4"/>
                  </a:lnTo>
                  <a:lnTo>
                    <a:pt x="169" y="8"/>
                  </a:lnTo>
                  <a:lnTo>
                    <a:pt x="169" y="14"/>
                  </a:lnTo>
                  <a:lnTo>
                    <a:pt x="164" y="18"/>
                  </a:lnTo>
                  <a:lnTo>
                    <a:pt x="161" y="20"/>
                  </a:lnTo>
                  <a:lnTo>
                    <a:pt x="7" y="20"/>
                  </a:lnTo>
                  <a:lnTo>
                    <a:pt x="4" y="18"/>
                  </a:lnTo>
                  <a:lnTo>
                    <a:pt x="0" y="14"/>
                  </a:lnTo>
                  <a:lnTo>
                    <a:pt x="0" y="8"/>
                  </a:lnTo>
                  <a:lnTo>
                    <a:pt x="2" y="4"/>
                  </a:lnTo>
                  <a:lnTo>
                    <a:pt x="4" y="2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</p:grpSp>
      <p:sp>
        <p:nvSpPr>
          <p:cNvPr id="73" name="Прямоугольник 72"/>
          <p:cNvSpPr/>
          <p:nvPr/>
        </p:nvSpPr>
        <p:spPr>
          <a:xfrm>
            <a:off x="4644008" y="4522575"/>
            <a:ext cx="4392488" cy="900000"/>
          </a:xfrm>
          <a:prstGeom prst="rect">
            <a:avLst/>
          </a:prstGeom>
          <a:solidFill>
            <a:srgbClr val="2F6B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58775" eaLnBrk="1" hangingPunct="1"/>
            <a:r>
              <a:rPr lang="ru-RU" altLang="ru-RU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Федеральная </a:t>
            </a:r>
            <a:r>
              <a:rPr lang="ru-RU" altLang="ru-RU" dirty="0">
                <a:solidFill>
                  <a:schemeClr val="bg1"/>
                </a:solidFill>
                <a:cs typeface="Times New Roman" panose="02020603050405020304" pitchFamily="18" charset="0"/>
              </a:rPr>
              <a:t>информационная адресная система (ФИАС</a:t>
            </a:r>
            <a:r>
              <a:rPr lang="ru-RU" altLang="ru-RU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)</a:t>
            </a:r>
          </a:p>
          <a:p>
            <a:pPr marL="358775" eaLnBrk="1" hangingPunct="1"/>
            <a:r>
              <a:rPr lang="ru-RU" altLang="ru-RU" i="1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После ввода в эксплуатацию</a:t>
            </a:r>
            <a:endParaRPr lang="ru-RU" altLang="ru-RU" i="1" dirty="0">
              <a:solidFill>
                <a:schemeClr val="bg1"/>
              </a:solidFill>
              <a:cs typeface="Times New Roman" panose="02020603050405020304" pitchFamily="18" charset="0"/>
            </a:endParaRPr>
          </a:p>
        </p:txBody>
      </p:sp>
      <p:grpSp>
        <p:nvGrpSpPr>
          <p:cNvPr id="74" name="Группа 720"/>
          <p:cNvGrpSpPr/>
          <p:nvPr/>
        </p:nvGrpSpPr>
        <p:grpSpPr>
          <a:xfrm>
            <a:off x="4720716" y="4759988"/>
            <a:ext cx="305758" cy="354716"/>
            <a:chOff x="2633390" y="5253261"/>
            <a:chExt cx="504826" cy="623888"/>
          </a:xfrm>
          <a:solidFill>
            <a:schemeClr val="bg1"/>
          </a:solidFill>
        </p:grpSpPr>
        <p:sp>
          <p:nvSpPr>
            <p:cNvPr id="75" name="Freeform 22"/>
            <p:cNvSpPr>
              <a:spLocks/>
            </p:cNvSpPr>
            <p:nvPr/>
          </p:nvSpPr>
          <p:spPr bwMode="auto">
            <a:xfrm>
              <a:off x="2771503" y="5253261"/>
              <a:ext cx="366713" cy="4794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89" y="0"/>
                </a:cxn>
                <a:cxn ang="0">
                  <a:pos x="203" y="2"/>
                </a:cxn>
                <a:cxn ang="0">
                  <a:pos x="214" y="8"/>
                </a:cxn>
                <a:cxn ang="0">
                  <a:pos x="223" y="17"/>
                </a:cxn>
                <a:cxn ang="0">
                  <a:pos x="229" y="29"/>
                </a:cxn>
                <a:cxn ang="0">
                  <a:pos x="231" y="43"/>
                </a:cxn>
                <a:cxn ang="0">
                  <a:pos x="231" y="302"/>
                </a:cxn>
                <a:cxn ang="0">
                  <a:pos x="211" y="302"/>
                </a:cxn>
                <a:cxn ang="0">
                  <a:pos x="211" y="43"/>
                </a:cxn>
                <a:cxn ang="0">
                  <a:pos x="207" y="32"/>
                </a:cxn>
                <a:cxn ang="0">
                  <a:pos x="200" y="24"/>
                </a:cxn>
                <a:cxn ang="0">
                  <a:pos x="189" y="21"/>
                </a:cxn>
                <a:cxn ang="0">
                  <a:pos x="0" y="21"/>
                </a:cxn>
                <a:cxn ang="0">
                  <a:pos x="0" y="0"/>
                </a:cxn>
              </a:cxnLst>
              <a:rect l="0" t="0" r="r" b="b"/>
              <a:pathLst>
                <a:path w="231" h="302">
                  <a:moveTo>
                    <a:pt x="0" y="0"/>
                  </a:moveTo>
                  <a:lnTo>
                    <a:pt x="189" y="0"/>
                  </a:lnTo>
                  <a:lnTo>
                    <a:pt x="203" y="2"/>
                  </a:lnTo>
                  <a:lnTo>
                    <a:pt x="214" y="8"/>
                  </a:lnTo>
                  <a:lnTo>
                    <a:pt x="223" y="17"/>
                  </a:lnTo>
                  <a:lnTo>
                    <a:pt x="229" y="29"/>
                  </a:lnTo>
                  <a:lnTo>
                    <a:pt x="231" y="43"/>
                  </a:lnTo>
                  <a:lnTo>
                    <a:pt x="231" y="302"/>
                  </a:lnTo>
                  <a:lnTo>
                    <a:pt x="211" y="302"/>
                  </a:lnTo>
                  <a:lnTo>
                    <a:pt x="211" y="43"/>
                  </a:lnTo>
                  <a:lnTo>
                    <a:pt x="207" y="32"/>
                  </a:lnTo>
                  <a:lnTo>
                    <a:pt x="200" y="24"/>
                  </a:lnTo>
                  <a:lnTo>
                    <a:pt x="189" y="21"/>
                  </a:lnTo>
                  <a:lnTo>
                    <a:pt x="0" y="21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76" name="Freeform 23"/>
            <p:cNvSpPr>
              <a:spLocks noEditPoints="1"/>
            </p:cNvSpPr>
            <p:nvPr/>
          </p:nvSpPr>
          <p:spPr bwMode="auto">
            <a:xfrm>
              <a:off x="2633390" y="5324699"/>
              <a:ext cx="434975" cy="552450"/>
            </a:xfrm>
            <a:custGeom>
              <a:avLst/>
              <a:gdLst/>
              <a:ahLst/>
              <a:cxnLst>
                <a:cxn ang="0">
                  <a:pos x="108" y="21"/>
                </a:cxn>
                <a:cxn ang="0">
                  <a:pos x="108" y="109"/>
                </a:cxn>
                <a:cxn ang="0">
                  <a:pos x="54" y="109"/>
                </a:cxn>
                <a:cxn ang="0">
                  <a:pos x="54" y="88"/>
                </a:cxn>
                <a:cxn ang="0">
                  <a:pos x="87" y="88"/>
                </a:cxn>
                <a:cxn ang="0">
                  <a:pos x="87" y="26"/>
                </a:cxn>
                <a:cxn ang="0">
                  <a:pos x="21" y="83"/>
                </a:cxn>
                <a:cxn ang="0">
                  <a:pos x="21" y="317"/>
                </a:cxn>
                <a:cxn ang="0">
                  <a:pos x="22" y="321"/>
                </a:cxn>
                <a:cxn ang="0">
                  <a:pos x="26" y="326"/>
                </a:cxn>
                <a:cxn ang="0">
                  <a:pos x="30" y="327"/>
                </a:cxn>
                <a:cxn ang="0">
                  <a:pos x="244" y="327"/>
                </a:cxn>
                <a:cxn ang="0">
                  <a:pos x="247" y="326"/>
                </a:cxn>
                <a:cxn ang="0">
                  <a:pos x="252" y="321"/>
                </a:cxn>
                <a:cxn ang="0">
                  <a:pos x="253" y="317"/>
                </a:cxn>
                <a:cxn ang="0">
                  <a:pos x="253" y="26"/>
                </a:cxn>
                <a:cxn ang="0">
                  <a:pos x="251" y="24"/>
                </a:cxn>
                <a:cxn ang="0">
                  <a:pos x="250" y="22"/>
                </a:cxn>
                <a:cxn ang="0">
                  <a:pos x="246" y="21"/>
                </a:cxn>
                <a:cxn ang="0">
                  <a:pos x="108" y="21"/>
                </a:cxn>
                <a:cxn ang="0">
                  <a:pos x="87" y="0"/>
                </a:cxn>
                <a:cxn ang="0">
                  <a:pos x="244" y="0"/>
                </a:cxn>
                <a:cxn ang="0">
                  <a:pos x="256" y="2"/>
                </a:cxn>
                <a:cxn ang="0">
                  <a:pos x="266" y="8"/>
                </a:cxn>
                <a:cxn ang="0">
                  <a:pos x="272" y="18"/>
                </a:cxn>
                <a:cxn ang="0">
                  <a:pos x="274" y="30"/>
                </a:cxn>
                <a:cxn ang="0">
                  <a:pos x="274" y="317"/>
                </a:cxn>
                <a:cxn ang="0">
                  <a:pos x="272" y="329"/>
                </a:cxn>
                <a:cxn ang="0">
                  <a:pos x="266" y="340"/>
                </a:cxn>
                <a:cxn ang="0">
                  <a:pos x="256" y="346"/>
                </a:cxn>
                <a:cxn ang="0">
                  <a:pos x="244" y="348"/>
                </a:cxn>
                <a:cxn ang="0">
                  <a:pos x="30" y="348"/>
                </a:cxn>
                <a:cxn ang="0">
                  <a:pos x="19" y="346"/>
                </a:cxn>
                <a:cxn ang="0">
                  <a:pos x="9" y="340"/>
                </a:cxn>
                <a:cxn ang="0">
                  <a:pos x="3" y="329"/>
                </a:cxn>
                <a:cxn ang="0">
                  <a:pos x="0" y="317"/>
                </a:cxn>
                <a:cxn ang="0">
                  <a:pos x="0" y="74"/>
                </a:cxn>
                <a:cxn ang="0">
                  <a:pos x="1" y="71"/>
                </a:cxn>
                <a:cxn ang="0">
                  <a:pos x="4" y="69"/>
                </a:cxn>
                <a:cxn ang="0">
                  <a:pos x="83" y="2"/>
                </a:cxn>
                <a:cxn ang="0">
                  <a:pos x="87" y="0"/>
                </a:cxn>
              </a:cxnLst>
              <a:rect l="0" t="0" r="r" b="b"/>
              <a:pathLst>
                <a:path w="274" h="348">
                  <a:moveTo>
                    <a:pt x="108" y="21"/>
                  </a:moveTo>
                  <a:lnTo>
                    <a:pt x="108" y="109"/>
                  </a:lnTo>
                  <a:lnTo>
                    <a:pt x="54" y="109"/>
                  </a:lnTo>
                  <a:lnTo>
                    <a:pt x="54" y="88"/>
                  </a:lnTo>
                  <a:lnTo>
                    <a:pt x="87" y="88"/>
                  </a:lnTo>
                  <a:lnTo>
                    <a:pt x="87" y="26"/>
                  </a:lnTo>
                  <a:lnTo>
                    <a:pt x="21" y="83"/>
                  </a:lnTo>
                  <a:lnTo>
                    <a:pt x="21" y="317"/>
                  </a:lnTo>
                  <a:lnTo>
                    <a:pt x="22" y="321"/>
                  </a:lnTo>
                  <a:lnTo>
                    <a:pt x="26" y="326"/>
                  </a:lnTo>
                  <a:lnTo>
                    <a:pt x="30" y="327"/>
                  </a:lnTo>
                  <a:lnTo>
                    <a:pt x="244" y="327"/>
                  </a:lnTo>
                  <a:lnTo>
                    <a:pt x="247" y="326"/>
                  </a:lnTo>
                  <a:lnTo>
                    <a:pt x="252" y="321"/>
                  </a:lnTo>
                  <a:lnTo>
                    <a:pt x="253" y="317"/>
                  </a:lnTo>
                  <a:lnTo>
                    <a:pt x="253" y="26"/>
                  </a:lnTo>
                  <a:lnTo>
                    <a:pt x="251" y="24"/>
                  </a:lnTo>
                  <a:lnTo>
                    <a:pt x="250" y="22"/>
                  </a:lnTo>
                  <a:lnTo>
                    <a:pt x="246" y="21"/>
                  </a:lnTo>
                  <a:lnTo>
                    <a:pt x="108" y="21"/>
                  </a:lnTo>
                  <a:close/>
                  <a:moveTo>
                    <a:pt x="87" y="0"/>
                  </a:moveTo>
                  <a:lnTo>
                    <a:pt x="244" y="0"/>
                  </a:lnTo>
                  <a:lnTo>
                    <a:pt x="256" y="2"/>
                  </a:lnTo>
                  <a:lnTo>
                    <a:pt x="266" y="8"/>
                  </a:lnTo>
                  <a:lnTo>
                    <a:pt x="272" y="18"/>
                  </a:lnTo>
                  <a:lnTo>
                    <a:pt x="274" y="30"/>
                  </a:lnTo>
                  <a:lnTo>
                    <a:pt x="274" y="317"/>
                  </a:lnTo>
                  <a:lnTo>
                    <a:pt x="272" y="329"/>
                  </a:lnTo>
                  <a:lnTo>
                    <a:pt x="266" y="340"/>
                  </a:lnTo>
                  <a:lnTo>
                    <a:pt x="256" y="346"/>
                  </a:lnTo>
                  <a:lnTo>
                    <a:pt x="244" y="348"/>
                  </a:lnTo>
                  <a:lnTo>
                    <a:pt x="30" y="348"/>
                  </a:lnTo>
                  <a:lnTo>
                    <a:pt x="19" y="346"/>
                  </a:lnTo>
                  <a:lnTo>
                    <a:pt x="9" y="340"/>
                  </a:lnTo>
                  <a:lnTo>
                    <a:pt x="3" y="329"/>
                  </a:lnTo>
                  <a:lnTo>
                    <a:pt x="0" y="317"/>
                  </a:lnTo>
                  <a:lnTo>
                    <a:pt x="0" y="74"/>
                  </a:lnTo>
                  <a:lnTo>
                    <a:pt x="1" y="71"/>
                  </a:lnTo>
                  <a:lnTo>
                    <a:pt x="4" y="69"/>
                  </a:lnTo>
                  <a:lnTo>
                    <a:pt x="83" y="2"/>
                  </a:lnTo>
                  <a:lnTo>
                    <a:pt x="8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77" name="Freeform 24"/>
            <p:cNvSpPr>
              <a:spLocks/>
            </p:cNvSpPr>
            <p:nvPr/>
          </p:nvSpPr>
          <p:spPr bwMode="auto">
            <a:xfrm>
              <a:off x="2717528" y="5577111"/>
              <a:ext cx="268288" cy="33338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161" y="0"/>
                </a:cxn>
                <a:cxn ang="0">
                  <a:pos x="164" y="2"/>
                </a:cxn>
                <a:cxn ang="0">
                  <a:pos x="167" y="4"/>
                </a:cxn>
                <a:cxn ang="0">
                  <a:pos x="169" y="7"/>
                </a:cxn>
                <a:cxn ang="0">
                  <a:pos x="169" y="14"/>
                </a:cxn>
                <a:cxn ang="0">
                  <a:pos x="167" y="17"/>
                </a:cxn>
                <a:cxn ang="0">
                  <a:pos x="164" y="19"/>
                </a:cxn>
                <a:cxn ang="0">
                  <a:pos x="158" y="21"/>
                </a:cxn>
                <a:cxn ang="0">
                  <a:pos x="10" y="21"/>
                </a:cxn>
                <a:cxn ang="0">
                  <a:pos x="4" y="19"/>
                </a:cxn>
                <a:cxn ang="0">
                  <a:pos x="2" y="17"/>
                </a:cxn>
                <a:cxn ang="0">
                  <a:pos x="0" y="14"/>
                </a:cxn>
                <a:cxn ang="0">
                  <a:pos x="0" y="7"/>
                </a:cxn>
                <a:cxn ang="0">
                  <a:pos x="2" y="4"/>
                </a:cxn>
                <a:cxn ang="0">
                  <a:pos x="4" y="2"/>
                </a:cxn>
                <a:cxn ang="0">
                  <a:pos x="7" y="0"/>
                </a:cxn>
              </a:cxnLst>
              <a:rect l="0" t="0" r="r" b="b"/>
              <a:pathLst>
                <a:path w="169" h="21">
                  <a:moveTo>
                    <a:pt x="7" y="0"/>
                  </a:moveTo>
                  <a:lnTo>
                    <a:pt x="161" y="0"/>
                  </a:lnTo>
                  <a:lnTo>
                    <a:pt x="164" y="2"/>
                  </a:lnTo>
                  <a:lnTo>
                    <a:pt x="167" y="4"/>
                  </a:lnTo>
                  <a:lnTo>
                    <a:pt x="169" y="7"/>
                  </a:lnTo>
                  <a:lnTo>
                    <a:pt x="169" y="14"/>
                  </a:lnTo>
                  <a:lnTo>
                    <a:pt x="167" y="17"/>
                  </a:lnTo>
                  <a:lnTo>
                    <a:pt x="164" y="19"/>
                  </a:lnTo>
                  <a:lnTo>
                    <a:pt x="158" y="21"/>
                  </a:lnTo>
                  <a:lnTo>
                    <a:pt x="10" y="21"/>
                  </a:lnTo>
                  <a:lnTo>
                    <a:pt x="4" y="19"/>
                  </a:lnTo>
                  <a:lnTo>
                    <a:pt x="2" y="17"/>
                  </a:lnTo>
                  <a:lnTo>
                    <a:pt x="0" y="14"/>
                  </a:lnTo>
                  <a:lnTo>
                    <a:pt x="0" y="7"/>
                  </a:lnTo>
                  <a:lnTo>
                    <a:pt x="2" y="4"/>
                  </a:lnTo>
                  <a:lnTo>
                    <a:pt x="4" y="2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78" name="Freeform 25"/>
            <p:cNvSpPr>
              <a:spLocks/>
            </p:cNvSpPr>
            <p:nvPr/>
          </p:nvSpPr>
          <p:spPr bwMode="auto">
            <a:xfrm>
              <a:off x="2717528" y="5729511"/>
              <a:ext cx="268288" cy="31750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161" y="0"/>
                </a:cxn>
                <a:cxn ang="0">
                  <a:pos x="164" y="2"/>
                </a:cxn>
                <a:cxn ang="0">
                  <a:pos x="169" y="7"/>
                </a:cxn>
                <a:cxn ang="0">
                  <a:pos x="169" y="13"/>
                </a:cxn>
                <a:cxn ang="0">
                  <a:pos x="167" y="16"/>
                </a:cxn>
                <a:cxn ang="0">
                  <a:pos x="164" y="18"/>
                </a:cxn>
                <a:cxn ang="0">
                  <a:pos x="161" y="20"/>
                </a:cxn>
                <a:cxn ang="0">
                  <a:pos x="7" y="20"/>
                </a:cxn>
                <a:cxn ang="0">
                  <a:pos x="4" y="18"/>
                </a:cxn>
                <a:cxn ang="0">
                  <a:pos x="2" y="16"/>
                </a:cxn>
                <a:cxn ang="0">
                  <a:pos x="0" y="13"/>
                </a:cxn>
                <a:cxn ang="0">
                  <a:pos x="0" y="7"/>
                </a:cxn>
                <a:cxn ang="0">
                  <a:pos x="4" y="2"/>
                </a:cxn>
                <a:cxn ang="0">
                  <a:pos x="7" y="0"/>
                </a:cxn>
              </a:cxnLst>
              <a:rect l="0" t="0" r="r" b="b"/>
              <a:pathLst>
                <a:path w="169" h="20">
                  <a:moveTo>
                    <a:pt x="7" y="0"/>
                  </a:moveTo>
                  <a:lnTo>
                    <a:pt x="161" y="0"/>
                  </a:lnTo>
                  <a:lnTo>
                    <a:pt x="164" y="2"/>
                  </a:lnTo>
                  <a:lnTo>
                    <a:pt x="169" y="7"/>
                  </a:lnTo>
                  <a:lnTo>
                    <a:pt x="169" y="13"/>
                  </a:lnTo>
                  <a:lnTo>
                    <a:pt x="167" y="16"/>
                  </a:lnTo>
                  <a:lnTo>
                    <a:pt x="164" y="18"/>
                  </a:lnTo>
                  <a:lnTo>
                    <a:pt x="161" y="20"/>
                  </a:lnTo>
                  <a:lnTo>
                    <a:pt x="7" y="20"/>
                  </a:lnTo>
                  <a:lnTo>
                    <a:pt x="4" y="18"/>
                  </a:lnTo>
                  <a:lnTo>
                    <a:pt x="2" y="16"/>
                  </a:lnTo>
                  <a:lnTo>
                    <a:pt x="0" y="13"/>
                  </a:lnTo>
                  <a:lnTo>
                    <a:pt x="0" y="7"/>
                  </a:lnTo>
                  <a:lnTo>
                    <a:pt x="4" y="2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79" name="Freeform 26"/>
            <p:cNvSpPr>
              <a:spLocks/>
            </p:cNvSpPr>
            <p:nvPr/>
          </p:nvSpPr>
          <p:spPr bwMode="auto">
            <a:xfrm>
              <a:off x="2717528" y="5653311"/>
              <a:ext cx="268288" cy="31750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161" y="0"/>
                </a:cxn>
                <a:cxn ang="0">
                  <a:pos x="164" y="2"/>
                </a:cxn>
                <a:cxn ang="0">
                  <a:pos x="167" y="4"/>
                </a:cxn>
                <a:cxn ang="0">
                  <a:pos x="169" y="8"/>
                </a:cxn>
                <a:cxn ang="0">
                  <a:pos x="169" y="14"/>
                </a:cxn>
                <a:cxn ang="0">
                  <a:pos x="164" y="18"/>
                </a:cxn>
                <a:cxn ang="0">
                  <a:pos x="161" y="20"/>
                </a:cxn>
                <a:cxn ang="0">
                  <a:pos x="7" y="20"/>
                </a:cxn>
                <a:cxn ang="0">
                  <a:pos x="4" y="18"/>
                </a:cxn>
                <a:cxn ang="0">
                  <a:pos x="0" y="14"/>
                </a:cxn>
                <a:cxn ang="0">
                  <a:pos x="0" y="8"/>
                </a:cxn>
                <a:cxn ang="0">
                  <a:pos x="2" y="4"/>
                </a:cxn>
                <a:cxn ang="0">
                  <a:pos x="4" y="2"/>
                </a:cxn>
                <a:cxn ang="0">
                  <a:pos x="7" y="0"/>
                </a:cxn>
              </a:cxnLst>
              <a:rect l="0" t="0" r="r" b="b"/>
              <a:pathLst>
                <a:path w="169" h="20">
                  <a:moveTo>
                    <a:pt x="7" y="0"/>
                  </a:moveTo>
                  <a:lnTo>
                    <a:pt x="161" y="0"/>
                  </a:lnTo>
                  <a:lnTo>
                    <a:pt x="164" y="2"/>
                  </a:lnTo>
                  <a:lnTo>
                    <a:pt x="167" y="4"/>
                  </a:lnTo>
                  <a:lnTo>
                    <a:pt x="169" y="8"/>
                  </a:lnTo>
                  <a:lnTo>
                    <a:pt x="169" y="14"/>
                  </a:lnTo>
                  <a:lnTo>
                    <a:pt x="164" y="18"/>
                  </a:lnTo>
                  <a:lnTo>
                    <a:pt x="161" y="20"/>
                  </a:lnTo>
                  <a:lnTo>
                    <a:pt x="7" y="20"/>
                  </a:lnTo>
                  <a:lnTo>
                    <a:pt x="4" y="18"/>
                  </a:lnTo>
                  <a:lnTo>
                    <a:pt x="0" y="14"/>
                  </a:lnTo>
                  <a:lnTo>
                    <a:pt x="0" y="8"/>
                  </a:lnTo>
                  <a:lnTo>
                    <a:pt x="2" y="4"/>
                  </a:lnTo>
                  <a:lnTo>
                    <a:pt x="4" y="2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</p:grpSp>
      <p:grpSp>
        <p:nvGrpSpPr>
          <p:cNvPr id="81" name="Группа 720"/>
          <p:cNvGrpSpPr/>
          <p:nvPr/>
        </p:nvGrpSpPr>
        <p:grpSpPr>
          <a:xfrm>
            <a:off x="180301" y="5967671"/>
            <a:ext cx="310452" cy="354716"/>
            <a:chOff x="2625639" y="5253261"/>
            <a:chExt cx="512577" cy="623888"/>
          </a:xfrm>
          <a:solidFill>
            <a:schemeClr val="bg1"/>
          </a:solidFill>
        </p:grpSpPr>
        <p:sp>
          <p:nvSpPr>
            <p:cNvPr id="82" name="Freeform 22"/>
            <p:cNvSpPr>
              <a:spLocks/>
            </p:cNvSpPr>
            <p:nvPr/>
          </p:nvSpPr>
          <p:spPr bwMode="auto">
            <a:xfrm>
              <a:off x="2771503" y="5253261"/>
              <a:ext cx="366713" cy="4794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89" y="0"/>
                </a:cxn>
                <a:cxn ang="0">
                  <a:pos x="203" y="2"/>
                </a:cxn>
                <a:cxn ang="0">
                  <a:pos x="214" y="8"/>
                </a:cxn>
                <a:cxn ang="0">
                  <a:pos x="223" y="17"/>
                </a:cxn>
                <a:cxn ang="0">
                  <a:pos x="229" y="29"/>
                </a:cxn>
                <a:cxn ang="0">
                  <a:pos x="231" y="43"/>
                </a:cxn>
                <a:cxn ang="0">
                  <a:pos x="231" y="302"/>
                </a:cxn>
                <a:cxn ang="0">
                  <a:pos x="211" y="302"/>
                </a:cxn>
                <a:cxn ang="0">
                  <a:pos x="211" y="43"/>
                </a:cxn>
                <a:cxn ang="0">
                  <a:pos x="207" y="32"/>
                </a:cxn>
                <a:cxn ang="0">
                  <a:pos x="200" y="24"/>
                </a:cxn>
                <a:cxn ang="0">
                  <a:pos x="189" y="21"/>
                </a:cxn>
                <a:cxn ang="0">
                  <a:pos x="0" y="21"/>
                </a:cxn>
                <a:cxn ang="0">
                  <a:pos x="0" y="0"/>
                </a:cxn>
              </a:cxnLst>
              <a:rect l="0" t="0" r="r" b="b"/>
              <a:pathLst>
                <a:path w="231" h="302">
                  <a:moveTo>
                    <a:pt x="0" y="0"/>
                  </a:moveTo>
                  <a:lnTo>
                    <a:pt x="189" y="0"/>
                  </a:lnTo>
                  <a:lnTo>
                    <a:pt x="203" y="2"/>
                  </a:lnTo>
                  <a:lnTo>
                    <a:pt x="214" y="8"/>
                  </a:lnTo>
                  <a:lnTo>
                    <a:pt x="223" y="17"/>
                  </a:lnTo>
                  <a:lnTo>
                    <a:pt x="229" y="29"/>
                  </a:lnTo>
                  <a:lnTo>
                    <a:pt x="231" y="43"/>
                  </a:lnTo>
                  <a:lnTo>
                    <a:pt x="231" y="302"/>
                  </a:lnTo>
                  <a:lnTo>
                    <a:pt x="211" y="302"/>
                  </a:lnTo>
                  <a:lnTo>
                    <a:pt x="211" y="43"/>
                  </a:lnTo>
                  <a:lnTo>
                    <a:pt x="207" y="32"/>
                  </a:lnTo>
                  <a:lnTo>
                    <a:pt x="200" y="24"/>
                  </a:lnTo>
                  <a:lnTo>
                    <a:pt x="189" y="21"/>
                  </a:lnTo>
                  <a:lnTo>
                    <a:pt x="0" y="21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83" name="Freeform 23"/>
            <p:cNvSpPr>
              <a:spLocks noEditPoints="1"/>
            </p:cNvSpPr>
            <p:nvPr/>
          </p:nvSpPr>
          <p:spPr bwMode="auto">
            <a:xfrm>
              <a:off x="2625639" y="5324700"/>
              <a:ext cx="434974" cy="552449"/>
            </a:xfrm>
            <a:custGeom>
              <a:avLst/>
              <a:gdLst/>
              <a:ahLst/>
              <a:cxnLst>
                <a:cxn ang="0">
                  <a:pos x="108" y="21"/>
                </a:cxn>
                <a:cxn ang="0">
                  <a:pos x="108" y="109"/>
                </a:cxn>
                <a:cxn ang="0">
                  <a:pos x="54" y="109"/>
                </a:cxn>
                <a:cxn ang="0">
                  <a:pos x="54" y="88"/>
                </a:cxn>
                <a:cxn ang="0">
                  <a:pos x="87" y="88"/>
                </a:cxn>
                <a:cxn ang="0">
                  <a:pos x="87" y="26"/>
                </a:cxn>
                <a:cxn ang="0">
                  <a:pos x="21" y="83"/>
                </a:cxn>
                <a:cxn ang="0">
                  <a:pos x="21" y="317"/>
                </a:cxn>
                <a:cxn ang="0">
                  <a:pos x="22" y="321"/>
                </a:cxn>
                <a:cxn ang="0">
                  <a:pos x="26" y="326"/>
                </a:cxn>
                <a:cxn ang="0">
                  <a:pos x="30" y="327"/>
                </a:cxn>
                <a:cxn ang="0">
                  <a:pos x="244" y="327"/>
                </a:cxn>
                <a:cxn ang="0">
                  <a:pos x="247" y="326"/>
                </a:cxn>
                <a:cxn ang="0">
                  <a:pos x="252" y="321"/>
                </a:cxn>
                <a:cxn ang="0">
                  <a:pos x="253" y="317"/>
                </a:cxn>
                <a:cxn ang="0">
                  <a:pos x="253" y="26"/>
                </a:cxn>
                <a:cxn ang="0">
                  <a:pos x="251" y="24"/>
                </a:cxn>
                <a:cxn ang="0">
                  <a:pos x="250" y="22"/>
                </a:cxn>
                <a:cxn ang="0">
                  <a:pos x="246" y="21"/>
                </a:cxn>
                <a:cxn ang="0">
                  <a:pos x="108" y="21"/>
                </a:cxn>
                <a:cxn ang="0">
                  <a:pos x="87" y="0"/>
                </a:cxn>
                <a:cxn ang="0">
                  <a:pos x="244" y="0"/>
                </a:cxn>
                <a:cxn ang="0">
                  <a:pos x="256" y="2"/>
                </a:cxn>
                <a:cxn ang="0">
                  <a:pos x="266" y="8"/>
                </a:cxn>
                <a:cxn ang="0">
                  <a:pos x="272" y="18"/>
                </a:cxn>
                <a:cxn ang="0">
                  <a:pos x="274" y="30"/>
                </a:cxn>
                <a:cxn ang="0">
                  <a:pos x="274" y="317"/>
                </a:cxn>
                <a:cxn ang="0">
                  <a:pos x="272" y="329"/>
                </a:cxn>
                <a:cxn ang="0">
                  <a:pos x="266" y="340"/>
                </a:cxn>
                <a:cxn ang="0">
                  <a:pos x="256" y="346"/>
                </a:cxn>
                <a:cxn ang="0">
                  <a:pos x="244" y="348"/>
                </a:cxn>
                <a:cxn ang="0">
                  <a:pos x="30" y="348"/>
                </a:cxn>
                <a:cxn ang="0">
                  <a:pos x="19" y="346"/>
                </a:cxn>
                <a:cxn ang="0">
                  <a:pos x="9" y="340"/>
                </a:cxn>
                <a:cxn ang="0">
                  <a:pos x="3" y="329"/>
                </a:cxn>
                <a:cxn ang="0">
                  <a:pos x="0" y="317"/>
                </a:cxn>
                <a:cxn ang="0">
                  <a:pos x="0" y="74"/>
                </a:cxn>
                <a:cxn ang="0">
                  <a:pos x="1" y="71"/>
                </a:cxn>
                <a:cxn ang="0">
                  <a:pos x="4" y="69"/>
                </a:cxn>
                <a:cxn ang="0">
                  <a:pos x="83" y="2"/>
                </a:cxn>
                <a:cxn ang="0">
                  <a:pos x="87" y="0"/>
                </a:cxn>
              </a:cxnLst>
              <a:rect l="0" t="0" r="r" b="b"/>
              <a:pathLst>
                <a:path w="274" h="348">
                  <a:moveTo>
                    <a:pt x="108" y="21"/>
                  </a:moveTo>
                  <a:lnTo>
                    <a:pt x="108" y="109"/>
                  </a:lnTo>
                  <a:lnTo>
                    <a:pt x="54" y="109"/>
                  </a:lnTo>
                  <a:lnTo>
                    <a:pt x="54" y="88"/>
                  </a:lnTo>
                  <a:lnTo>
                    <a:pt x="87" y="88"/>
                  </a:lnTo>
                  <a:lnTo>
                    <a:pt x="87" y="26"/>
                  </a:lnTo>
                  <a:lnTo>
                    <a:pt x="21" y="83"/>
                  </a:lnTo>
                  <a:lnTo>
                    <a:pt x="21" y="317"/>
                  </a:lnTo>
                  <a:lnTo>
                    <a:pt x="22" y="321"/>
                  </a:lnTo>
                  <a:lnTo>
                    <a:pt x="26" y="326"/>
                  </a:lnTo>
                  <a:lnTo>
                    <a:pt x="30" y="327"/>
                  </a:lnTo>
                  <a:lnTo>
                    <a:pt x="244" y="327"/>
                  </a:lnTo>
                  <a:lnTo>
                    <a:pt x="247" y="326"/>
                  </a:lnTo>
                  <a:lnTo>
                    <a:pt x="252" y="321"/>
                  </a:lnTo>
                  <a:lnTo>
                    <a:pt x="253" y="317"/>
                  </a:lnTo>
                  <a:lnTo>
                    <a:pt x="253" y="26"/>
                  </a:lnTo>
                  <a:lnTo>
                    <a:pt x="251" y="24"/>
                  </a:lnTo>
                  <a:lnTo>
                    <a:pt x="250" y="22"/>
                  </a:lnTo>
                  <a:lnTo>
                    <a:pt x="246" y="21"/>
                  </a:lnTo>
                  <a:lnTo>
                    <a:pt x="108" y="21"/>
                  </a:lnTo>
                  <a:close/>
                  <a:moveTo>
                    <a:pt x="87" y="0"/>
                  </a:moveTo>
                  <a:lnTo>
                    <a:pt x="244" y="0"/>
                  </a:lnTo>
                  <a:lnTo>
                    <a:pt x="256" y="2"/>
                  </a:lnTo>
                  <a:lnTo>
                    <a:pt x="266" y="8"/>
                  </a:lnTo>
                  <a:lnTo>
                    <a:pt x="272" y="18"/>
                  </a:lnTo>
                  <a:lnTo>
                    <a:pt x="274" y="30"/>
                  </a:lnTo>
                  <a:lnTo>
                    <a:pt x="274" y="317"/>
                  </a:lnTo>
                  <a:lnTo>
                    <a:pt x="272" y="329"/>
                  </a:lnTo>
                  <a:lnTo>
                    <a:pt x="266" y="340"/>
                  </a:lnTo>
                  <a:lnTo>
                    <a:pt x="256" y="346"/>
                  </a:lnTo>
                  <a:lnTo>
                    <a:pt x="244" y="348"/>
                  </a:lnTo>
                  <a:lnTo>
                    <a:pt x="30" y="348"/>
                  </a:lnTo>
                  <a:lnTo>
                    <a:pt x="19" y="346"/>
                  </a:lnTo>
                  <a:lnTo>
                    <a:pt x="9" y="340"/>
                  </a:lnTo>
                  <a:lnTo>
                    <a:pt x="3" y="329"/>
                  </a:lnTo>
                  <a:lnTo>
                    <a:pt x="0" y="317"/>
                  </a:lnTo>
                  <a:lnTo>
                    <a:pt x="0" y="74"/>
                  </a:lnTo>
                  <a:lnTo>
                    <a:pt x="1" y="71"/>
                  </a:lnTo>
                  <a:lnTo>
                    <a:pt x="4" y="69"/>
                  </a:lnTo>
                  <a:lnTo>
                    <a:pt x="83" y="2"/>
                  </a:lnTo>
                  <a:lnTo>
                    <a:pt x="8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84" name="Freeform 24"/>
            <p:cNvSpPr>
              <a:spLocks/>
            </p:cNvSpPr>
            <p:nvPr/>
          </p:nvSpPr>
          <p:spPr bwMode="auto">
            <a:xfrm>
              <a:off x="2717528" y="5577111"/>
              <a:ext cx="268288" cy="33338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161" y="0"/>
                </a:cxn>
                <a:cxn ang="0">
                  <a:pos x="164" y="2"/>
                </a:cxn>
                <a:cxn ang="0">
                  <a:pos x="167" y="4"/>
                </a:cxn>
                <a:cxn ang="0">
                  <a:pos x="169" y="7"/>
                </a:cxn>
                <a:cxn ang="0">
                  <a:pos x="169" y="14"/>
                </a:cxn>
                <a:cxn ang="0">
                  <a:pos x="167" y="17"/>
                </a:cxn>
                <a:cxn ang="0">
                  <a:pos x="164" y="19"/>
                </a:cxn>
                <a:cxn ang="0">
                  <a:pos x="158" y="21"/>
                </a:cxn>
                <a:cxn ang="0">
                  <a:pos x="10" y="21"/>
                </a:cxn>
                <a:cxn ang="0">
                  <a:pos x="4" y="19"/>
                </a:cxn>
                <a:cxn ang="0">
                  <a:pos x="2" y="17"/>
                </a:cxn>
                <a:cxn ang="0">
                  <a:pos x="0" y="14"/>
                </a:cxn>
                <a:cxn ang="0">
                  <a:pos x="0" y="7"/>
                </a:cxn>
                <a:cxn ang="0">
                  <a:pos x="2" y="4"/>
                </a:cxn>
                <a:cxn ang="0">
                  <a:pos x="4" y="2"/>
                </a:cxn>
                <a:cxn ang="0">
                  <a:pos x="7" y="0"/>
                </a:cxn>
              </a:cxnLst>
              <a:rect l="0" t="0" r="r" b="b"/>
              <a:pathLst>
                <a:path w="169" h="21">
                  <a:moveTo>
                    <a:pt x="7" y="0"/>
                  </a:moveTo>
                  <a:lnTo>
                    <a:pt x="161" y="0"/>
                  </a:lnTo>
                  <a:lnTo>
                    <a:pt x="164" y="2"/>
                  </a:lnTo>
                  <a:lnTo>
                    <a:pt x="167" y="4"/>
                  </a:lnTo>
                  <a:lnTo>
                    <a:pt x="169" y="7"/>
                  </a:lnTo>
                  <a:lnTo>
                    <a:pt x="169" y="14"/>
                  </a:lnTo>
                  <a:lnTo>
                    <a:pt x="167" y="17"/>
                  </a:lnTo>
                  <a:lnTo>
                    <a:pt x="164" y="19"/>
                  </a:lnTo>
                  <a:lnTo>
                    <a:pt x="158" y="21"/>
                  </a:lnTo>
                  <a:lnTo>
                    <a:pt x="10" y="21"/>
                  </a:lnTo>
                  <a:lnTo>
                    <a:pt x="4" y="19"/>
                  </a:lnTo>
                  <a:lnTo>
                    <a:pt x="2" y="17"/>
                  </a:lnTo>
                  <a:lnTo>
                    <a:pt x="0" y="14"/>
                  </a:lnTo>
                  <a:lnTo>
                    <a:pt x="0" y="7"/>
                  </a:lnTo>
                  <a:lnTo>
                    <a:pt x="2" y="4"/>
                  </a:lnTo>
                  <a:lnTo>
                    <a:pt x="4" y="2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85" name="Freeform 25"/>
            <p:cNvSpPr>
              <a:spLocks/>
            </p:cNvSpPr>
            <p:nvPr/>
          </p:nvSpPr>
          <p:spPr bwMode="auto">
            <a:xfrm>
              <a:off x="2717528" y="5729511"/>
              <a:ext cx="268288" cy="31750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161" y="0"/>
                </a:cxn>
                <a:cxn ang="0">
                  <a:pos x="164" y="2"/>
                </a:cxn>
                <a:cxn ang="0">
                  <a:pos x="169" y="7"/>
                </a:cxn>
                <a:cxn ang="0">
                  <a:pos x="169" y="13"/>
                </a:cxn>
                <a:cxn ang="0">
                  <a:pos x="167" y="16"/>
                </a:cxn>
                <a:cxn ang="0">
                  <a:pos x="164" y="18"/>
                </a:cxn>
                <a:cxn ang="0">
                  <a:pos x="161" y="20"/>
                </a:cxn>
                <a:cxn ang="0">
                  <a:pos x="7" y="20"/>
                </a:cxn>
                <a:cxn ang="0">
                  <a:pos x="4" y="18"/>
                </a:cxn>
                <a:cxn ang="0">
                  <a:pos x="2" y="16"/>
                </a:cxn>
                <a:cxn ang="0">
                  <a:pos x="0" y="13"/>
                </a:cxn>
                <a:cxn ang="0">
                  <a:pos x="0" y="7"/>
                </a:cxn>
                <a:cxn ang="0">
                  <a:pos x="4" y="2"/>
                </a:cxn>
                <a:cxn ang="0">
                  <a:pos x="7" y="0"/>
                </a:cxn>
              </a:cxnLst>
              <a:rect l="0" t="0" r="r" b="b"/>
              <a:pathLst>
                <a:path w="169" h="20">
                  <a:moveTo>
                    <a:pt x="7" y="0"/>
                  </a:moveTo>
                  <a:lnTo>
                    <a:pt x="161" y="0"/>
                  </a:lnTo>
                  <a:lnTo>
                    <a:pt x="164" y="2"/>
                  </a:lnTo>
                  <a:lnTo>
                    <a:pt x="169" y="7"/>
                  </a:lnTo>
                  <a:lnTo>
                    <a:pt x="169" y="13"/>
                  </a:lnTo>
                  <a:lnTo>
                    <a:pt x="167" y="16"/>
                  </a:lnTo>
                  <a:lnTo>
                    <a:pt x="164" y="18"/>
                  </a:lnTo>
                  <a:lnTo>
                    <a:pt x="161" y="20"/>
                  </a:lnTo>
                  <a:lnTo>
                    <a:pt x="7" y="20"/>
                  </a:lnTo>
                  <a:lnTo>
                    <a:pt x="4" y="18"/>
                  </a:lnTo>
                  <a:lnTo>
                    <a:pt x="2" y="16"/>
                  </a:lnTo>
                  <a:lnTo>
                    <a:pt x="0" y="13"/>
                  </a:lnTo>
                  <a:lnTo>
                    <a:pt x="0" y="7"/>
                  </a:lnTo>
                  <a:lnTo>
                    <a:pt x="4" y="2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86" name="Freeform 26"/>
            <p:cNvSpPr>
              <a:spLocks/>
            </p:cNvSpPr>
            <p:nvPr/>
          </p:nvSpPr>
          <p:spPr bwMode="auto">
            <a:xfrm>
              <a:off x="2717528" y="5653311"/>
              <a:ext cx="268288" cy="31750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161" y="0"/>
                </a:cxn>
                <a:cxn ang="0">
                  <a:pos x="164" y="2"/>
                </a:cxn>
                <a:cxn ang="0">
                  <a:pos x="167" y="4"/>
                </a:cxn>
                <a:cxn ang="0">
                  <a:pos x="169" y="8"/>
                </a:cxn>
                <a:cxn ang="0">
                  <a:pos x="169" y="14"/>
                </a:cxn>
                <a:cxn ang="0">
                  <a:pos x="164" y="18"/>
                </a:cxn>
                <a:cxn ang="0">
                  <a:pos x="161" y="20"/>
                </a:cxn>
                <a:cxn ang="0">
                  <a:pos x="7" y="20"/>
                </a:cxn>
                <a:cxn ang="0">
                  <a:pos x="4" y="18"/>
                </a:cxn>
                <a:cxn ang="0">
                  <a:pos x="0" y="14"/>
                </a:cxn>
                <a:cxn ang="0">
                  <a:pos x="0" y="8"/>
                </a:cxn>
                <a:cxn ang="0">
                  <a:pos x="2" y="4"/>
                </a:cxn>
                <a:cxn ang="0">
                  <a:pos x="4" y="2"/>
                </a:cxn>
                <a:cxn ang="0">
                  <a:pos x="7" y="0"/>
                </a:cxn>
              </a:cxnLst>
              <a:rect l="0" t="0" r="r" b="b"/>
              <a:pathLst>
                <a:path w="169" h="20">
                  <a:moveTo>
                    <a:pt x="7" y="0"/>
                  </a:moveTo>
                  <a:lnTo>
                    <a:pt x="161" y="0"/>
                  </a:lnTo>
                  <a:lnTo>
                    <a:pt x="164" y="2"/>
                  </a:lnTo>
                  <a:lnTo>
                    <a:pt x="167" y="4"/>
                  </a:lnTo>
                  <a:lnTo>
                    <a:pt x="169" y="8"/>
                  </a:lnTo>
                  <a:lnTo>
                    <a:pt x="169" y="14"/>
                  </a:lnTo>
                  <a:lnTo>
                    <a:pt x="164" y="18"/>
                  </a:lnTo>
                  <a:lnTo>
                    <a:pt x="161" y="20"/>
                  </a:lnTo>
                  <a:lnTo>
                    <a:pt x="7" y="20"/>
                  </a:lnTo>
                  <a:lnTo>
                    <a:pt x="4" y="18"/>
                  </a:lnTo>
                  <a:lnTo>
                    <a:pt x="0" y="14"/>
                  </a:lnTo>
                  <a:lnTo>
                    <a:pt x="0" y="8"/>
                  </a:lnTo>
                  <a:lnTo>
                    <a:pt x="2" y="4"/>
                  </a:lnTo>
                  <a:lnTo>
                    <a:pt x="4" y="2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</p:grpSp>
      <p:sp>
        <p:nvSpPr>
          <p:cNvPr id="87" name="Прямоугольник 86"/>
          <p:cNvSpPr/>
          <p:nvPr/>
        </p:nvSpPr>
        <p:spPr>
          <a:xfrm>
            <a:off x="107504" y="5593968"/>
            <a:ext cx="8925660" cy="1152000"/>
          </a:xfrm>
          <a:prstGeom prst="rect">
            <a:avLst/>
          </a:prstGeom>
          <a:solidFill>
            <a:srgbClr val="2F6B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58775" eaLnBrk="1" hangingPunct="1"/>
            <a:r>
              <a:rPr lang="ru-RU" altLang="ru-RU" dirty="0">
                <a:solidFill>
                  <a:schemeClr val="bg1"/>
                </a:solidFill>
                <a:cs typeface="Times New Roman" panose="02020603050405020304" pitchFamily="18" charset="0"/>
              </a:rPr>
              <a:t>Реестр участников бюджетного процесса, а также юридических лиц, не являющихся участниками бюджетного процесса (РУБП</a:t>
            </a:r>
            <a:r>
              <a:rPr lang="ru-RU" altLang="ru-RU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)</a:t>
            </a:r>
          </a:p>
          <a:p>
            <a:pPr marL="358775" eaLnBrk="1" hangingPunct="1"/>
            <a:r>
              <a:rPr lang="ru-RU" altLang="ru-RU" i="1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С 2016 года</a:t>
            </a:r>
            <a:endParaRPr lang="ru-RU" altLang="ru-RU" i="1" dirty="0">
              <a:solidFill>
                <a:schemeClr val="bg1"/>
              </a:solidFill>
              <a:cs typeface="Times New Roman" panose="02020603050405020304" pitchFamily="18" charset="0"/>
            </a:endParaRPr>
          </a:p>
        </p:txBody>
      </p:sp>
      <p:grpSp>
        <p:nvGrpSpPr>
          <p:cNvPr id="88" name="Группа 720"/>
          <p:cNvGrpSpPr/>
          <p:nvPr/>
        </p:nvGrpSpPr>
        <p:grpSpPr>
          <a:xfrm>
            <a:off x="179512" y="5964814"/>
            <a:ext cx="305758" cy="354716"/>
            <a:chOff x="2633390" y="5253261"/>
            <a:chExt cx="504826" cy="623888"/>
          </a:xfrm>
          <a:solidFill>
            <a:schemeClr val="bg1"/>
          </a:solidFill>
        </p:grpSpPr>
        <p:sp>
          <p:nvSpPr>
            <p:cNvPr id="89" name="Freeform 22"/>
            <p:cNvSpPr>
              <a:spLocks/>
            </p:cNvSpPr>
            <p:nvPr/>
          </p:nvSpPr>
          <p:spPr bwMode="auto">
            <a:xfrm>
              <a:off x="2771503" y="5253261"/>
              <a:ext cx="366713" cy="4794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89" y="0"/>
                </a:cxn>
                <a:cxn ang="0">
                  <a:pos x="203" y="2"/>
                </a:cxn>
                <a:cxn ang="0">
                  <a:pos x="214" y="8"/>
                </a:cxn>
                <a:cxn ang="0">
                  <a:pos x="223" y="17"/>
                </a:cxn>
                <a:cxn ang="0">
                  <a:pos x="229" y="29"/>
                </a:cxn>
                <a:cxn ang="0">
                  <a:pos x="231" y="43"/>
                </a:cxn>
                <a:cxn ang="0">
                  <a:pos x="231" y="302"/>
                </a:cxn>
                <a:cxn ang="0">
                  <a:pos x="211" y="302"/>
                </a:cxn>
                <a:cxn ang="0">
                  <a:pos x="211" y="43"/>
                </a:cxn>
                <a:cxn ang="0">
                  <a:pos x="207" y="32"/>
                </a:cxn>
                <a:cxn ang="0">
                  <a:pos x="200" y="24"/>
                </a:cxn>
                <a:cxn ang="0">
                  <a:pos x="189" y="21"/>
                </a:cxn>
                <a:cxn ang="0">
                  <a:pos x="0" y="21"/>
                </a:cxn>
                <a:cxn ang="0">
                  <a:pos x="0" y="0"/>
                </a:cxn>
              </a:cxnLst>
              <a:rect l="0" t="0" r="r" b="b"/>
              <a:pathLst>
                <a:path w="231" h="302">
                  <a:moveTo>
                    <a:pt x="0" y="0"/>
                  </a:moveTo>
                  <a:lnTo>
                    <a:pt x="189" y="0"/>
                  </a:lnTo>
                  <a:lnTo>
                    <a:pt x="203" y="2"/>
                  </a:lnTo>
                  <a:lnTo>
                    <a:pt x="214" y="8"/>
                  </a:lnTo>
                  <a:lnTo>
                    <a:pt x="223" y="17"/>
                  </a:lnTo>
                  <a:lnTo>
                    <a:pt x="229" y="29"/>
                  </a:lnTo>
                  <a:lnTo>
                    <a:pt x="231" y="43"/>
                  </a:lnTo>
                  <a:lnTo>
                    <a:pt x="231" y="302"/>
                  </a:lnTo>
                  <a:lnTo>
                    <a:pt x="211" y="302"/>
                  </a:lnTo>
                  <a:lnTo>
                    <a:pt x="211" y="43"/>
                  </a:lnTo>
                  <a:lnTo>
                    <a:pt x="207" y="32"/>
                  </a:lnTo>
                  <a:lnTo>
                    <a:pt x="200" y="24"/>
                  </a:lnTo>
                  <a:lnTo>
                    <a:pt x="189" y="21"/>
                  </a:lnTo>
                  <a:lnTo>
                    <a:pt x="0" y="21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90" name="Freeform 23"/>
            <p:cNvSpPr>
              <a:spLocks noEditPoints="1"/>
            </p:cNvSpPr>
            <p:nvPr/>
          </p:nvSpPr>
          <p:spPr bwMode="auto">
            <a:xfrm>
              <a:off x="2633390" y="5324699"/>
              <a:ext cx="434975" cy="552450"/>
            </a:xfrm>
            <a:custGeom>
              <a:avLst/>
              <a:gdLst/>
              <a:ahLst/>
              <a:cxnLst>
                <a:cxn ang="0">
                  <a:pos x="108" y="21"/>
                </a:cxn>
                <a:cxn ang="0">
                  <a:pos x="108" y="109"/>
                </a:cxn>
                <a:cxn ang="0">
                  <a:pos x="54" y="109"/>
                </a:cxn>
                <a:cxn ang="0">
                  <a:pos x="54" y="88"/>
                </a:cxn>
                <a:cxn ang="0">
                  <a:pos x="87" y="88"/>
                </a:cxn>
                <a:cxn ang="0">
                  <a:pos x="87" y="26"/>
                </a:cxn>
                <a:cxn ang="0">
                  <a:pos x="21" y="83"/>
                </a:cxn>
                <a:cxn ang="0">
                  <a:pos x="21" y="317"/>
                </a:cxn>
                <a:cxn ang="0">
                  <a:pos x="22" y="321"/>
                </a:cxn>
                <a:cxn ang="0">
                  <a:pos x="26" y="326"/>
                </a:cxn>
                <a:cxn ang="0">
                  <a:pos x="30" y="327"/>
                </a:cxn>
                <a:cxn ang="0">
                  <a:pos x="244" y="327"/>
                </a:cxn>
                <a:cxn ang="0">
                  <a:pos x="247" y="326"/>
                </a:cxn>
                <a:cxn ang="0">
                  <a:pos x="252" y="321"/>
                </a:cxn>
                <a:cxn ang="0">
                  <a:pos x="253" y="317"/>
                </a:cxn>
                <a:cxn ang="0">
                  <a:pos x="253" y="26"/>
                </a:cxn>
                <a:cxn ang="0">
                  <a:pos x="251" y="24"/>
                </a:cxn>
                <a:cxn ang="0">
                  <a:pos x="250" y="22"/>
                </a:cxn>
                <a:cxn ang="0">
                  <a:pos x="246" y="21"/>
                </a:cxn>
                <a:cxn ang="0">
                  <a:pos x="108" y="21"/>
                </a:cxn>
                <a:cxn ang="0">
                  <a:pos x="87" y="0"/>
                </a:cxn>
                <a:cxn ang="0">
                  <a:pos x="244" y="0"/>
                </a:cxn>
                <a:cxn ang="0">
                  <a:pos x="256" y="2"/>
                </a:cxn>
                <a:cxn ang="0">
                  <a:pos x="266" y="8"/>
                </a:cxn>
                <a:cxn ang="0">
                  <a:pos x="272" y="18"/>
                </a:cxn>
                <a:cxn ang="0">
                  <a:pos x="274" y="30"/>
                </a:cxn>
                <a:cxn ang="0">
                  <a:pos x="274" y="317"/>
                </a:cxn>
                <a:cxn ang="0">
                  <a:pos x="272" y="329"/>
                </a:cxn>
                <a:cxn ang="0">
                  <a:pos x="266" y="340"/>
                </a:cxn>
                <a:cxn ang="0">
                  <a:pos x="256" y="346"/>
                </a:cxn>
                <a:cxn ang="0">
                  <a:pos x="244" y="348"/>
                </a:cxn>
                <a:cxn ang="0">
                  <a:pos x="30" y="348"/>
                </a:cxn>
                <a:cxn ang="0">
                  <a:pos x="19" y="346"/>
                </a:cxn>
                <a:cxn ang="0">
                  <a:pos x="9" y="340"/>
                </a:cxn>
                <a:cxn ang="0">
                  <a:pos x="3" y="329"/>
                </a:cxn>
                <a:cxn ang="0">
                  <a:pos x="0" y="317"/>
                </a:cxn>
                <a:cxn ang="0">
                  <a:pos x="0" y="74"/>
                </a:cxn>
                <a:cxn ang="0">
                  <a:pos x="1" y="71"/>
                </a:cxn>
                <a:cxn ang="0">
                  <a:pos x="4" y="69"/>
                </a:cxn>
                <a:cxn ang="0">
                  <a:pos x="83" y="2"/>
                </a:cxn>
                <a:cxn ang="0">
                  <a:pos x="87" y="0"/>
                </a:cxn>
              </a:cxnLst>
              <a:rect l="0" t="0" r="r" b="b"/>
              <a:pathLst>
                <a:path w="274" h="348">
                  <a:moveTo>
                    <a:pt x="108" y="21"/>
                  </a:moveTo>
                  <a:lnTo>
                    <a:pt x="108" y="109"/>
                  </a:lnTo>
                  <a:lnTo>
                    <a:pt x="54" y="109"/>
                  </a:lnTo>
                  <a:lnTo>
                    <a:pt x="54" y="88"/>
                  </a:lnTo>
                  <a:lnTo>
                    <a:pt x="87" y="88"/>
                  </a:lnTo>
                  <a:lnTo>
                    <a:pt x="87" y="26"/>
                  </a:lnTo>
                  <a:lnTo>
                    <a:pt x="21" y="83"/>
                  </a:lnTo>
                  <a:lnTo>
                    <a:pt x="21" y="317"/>
                  </a:lnTo>
                  <a:lnTo>
                    <a:pt x="22" y="321"/>
                  </a:lnTo>
                  <a:lnTo>
                    <a:pt x="26" y="326"/>
                  </a:lnTo>
                  <a:lnTo>
                    <a:pt x="30" y="327"/>
                  </a:lnTo>
                  <a:lnTo>
                    <a:pt x="244" y="327"/>
                  </a:lnTo>
                  <a:lnTo>
                    <a:pt x="247" y="326"/>
                  </a:lnTo>
                  <a:lnTo>
                    <a:pt x="252" y="321"/>
                  </a:lnTo>
                  <a:lnTo>
                    <a:pt x="253" y="317"/>
                  </a:lnTo>
                  <a:lnTo>
                    <a:pt x="253" y="26"/>
                  </a:lnTo>
                  <a:lnTo>
                    <a:pt x="251" y="24"/>
                  </a:lnTo>
                  <a:lnTo>
                    <a:pt x="250" y="22"/>
                  </a:lnTo>
                  <a:lnTo>
                    <a:pt x="246" y="21"/>
                  </a:lnTo>
                  <a:lnTo>
                    <a:pt x="108" y="21"/>
                  </a:lnTo>
                  <a:close/>
                  <a:moveTo>
                    <a:pt x="87" y="0"/>
                  </a:moveTo>
                  <a:lnTo>
                    <a:pt x="244" y="0"/>
                  </a:lnTo>
                  <a:lnTo>
                    <a:pt x="256" y="2"/>
                  </a:lnTo>
                  <a:lnTo>
                    <a:pt x="266" y="8"/>
                  </a:lnTo>
                  <a:lnTo>
                    <a:pt x="272" y="18"/>
                  </a:lnTo>
                  <a:lnTo>
                    <a:pt x="274" y="30"/>
                  </a:lnTo>
                  <a:lnTo>
                    <a:pt x="274" y="317"/>
                  </a:lnTo>
                  <a:lnTo>
                    <a:pt x="272" y="329"/>
                  </a:lnTo>
                  <a:lnTo>
                    <a:pt x="266" y="340"/>
                  </a:lnTo>
                  <a:lnTo>
                    <a:pt x="256" y="346"/>
                  </a:lnTo>
                  <a:lnTo>
                    <a:pt x="244" y="348"/>
                  </a:lnTo>
                  <a:lnTo>
                    <a:pt x="30" y="348"/>
                  </a:lnTo>
                  <a:lnTo>
                    <a:pt x="19" y="346"/>
                  </a:lnTo>
                  <a:lnTo>
                    <a:pt x="9" y="340"/>
                  </a:lnTo>
                  <a:lnTo>
                    <a:pt x="3" y="329"/>
                  </a:lnTo>
                  <a:lnTo>
                    <a:pt x="0" y="317"/>
                  </a:lnTo>
                  <a:lnTo>
                    <a:pt x="0" y="74"/>
                  </a:lnTo>
                  <a:lnTo>
                    <a:pt x="1" y="71"/>
                  </a:lnTo>
                  <a:lnTo>
                    <a:pt x="4" y="69"/>
                  </a:lnTo>
                  <a:lnTo>
                    <a:pt x="83" y="2"/>
                  </a:lnTo>
                  <a:lnTo>
                    <a:pt x="8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91" name="Freeform 24"/>
            <p:cNvSpPr>
              <a:spLocks/>
            </p:cNvSpPr>
            <p:nvPr/>
          </p:nvSpPr>
          <p:spPr bwMode="auto">
            <a:xfrm>
              <a:off x="2717528" y="5577111"/>
              <a:ext cx="268288" cy="33338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161" y="0"/>
                </a:cxn>
                <a:cxn ang="0">
                  <a:pos x="164" y="2"/>
                </a:cxn>
                <a:cxn ang="0">
                  <a:pos x="167" y="4"/>
                </a:cxn>
                <a:cxn ang="0">
                  <a:pos x="169" y="7"/>
                </a:cxn>
                <a:cxn ang="0">
                  <a:pos x="169" y="14"/>
                </a:cxn>
                <a:cxn ang="0">
                  <a:pos x="167" y="17"/>
                </a:cxn>
                <a:cxn ang="0">
                  <a:pos x="164" y="19"/>
                </a:cxn>
                <a:cxn ang="0">
                  <a:pos x="158" y="21"/>
                </a:cxn>
                <a:cxn ang="0">
                  <a:pos x="10" y="21"/>
                </a:cxn>
                <a:cxn ang="0">
                  <a:pos x="4" y="19"/>
                </a:cxn>
                <a:cxn ang="0">
                  <a:pos x="2" y="17"/>
                </a:cxn>
                <a:cxn ang="0">
                  <a:pos x="0" y="14"/>
                </a:cxn>
                <a:cxn ang="0">
                  <a:pos x="0" y="7"/>
                </a:cxn>
                <a:cxn ang="0">
                  <a:pos x="2" y="4"/>
                </a:cxn>
                <a:cxn ang="0">
                  <a:pos x="4" y="2"/>
                </a:cxn>
                <a:cxn ang="0">
                  <a:pos x="7" y="0"/>
                </a:cxn>
              </a:cxnLst>
              <a:rect l="0" t="0" r="r" b="b"/>
              <a:pathLst>
                <a:path w="169" h="21">
                  <a:moveTo>
                    <a:pt x="7" y="0"/>
                  </a:moveTo>
                  <a:lnTo>
                    <a:pt x="161" y="0"/>
                  </a:lnTo>
                  <a:lnTo>
                    <a:pt x="164" y="2"/>
                  </a:lnTo>
                  <a:lnTo>
                    <a:pt x="167" y="4"/>
                  </a:lnTo>
                  <a:lnTo>
                    <a:pt x="169" y="7"/>
                  </a:lnTo>
                  <a:lnTo>
                    <a:pt x="169" y="14"/>
                  </a:lnTo>
                  <a:lnTo>
                    <a:pt x="167" y="17"/>
                  </a:lnTo>
                  <a:lnTo>
                    <a:pt x="164" y="19"/>
                  </a:lnTo>
                  <a:lnTo>
                    <a:pt x="158" y="21"/>
                  </a:lnTo>
                  <a:lnTo>
                    <a:pt x="10" y="21"/>
                  </a:lnTo>
                  <a:lnTo>
                    <a:pt x="4" y="19"/>
                  </a:lnTo>
                  <a:lnTo>
                    <a:pt x="2" y="17"/>
                  </a:lnTo>
                  <a:lnTo>
                    <a:pt x="0" y="14"/>
                  </a:lnTo>
                  <a:lnTo>
                    <a:pt x="0" y="7"/>
                  </a:lnTo>
                  <a:lnTo>
                    <a:pt x="2" y="4"/>
                  </a:lnTo>
                  <a:lnTo>
                    <a:pt x="4" y="2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92" name="Freeform 25"/>
            <p:cNvSpPr>
              <a:spLocks/>
            </p:cNvSpPr>
            <p:nvPr/>
          </p:nvSpPr>
          <p:spPr bwMode="auto">
            <a:xfrm>
              <a:off x="2717528" y="5729511"/>
              <a:ext cx="268288" cy="31750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161" y="0"/>
                </a:cxn>
                <a:cxn ang="0">
                  <a:pos x="164" y="2"/>
                </a:cxn>
                <a:cxn ang="0">
                  <a:pos x="169" y="7"/>
                </a:cxn>
                <a:cxn ang="0">
                  <a:pos x="169" y="13"/>
                </a:cxn>
                <a:cxn ang="0">
                  <a:pos x="167" y="16"/>
                </a:cxn>
                <a:cxn ang="0">
                  <a:pos x="164" y="18"/>
                </a:cxn>
                <a:cxn ang="0">
                  <a:pos x="161" y="20"/>
                </a:cxn>
                <a:cxn ang="0">
                  <a:pos x="7" y="20"/>
                </a:cxn>
                <a:cxn ang="0">
                  <a:pos x="4" y="18"/>
                </a:cxn>
                <a:cxn ang="0">
                  <a:pos x="2" y="16"/>
                </a:cxn>
                <a:cxn ang="0">
                  <a:pos x="0" y="13"/>
                </a:cxn>
                <a:cxn ang="0">
                  <a:pos x="0" y="7"/>
                </a:cxn>
                <a:cxn ang="0">
                  <a:pos x="4" y="2"/>
                </a:cxn>
                <a:cxn ang="0">
                  <a:pos x="7" y="0"/>
                </a:cxn>
              </a:cxnLst>
              <a:rect l="0" t="0" r="r" b="b"/>
              <a:pathLst>
                <a:path w="169" h="20">
                  <a:moveTo>
                    <a:pt x="7" y="0"/>
                  </a:moveTo>
                  <a:lnTo>
                    <a:pt x="161" y="0"/>
                  </a:lnTo>
                  <a:lnTo>
                    <a:pt x="164" y="2"/>
                  </a:lnTo>
                  <a:lnTo>
                    <a:pt x="169" y="7"/>
                  </a:lnTo>
                  <a:lnTo>
                    <a:pt x="169" y="13"/>
                  </a:lnTo>
                  <a:lnTo>
                    <a:pt x="167" y="16"/>
                  </a:lnTo>
                  <a:lnTo>
                    <a:pt x="164" y="18"/>
                  </a:lnTo>
                  <a:lnTo>
                    <a:pt x="161" y="20"/>
                  </a:lnTo>
                  <a:lnTo>
                    <a:pt x="7" y="20"/>
                  </a:lnTo>
                  <a:lnTo>
                    <a:pt x="4" y="18"/>
                  </a:lnTo>
                  <a:lnTo>
                    <a:pt x="2" y="16"/>
                  </a:lnTo>
                  <a:lnTo>
                    <a:pt x="0" y="13"/>
                  </a:lnTo>
                  <a:lnTo>
                    <a:pt x="0" y="7"/>
                  </a:lnTo>
                  <a:lnTo>
                    <a:pt x="4" y="2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93" name="Freeform 26"/>
            <p:cNvSpPr>
              <a:spLocks/>
            </p:cNvSpPr>
            <p:nvPr/>
          </p:nvSpPr>
          <p:spPr bwMode="auto">
            <a:xfrm>
              <a:off x="2717528" y="5653311"/>
              <a:ext cx="268288" cy="31750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161" y="0"/>
                </a:cxn>
                <a:cxn ang="0">
                  <a:pos x="164" y="2"/>
                </a:cxn>
                <a:cxn ang="0">
                  <a:pos x="167" y="4"/>
                </a:cxn>
                <a:cxn ang="0">
                  <a:pos x="169" y="8"/>
                </a:cxn>
                <a:cxn ang="0">
                  <a:pos x="169" y="14"/>
                </a:cxn>
                <a:cxn ang="0">
                  <a:pos x="164" y="18"/>
                </a:cxn>
                <a:cxn ang="0">
                  <a:pos x="161" y="20"/>
                </a:cxn>
                <a:cxn ang="0">
                  <a:pos x="7" y="20"/>
                </a:cxn>
                <a:cxn ang="0">
                  <a:pos x="4" y="18"/>
                </a:cxn>
                <a:cxn ang="0">
                  <a:pos x="0" y="14"/>
                </a:cxn>
                <a:cxn ang="0">
                  <a:pos x="0" y="8"/>
                </a:cxn>
                <a:cxn ang="0">
                  <a:pos x="2" y="4"/>
                </a:cxn>
                <a:cxn ang="0">
                  <a:pos x="4" y="2"/>
                </a:cxn>
                <a:cxn ang="0">
                  <a:pos x="7" y="0"/>
                </a:cxn>
              </a:cxnLst>
              <a:rect l="0" t="0" r="r" b="b"/>
              <a:pathLst>
                <a:path w="169" h="20">
                  <a:moveTo>
                    <a:pt x="7" y="0"/>
                  </a:moveTo>
                  <a:lnTo>
                    <a:pt x="161" y="0"/>
                  </a:lnTo>
                  <a:lnTo>
                    <a:pt x="164" y="2"/>
                  </a:lnTo>
                  <a:lnTo>
                    <a:pt x="167" y="4"/>
                  </a:lnTo>
                  <a:lnTo>
                    <a:pt x="169" y="8"/>
                  </a:lnTo>
                  <a:lnTo>
                    <a:pt x="169" y="14"/>
                  </a:lnTo>
                  <a:lnTo>
                    <a:pt x="164" y="18"/>
                  </a:lnTo>
                  <a:lnTo>
                    <a:pt x="161" y="20"/>
                  </a:lnTo>
                  <a:lnTo>
                    <a:pt x="7" y="20"/>
                  </a:lnTo>
                  <a:lnTo>
                    <a:pt x="4" y="18"/>
                  </a:lnTo>
                  <a:lnTo>
                    <a:pt x="0" y="14"/>
                  </a:lnTo>
                  <a:lnTo>
                    <a:pt x="0" y="8"/>
                  </a:lnTo>
                  <a:lnTo>
                    <a:pt x="2" y="4"/>
                  </a:lnTo>
                  <a:lnTo>
                    <a:pt x="4" y="2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</p:grpSp>
      <p:sp>
        <p:nvSpPr>
          <p:cNvPr id="38" name="Прямоугольник 37"/>
          <p:cNvSpPr/>
          <p:nvPr/>
        </p:nvSpPr>
        <p:spPr>
          <a:xfrm>
            <a:off x="107504" y="2182214"/>
            <a:ext cx="4392488" cy="1080000"/>
          </a:xfrm>
          <a:prstGeom prst="rect">
            <a:avLst/>
          </a:prstGeom>
          <a:solidFill>
            <a:srgbClr val="2F6B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57188" eaLnBrk="1" hangingPunct="1"/>
            <a:r>
              <a:rPr lang="ru-RU" altLang="ru-RU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Общероссийский </a:t>
            </a:r>
            <a:r>
              <a:rPr lang="ru-RU" altLang="ru-RU" dirty="0">
                <a:solidFill>
                  <a:schemeClr val="bg1"/>
                </a:solidFill>
                <a:cs typeface="Times New Roman" panose="02020603050405020304" pitchFamily="18" charset="0"/>
              </a:rPr>
              <a:t>классификатор объектов административно-территориального деления (ОКАТО</a:t>
            </a:r>
            <a:r>
              <a:rPr lang="ru-RU" altLang="ru-RU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)</a:t>
            </a:r>
            <a:endParaRPr lang="ru-RU" altLang="ru-RU" dirty="0">
              <a:solidFill>
                <a:schemeClr val="bg1"/>
              </a:solidFill>
              <a:cs typeface="Times New Roman" panose="02020603050405020304" pitchFamily="18" charset="0"/>
            </a:endParaRPr>
          </a:p>
        </p:txBody>
      </p:sp>
      <p:grpSp>
        <p:nvGrpSpPr>
          <p:cNvPr id="39" name="Группа 720"/>
          <p:cNvGrpSpPr/>
          <p:nvPr/>
        </p:nvGrpSpPr>
        <p:grpSpPr>
          <a:xfrm>
            <a:off x="180301" y="2561102"/>
            <a:ext cx="310452" cy="354716"/>
            <a:chOff x="2625639" y="5253261"/>
            <a:chExt cx="512577" cy="623888"/>
          </a:xfrm>
          <a:solidFill>
            <a:schemeClr val="bg1"/>
          </a:solidFill>
        </p:grpSpPr>
        <p:sp>
          <p:nvSpPr>
            <p:cNvPr id="40" name="Freeform 22"/>
            <p:cNvSpPr>
              <a:spLocks/>
            </p:cNvSpPr>
            <p:nvPr/>
          </p:nvSpPr>
          <p:spPr bwMode="auto">
            <a:xfrm>
              <a:off x="2771503" y="5253261"/>
              <a:ext cx="366713" cy="4794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89" y="0"/>
                </a:cxn>
                <a:cxn ang="0">
                  <a:pos x="203" y="2"/>
                </a:cxn>
                <a:cxn ang="0">
                  <a:pos x="214" y="8"/>
                </a:cxn>
                <a:cxn ang="0">
                  <a:pos x="223" y="17"/>
                </a:cxn>
                <a:cxn ang="0">
                  <a:pos x="229" y="29"/>
                </a:cxn>
                <a:cxn ang="0">
                  <a:pos x="231" y="43"/>
                </a:cxn>
                <a:cxn ang="0">
                  <a:pos x="231" y="302"/>
                </a:cxn>
                <a:cxn ang="0">
                  <a:pos x="211" y="302"/>
                </a:cxn>
                <a:cxn ang="0">
                  <a:pos x="211" y="43"/>
                </a:cxn>
                <a:cxn ang="0">
                  <a:pos x="207" y="32"/>
                </a:cxn>
                <a:cxn ang="0">
                  <a:pos x="200" y="24"/>
                </a:cxn>
                <a:cxn ang="0">
                  <a:pos x="189" y="21"/>
                </a:cxn>
                <a:cxn ang="0">
                  <a:pos x="0" y="21"/>
                </a:cxn>
                <a:cxn ang="0">
                  <a:pos x="0" y="0"/>
                </a:cxn>
              </a:cxnLst>
              <a:rect l="0" t="0" r="r" b="b"/>
              <a:pathLst>
                <a:path w="231" h="302">
                  <a:moveTo>
                    <a:pt x="0" y="0"/>
                  </a:moveTo>
                  <a:lnTo>
                    <a:pt x="189" y="0"/>
                  </a:lnTo>
                  <a:lnTo>
                    <a:pt x="203" y="2"/>
                  </a:lnTo>
                  <a:lnTo>
                    <a:pt x="214" y="8"/>
                  </a:lnTo>
                  <a:lnTo>
                    <a:pt x="223" y="17"/>
                  </a:lnTo>
                  <a:lnTo>
                    <a:pt x="229" y="29"/>
                  </a:lnTo>
                  <a:lnTo>
                    <a:pt x="231" y="43"/>
                  </a:lnTo>
                  <a:lnTo>
                    <a:pt x="231" y="302"/>
                  </a:lnTo>
                  <a:lnTo>
                    <a:pt x="211" y="302"/>
                  </a:lnTo>
                  <a:lnTo>
                    <a:pt x="211" y="43"/>
                  </a:lnTo>
                  <a:lnTo>
                    <a:pt x="207" y="32"/>
                  </a:lnTo>
                  <a:lnTo>
                    <a:pt x="200" y="24"/>
                  </a:lnTo>
                  <a:lnTo>
                    <a:pt x="189" y="21"/>
                  </a:lnTo>
                  <a:lnTo>
                    <a:pt x="0" y="21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41" name="Freeform 23"/>
            <p:cNvSpPr>
              <a:spLocks noEditPoints="1"/>
            </p:cNvSpPr>
            <p:nvPr/>
          </p:nvSpPr>
          <p:spPr bwMode="auto">
            <a:xfrm>
              <a:off x="2625639" y="5324700"/>
              <a:ext cx="434974" cy="552449"/>
            </a:xfrm>
            <a:custGeom>
              <a:avLst/>
              <a:gdLst/>
              <a:ahLst/>
              <a:cxnLst>
                <a:cxn ang="0">
                  <a:pos x="108" y="21"/>
                </a:cxn>
                <a:cxn ang="0">
                  <a:pos x="108" y="109"/>
                </a:cxn>
                <a:cxn ang="0">
                  <a:pos x="54" y="109"/>
                </a:cxn>
                <a:cxn ang="0">
                  <a:pos x="54" y="88"/>
                </a:cxn>
                <a:cxn ang="0">
                  <a:pos x="87" y="88"/>
                </a:cxn>
                <a:cxn ang="0">
                  <a:pos x="87" y="26"/>
                </a:cxn>
                <a:cxn ang="0">
                  <a:pos x="21" y="83"/>
                </a:cxn>
                <a:cxn ang="0">
                  <a:pos x="21" y="317"/>
                </a:cxn>
                <a:cxn ang="0">
                  <a:pos x="22" y="321"/>
                </a:cxn>
                <a:cxn ang="0">
                  <a:pos x="26" y="326"/>
                </a:cxn>
                <a:cxn ang="0">
                  <a:pos x="30" y="327"/>
                </a:cxn>
                <a:cxn ang="0">
                  <a:pos x="244" y="327"/>
                </a:cxn>
                <a:cxn ang="0">
                  <a:pos x="247" y="326"/>
                </a:cxn>
                <a:cxn ang="0">
                  <a:pos x="252" y="321"/>
                </a:cxn>
                <a:cxn ang="0">
                  <a:pos x="253" y="317"/>
                </a:cxn>
                <a:cxn ang="0">
                  <a:pos x="253" y="26"/>
                </a:cxn>
                <a:cxn ang="0">
                  <a:pos x="251" y="24"/>
                </a:cxn>
                <a:cxn ang="0">
                  <a:pos x="250" y="22"/>
                </a:cxn>
                <a:cxn ang="0">
                  <a:pos x="246" y="21"/>
                </a:cxn>
                <a:cxn ang="0">
                  <a:pos x="108" y="21"/>
                </a:cxn>
                <a:cxn ang="0">
                  <a:pos x="87" y="0"/>
                </a:cxn>
                <a:cxn ang="0">
                  <a:pos x="244" y="0"/>
                </a:cxn>
                <a:cxn ang="0">
                  <a:pos x="256" y="2"/>
                </a:cxn>
                <a:cxn ang="0">
                  <a:pos x="266" y="8"/>
                </a:cxn>
                <a:cxn ang="0">
                  <a:pos x="272" y="18"/>
                </a:cxn>
                <a:cxn ang="0">
                  <a:pos x="274" y="30"/>
                </a:cxn>
                <a:cxn ang="0">
                  <a:pos x="274" y="317"/>
                </a:cxn>
                <a:cxn ang="0">
                  <a:pos x="272" y="329"/>
                </a:cxn>
                <a:cxn ang="0">
                  <a:pos x="266" y="340"/>
                </a:cxn>
                <a:cxn ang="0">
                  <a:pos x="256" y="346"/>
                </a:cxn>
                <a:cxn ang="0">
                  <a:pos x="244" y="348"/>
                </a:cxn>
                <a:cxn ang="0">
                  <a:pos x="30" y="348"/>
                </a:cxn>
                <a:cxn ang="0">
                  <a:pos x="19" y="346"/>
                </a:cxn>
                <a:cxn ang="0">
                  <a:pos x="9" y="340"/>
                </a:cxn>
                <a:cxn ang="0">
                  <a:pos x="3" y="329"/>
                </a:cxn>
                <a:cxn ang="0">
                  <a:pos x="0" y="317"/>
                </a:cxn>
                <a:cxn ang="0">
                  <a:pos x="0" y="74"/>
                </a:cxn>
                <a:cxn ang="0">
                  <a:pos x="1" y="71"/>
                </a:cxn>
                <a:cxn ang="0">
                  <a:pos x="4" y="69"/>
                </a:cxn>
                <a:cxn ang="0">
                  <a:pos x="83" y="2"/>
                </a:cxn>
                <a:cxn ang="0">
                  <a:pos x="87" y="0"/>
                </a:cxn>
              </a:cxnLst>
              <a:rect l="0" t="0" r="r" b="b"/>
              <a:pathLst>
                <a:path w="274" h="348">
                  <a:moveTo>
                    <a:pt x="108" y="21"/>
                  </a:moveTo>
                  <a:lnTo>
                    <a:pt x="108" y="109"/>
                  </a:lnTo>
                  <a:lnTo>
                    <a:pt x="54" y="109"/>
                  </a:lnTo>
                  <a:lnTo>
                    <a:pt x="54" y="88"/>
                  </a:lnTo>
                  <a:lnTo>
                    <a:pt x="87" y="88"/>
                  </a:lnTo>
                  <a:lnTo>
                    <a:pt x="87" y="26"/>
                  </a:lnTo>
                  <a:lnTo>
                    <a:pt x="21" y="83"/>
                  </a:lnTo>
                  <a:lnTo>
                    <a:pt x="21" y="317"/>
                  </a:lnTo>
                  <a:lnTo>
                    <a:pt x="22" y="321"/>
                  </a:lnTo>
                  <a:lnTo>
                    <a:pt x="26" y="326"/>
                  </a:lnTo>
                  <a:lnTo>
                    <a:pt x="30" y="327"/>
                  </a:lnTo>
                  <a:lnTo>
                    <a:pt x="244" y="327"/>
                  </a:lnTo>
                  <a:lnTo>
                    <a:pt x="247" y="326"/>
                  </a:lnTo>
                  <a:lnTo>
                    <a:pt x="252" y="321"/>
                  </a:lnTo>
                  <a:lnTo>
                    <a:pt x="253" y="317"/>
                  </a:lnTo>
                  <a:lnTo>
                    <a:pt x="253" y="26"/>
                  </a:lnTo>
                  <a:lnTo>
                    <a:pt x="251" y="24"/>
                  </a:lnTo>
                  <a:lnTo>
                    <a:pt x="250" y="22"/>
                  </a:lnTo>
                  <a:lnTo>
                    <a:pt x="246" y="21"/>
                  </a:lnTo>
                  <a:lnTo>
                    <a:pt x="108" y="21"/>
                  </a:lnTo>
                  <a:close/>
                  <a:moveTo>
                    <a:pt x="87" y="0"/>
                  </a:moveTo>
                  <a:lnTo>
                    <a:pt x="244" y="0"/>
                  </a:lnTo>
                  <a:lnTo>
                    <a:pt x="256" y="2"/>
                  </a:lnTo>
                  <a:lnTo>
                    <a:pt x="266" y="8"/>
                  </a:lnTo>
                  <a:lnTo>
                    <a:pt x="272" y="18"/>
                  </a:lnTo>
                  <a:lnTo>
                    <a:pt x="274" y="30"/>
                  </a:lnTo>
                  <a:lnTo>
                    <a:pt x="274" y="317"/>
                  </a:lnTo>
                  <a:lnTo>
                    <a:pt x="272" y="329"/>
                  </a:lnTo>
                  <a:lnTo>
                    <a:pt x="266" y="340"/>
                  </a:lnTo>
                  <a:lnTo>
                    <a:pt x="256" y="346"/>
                  </a:lnTo>
                  <a:lnTo>
                    <a:pt x="244" y="348"/>
                  </a:lnTo>
                  <a:lnTo>
                    <a:pt x="30" y="348"/>
                  </a:lnTo>
                  <a:lnTo>
                    <a:pt x="19" y="346"/>
                  </a:lnTo>
                  <a:lnTo>
                    <a:pt x="9" y="340"/>
                  </a:lnTo>
                  <a:lnTo>
                    <a:pt x="3" y="329"/>
                  </a:lnTo>
                  <a:lnTo>
                    <a:pt x="0" y="317"/>
                  </a:lnTo>
                  <a:lnTo>
                    <a:pt x="0" y="74"/>
                  </a:lnTo>
                  <a:lnTo>
                    <a:pt x="1" y="71"/>
                  </a:lnTo>
                  <a:lnTo>
                    <a:pt x="4" y="69"/>
                  </a:lnTo>
                  <a:lnTo>
                    <a:pt x="83" y="2"/>
                  </a:lnTo>
                  <a:lnTo>
                    <a:pt x="8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42" name="Freeform 24"/>
            <p:cNvSpPr>
              <a:spLocks/>
            </p:cNvSpPr>
            <p:nvPr/>
          </p:nvSpPr>
          <p:spPr bwMode="auto">
            <a:xfrm>
              <a:off x="2717528" y="5577111"/>
              <a:ext cx="268288" cy="33338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161" y="0"/>
                </a:cxn>
                <a:cxn ang="0">
                  <a:pos x="164" y="2"/>
                </a:cxn>
                <a:cxn ang="0">
                  <a:pos x="167" y="4"/>
                </a:cxn>
                <a:cxn ang="0">
                  <a:pos x="169" y="7"/>
                </a:cxn>
                <a:cxn ang="0">
                  <a:pos x="169" y="14"/>
                </a:cxn>
                <a:cxn ang="0">
                  <a:pos x="167" y="17"/>
                </a:cxn>
                <a:cxn ang="0">
                  <a:pos x="164" y="19"/>
                </a:cxn>
                <a:cxn ang="0">
                  <a:pos x="158" y="21"/>
                </a:cxn>
                <a:cxn ang="0">
                  <a:pos x="10" y="21"/>
                </a:cxn>
                <a:cxn ang="0">
                  <a:pos x="4" y="19"/>
                </a:cxn>
                <a:cxn ang="0">
                  <a:pos x="2" y="17"/>
                </a:cxn>
                <a:cxn ang="0">
                  <a:pos x="0" y="14"/>
                </a:cxn>
                <a:cxn ang="0">
                  <a:pos x="0" y="7"/>
                </a:cxn>
                <a:cxn ang="0">
                  <a:pos x="2" y="4"/>
                </a:cxn>
                <a:cxn ang="0">
                  <a:pos x="4" y="2"/>
                </a:cxn>
                <a:cxn ang="0">
                  <a:pos x="7" y="0"/>
                </a:cxn>
              </a:cxnLst>
              <a:rect l="0" t="0" r="r" b="b"/>
              <a:pathLst>
                <a:path w="169" h="21">
                  <a:moveTo>
                    <a:pt x="7" y="0"/>
                  </a:moveTo>
                  <a:lnTo>
                    <a:pt x="161" y="0"/>
                  </a:lnTo>
                  <a:lnTo>
                    <a:pt x="164" y="2"/>
                  </a:lnTo>
                  <a:lnTo>
                    <a:pt x="167" y="4"/>
                  </a:lnTo>
                  <a:lnTo>
                    <a:pt x="169" y="7"/>
                  </a:lnTo>
                  <a:lnTo>
                    <a:pt x="169" y="14"/>
                  </a:lnTo>
                  <a:lnTo>
                    <a:pt x="167" y="17"/>
                  </a:lnTo>
                  <a:lnTo>
                    <a:pt x="164" y="19"/>
                  </a:lnTo>
                  <a:lnTo>
                    <a:pt x="158" y="21"/>
                  </a:lnTo>
                  <a:lnTo>
                    <a:pt x="10" y="21"/>
                  </a:lnTo>
                  <a:lnTo>
                    <a:pt x="4" y="19"/>
                  </a:lnTo>
                  <a:lnTo>
                    <a:pt x="2" y="17"/>
                  </a:lnTo>
                  <a:lnTo>
                    <a:pt x="0" y="14"/>
                  </a:lnTo>
                  <a:lnTo>
                    <a:pt x="0" y="7"/>
                  </a:lnTo>
                  <a:lnTo>
                    <a:pt x="2" y="4"/>
                  </a:lnTo>
                  <a:lnTo>
                    <a:pt x="4" y="2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43" name="Freeform 25"/>
            <p:cNvSpPr>
              <a:spLocks/>
            </p:cNvSpPr>
            <p:nvPr/>
          </p:nvSpPr>
          <p:spPr bwMode="auto">
            <a:xfrm>
              <a:off x="2717528" y="5729511"/>
              <a:ext cx="268288" cy="31750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161" y="0"/>
                </a:cxn>
                <a:cxn ang="0">
                  <a:pos x="164" y="2"/>
                </a:cxn>
                <a:cxn ang="0">
                  <a:pos x="169" y="7"/>
                </a:cxn>
                <a:cxn ang="0">
                  <a:pos x="169" y="13"/>
                </a:cxn>
                <a:cxn ang="0">
                  <a:pos x="167" y="16"/>
                </a:cxn>
                <a:cxn ang="0">
                  <a:pos x="164" y="18"/>
                </a:cxn>
                <a:cxn ang="0">
                  <a:pos x="161" y="20"/>
                </a:cxn>
                <a:cxn ang="0">
                  <a:pos x="7" y="20"/>
                </a:cxn>
                <a:cxn ang="0">
                  <a:pos x="4" y="18"/>
                </a:cxn>
                <a:cxn ang="0">
                  <a:pos x="2" y="16"/>
                </a:cxn>
                <a:cxn ang="0">
                  <a:pos x="0" y="13"/>
                </a:cxn>
                <a:cxn ang="0">
                  <a:pos x="0" y="7"/>
                </a:cxn>
                <a:cxn ang="0">
                  <a:pos x="4" y="2"/>
                </a:cxn>
                <a:cxn ang="0">
                  <a:pos x="7" y="0"/>
                </a:cxn>
              </a:cxnLst>
              <a:rect l="0" t="0" r="r" b="b"/>
              <a:pathLst>
                <a:path w="169" h="20">
                  <a:moveTo>
                    <a:pt x="7" y="0"/>
                  </a:moveTo>
                  <a:lnTo>
                    <a:pt x="161" y="0"/>
                  </a:lnTo>
                  <a:lnTo>
                    <a:pt x="164" y="2"/>
                  </a:lnTo>
                  <a:lnTo>
                    <a:pt x="169" y="7"/>
                  </a:lnTo>
                  <a:lnTo>
                    <a:pt x="169" y="13"/>
                  </a:lnTo>
                  <a:lnTo>
                    <a:pt x="167" y="16"/>
                  </a:lnTo>
                  <a:lnTo>
                    <a:pt x="164" y="18"/>
                  </a:lnTo>
                  <a:lnTo>
                    <a:pt x="161" y="20"/>
                  </a:lnTo>
                  <a:lnTo>
                    <a:pt x="7" y="20"/>
                  </a:lnTo>
                  <a:lnTo>
                    <a:pt x="4" y="18"/>
                  </a:lnTo>
                  <a:lnTo>
                    <a:pt x="2" y="16"/>
                  </a:lnTo>
                  <a:lnTo>
                    <a:pt x="0" y="13"/>
                  </a:lnTo>
                  <a:lnTo>
                    <a:pt x="0" y="7"/>
                  </a:lnTo>
                  <a:lnTo>
                    <a:pt x="4" y="2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44" name="Freeform 26"/>
            <p:cNvSpPr>
              <a:spLocks/>
            </p:cNvSpPr>
            <p:nvPr/>
          </p:nvSpPr>
          <p:spPr bwMode="auto">
            <a:xfrm>
              <a:off x="2717528" y="5653311"/>
              <a:ext cx="268288" cy="31750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161" y="0"/>
                </a:cxn>
                <a:cxn ang="0">
                  <a:pos x="164" y="2"/>
                </a:cxn>
                <a:cxn ang="0">
                  <a:pos x="167" y="4"/>
                </a:cxn>
                <a:cxn ang="0">
                  <a:pos x="169" y="8"/>
                </a:cxn>
                <a:cxn ang="0">
                  <a:pos x="169" y="14"/>
                </a:cxn>
                <a:cxn ang="0">
                  <a:pos x="164" y="18"/>
                </a:cxn>
                <a:cxn ang="0">
                  <a:pos x="161" y="20"/>
                </a:cxn>
                <a:cxn ang="0">
                  <a:pos x="7" y="20"/>
                </a:cxn>
                <a:cxn ang="0">
                  <a:pos x="4" y="18"/>
                </a:cxn>
                <a:cxn ang="0">
                  <a:pos x="0" y="14"/>
                </a:cxn>
                <a:cxn ang="0">
                  <a:pos x="0" y="8"/>
                </a:cxn>
                <a:cxn ang="0">
                  <a:pos x="2" y="4"/>
                </a:cxn>
                <a:cxn ang="0">
                  <a:pos x="4" y="2"/>
                </a:cxn>
                <a:cxn ang="0">
                  <a:pos x="7" y="0"/>
                </a:cxn>
              </a:cxnLst>
              <a:rect l="0" t="0" r="r" b="b"/>
              <a:pathLst>
                <a:path w="169" h="20">
                  <a:moveTo>
                    <a:pt x="7" y="0"/>
                  </a:moveTo>
                  <a:lnTo>
                    <a:pt x="161" y="0"/>
                  </a:lnTo>
                  <a:lnTo>
                    <a:pt x="164" y="2"/>
                  </a:lnTo>
                  <a:lnTo>
                    <a:pt x="167" y="4"/>
                  </a:lnTo>
                  <a:lnTo>
                    <a:pt x="169" y="8"/>
                  </a:lnTo>
                  <a:lnTo>
                    <a:pt x="169" y="14"/>
                  </a:lnTo>
                  <a:lnTo>
                    <a:pt x="164" y="18"/>
                  </a:lnTo>
                  <a:lnTo>
                    <a:pt x="161" y="20"/>
                  </a:lnTo>
                  <a:lnTo>
                    <a:pt x="7" y="20"/>
                  </a:lnTo>
                  <a:lnTo>
                    <a:pt x="4" y="18"/>
                  </a:lnTo>
                  <a:lnTo>
                    <a:pt x="0" y="14"/>
                  </a:lnTo>
                  <a:lnTo>
                    <a:pt x="0" y="8"/>
                  </a:lnTo>
                  <a:lnTo>
                    <a:pt x="2" y="4"/>
                  </a:lnTo>
                  <a:lnTo>
                    <a:pt x="4" y="2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</p:grpSp>
      <p:sp>
        <p:nvSpPr>
          <p:cNvPr id="59" name="Прямоугольник 58"/>
          <p:cNvSpPr/>
          <p:nvPr/>
        </p:nvSpPr>
        <p:spPr>
          <a:xfrm>
            <a:off x="4644008" y="2182214"/>
            <a:ext cx="4392488" cy="1080000"/>
          </a:xfrm>
          <a:prstGeom prst="rect">
            <a:avLst/>
          </a:prstGeom>
          <a:solidFill>
            <a:srgbClr val="2F6B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58775" eaLnBrk="1" hangingPunct="1"/>
            <a:r>
              <a:rPr lang="ru-RU" altLang="ru-RU" dirty="0">
                <a:solidFill>
                  <a:schemeClr val="bg1"/>
                </a:solidFill>
                <a:cs typeface="Times New Roman" panose="02020603050405020304" pitchFamily="18" charset="0"/>
              </a:rPr>
              <a:t>Общероссийский классификатор территорий муниципальных образований (ОКТМО</a:t>
            </a:r>
            <a:r>
              <a:rPr lang="ru-RU" altLang="ru-RU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)</a:t>
            </a:r>
            <a:endParaRPr lang="ru-RU" altLang="ru-RU" dirty="0">
              <a:solidFill>
                <a:schemeClr val="bg1"/>
              </a:solidFill>
              <a:cs typeface="Times New Roman" panose="02020603050405020304" pitchFamily="18" charset="0"/>
            </a:endParaRPr>
          </a:p>
        </p:txBody>
      </p:sp>
      <p:grpSp>
        <p:nvGrpSpPr>
          <p:cNvPr id="46" name="Группа 720"/>
          <p:cNvGrpSpPr/>
          <p:nvPr/>
        </p:nvGrpSpPr>
        <p:grpSpPr>
          <a:xfrm>
            <a:off x="4720716" y="2577348"/>
            <a:ext cx="305758" cy="354716"/>
            <a:chOff x="2633390" y="5253261"/>
            <a:chExt cx="504826" cy="623888"/>
          </a:xfrm>
          <a:solidFill>
            <a:schemeClr val="bg1"/>
          </a:solidFill>
        </p:grpSpPr>
        <p:sp>
          <p:nvSpPr>
            <p:cNvPr id="47" name="Freeform 22"/>
            <p:cNvSpPr>
              <a:spLocks/>
            </p:cNvSpPr>
            <p:nvPr/>
          </p:nvSpPr>
          <p:spPr bwMode="auto">
            <a:xfrm>
              <a:off x="2771503" y="5253261"/>
              <a:ext cx="366713" cy="4794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89" y="0"/>
                </a:cxn>
                <a:cxn ang="0">
                  <a:pos x="203" y="2"/>
                </a:cxn>
                <a:cxn ang="0">
                  <a:pos x="214" y="8"/>
                </a:cxn>
                <a:cxn ang="0">
                  <a:pos x="223" y="17"/>
                </a:cxn>
                <a:cxn ang="0">
                  <a:pos x="229" y="29"/>
                </a:cxn>
                <a:cxn ang="0">
                  <a:pos x="231" y="43"/>
                </a:cxn>
                <a:cxn ang="0">
                  <a:pos x="231" y="302"/>
                </a:cxn>
                <a:cxn ang="0">
                  <a:pos x="211" y="302"/>
                </a:cxn>
                <a:cxn ang="0">
                  <a:pos x="211" y="43"/>
                </a:cxn>
                <a:cxn ang="0">
                  <a:pos x="207" y="32"/>
                </a:cxn>
                <a:cxn ang="0">
                  <a:pos x="200" y="24"/>
                </a:cxn>
                <a:cxn ang="0">
                  <a:pos x="189" y="21"/>
                </a:cxn>
                <a:cxn ang="0">
                  <a:pos x="0" y="21"/>
                </a:cxn>
                <a:cxn ang="0">
                  <a:pos x="0" y="0"/>
                </a:cxn>
              </a:cxnLst>
              <a:rect l="0" t="0" r="r" b="b"/>
              <a:pathLst>
                <a:path w="231" h="302">
                  <a:moveTo>
                    <a:pt x="0" y="0"/>
                  </a:moveTo>
                  <a:lnTo>
                    <a:pt x="189" y="0"/>
                  </a:lnTo>
                  <a:lnTo>
                    <a:pt x="203" y="2"/>
                  </a:lnTo>
                  <a:lnTo>
                    <a:pt x="214" y="8"/>
                  </a:lnTo>
                  <a:lnTo>
                    <a:pt x="223" y="17"/>
                  </a:lnTo>
                  <a:lnTo>
                    <a:pt x="229" y="29"/>
                  </a:lnTo>
                  <a:lnTo>
                    <a:pt x="231" y="43"/>
                  </a:lnTo>
                  <a:lnTo>
                    <a:pt x="231" y="302"/>
                  </a:lnTo>
                  <a:lnTo>
                    <a:pt x="211" y="302"/>
                  </a:lnTo>
                  <a:lnTo>
                    <a:pt x="211" y="43"/>
                  </a:lnTo>
                  <a:lnTo>
                    <a:pt x="207" y="32"/>
                  </a:lnTo>
                  <a:lnTo>
                    <a:pt x="200" y="24"/>
                  </a:lnTo>
                  <a:lnTo>
                    <a:pt x="189" y="21"/>
                  </a:lnTo>
                  <a:lnTo>
                    <a:pt x="0" y="21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48" name="Freeform 23"/>
            <p:cNvSpPr>
              <a:spLocks noEditPoints="1"/>
            </p:cNvSpPr>
            <p:nvPr/>
          </p:nvSpPr>
          <p:spPr bwMode="auto">
            <a:xfrm>
              <a:off x="2633390" y="5324699"/>
              <a:ext cx="434975" cy="552450"/>
            </a:xfrm>
            <a:custGeom>
              <a:avLst/>
              <a:gdLst/>
              <a:ahLst/>
              <a:cxnLst>
                <a:cxn ang="0">
                  <a:pos x="108" y="21"/>
                </a:cxn>
                <a:cxn ang="0">
                  <a:pos x="108" y="109"/>
                </a:cxn>
                <a:cxn ang="0">
                  <a:pos x="54" y="109"/>
                </a:cxn>
                <a:cxn ang="0">
                  <a:pos x="54" y="88"/>
                </a:cxn>
                <a:cxn ang="0">
                  <a:pos x="87" y="88"/>
                </a:cxn>
                <a:cxn ang="0">
                  <a:pos x="87" y="26"/>
                </a:cxn>
                <a:cxn ang="0">
                  <a:pos x="21" y="83"/>
                </a:cxn>
                <a:cxn ang="0">
                  <a:pos x="21" y="317"/>
                </a:cxn>
                <a:cxn ang="0">
                  <a:pos x="22" y="321"/>
                </a:cxn>
                <a:cxn ang="0">
                  <a:pos x="26" y="326"/>
                </a:cxn>
                <a:cxn ang="0">
                  <a:pos x="30" y="327"/>
                </a:cxn>
                <a:cxn ang="0">
                  <a:pos x="244" y="327"/>
                </a:cxn>
                <a:cxn ang="0">
                  <a:pos x="247" y="326"/>
                </a:cxn>
                <a:cxn ang="0">
                  <a:pos x="252" y="321"/>
                </a:cxn>
                <a:cxn ang="0">
                  <a:pos x="253" y="317"/>
                </a:cxn>
                <a:cxn ang="0">
                  <a:pos x="253" y="26"/>
                </a:cxn>
                <a:cxn ang="0">
                  <a:pos x="251" y="24"/>
                </a:cxn>
                <a:cxn ang="0">
                  <a:pos x="250" y="22"/>
                </a:cxn>
                <a:cxn ang="0">
                  <a:pos x="246" y="21"/>
                </a:cxn>
                <a:cxn ang="0">
                  <a:pos x="108" y="21"/>
                </a:cxn>
                <a:cxn ang="0">
                  <a:pos x="87" y="0"/>
                </a:cxn>
                <a:cxn ang="0">
                  <a:pos x="244" y="0"/>
                </a:cxn>
                <a:cxn ang="0">
                  <a:pos x="256" y="2"/>
                </a:cxn>
                <a:cxn ang="0">
                  <a:pos x="266" y="8"/>
                </a:cxn>
                <a:cxn ang="0">
                  <a:pos x="272" y="18"/>
                </a:cxn>
                <a:cxn ang="0">
                  <a:pos x="274" y="30"/>
                </a:cxn>
                <a:cxn ang="0">
                  <a:pos x="274" y="317"/>
                </a:cxn>
                <a:cxn ang="0">
                  <a:pos x="272" y="329"/>
                </a:cxn>
                <a:cxn ang="0">
                  <a:pos x="266" y="340"/>
                </a:cxn>
                <a:cxn ang="0">
                  <a:pos x="256" y="346"/>
                </a:cxn>
                <a:cxn ang="0">
                  <a:pos x="244" y="348"/>
                </a:cxn>
                <a:cxn ang="0">
                  <a:pos x="30" y="348"/>
                </a:cxn>
                <a:cxn ang="0">
                  <a:pos x="19" y="346"/>
                </a:cxn>
                <a:cxn ang="0">
                  <a:pos x="9" y="340"/>
                </a:cxn>
                <a:cxn ang="0">
                  <a:pos x="3" y="329"/>
                </a:cxn>
                <a:cxn ang="0">
                  <a:pos x="0" y="317"/>
                </a:cxn>
                <a:cxn ang="0">
                  <a:pos x="0" y="74"/>
                </a:cxn>
                <a:cxn ang="0">
                  <a:pos x="1" y="71"/>
                </a:cxn>
                <a:cxn ang="0">
                  <a:pos x="4" y="69"/>
                </a:cxn>
                <a:cxn ang="0">
                  <a:pos x="83" y="2"/>
                </a:cxn>
                <a:cxn ang="0">
                  <a:pos x="87" y="0"/>
                </a:cxn>
              </a:cxnLst>
              <a:rect l="0" t="0" r="r" b="b"/>
              <a:pathLst>
                <a:path w="274" h="348">
                  <a:moveTo>
                    <a:pt x="108" y="21"/>
                  </a:moveTo>
                  <a:lnTo>
                    <a:pt x="108" y="109"/>
                  </a:lnTo>
                  <a:lnTo>
                    <a:pt x="54" y="109"/>
                  </a:lnTo>
                  <a:lnTo>
                    <a:pt x="54" y="88"/>
                  </a:lnTo>
                  <a:lnTo>
                    <a:pt x="87" y="88"/>
                  </a:lnTo>
                  <a:lnTo>
                    <a:pt x="87" y="26"/>
                  </a:lnTo>
                  <a:lnTo>
                    <a:pt x="21" y="83"/>
                  </a:lnTo>
                  <a:lnTo>
                    <a:pt x="21" y="317"/>
                  </a:lnTo>
                  <a:lnTo>
                    <a:pt x="22" y="321"/>
                  </a:lnTo>
                  <a:lnTo>
                    <a:pt x="26" y="326"/>
                  </a:lnTo>
                  <a:lnTo>
                    <a:pt x="30" y="327"/>
                  </a:lnTo>
                  <a:lnTo>
                    <a:pt x="244" y="327"/>
                  </a:lnTo>
                  <a:lnTo>
                    <a:pt x="247" y="326"/>
                  </a:lnTo>
                  <a:lnTo>
                    <a:pt x="252" y="321"/>
                  </a:lnTo>
                  <a:lnTo>
                    <a:pt x="253" y="317"/>
                  </a:lnTo>
                  <a:lnTo>
                    <a:pt x="253" y="26"/>
                  </a:lnTo>
                  <a:lnTo>
                    <a:pt x="251" y="24"/>
                  </a:lnTo>
                  <a:lnTo>
                    <a:pt x="250" y="22"/>
                  </a:lnTo>
                  <a:lnTo>
                    <a:pt x="246" y="21"/>
                  </a:lnTo>
                  <a:lnTo>
                    <a:pt x="108" y="21"/>
                  </a:lnTo>
                  <a:close/>
                  <a:moveTo>
                    <a:pt x="87" y="0"/>
                  </a:moveTo>
                  <a:lnTo>
                    <a:pt x="244" y="0"/>
                  </a:lnTo>
                  <a:lnTo>
                    <a:pt x="256" y="2"/>
                  </a:lnTo>
                  <a:lnTo>
                    <a:pt x="266" y="8"/>
                  </a:lnTo>
                  <a:lnTo>
                    <a:pt x="272" y="18"/>
                  </a:lnTo>
                  <a:lnTo>
                    <a:pt x="274" y="30"/>
                  </a:lnTo>
                  <a:lnTo>
                    <a:pt x="274" y="317"/>
                  </a:lnTo>
                  <a:lnTo>
                    <a:pt x="272" y="329"/>
                  </a:lnTo>
                  <a:lnTo>
                    <a:pt x="266" y="340"/>
                  </a:lnTo>
                  <a:lnTo>
                    <a:pt x="256" y="346"/>
                  </a:lnTo>
                  <a:lnTo>
                    <a:pt x="244" y="348"/>
                  </a:lnTo>
                  <a:lnTo>
                    <a:pt x="30" y="348"/>
                  </a:lnTo>
                  <a:lnTo>
                    <a:pt x="19" y="346"/>
                  </a:lnTo>
                  <a:lnTo>
                    <a:pt x="9" y="340"/>
                  </a:lnTo>
                  <a:lnTo>
                    <a:pt x="3" y="329"/>
                  </a:lnTo>
                  <a:lnTo>
                    <a:pt x="0" y="317"/>
                  </a:lnTo>
                  <a:lnTo>
                    <a:pt x="0" y="74"/>
                  </a:lnTo>
                  <a:lnTo>
                    <a:pt x="1" y="71"/>
                  </a:lnTo>
                  <a:lnTo>
                    <a:pt x="4" y="69"/>
                  </a:lnTo>
                  <a:lnTo>
                    <a:pt x="83" y="2"/>
                  </a:lnTo>
                  <a:lnTo>
                    <a:pt x="8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49" name="Freeform 24"/>
            <p:cNvSpPr>
              <a:spLocks/>
            </p:cNvSpPr>
            <p:nvPr/>
          </p:nvSpPr>
          <p:spPr bwMode="auto">
            <a:xfrm>
              <a:off x="2717528" y="5577111"/>
              <a:ext cx="268288" cy="33338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161" y="0"/>
                </a:cxn>
                <a:cxn ang="0">
                  <a:pos x="164" y="2"/>
                </a:cxn>
                <a:cxn ang="0">
                  <a:pos x="167" y="4"/>
                </a:cxn>
                <a:cxn ang="0">
                  <a:pos x="169" y="7"/>
                </a:cxn>
                <a:cxn ang="0">
                  <a:pos x="169" y="14"/>
                </a:cxn>
                <a:cxn ang="0">
                  <a:pos x="167" y="17"/>
                </a:cxn>
                <a:cxn ang="0">
                  <a:pos x="164" y="19"/>
                </a:cxn>
                <a:cxn ang="0">
                  <a:pos x="158" y="21"/>
                </a:cxn>
                <a:cxn ang="0">
                  <a:pos x="10" y="21"/>
                </a:cxn>
                <a:cxn ang="0">
                  <a:pos x="4" y="19"/>
                </a:cxn>
                <a:cxn ang="0">
                  <a:pos x="2" y="17"/>
                </a:cxn>
                <a:cxn ang="0">
                  <a:pos x="0" y="14"/>
                </a:cxn>
                <a:cxn ang="0">
                  <a:pos x="0" y="7"/>
                </a:cxn>
                <a:cxn ang="0">
                  <a:pos x="2" y="4"/>
                </a:cxn>
                <a:cxn ang="0">
                  <a:pos x="4" y="2"/>
                </a:cxn>
                <a:cxn ang="0">
                  <a:pos x="7" y="0"/>
                </a:cxn>
              </a:cxnLst>
              <a:rect l="0" t="0" r="r" b="b"/>
              <a:pathLst>
                <a:path w="169" h="21">
                  <a:moveTo>
                    <a:pt x="7" y="0"/>
                  </a:moveTo>
                  <a:lnTo>
                    <a:pt x="161" y="0"/>
                  </a:lnTo>
                  <a:lnTo>
                    <a:pt x="164" y="2"/>
                  </a:lnTo>
                  <a:lnTo>
                    <a:pt x="167" y="4"/>
                  </a:lnTo>
                  <a:lnTo>
                    <a:pt x="169" y="7"/>
                  </a:lnTo>
                  <a:lnTo>
                    <a:pt x="169" y="14"/>
                  </a:lnTo>
                  <a:lnTo>
                    <a:pt x="167" y="17"/>
                  </a:lnTo>
                  <a:lnTo>
                    <a:pt x="164" y="19"/>
                  </a:lnTo>
                  <a:lnTo>
                    <a:pt x="158" y="21"/>
                  </a:lnTo>
                  <a:lnTo>
                    <a:pt x="10" y="21"/>
                  </a:lnTo>
                  <a:lnTo>
                    <a:pt x="4" y="19"/>
                  </a:lnTo>
                  <a:lnTo>
                    <a:pt x="2" y="17"/>
                  </a:lnTo>
                  <a:lnTo>
                    <a:pt x="0" y="14"/>
                  </a:lnTo>
                  <a:lnTo>
                    <a:pt x="0" y="7"/>
                  </a:lnTo>
                  <a:lnTo>
                    <a:pt x="2" y="4"/>
                  </a:lnTo>
                  <a:lnTo>
                    <a:pt x="4" y="2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50" name="Freeform 25"/>
            <p:cNvSpPr>
              <a:spLocks/>
            </p:cNvSpPr>
            <p:nvPr/>
          </p:nvSpPr>
          <p:spPr bwMode="auto">
            <a:xfrm>
              <a:off x="2717528" y="5729511"/>
              <a:ext cx="268288" cy="31750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161" y="0"/>
                </a:cxn>
                <a:cxn ang="0">
                  <a:pos x="164" y="2"/>
                </a:cxn>
                <a:cxn ang="0">
                  <a:pos x="169" y="7"/>
                </a:cxn>
                <a:cxn ang="0">
                  <a:pos x="169" y="13"/>
                </a:cxn>
                <a:cxn ang="0">
                  <a:pos x="167" y="16"/>
                </a:cxn>
                <a:cxn ang="0">
                  <a:pos x="164" y="18"/>
                </a:cxn>
                <a:cxn ang="0">
                  <a:pos x="161" y="20"/>
                </a:cxn>
                <a:cxn ang="0">
                  <a:pos x="7" y="20"/>
                </a:cxn>
                <a:cxn ang="0">
                  <a:pos x="4" y="18"/>
                </a:cxn>
                <a:cxn ang="0">
                  <a:pos x="2" y="16"/>
                </a:cxn>
                <a:cxn ang="0">
                  <a:pos x="0" y="13"/>
                </a:cxn>
                <a:cxn ang="0">
                  <a:pos x="0" y="7"/>
                </a:cxn>
                <a:cxn ang="0">
                  <a:pos x="4" y="2"/>
                </a:cxn>
                <a:cxn ang="0">
                  <a:pos x="7" y="0"/>
                </a:cxn>
              </a:cxnLst>
              <a:rect l="0" t="0" r="r" b="b"/>
              <a:pathLst>
                <a:path w="169" h="20">
                  <a:moveTo>
                    <a:pt x="7" y="0"/>
                  </a:moveTo>
                  <a:lnTo>
                    <a:pt x="161" y="0"/>
                  </a:lnTo>
                  <a:lnTo>
                    <a:pt x="164" y="2"/>
                  </a:lnTo>
                  <a:lnTo>
                    <a:pt x="169" y="7"/>
                  </a:lnTo>
                  <a:lnTo>
                    <a:pt x="169" y="13"/>
                  </a:lnTo>
                  <a:lnTo>
                    <a:pt x="167" y="16"/>
                  </a:lnTo>
                  <a:lnTo>
                    <a:pt x="164" y="18"/>
                  </a:lnTo>
                  <a:lnTo>
                    <a:pt x="161" y="20"/>
                  </a:lnTo>
                  <a:lnTo>
                    <a:pt x="7" y="20"/>
                  </a:lnTo>
                  <a:lnTo>
                    <a:pt x="4" y="18"/>
                  </a:lnTo>
                  <a:lnTo>
                    <a:pt x="2" y="16"/>
                  </a:lnTo>
                  <a:lnTo>
                    <a:pt x="0" y="13"/>
                  </a:lnTo>
                  <a:lnTo>
                    <a:pt x="0" y="7"/>
                  </a:lnTo>
                  <a:lnTo>
                    <a:pt x="4" y="2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51" name="Freeform 26"/>
            <p:cNvSpPr>
              <a:spLocks/>
            </p:cNvSpPr>
            <p:nvPr/>
          </p:nvSpPr>
          <p:spPr bwMode="auto">
            <a:xfrm>
              <a:off x="2717528" y="5653311"/>
              <a:ext cx="268288" cy="31750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161" y="0"/>
                </a:cxn>
                <a:cxn ang="0">
                  <a:pos x="164" y="2"/>
                </a:cxn>
                <a:cxn ang="0">
                  <a:pos x="167" y="4"/>
                </a:cxn>
                <a:cxn ang="0">
                  <a:pos x="169" y="8"/>
                </a:cxn>
                <a:cxn ang="0">
                  <a:pos x="169" y="14"/>
                </a:cxn>
                <a:cxn ang="0">
                  <a:pos x="164" y="18"/>
                </a:cxn>
                <a:cxn ang="0">
                  <a:pos x="161" y="20"/>
                </a:cxn>
                <a:cxn ang="0">
                  <a:pos x="7" y="20"/>
                </a:cxn>
                <a:cxn ang="0">
                  <a:pos x="4" y="18"/>
                </a:cxn>
                <a:cxn ang="0">
                  <a:pos x="0" y="14"/>
                </a:cxn>
                <a:cxn ang="0">
                  <a:pos x="0" y="8"/>
                </a:cxn>
                <a:cxn ang="0">
                  <a:pos x="2" y="4"/>
                </a:cxn>
                <a:cxn ang="0">
                  <a:pos x="4" y="2"/>
                </a:cxn>
                <a:cxn ang="0">
                  <a:pos x="7" y="0"/>
                </a:cxn>
              </a:cxnLst>
              <a:rect l="0" t="0" r="r" b="b"/>
              <a:pathLst>
                <a:path w="169" h="20">
                  <a:moveTo>
                    <a:pt x="7" y="0"/>
                  </a:moveTo>
                  <a:lnTo>
                    <a:pt x="161" y="0"/>
                  </a:lnTo>
                  <a:lnTo>
                    <a:pt x="164" y="2"/>
                  </a:lnTo>
                  <a:lnTo>
                    <a:pt x="167" y="4"/>
                  </a:lnTo>
                  <a:lnTo>
                    <a:pt x="169" y="8"/>
                  </a:lnTo>
                  <a:lnTo>
                    <a:pt x="169" y="14"/>
                  </a:lnTo>
                  <a:lnTo>
                    <a:pt x="164" y="18"/>
                  </a:lnTo>
                  <a:lnTo>
                    <a:pt x="161" y="20"/>
                  </a:lnTo>
                  <a:lnTo>
                    <a:pt x="7" y="20"/>
                  </a:lnTo>
                  <a:lnTo>
                    <a:pt x="4" y="18"/>
                  </a:lnTo>
                  <a:lnTo>
                    <a:pt x="0" y="14"/>
                  </a:lnTo>
                  <a:lnTo>
                    <a:pt x="0" y="8"/>
                  </a:lnTo>
                  <a:lnTo>
                    <a:pt x="2" y="4"/>
                  </a:lnTo>
                  <a:lnTo>
                    <a:pt x="4" y="2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</p:grpSp>
    </p:spTree>
    <p:extLst>
      <p:ext uri="{BB962C8B-B14F-4D97-AF65-F5344CB8AC3E}">
        <p14:creationId xmlns:p14="http://schemas.microsoft.com/office/powerpoint/2010/main" val="2355648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2224240" y="326147"/>
            <a:ext cx="6371184" cy="792088"/>
          </a:xfrm>
          <a:prstGeom prst="rect">
            <a:avLst/>
          </a:prstGeom>
        </p:spPr>
        <p:txBody>
          <a:bodyPr/>
          <a:lstStyle/>
          <a:p>
            <a:r>
              <a:rPr lang="ru-RU" sz="1800" b="1" dirty="0" smtClean="0">
                <a:solidFill>
                  <a:srgbClr val="DEAA46"/>
                </a:solidFill>
                <a:latin typeface="+mn-lt"/>
                <a:ea typeface="+mn-ea"/>
                <a:cs typeface="Times New Roman" pitchFamily="18" charset="0"/>
              </a:rPr>
              <a:t>ПРОЦЕДУРА РЕГИСТРАЦИИ НА САЙТЕ BUS.GOV.RU </a:t>
            </a:r>
            <a:endParaRPr lang="ru-RU" sz="1800" b="1" dirty="0">
              <a:solidFill>
                <a:srgbClr val="DEAA46"/>
              </a:solidFill>
              <a:latin typeface="+mn-lt"/>
              <a:ea typeface="+mn-ea"/>
              <a:cs typeface="Times New Roman" pitchFamily="18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116946" y="4596060"/>
            <a:ext cx="8919550" cy="0"/>
          </a:xfrm>
          <a:prstGeom prst="line">
            <a:avLst/>
          </a:prstGeom>
          <a:ln w="28575">
            <a:solidFill>
              <a:srgbClr val="55A959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623399" y="1628776"/>
            <a:ext cx="171635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200" b="1" dirty="0" smtClean="0">
                <a:solidFill>
                  <a:srgbClr val="055F30"/>
                </a:solidFill>
                <a:latin typeface="+mn-lt"/>
              </a:rPr>
              <a:t>УПОЛНОМОЧЕННЫЙ ОРГАН</a:t>
            </a:r>
            <a:endParaRPr lang="ru-RU" sz="1200" b="1" dirty="0">
              <a:solidFill>
                <a:srgbClr val="055F30"/>
              </a:solidFill>
              <a:latin typeface="+mn-lt"/>
            </a:endParaRPr>
          </a:p>
        </p:txBody>
      </p:sp>
      <p:sp>
        <p:nvSpPr>
          <p:cNvPr id="7" name="Загнутый угол 6"/>
          <p:cNvSpPr/>
          <p:nvPr/>
        </p:nvSpPr>
        <p:spPr>
          <a:xfrm>
            <a:off x="2411761" y="1268760"/>
            <a:ext cx="2016223" cy="1540519"/>
          </a:xfrm>
          <a:prstGeom prst="foldedCorner">
            <a:avLst/>
          </a:prstGeom>
          <a:solidFill>
            <a:srgbClr val="077A3E"/>
          </a:solidFill>
          <a:ln>
            <a:solidFill>
              <a:srgbClr val="0444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1200" b="1" dirty="0">
                <a:solidFill>
                  <a:schemeClr val="bg1"/>
                </a:solidFill>
                <a:cs typeface="Arial" pitchFamily="34" charset="0"/>
              </a:rPr>
              <a:t>- заявка на регистрацию</a:t>
            </a:r>
          </a:p>
          <a:p>
            <a:pPr>
              <a:defRPr/>
            </a:pPr>
            <a:r>
              <a:rPr lang="ru-RU" sz="1200" b="1" dirty="0">
                <a:solidFill>
                  <a:schemeClr val="bg1"/>
                </a:solidFill>
                <a:cs typeface="Arial" pitchFamily="34" charset="0"/>
              </a:rPr>
              <a:t>(на внесение изменений,</a:t>
            </a:r>
          </a:p>
          <a:p>
            <a:pPr>
              <a:defRPr/>
            </a:pPr>
            <a:r>
              <a:rPr lang="ru-RU" sz="1200" b="1" dirty="0">
                <a:solidFill>
                  <a:schemeClr val="bg1"/>
                </a:solidFill>
                <a:cs typeface="Arial" pitchFamily="34" charset="0"/>
              </a:rPr>
              <a:t>на </a:t>
            </a:r>
            <a:r>
              <a:rPr lang="ru-RU" sz="1200" b="1" dirty="0" smtClean="0">
                <a:solidFill>
                  <a:schemeClr val="bg1"/>
                </a:solidFill>
                <a:cs typeface="Arial" pitchFamily="34" charset="0"/>
              </a:rPr>
              <a:t>прекращение);</a:t>
            </a:r>
            <a:endParaRPr lang="ru-RU" sz="1200" b="1" dirty="0">
              <a:solidFill>
                <a:schemeClr val="bg1"/>
              </a:solidFill>
              <a:cs typeface="Arial" pitchFamily="34" charset="0"/>
            </a:endParaRPr>
          </a:p>
          <a:p>
            <a:pPr>
              <a:defRPr/>
            </a:pPr>
            <a:r>
              <a:rPr lang="ru-RU" sz="1200" b="1" dirty="0">
                <a:solidFill>
                  <a:schemeClr val="bg1"/>
                </a:solidFill>
                <a:cs typeface="Arial" pitchFamily="34" charset="0"/>
              </a:rPr>
              <a:t>- электронные образы необходимых документов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611560" y="3356223"/>
            <a:ext cx="176153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200" b="1" dirty="0" smtClean="0">
                <a:solidFill>
                  <a:srgbClr val="055F30"/>
                </a:solidFill>
                <a:latin typeface="+mn-lt"/>
              </a:rPr>
              <a:t>ТЕРРИТОРИАЛЬНЫЙ ОРГАН ФЕДЕРАЛЬНОГО КАЗНАЧЕЙСТВА</a:t>
            </a:r>
            <a:endParaRPr lang="ru-RU" sz="1200" b="1" dirty="0">
              <a:solidFill>
                <a:srgbClr val="055F30"/>
              </a:solidFill>
              <a:latin typeface="+mn-lt"/>
            </a:endParaRPr>
          </a:p>
        </p:txBody>
      </p:sp>
      <p:sp>
        <p:nvSpPr>
          <p:cNvPr id="9" name="Загнутый угол 8"/>
          <p:cNvSpPr/>
          <p:nvPr/>
        </p:nvSpPr>
        <p:spPr>
          <a:xfrm>
            <a:off x="3995936" y="3284786"/>
            <a:ext cx="1440325" cy="1081087"/>
          </a:xfrm>
          <a:prstGeom prst="foldedCorner">
            <a:avLst/>
          </a:prstGeom>
          <a:solidFill>
            <a:srgbClr val="077A3E"/>
          </a:solidFill>
          <a:ln>
            <a:solidFill>
              <a:srgbClr val="0444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buFontTx/>
              <a:buChar char="-"/>
              <a:defRPr/>
            </a:pPr>
            <a:r>
              <a:rPr lang="ru-RU" sz="1200" b="1" dirty="0">
                <a:solidFill>
                  <a:schemeClr val="bg1"/>
                </a:solidFill>
                <a:cs typeface="Arial" pitchFamily="34" charset="0"/>
              </a:rPr>
              <a:t> проверка </a:t>
            </a:r>
            <a:r>
              <a:rPr lang="ru-RU" sz="1200" b="1" dirty="0" smtClean="0">
                <a:solidFill>
                  <a:schemeClr val="bg1"/>
                </a:solidFill>
                <a:cs typeface="Arial" pitchFamily="34" charset="0"/>
              </a:rPr>
              <a:t>заявки</a:t>
            </a:r>
            <a:r>
              <a:rPr lang="ru-RU" sz="1200" b="1" dirty="0">
                <a:solidFill>
                  <a:schemeClr val="bg1"/>
                </a:solidFill>
                <a:cs typeface="Arial" pitchFamily="34" charset="0"/>
              </a:rPr>
              <a:t>; </a:t>
            </a:r>
          </a:p>
          <a:p>
            <a:pPr>
              <a:buFontTx/>
              <a:buChar char="-"/>
              <a:defRPr/>
            </a:pPr>
            <a:r>
              <a:rPr lang="ru-RU" sz="1200" b="1" dirty="0">
                <a:solidFill>
                  <a:schemeClr val="bg1"/>
                </a:solidFill>
                <a:cs typeface="Arial" pitchFamily="34" charset="0"/>
              </a:rPr>
              <a:t> проверка документов</a:t>
            </a:r>
          </a:p>
        </p:txBody>
      </p:sp>
      <p:cxnSp>
        <p:nvCxnSpPr>
          <p:cNvPr id="10" name="Соединительная линия уступом 39"/>
          <p:cNvCxnSpPr>
            <a:stCxn id="7" idx="2"/>
            <a:endCxn id="9" idx="1"/>
          </p:cNvCxnSpPr>
          <p:nvPr/>
        </p:nvCxnSpPr>
        <p:spPr>
          <a:xfrm rot="16200000" flipH="1">
            <a:off x="3199879" y="3029272"/>
            <a:ext cx="1016051" cy="576063"/>
          </a:xfrm>
          <a:prstGeom prst="bentConnector2">
            <a:avLst/>
          </a:prstGeom>
          <a:ln w="19050">
            <a:solidFill>
              <a:srgbClr val="70AD4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Загнутый угол 10"/>
          <p:cNvSpPr/>
          <p:nvPr/>
        </p:nvSpPr>
        <p:spPr>
          <a:xfrm>
            <a:off x="5580112" y="1268759"/>
            <a:ext cx="1584176" cy="1540520"/>
          </a:xfrm>
          <a:prstGeom prst="foldedCorner">
            <a:avLst/>
          </a:prstGeom>
          <a:solidFill>
            <a:srgbClr val="077A3E"/>
          </a:solidFill>
          <a:ln>
            <a:solidFill>
              <a:srgbClr val="0444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buFontTx/>
              <a:buChar char="-"/>
              <a:defRPr/>
            </a:pPr>
            <a:r>
              <a:rPr lang="ru-RU" sz="1200" b="1" dirty="0">
                <a:solidFill>
                  <a:schemeClr val="bg1"/>
                </a:solidFill>
                <a:cs typeface="Arial" pitchFamily="34" charset="0"/>
              </a:rPr>
              <a:t> протокол рассмотрения </a:t>
            </a:r>
            <a:r>
              <a:rPr lang="ru-RU" sz="1200" b="1" dirty="0" smtClean="0">
                <a:solidFill>
                  <a:schemeClr val="bg1"/>
                </a:solidFill>
                <a:cs typeface="Arial" pitchFamily="34" charset="0"/>
              </a:rPr>
              <a:t>заявки с </a:t>
            </a:r>
            <a:r>
              <a:rPr lang="ru-RU" sz="1200" b="1" dirty="0">
                <a:solidFill>
                  <a:schemeClr val="bg1"/>
                </a:solidFill>
                <a:cs typeface="Arial" pitchFamily="34" charset="0"/>
              </a:rPr>
              <a:t>указанием причин отрицательного результата</a:t>
            </a:r>
          </a:p>
        </p:txBody>
      </p:sp>
      <p:sp>
        <p:nvSpPr>
          <p:cNvPr id="12" name="Загнутый угол 11"/>
          <p:cNvSpPr/>
          <p:nvPr/>
        </p:nvSpPr>
        <p:spPr>
          <a:xfrm>
            <a:off x="5863389" y="4941168"/>
            <a:ext cx="2092987" cy="1079500"/>
          </a:xfrm>
          <a:prstGeom prst="foldedCorner">
            <a:avLst/>
          </a:prstGeom>
          <a:solidFill>
            <a:srgbClr val="077A3E"/>
          </a:solidFill>
          <a:ln>
            <a:solidFill>
              <a:srgbClr val="0444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buFontTx/>
              <a:buChar char="-"/>
              <a:defRPr/>
            </a:pPr>
            <a:r>
              <a:rPr lang="ru-RU" sz="1200" b="1" dirty="0">
                <a:solidFill>
                  <a:schemeClr val="bg1"/>
                </a:solidFill>
                <a:cs typeface="Arial" pitchFamily="34" charset="0"/>
              </a:rPr>
              <a:t> регистрация Уполномоченного органа (внесение изменений, прекращение доступа)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578223" y="5046275"/>
            <a:ext cx="1761529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200" b="1" dirty="0" smtClean="0">
                <a:solidFill>
                  <a:srgbClr val="055F30"/>
                </a:solidFill>
                <a:latin typeface="+mn-lt"/>
              </a:rPr>
              <a:t>ТЕРРИТОРИАЛЬНЫЙ ОРГАН ФЕДЕРАЛЬНОГО КАЗНАЧЕЙСТВА</a:t>
            </a:r>
            <a:endParaRPr lang="ru-RU" sz="1200" b="1" dirty="0">
              <a:solidFill>
                <a:srgbClr val="055F30"/>
              </a:solidFill>
              <a:latin typeface="+mn-lt"/>
            </a:endParaRPr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 flipV="1">
            <a:off x="584729" y="1125538"/>
            <a:ext cx="1" cy="5256212"/>
          </a:xfrm>
          <a:prstGeom prst="line">
            <a:avLst/>
          </a:prstGeom>
          <a:ln w="28575">
            <a:solidFill>
              <a:srgbClr val="55A959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 flipV="1">
            <a:off x="2332650" y="1125538"/>
            <a:ext cx="0" cy="5256212"/>
          </a:xfrm>
          <a:prstGeom prst="line">
            <a:avLst/>
          </a:prstGeom>
          <a:ln w="28575">
            <a:solidFill>
              <a:srgbClr val="55A959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Соединительная линия уступом 39"/>
          <p:cNvCxnSpPr>
            <a:stCxn id="9" idx="2"/>
            <a:endCxn id="12" idx="1"/>
          </p:cNvCxnSpPr>
          <p:nvPr/>
        </p:nvCxnSpPr>
        <p:spPr>
          <a:xfrm rot="16200000" flipH="1">
            <a:off x="4732222" y="4349750"/>
            <a:ext cx="1115045" cy="1147290"/>
          </a:xfrm>
          <a:prstGeom prst="bentConnector2">
            <a:avLst/>
          </a:prstGeom>
          <a:ln w="19050">
            <a:solidFill>
              <a:srgbClr val="70AD4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>
            <a:off x="584729" y="3068886"/>
            <a:ext cx="8379759" cy="0"/>
          </a:xfrm>
          <a:prstGeom prst="line">
            <a:avLst/>
          </a:prstGeom>
          <a:ln w="12700">
            <a:solidFill>
              <a:srgbClr val="55A959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Соединительная линия уступом 39"/>
          <p:cNvCxnSpPr>
            <a:stCxn id="9" idx="0"/>
            <a:endCxn id="11" idx="1"/>
          </p:cNvCxnSpPr>
          <p:nvPr/>
        </p:nvCxnSpPr>
        <p:spPr>
          <a:xfrm rot="5400000" flipH="1" flipV="1">
            <a:off x="4525222" y="2229897"/>
            <a:ext cx="1245767" cy="864013"/>
          </a:xfrm>
          <a:prstGeom prst="bentConnector2">
            <a:avLst/>
          </a:prstGeom>
          <a:ln w="19050">
            <a:solidFill>
              <a:srgbClr val="70AD4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4499992" y="1660738"/>
            <a:ext cx="115325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000" dirty="0" smtClean="0">
                <a:latin typeface="+mn-lt"/>
              </a:rPr>
              <a:t>Отрицательный</a:t>
            </a:r>
          </a:p>
          <a:p>
            <a:pPr algn="ctr">
              <a:defRPr/>
            </a:pPr>
            <a:r>
              <a:rPr lang="ru-RU" sz="1000" dirty="0" smtClean="0">
                <a:latin typeface="+mn-lt"/>
              </a:rPr>
              <a:t>результат</a:t>
            </a:r>
            <a:endParaRPr lang="ru-RU" sz="1000" dirty="0">
              <a:latin typeface="+mn-lt"/>
            </a:endParaRPr>
          </a:p>
        </p:txBody>
      </p:sp>
      <p:sp>
        <p:nvSpPr>
          <p:cNvPr id="22" name="Загнутый угол 21"/>
          <p:cNvSpPr/>
          <p:nvPr/>
        </p:nvSpPr>
        <p:spPr>
          <a:xfrm>
            <a:off x="7248062" y="1268759"/>
            <a:ext cx="1788434" cy="1540520"/>
          </a:xfrm>
          <a:prstGeom prst="foldedCorner">
            <a:avLst/>
          </a:prstGeom>
          <a:solidFill>
            <a:srgbClr val="077A3E"/>
          </a:solidFill>
          <a:ln>
            <a:solidFill>
              <a:srgbClr val="0444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buFontTx/>
              <a:buChar char="-"/>
              <a:defRPr/>
            </a:pPr>
            <a:r>
              <a:rPr lang="ru-RU" sz="1200" b="1" dirty="0">
                <a:solidFill>
                  <a:schemeClr val="bg1"/>
                </a:solidFill>
                <a:cs typeface="Arial" pitchFamily="34" charset="0"/>
              </a:rPr>
              <a:t> уведомление о регистрации </a:t>
            </a:r>
            <a:r>
              <a:rPr lang="ru-RU" sz="1200" b="1" dirty="0" smtClean="0">
                <a:solidFill>
                  <a:schemeClr val="bg1"/>
                </a:solidFill>
                <a:cs typeface="Arial" pitchFamily="34" charset="0"/>
              </a:rPr>
              <a:t>уполномоченного </a:t>
            </a:r>
            <a:r>
              <a:rPr lang="ru-RU" sz="1200" b="1" dirty="0">
                <a:solidFill>
                  <a:schemeClr val="bg1"/>
                </a:solidFill>
                <a:cs typeface="Arial" pitchFamily="34" charset="0"/>
              </a:rPr>
              <a:t>органа  (о </a:t>
            </a:r>
            <a:r>
              <a:rPr lang="ru-RU" sz="1200" b="1" dirty="0" smtClean="0">
                <a:solidFill>
                  <a:schemeClr val="bg1"/>
                </a:solidFill>
                <a:cs typeface="Arial" pitchFamily="34" charset="0"/>
              </a:rPr>
              <a:t>внесении изменений, прекращении доступа</a:t>
            </a:r>
            <a:r>
              <a:rPr lang="ru-RU" sz="1200" b="1" dirty="0">
                <a:solidFill>
                  <a:schemeClr val="bg1"/>
                </a:solidFill>
                <a:cs typeface="Arial" pitchFamily="34" charset="0"/>
              </a:rPr>
              <a:t>)</a:t>
            </a:r>
            <a:endParaRPr lang="ru-RU" sz="1200" b="1" dirty="0" smtClean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3" name="TextBox 22"/>
          <p:cNvSpPr txBox="1">
            <a:spLocks noChangeArrowheads="1"/>
          </p:cNvSpPr>
          <p:nvPr/>
        </p:nvSpPr>
        <p:spPr bwMode="auto">
          <a:xfrm>
            <a:off x="4716016" y="5085357"/>
            <a:ext cx="115212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000" dirty="0" smtClean="0">
                <a:latin typeface="+mn-lt"/>
              </a:rPr>
              <a:t>Положительный</a:t>
            </a:r>
          </a:p>
          <a:p>
            <a:pPr algn="ctr">
              <a:defRPr/>
            </a:pPr>
            <a:r>
              <a:rPr lang="ru-RU" sz="1000" dirty="0" smtClean="0">
                <a:latin typeface="+mn-lt"/>
              </a:rPr>
              <a:t>результат</a:t>
            </a:r>
            <a:endParaRPr lang="ru-RU" sz="1000" dirty="0">
              <a:latin typeface="+mn-lt"/>
            </a:endParaRPr>
          </a:p>
        </p:txBody>
      </p:sp>
      <p:cxnSp>
        <p:nvCxnSpPr>
          <p:cNvPr id="24" name="Соединительная линия уступом 39"/>
          <p:cNvCxnSpPr>
            <a:stCxn id="12" idx="3"/>
          </p:cNvCxnSpPr>
          <p:nvPr/>
        </p:nvCxnSpPr>
        <p:spPr>
          <a:xfrm flipV="1">
            <a:off x="7956376" y="2809279"/>
            <a:ext cx="178576" cy="2671639"/>
          </a:xfrm>
          <a:prstGeom prst="bentConnector2">
            <a:avLst/>
          </a:prstGeom>
          <a:ln w="19050">
            <a:solidFill>
              <a:srgbClr val="70AD4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Соединительная линия уступом 39"/>
          <p:cNvCxnSpPr>
            <a:stCxn id="11" idx="0"/>
            <a:endCxn id="7" idx="0"/>
          </p:cNvCxnSpPr>
          <p:nvPr/>
        </p:nvCxnSpPr>
        <p:spPr>
          <a:xfrm rot="16200000" flipH="1" flipV="1">
            <a:off x="4896036" y="-207405"/>
            <a:ext cx="1" cy="2952327"/>
          </a:xfrm>
          <a:prstGeom prst="bentConnector3">
            <a:avLst>
              <a:gd name="adj1" fmla="val -22860000000"/>
            </a:avLst>
          </a:prstGeom>
          <a:ln w="19050">
            <a:solidFill>
              <a:srgbClr val="70AD4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335" y="4941168"/>
            <a:ext cx="333209" cy="1252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802" y="1393135"/>
            <a:ext cx="424557" cy="2755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98847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2195736" y="188640"/>
            <a:ext cx="6371184" cy="792088"/>
          </a:xfrm>
          <a:prstGeom prst="rect">
            <a:avLst/>
          </a:prstGeom>
        </p:spPr>
        <p:txBody>
          <a:bodyPr/>
          <a:lstStyle/>
          <a:p>
            <a:r>
              <a:rPr lang="ru-RU" sz="2200" b="1" dirty="0" smtClean="0">
                <a:solidFill>
                  <a:srgbClr val="DEAA46"/>
                </a:solidFill>
                <a:latin typeface="+mn-lt"/>
                <a:ea typeface="+mn-ea"/>
                <a:cs typeface="Times New Roman" pitchFamily="18" charset="0"/>
              </a:rPr>
              <a:t>АНАЛИТИЧЕСКИЕ ВОЗМОЖНОСТИ ОФИЦИАЛЬНОГО САЙТА </a:t>
            </a:r>
            <a:r>
              <a:rPr lang="en-US" sz="2200" b="1" dirty="0" smtClean="0">
                <a:solidFill>
                  <a:srgbClr val="DEAA46"/>
                </a:solidFill>
                <a:latin typeface="+mn-lt"/>
                <a:ea typeface="+mn-ea"/>
                <a:cs typeface="Times New Roman" pitchFamily="18" charset="0"/>
              </a:rPr>
              <a:t>WWW.BUS.GOV.RU</a:t>
            </a:r>
            <a:endParaRPr lang="ru-RU" sz="2200" b="1" dirty="0">
              <a:solidFill>
                <a:srgbClr val="DEAA46"/>
              </a:solidFill>
              <a:latin typeface="+mn-lt"/>
              <a:ea typeface="+mn-ea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3" y="980728"/>
            <a:ext cx="4099054" cy="3528392"/>
          </a:xfrm>
          <a:prstGeom prst="rect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1638763"/>
            <a:ext cx="4812134" cy="5102605"/>
          </a:xfrm>
          <a:prstGeom prst="rect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3" y="4644637"/>
            <a:ext cx="4099054" cy="2096731"/>
          </a:xfrm>
          <a:prstGeom prst="rect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5393891" y="935100"/>
            <a:ext cx="2448272" cy="648072"/>
          </a:xfrm>
          <a:prstGeom prst="rect">
            <a:avLst/>
          </a:prstGeom>
          <a:solidFill>
            <a:srgbClr val="077A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ОТКРЫТАЯ ЧАСТЬ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41729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552" y="980728"/>
            <a:ext cx="4008237" cy="3928073"/>
          </a:xfrm>
          <a:prstGeom prst="rect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2195736" y="188639"/>
            <a:ext cx="6371184" cy="869031"/>
          </a:xfrm>
          <a:prstGeom prst="rect">
            <a:avLst/>
          </a:prstGeom>
        </p:spPr>
        <p:txBody>
          <a:bodyPr/>
          <a:lstStyle/>
          <a:p>
            <a:r>
              <a:rPr lang="ru-RU" sz="2000" b="1" dirty="0" smtClean="0">
                <a:solidFill>
                  <a:srgbClr val="DEAA46"/>
                </a:solidFill>
                <a:latin typeface="+mn-lt"/>
                <a:ea typeface="+mn-ea"/>
                <a:cs typeface="Times New Roman" pitchFamily="18" charset="0"/>
              </a:rPr>
              <a:t>ВИЗУАЛЬНОЕ ПРЕДСТАВЛЕНИЕ РЕЗУЛЬТАТОВ НЕЗАВИСИМОЙ ОЦЕНКИ КАЧЕСТВА</a:t>
            </a:r>
            <a:endParaRPr lang="ru-RU" sz="2000" b="1" dirty="0">
              <a:solidFill>
                <a:srgbClr val="DEAA46"/>
              </a:solidFill>
              <a:latin typeface="+mn-lt"/>
              <a:ea typeface="+mn-ea"/>
              <a:cs typeface="Times New Roman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7984" y="4077072"/>
            <a:ext cx="4516174" cy="2677114"/>
          </a:xfrm>
          <a:prstGeom prst="rect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5779" y="980728"/>
            <a:ext cx="3768669" cy="2997281"/>
          </a:xfrm>
          <a:prstGeom prst="rect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2763" y="4608179"/>
            <a:ext cx="3825945" cy="2146007"/>
          </a:xfrm>
          <a:prstGeom prst="rect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72955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2195736" y="188640"/>
            <a:ext cx="6371184" cy="792088"/>
          </a:xfrm>
          <a:prstGeom prst="rect">
            <a:avLst/>
          </a:prstGeom>
        </p:spPr>
        <p:txBody>
          <a:bodyPr/>
          <a:lstStyle/>
          <a:p>
            <a:r>
              <a:rPr lang="ru-RU" sz="2200" b="1" dirty="0" smtClean="0">
                <a:solidFill>
                  <a:srgbClr val="DEAA46"/>
                </a:solidFill>
                <a:latin typeface="+mn-lt"/>
                <a:ea typeface="+mn-ea"/>
                <a:cs typeface="Times New Roman" pitchFamily="18" charset="0"/>
              </a:rPr>
              <a:t>ОБУЧАЮЩИЙ ВИДЕОМАТЕРИАЛ ПО РАБОТЕ </a:t>
            </a:r>
            <a:r>
              <a:rPr lang="ru-RU" sz="2200" b="1" dirty="0">
                <a:solidFill>
                  <a:srgbClr val="DEAA46"/>
                </a:solidFill>
                <a:latin typeface="+mn-lt"/>
                <a:ea typeface="+mn-ea"/>
                <a:cs typeface="Times New Roman" pitchFamily="18" charset="0"/>
              </a:rPr>
              <a:t>В ЛИЧНОМ </a:t>
            </a:r>
            <a:r>
              <a:rPr lang="ru-RU" sz="2200" b="1" dirty="0" smtClean="0">
                <a:solidFill>
                  <a:srgbClr val="DEAA46"/>
                </a:solidFill>
                <a:latin typeface="+mn-lt"/>
                <a:ea typeface="+mn-ea"/>
                <a:cs typeface="Times New Roman" pitchFamily="18" charset="0"/>
              </a:rPr>
              <a:t>КАБИНЕТЕ</a:t>
            </a:r>
            <a:endParaRPr lang="ru-RU" sz="2200" b="1" dirty="0">
              <a:solidFill>
                <a:srgbClr val="DEAA46"/>
              </a:solidFill>
              <a:latin typeface="+mn-lt"/>
              <a:ea typeface="+mn-ea"/>
              <a:cs typeface="Times New Roman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603" y="1021767"/>
            <a:ext cx="4509239" cy="2515085"/>
          </a:xfrm>
          <a:prstGeom prst="rect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1760" y="2060848"/>
            <a:ext cx="3953552" cy="2216636"/>
          </a:xfrm>
          <a:prstGeom prst="rect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0" y="2996952"/>
            <a:ext cx="4359516" cy="2438142"/>
          </a:xfrm>
          <a:prstGeom prst="rect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0" name="Прямоугольник 2"/>
          <p:cNvSpPr/>
          <p:nvPr/>
        </p:nvSpPr>
        <p:spPr>
          <a:xfrm>
            <a:off x="215603" y="4509120"/>
            <a:ext cx="4248472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 smtClean="0"/>
              <a:t>Обучающий видеоматериал по размещению результатов независимой оценки размещен на Официальном сайте </a:t>
            </a:r>
            <a:r>
              <a:rPr lang="en-US" dirty="0" smtClean="0">
                <a:hlinkClick r:id="rId6"/>
              </a:rPr>
              <a:t>www.bus.gov.ru</a:t>
            </a:r>
            <a:r>
              <a:rPr lang="en-US" dirty="0" smtClean="0"/>
              <a:t> </a:t>
            </a:r>
            <a:r>
              <a:rPr lang="ru-RU" dirty="0" smtClean="0"/>
              <a:t>в разделе «Документы – Обучающий видеоматериал по работе с Официальным сайтом ГМУ»</a:t>
            </a:r>
            <a:endParaRPr lang="en-US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59868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1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Тема1</Template>
  <TotalTime>11317</TotalTime>
  <Words>1261</Words>
  <Application>Microsoft Office PowerPoint</Application>
  <PresentationFormat>Экран (4:3)</PresentationFormat>
  <Paragraphs>132</Paragraphs>
  <Slides>15</Slides>
  <Notes>15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Тема1</vt:lpstr>
      <vt:lpstr>Презентация PowerPoint</vt:lpstr>
      <vt:lpstr>ИСТОЧНИКИ ПУБЛИКАЦИИ И ОРГАНЫ, ОСУЩЕСТВЛЯЮЩИЕ РАЗМЕЩЕНИЕ ИНФОРМАЦИИ О НЕЗАВИСИМОЙ ОЦЕНКЕ КАЧЕСТВА</vt:lpstr>
      <vt:lpstr>ОРГАНЫ, УЧАСТВУЮЩИЕ В ОБЕСПЕЧЕНИИ ИНФОРМАЦИОННОЙ ОТКРЫТОСТИ НЕЗАВИСИМОЙ ОЦЕНКИ КАЧЕСТВА ОКАЗАНИЯ УСЛУГ</vt:lpstr>
      <vt:lpstr>СОСТАВ ИНФОРМАЦИИ О РЕЗУЛЬТАТАХ НЕЗАВИСИМОЙ ОЦЕНКИ КАЧЕСТВА, РАЗМЕЩАЕМОЙ НА САЙТЕ BUS.GOV.RU</vt:lpstr>
      <vt:lpstr>ВИЗУАЛЬНОЕ ПРЕДСТАВЛЕНИЕ ВНЕСЕНИЯ СВЕДЕНИЙ В ЛИЧНОМ КАБИНЕТЕ</vt:lpstr>
      <vt:lpstr>ВИЗУАЛЬНОЕ ПРЕДСТАВЛЕНИЕ ВНЕСЕНИЯ СВЕДЕНИЙ В ЛИЧНОМ КАБИНЕТЕ</vt:lpstr>
      <vt:lpstr>ВИЗУАЛЬНОЕ ПРЕДСТАВЛЕНИЕ ВНЕСЕНИЯ СВЕДЕНИЙ В ЛИЧНОМ КАБИНЕТЕ</vt:lpstr>
      <vt:lpstr>ВИЗУАЛЬНОЕ ПРЕДСТАВЛЕНИЕ ВНЕСЕНИЯ СВЕДЕНИЙ В ЛИЧНОМ КАБИНЕТЕ</vt:lpstr>
      <vt:lpstr>ВИЗУАЛЬНОЕ ПРЕДСТАВЛЕНИЕ ВНЕСЕНИЯ СВЕДЕНИЙ В ЛИЧНОМ КАБИНЕТЕ</vt:lpstr>
      <vt:lpstr>ПОРЯДОК РАЗМЕЩЕНИЯ УПОЛНОМОЧЕННЫМ ОРГАНОМ ИНФОРМАЦИИ О РЕЗУЛЬТАТАХ НЕЗАВИСИМОЙ ОЦЕНКИ НА САЙТЕ BUS.GOV.RU</vt:lpstr>
      <vt:lpstr>РЕЕСТРЫ И КЛАССИФИКАТОРЫ, НА ОСНОВЕ КОТОРЫХ ФОРМИРУЕТСЯ ИНФОРМАЦИЯ ДЛЯ РАЗМЕЩЕНИЯ НА САЙТЕ BUS.GOV.RU  </vt:lpstr>
      <vt:lpstr>ПРОЦЕДУРА РЕГИСТРАЦИИ НА САЙТЕ BUS.GOV.RU </vt:lpstr>
      <vt:lpstr>АНАЛИТИЧЕСКИЕ ВОЗМОЖНОСТИ ОФИЦИАЛЬНОГО САЙТА WWW.BUS.GOV.RU</vt:lpstr>
      <vt:lpstr>ВИЗУАЛЬНОЕ ПРЕДСТАВЛЕНИЕ РЕЗУЛЬТАТОВ НЕЗАВИСИМОЙ ОЦЕНКИ КАЧЕСТВА</vt:lpstr>
      <vt:lpstr>ОБУЧАЮЩИЙ ВИДЕОМАТЕРИАЛ ПО РАБОТЕ В ЛИЧНОМ КАБИНЕТЕ</vt:lpstr>
    </vt:vector>
  </TitlesOfParts>
  <Company>Министерство финансов РФ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ЧЕРНЯКОВА ЕЛЕНА ЕВГЕНЬЕВНА</dc:creator>
  <cp:lastModifiedBy>Ткаченко Любовь Ивановна</cp:lastModifiedBy>
  <cp:revision>678</cp:revision>
  <cp:lastPrinted>2015-08-26T06:46:30Z</cp:lastPrinted>
  <dcterms:created xsi:type="dcterms:W3CDTF">2012-02-10T14:59:04Z</dcterms:created>
  <dcterms:modified xsi:type="dcterms:W3CDTF">2016-03-10T01:56:15Z</dcterms:modified>
</cp:coreProperties>
</file>