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21" r:id="rId2"/>
    <p:sldId id="332" r:id="rId3"/>
    <p:sldId id="320" r:id="rId4"/>
    <p:sldId id="319" r:id="rId5"/>
    <p:sldId id="322" r:id="rId6"/>
    <p:sldId id="323" r:id="rId7"/>
    <p:sldId id="324" r:id="rId8"/>
    <p:sldId id="325" r:id="rId9"/>
    <p:sldId id="331" r:id="rId10"/>
    <p:sldId id="315" r:id="rId11"/>
    <p:sldId id="310" r:id="rId12"/>
    <p:sldId id="305" r:id="rId13"/>
    <p:sldId id="313" r:id="rId14"/>
  </p:sldIdLst>
  <p:sldSz cx="9144000" cy="5143500" type="screen16x9"/>
  <p:notesSz cx="6797675" cy="9928225"/>
  <p:defaultTextStyle>
    <a:defPPr>
      <a:defRPr lang="ru-RU"/>
    </a:defPPr>
    <a:lvl1pPr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56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28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00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72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B"/>
    <a:srgbClr val="F3E5C5"/>
    <a:srgbClr val="F0D99E"/>
    <a:srgbClr val="F5E6C1"/>
    <a:srgbClr val="1DE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9" autoAdjust="0"/>
    <p:restoredTop sz="99657" autoAdjust="0"/>
  </p:normalViewPr>
  <p:slideViewPr>
    <p:cSldViewPr>
      <p:cViewPr>
        <p:scale>
          <a:sx n="150" d="100"/>
          <a:sy n="150" d="100"/>
        </p:scale>
        <p:origin x="-72" y="7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60"/>
      <c:rotY val="62"/>
      <c:depthPercent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4343270329266621E-2"/>
          <c:y val="0.26443305380614823"/>
          <c:w val="0.70175968732485416"/>
          <c:h val="0.6139713962065697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6"/>
          <c:dPt>
            <c:idx val="0"/>
            <c:bubble3D val="0"/>
            <c:explosion val="16"/>
          </c:dPt>
          <c:dLbls>
            <c:dLbl>
              <c:idx val="0"/>
              <c:layout>
                <c:manualLayout>
                  <c:x val="-0.14318734839513036"/>
                  <c:y val="-0.20152880604186954"/>
                </c:manualLayout>
              </c:layout>
              <c:tx>
                <c:rich>
                  <a:bodyPr/>
                  <a:lstStyle/>
                  <a:p>
                    <a:pPr>
                      <a:defRPr sz="80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900" b="1" dirty="0">
                        <a:solidFill>
                          <a:schemeClr val="bg1"/>
                        </a:solidFill>
                      </a:rPr>
                      <a:t>Пособие по временной нетрудоспособности 
53%</a:t>
                    </a:r>
                  </a:p>
                </c:rich>
              </c:tx>
              <c:spPr>
                <a:ln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4292767934940469E-2"/>
                  <c:y val="5.556772226451039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800" dirty="0"/>
                      <a:t>Единовременное пособие женщинам, вставшим на учет в медицинских учреждениях в ранние сроки беременности
</a:t>
                    </a:r>
                    <a:r>
                      <a:rPr lang="ru-RU" sz="800" dirty="0" smtClean="0"/>
                      <a:t>0.2%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5.9536424460055581E-2"/>
                  <c:y val="-8.432193749760801E-2"/>
                </c:manualLayout>
              </c:layout>
              <c:tx>
                <c:rich>
                  <a:bodyPr/>
                  <a:lstStyle/>
                  <a:p>
                    <a:r>
                      <a:rPr lang="ru-RU" sz="800" dirty="0"/>
                      <a:t>Пособие по временной нетрудоспособности по обязательному социальному страхованию от несчастных случаев на производстве и профессиональных заболеваний
</a:t>
                    </a:r>
                    <a:r>
                      <a:rPr lang="ru-RU" sz="800" dirty="0" smtClean="0"/>
                      <a:t>0.2%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23910046017602"/>
                      <c:h val="0.32741145352718798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5.7639708420152203E-2"/>
                  <c:y val="0.29986240692467647"/>
                </c:manualLayout>
              </c:layout>
              <c:tx>
                <c:rich>
                  <a:bodyPr/>
                  <a:lstStyle/>
                  <a:p>
                    <a:pPr>
                      <a:defRPr sz="80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700" dirty="0" smtClean="0"/>
                      <a:t>Оплата отпуска (сверх ежегодного оплачиваемого отпуска, установленного законодательством Российской Федерации) на весь период лечения и проезда к месту лечения и обратно лицам, застрахованным по обязательному социальному страхованию от несчастных случаев</a:t>
                    </a:r>
                  </a:p>
                  <a:p>
                    <a:pPr>
                      <a:defRPr sz="800">
                        <a:latin typeface="Times New Roman" pitchFamily="18" charset="0"/>
                        <a:cs typeface="Times New Roman" pitchFamily="18" charset="0"/>
                      </a:defRPr>
                    </a:pPr>
                    <a:endParaRPr lang="ru-RU" sz="700" dirty="0" smtClean="0"/>
                  </a:p>
                </c:rich>
              </c:tx>
              <c:numFmt formatCode="#,##0.000000" sourceLinked="0"/>
              <c:spPr>
                <a:ln>
                  <a:solidFill>
                    <a:schemeClr val="accent1"/>
                  </a:solidFill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61330948389176"/>
                      <c:h val="0.37736701550865587"/>
                    </c:manualLayout>
                  </c15:layout>
                </c:ext>
              </c:extLst>
            </c:dLbl>
            <c:spPr>
              <a:ln>
                <a:solidFill>
                  <a:schemeClr val="accent1"/>
                </a:solidFill>
              </a:ln>
            </c:spPr>
            <c:txPr>
              <a:bodyPr/>
              <a:lstStyle/>
              <a:p>
                <a:pPr>
                  <a:defRPr sz="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Пособие по временной нетрудоспособности </c:v>
                </c:pt>
                <c:pt idx="1">
                  <c:v>Пособие по беременности и родам</c:v>
                </c:pt>
                <c:pt idx="2">
                  <c:v>Единовременное пособие женщинам, вставшим на учет в медицинских учреждениях в ранние сроки беременности</c:v>
                </c:pt>
                <c:pt idx="3">
                  <c:v>Пособие при рождении ребенка</c:v>
                </c:pt>
                <c:pt idx="4">
                  <c:v>Пособие по уходу за ребенком до 1,5 лет</c:v>
                </c:pt>
                <c:pt idx="5">
                  <c:v>Пособие по временной нетрудоспособности по обязательному социальному страхованию от несчастных случаев на производстве и профессиональных заболеваний</c:v>
                </c:pt>
                <c:pt idx="6">
                  <c:v>Оплата отпуска (сверх ежегодного оплачиваемого отпуска, установленного законодательством Российской Федерации) на весь период лечения и проезда к месту лечения и обратно лицам, застрахованным по обязательному социальному страхованию от несчастных случаев 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173754395.55000001</c:v>
                </c:pt>
                <c:pt idx="1">
                  <c:v>77128714.870000005</c:v>
                </c:pt>
                <c:pt idx="2">
                  <c:v>497464.82</c:v>
                </c:pt>
                <c:pt idx="3">
                  <c:v>15809644.41</c:v>
                </c:pt>
                <c:pt idx="4">
                  <c:v>61074513.329999998</c:v>
                </c:pt>
                <c:pt idx="5" formatCode="General">
                  <c:v>786783</c:v>
                </c:pt>
                <c:pt idx="6" formatCode="General">
                  <c:v>400000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Принято на учет БО, млрд. руб.</c:v>
                </c:pt>
              </c:strCache>
            </c:strRef>
          </c:tx>
          <c:invertIfNegative val="0"/>
          <c:cat>
            <c:strRef>
              <c:f>Лист1!$B$1:$C$1</c:f>
              <c:strCache>
                <c:ptCount val="2"/>
                <c:pt idx="0">
                  <c:v>2017 г.</c:v>
                </c:pt>
                <c:pt idx="1">
                  <c:v>2018 г.</c:v>
                </c:pt>
              </c:strCache>
            </c:strRef>
          </c:cat>
          <c:val>
            <c:numRef>
              <c:f>Лист1!$B$2:$C$2</c:f>
              <c:numCache>
                <c:formatCode>General</c:formatCode>
                <c:ptCount val="2"/>
                <c:pt idx="0">
                  <c:v>44.98</c:v>
                </c:pt>
                <c:pt idx="1">
                  <c:v>52.84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Исполнено БО, млрд. руб.</c:v>
                </c:pt>
              </c:strCache>
            </c:strRef>
          </c:tx>
          <c:invertIfNegative val="0"/>
          <c:cat>
            <c:strRef>
              <c:f>Лист1!$B$1:$C$1</c:f>
              <c:strCache>
                <c:ptCount val="2"/>
                <c:pt idx="0">
                  <c:v>2017 г.</c:v>
                </c:pt>
                <c:pt idx="1">
                  <c:v>2018 г.</c:v>
                </c:pt>
              </c:strCache>
            </c:strRef>
          </c:cat>
          <c:val>
            <c:numRef>
              <c:f>Лист1!$B$3:$C$3</c:f>
              <c:numCache>
                <c:formatCode>General</c:formatCode>
                <c:ptCount val="2"/>
                <c:pt idx="0">
                  <c:v>44.69</c:v>
                </c:pt>
                <c:pt idx="1">
                  <c:v>51.98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4"/>
        <c:overlap val="-7"/>
        <c:axId val="134648192"/>
        <c:axId val="134649728"/>
      </c:barChart>
      <c:catAx>
        <c:axId val="13464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34649728"/>
        <c:crosses val="autoZero"/>
        <c:auto val="1"/>
        <c:lblAlgn val="ctr"/>
        <c:lblOffset val="100"/>
        <c:noMultiLvlLbl val="0"/>
      </c:catAx>
      <c:valAx>
        <c:axId val="1346497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3464819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8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33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33047345130818062"/>
                  <c:y val="-0.1779031720489838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</a:rPr>
                      <a:t>37897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1374884149976286"/>
                  <c:y val="2.771421454963785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2381   (</a:t>
                    </a:r>
                    <a:r>
                      <a:rPr lang="en-US" sz="600" b="1" dirty="0" smtClean="0"/>
                      <a:t>6,4%</a:t>
                    </a:r>
                    <a:r>
                      <a:rPr lang="en-US" dirty="0" smtClean="0"/>
                      <a:t>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Всего СБО, шт</c:v>
                </c:pt>
                <c:pt idx="1">
                  <c:v>СБО-перерегистрация, шт.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37897</c:v>
                </c:pt>
                <c:pt idx="1">
                  <c:v>2381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3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50397935582915E-2"/>
          <c:y val="4.8576108502564046E-2"/>
          <c:w val="0.53172595721687499"/>
          <c:h val="0.8842825943316239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0878731277332822"/>
                  <c:y val="-0.1631602336582485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</a:rPr>
                      <a:t>35314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8886348486531798"/>
                  <c:y val="5.51115665510849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1463 (</a:t>
                    </a:r>
                    <a:r>
                      <a:rPr lang="en-US" sz="600" b="1" dirty="0" smtClean="0"/>
                      <a:t>4,1%</a:t>
                    </a:r>
                    <a:r>
                      <a:rPr lang="en-US" dirty="0" smtClean="0"/>
                      <a:t>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Всего СБО, шт</c:v>
                </c:pt>
                <c:pt idx="1">
                  <c:v>СБО-перерегистрация, шт.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35314</c:v>
                </c:pt>
                <c:pt idx="1">
                  <c:v>1463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6990353344577871"/>
          <c:y val="0.39073217010975386"/>
          <c:w val="0.4060461085131955"/>
          <c:h val="0.21853565978049222"/>
        </c:manualLayout>
      </c:layout>
      <c:overlay val="0"/>
      <c:txPr>
        <a:bodyPr/>
        <a:lstStyle/>
        <a:p>
          <a:pPr>
            <a:defRPr sz="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078023-CCE1-44A5-A018-762582F54AD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422E3A-65C6-4E90-AA7E-5A9C79780D2E}">
      <dgm:prSet custT="1"/>
      <dgm:spPr/>
      <dgm:t>
        <a:bodyPr/>
        <a:lstStyle/>
        <a:p>
          <a:pPr rtl="0"/>
          <a:r>
            <a:rPr lang="ru-RU" sz="900" b="1" dirty="0" smtClean="0">
              <a:latin typeface="Cambria" pitchFamily="18" charset="0"/>
            </a:rPr>
            <a:t>В 2018 году Управлением заключены договоры о предоставлении бюджетного кредита на пополнение остатков средств на счетах бюджетов субъектов Российской Федерации (местных бюджетов):</a:t>
          </a:r>
          <a:endParaRPr lang="ru-RU" sz="900" dirty="0">
            <a:latin typeface="Cambria" pitchFamily="18" charset="0"/>
          </a:endParaRPr>
        </a:p>
      </dgm:t>
    </dgm:pt>
    <dgm:pt modelId="{67AE60F3-F698-4775-8B8C-F4612DCD87B3}" type="parTrans" cxnId="{29743267-3049-412F-840D-1A1852D94EAF}">
      <dgm:prSet/>
      <dgm:spPr/>
      <dgm:t>
        <a:bodyPr/>
        <a:lstStyle/>
        <a:p>
          <a:endParaRPr lang="ru-RU"/>
        </a:p>
      </dgm:t>
    </dgm:pt>
    <dgm:pt modelId="{C0D34C80-4A30-4B21-BE9F-C7A1526DCEC0}" type="sibTrans" cxnId="{29743267-3049-412F-840D-1A1852D94EAF}">
      <dgm:prSet/>
      <dgm:spPr/>
      <dgm:t>
        <a:bodyPr/>
        <a:lstStyle/>
        <a:p>
          <a:endParaRPr lang="ru-RU"/>
        </a:p>
      </dgm:t>
    </dgm:pt>
    <dgm:pt modelId="{80F38B0D-9C7D-41B9-AABE-A13284CD687A}">
      <dgm:prSet custT="1"/>
      <dgm:spPr/>
      <dgm:t>
        <a:bodyPr/>
        <a:lstStyle/>
        <a:p>
          <a:pPr rtl="0"/>
          <a:r>
            <a:rPr lang="ru-RU" sz="900" b="1" dirty="0" smtClean="0">
              <a:latin typeface="Cambria" pitchFamily="18" charset="0"/>
            </a:rPr>
            <a:t>1. с Министерством финансов Алтайского края от имени Алтайского края. </a:t>
          </a:r>
          <a:r>
            <a:rPr lang="ru-RU" sz="900" dirty="0" smtClean="0">
              <a:latin typeface="Cambria" pitchFamily="18" charset="0"/>
            </a:rPr>
            <a:t>Лимит на кредитные средства составлял 6 656,5 млн. руб.</a:t>
          </a:r>
          <a:r>
            <a:rPr lang="ru-RU" sz="900" b="1" dirty="0" smtClean="0">
              <a:latin typeface="Cambria" pitchFamily="18" charset="0"/>
            </a:rPr>
            <a:t>;</a:t>
          </a:r>
          <a:endParaRPr lang="ru-RU" sz="900" dirty="0">
            <a:latin typeface="Cambria" pitchFamily="18" charset="0"/>
          </a:endParaRPr>
        </a:p>
      </dgm:t>
    </dgm:pt>
    <dgm:pt modelId="{C4F09AD0-25A8-4B93-99A8-94EB114C277E}" type="parTrans" cxnId="{ABA1112A-FEA8-46B3-B175-56E5860AC534}">
      <dgm:prSet/>
      <dgm:spPr/>
      <dgm:t>
        <a:bodyPr/>
        <a:lstStyle/>
        <a:p>
          <a:endParaRPr lang="ru-RU"/>
        </a:p>
      </dgm:t>
    </dgm:pt>
    <dgm:pt modelId="{57A8048A-6D26-415A-8B24-2F6C8D5689F4}" type="sibTrans" cxnId="{ABA1112A-FEA8-46B3-B175-56E5860AC534}">
      <dgm:prSet/>
      <dgm:spPr/>
      <dgm:t>
        <a:bodyPr/>
        <a:lstStyle/>
        <a:p>
          <a:endParaRPr lang="ru-RU"/>
        </a:p>
      </dgm:t>
    </dgm:pt>
    <dgm:pt modelId="{30B72537-0A52-43CE-9430-F820DA74CE14}">
      <dgm:prSet custT="1"/>
      <dgm:spPr/>
      <dgm:t>
        <a:bodyPr/>
        <a:lstStyle/>
        <a:p>
          <a:pPr rtl="0"/>
          <a:r>
            <a:rPr lang="ru-RU" sz="900" b="1" dirty="0" smtClean="0">
              <a:latin typeface="Cambria" pitchFamily="18" charset="0"/>
            </a:rPr>
            <a:t>2. с Администрацией города Барнаула от имени городского округа – город Барнаул Алтайского края. </a:t>
          </a:r>
          <a:r>
            <a:rPr lang="ru-RU" sz="900" dirty="0" smtClean="0">
              <a:latin typeface="Cambria" pitchFamily="18" charset="0"/>
            </a:rPr>
            <a:t>Лимит на кредитные средства составлял 532,0 млн. руб.</a:t>
          </a:r>
          <a:r>
            <a:rPr lang="ru-RU" sz="900" b="1" dirty="0" smtClean="0">
              <a:latin typeface="Cambria" pitchFamily="18" charset="0"/>
            </a:rPr>
            <a:t>;</a:t>
          </a:r>
          <a:endParaRPr lang="ru-RU" sz="900" dirty="0">
            <a:latin typeface="Cambria" pitchFamily="18" charset="0"/>
          </a:endParaRPr>
        </a:p>
      </dgm:t>
    </dgm:pt>
    <dgm:pt modelId="{BA20B272-16DF-4D68-823D-B0EF8884BA1A}" type="parTrans" cxnId="{0D965D54-E30C-41A3-94F2-D2CFFC39DB3A}">
      <dgm:prSet/>
      <dgm:spPr/>
      <dgm:t>
        <a:bodyPr/>
        <a:lstStyle/>
        <a:p>
          <a:endParaRPr lang="ru-RU"/>
        </a:p>
      </dgm:t>
    </dgm:pt>
    <dgm:pt modelId="{DD4B591F-1FDC-4736-9743-E215E73FA02A}" type="sibTrans" cxnId="{0D965D54-E30C-41A3-94F2-D2CFFC39DB3A}">
      <dgm:prSet/>
      <dgm:spPr/>
      <dgm:t>
        <a:bodyPr/>
        <a:lstStyle/>
        <a:p>
          <a:endParaRPr lang="ru-RU"/>
        </a:p>
      </dgm:t>
    </dgm:pt>
    <dgm:pt modelId="{DE63CE00-49E9-4D36-8BCC-F28E4D9C8763}">
      <dgm:prSet custT="1"/>
      <dgm:spPr/>
      <dgm:t>
        <a:bodyPr/>
        <a:lstStyle/>
        <a:p>
          <a:pPr rtl="0"/>
          <a:r>
            <a:rPr lang="ru-RU" sz="900" b="1" dirty="0" smtClean="0">
              <a:latin typeface="Cambria" pitchFamily="18" charset="0"/>
            </a:rPr>
            <a:t>3. с Администрацией города Бийска от имени муниципального образования город Бийск. </a:t>
          </a:r>
          <a:r>
            <a:rPr lang="ru-RU" sz="900" dirty="0" smtClean="0">
              <a:latin typeface="Cambria" pitchFamily="18" charset="0"/>
            </a:rPr>
            <a:t>Лимит на кредитные средства составлял 116,0  млн. руб.</a:t>
          </a:r>
          <a:endParaRPr lang="ru-RU" sz="900" dirty="0">
            <a:latin typeface="Cambria" pitchFamily="18" charset="0"/>
          </a:endParaRPr>
        </a:p>
      </dgm:t>
    </dgm:pt>
    <dgm:pt modelId="{6508067E-A791-4C89-944C-7A1834C4EEB2}" type="parTrans" cxnId="{C80BA919-DD5F-46FA-8CDF-BBC848364EB7}">
      <dgm:prSet/>
      <dgm:spPr/>
      <dgm:t>
        <a:bodyPr/>
        <a:lstStyle/>
        <a:p>
          <a:endParaRPr lang="ru-RU"/>
        </a:p>
      </dgm:t>
    </dgm:pt>
    <dgm:pt modelId="{B9C5983D-8A78-4839-B727-74E71F52056F}" type="sibTrans" cxnId="{C80BA919-DD5F-46FA-8CDF-BBC848364EB7}">
      <dgm:prSet/>
      <dgm:spPr/>
      <dgm:t>
        <a:bodyPr/>
        <a:lstStyle/>
        <a:p>
          <a:endParaRPr lang="ru-RU"/>
        </a:p>
      </dgm:t>
    </dgm:pt>
    <dgm:pt modelId="{D09D0494-039C-44D2-BBD6-E00FF8E2C587}" type="pres">
      <dgm:prSet presAssocID="{66078023-CCE1-44A5-A018-762582F54A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C09481-219F-4EE1-81C0-D5504806C44D}" type="pres">
      <dgm:prSet presAssocID="{21422E3A-65C6-4E90-AA7E-5A9C79780D2E}" presName="parentText" presStyleLbl="node1" presStyleIdx="0" presStyleCnt="4" custLinFactY="-832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54652B-8374-4880-A70F-9293A240282C}" type="pres">
      <dgm:prSet presAssocID="{C0D34C80-4A30-4B21-BE9F-C7A1526DCEC0}" presName="spacer" presStyleCnt="0"/>
      <dgm:spPr/>
    </dgm:pt>
    <dgm:pt modelId="{7F634C33-4C67-4F54-BB2F-C13994CDED9A}" type="pres">
      <dgm:prSet presAssocID="{80F38B0D-9C7D-41B9-AABE-A13284CD687A}" presName="parentText" presStyleLbl="node1" presStyleIdx="1" presStyleCnt="4" custLinFactNeighborX="-213" custLinFactNeighborY="-969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737BC5-BBB0-4CCE-9A4B-7B7C74DA12FE}" type="pres">
      <dgm:prSet presAssocID="{57A8048A-6D26-415A-8B24-2F6C8D5689F4}" presName="spacer" presStyleCnt="0"/>
      <dgm:spPr/>
    </dgm:pt>
    <dgm:pt modelId="{0E903AE4-7145-471C-9595-DA9C2AFBF1F6}" type="pres">
      <dgm:prSet presAssocID="{30B72537-0A52-43CE-9430-F820DA74CE14}" presName="parentText" presStyleLbl="node1" presStyleIdx="2" presStyleCnt="4" custLinFactNeighborX="-814" custLinFactNeighborY="383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7D787D-1B36-4AFD-8081-0047D1815C37}" type="pres">
      <dgm:prSet presAssocID="{DD4B591F-1FDC-4736-9743-E215E73FA02A}" presName="spacer" presStyleCnt="0"/>
      <dgm:spPr/>
    </dgm:pt>
    <dgm:pt modelId="{38B8FD9C-667A-4EB7-A4EA-CA17C180A0AD}" type="pres">
      <dgm:prSet presAssocID="{DE63CE00-49E9-4D36-8BCC-F28E4D9C8763}" presName="parentText" presStyleLbl="node1" presStyleIdx="3" presStyleCnt="4" custLinFactY="2232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965D54-E30C-41A3-94F2-D2CFFC39DB3A}" srcId="{66078023-CCE1-44A5-A018-762582F54AD4}" destId="{30B72537-0A52-43CE-9430-F820DA74CE14}" srcOrd="2" destOrd="0" parTransId="{BA20B272-16DF-4D68-823D-B0EF8884BA1A}" sibTransId="{DD4B591F-1FDC-4736-9743-E215E73FA02A}"/>
    <dgm:cxn modelId="{DE934400-0E66-474B-82A3-ADBE2CE0449E}" type="presOf" srcId="{66078023-CCE1-44A5-A018-762582F54AD4}" destId="{D09D0494-039C-44D2-BBD6-E00FF8E2C587}" srcOrd="0" destOrd="0" presId="urn:microsoft.com/office/officeart/2005/8/layout/vList2"/>
    <dgm:cxn modelId="{59FC7F61-E766-4CC3-BA29-73769B6AF9A4}" type="presOf" srcId="{21422E3A-65C6-4E90-AA7E-5A9C79780D2E}" destId="{85C09481-219F-4EE1-81C0-D5504806C44D}" srcOrd="0" destOrd="0" presId="urn:microsoft.com/office/officeart/2005/8/layout/vList2"/>
    <dgm:cxn modelId="{29743267-3049-412F-840D-1A1852D94EAF}" srcId="{66078023-CCE1-44A5-A018-762582F54AD4}" destId="{21422E3A-65C6-4E90-AA7E-5A9C79780D2E}" srcOrd="0" destOrd="0" parTransId="{67AE60F3-F698-4775-8B8C-F4612DCD87B3}" sibTransId="{C0D34C80-4A30-4B21-BE9F-C7A1526DCEC0}"/>
    <dgm:cxn modelId="{ABA1112A-FEA8-46B3-B175-56E5860AC534}" srcId="{66078023-CCE1-44A5-A018-762582F54AD4}" destId="{80F38B0D-9C7D-41B9-AABE-A13284CD687A}" srcOrd="1" destOrd="0" parTransId="{C4F09AD0-25A8-4B93-99A8-94EB114C277E}" sibTransId="{57A8048A-6D26-415A-8B24-2F6C8D5689F4}"/>
    <dgm:cxn modelId="{C80BA919-DD5F-46FA-8CDF-BBC848364EB7}" srcId="{66078023-CCE1-44A5-A018-762582F54AD4}" destId="{DE63CE00-49E9-4D36-8BCC-F28E4D9C8763}" srcOrd="3" destOrd="0" parTransId="{6508067E-A791-4C89-944C-7A1834C4EEB2}" sibTransId="{B9C5983D-8A78-4839-B727-74E71F52056F}"/>
    <dgm:cxn modelId="{F31F967B-0522-4EF4-A638-A7EDEFBB7A41}" type="presOf" srcId="{80F38B0D-9C7D-41B9-AABE-A13284CD687A}" destId="{7F634C33-4C67-4F54-BB2F-C13994CDED9A}" srcOrd="0" destOrd="0" presId="urn:microsoft.com/office/officeart/2005/8/layout/vList2"/>
    <dgm:cxn modelId="{29662472-823C-495F-93D5-6D0905030DFC}" type="presOf" srcId="{30B72537-0A52-43CE-9430-F820DA74CE14}" destId="{0E903AE4-7145-471C-9595-DA9C2AFBF1F6}" srcOrd="0" destOrd="0" presId="urn:microsoft.com/office/officeart/2005/8/layout/vList2"/>
    <dgm:cxn modelId="{1163E3EA-3F69-4F26-ABD0-A29691FEBE6C}" type="presOf" srcId="{DE63CE00-49E9-4D36-8BCC-F28E4D9C8763}" destId="{38B8FD9C-667A-4EB7-A4EA-CA17C180A0AD}" srcOrd="0" destOrd="0" presId="urn:microsoft.com/office/officeart/2005/8/layout/vList2"/>
    <dgm:cxn modelId="{E6ADBF45-FC35-4099-883B-008280A7A845}" type="presParOf" srcId="{D09D0494-039C-44D2-BBD6-E00FF8E2C587}" destId="{85C09481-219F-4EE1-81C0-D5504806C44D}" srcOrd="0" destOrd="0" presId="urn:microsoft.com/office/officeart/2005/8/layout/vList2"/>
    <dgm:cxn modelId="{2D2FED01-8913-4C3A-B5A5-8979B8A33154}" type="presParOf" srcId="{D09D0494-039C-44D2-BBD6-E00FF8E2C587}" destId="{0654652B-8374-4880-A70F-9293A240282C}" srcOrd="1" destOrd="0" presId="urn:microsoft.com/office/officeart/2005/8/layout/vList2"/>
    <dgm:cxn modelId="{9540423C-C23F-4267-957B-23528FA1EC66}" type="presParOf" srcId="{D09D0494-039C-44D2-BBD6-E00FF8E2C587}" destId="{7F634C33-4C67-4F54-BB2F-C13994CDED9A}" srcOrd="2" destOrd="0" presId="urn:microsoft.com/office/officeart/2005/8/layout/vList2"/>
    <dgm:cxn modelId="{6ACA181C-6B84-4A56-BD2B-ADE1167C8D5C}" type="presParOf" srcId="{D09D0494-039C-44D2-BBD6-E00FF8E2C587}" destId="{17737BC5-BBB0-4CCE-9A4B-7B7C74DA12FE}" srcOrd="3" destOrd="0" presId="urn:microsoft.com/office/officeart/2005/8/layout/vList2"/>
    <dgm:cxn modelId="{6810B6C9-6ACC-49D9-9CD5-FB857A739DC1}" type="presParOf" srcId="{D09D0494-039C-44D2-BBD6-E00FF8E2C587}" destId="{0E903AE4-7145-471C-9595-DA9C2AFBF1F6}" srcOrd="4" destOrd="0" presId="urn:microsoft.com/office/officeart/2005/8/layout/vList2"/>
    <dgm:cxn modelId="{B59D1084-DC1B-424B-AA65-42EA440829AD}" type="presParOf" srcId="{D09D0494-039C-44D2-BBD6-E00FF8E2C587}" destId="{6C7D787D-1B36-4AFD-8081-0047D1815C37}" srcOrd="5" destOrd="0" presId="urn:microsoft.com/office/officeart/2005/8/layout/vList2"/>
    <dgm:cxn modelId="{EC83B06C-60BF-4BCC-B507-3CECD6C6DF89}" type="presParOf" srcId="{D09D0494-039C-44D2-BBD6-E00FF8E2C587}" destId="{38B8FD9C-667A-4EB7-A4EA-CA17C180A0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3780C1-D06C-43AD-8236-267C482B7B71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6A3098B-4F82-47F1-A1C8-82C53BB91CC6}">
      <dgm:prSet custT="1"/>
      <dgm:spPr>
        <a:solidFill>
          <a:schemeClr val="accent2"/>
        </a:solidFill>
      </dgm:spPr>
      <dgm:t>
        <a:bodyPr/>
        <a:lstStyle/>
        <a:p>
          <a:r>
            <a:rPr lang="ru-RU" sz="1000" dirty="0" smtClean="0">
              <a:latin typeface="Cambria" pitchFamily="18" charset="0"/>
            </a:rPr>
            <a:t>недопущение муниципальным образованием невозврата бюджетного кредита, </a:t>
          </a:r>
          <a:r>
            <a:rPr lang="ru-RU" sz="1000" dirty="0" err="1" smtClean="0">
              <a:latin typeface="Cambria" pitchFamily="18" charset="0"/>
            </a:rPr>
            <a:t>неперечисление</a:t>
          </a:r>
          <a:r>
            <a:rPr lang="ru-RU" sz="1000" dirty="0" smtClean="0">
              <a:latin typeface="Cambria" pitchFamily="18" charset="0"/>
            </a:rPr>
            <a:t> платы за пользованием кредитом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Cambria" pitchFamily="18" charset="0"/>
          </a:endParaRPr>
        </a:p>
      </dgm:t>
    </dgm:pt>
    <dgm:pt modelId="{7B7FF5AB-5109-4055-9E28-B0EB725E4C96}" type="parTrans" cxnId="{4DDC3BCD-9ADC-4E0F-9DE6-794052B48236}">
      <dgm:prSet/>
      <dgm:spPr/>
      <dgm:t>
        <a:bodyPr/>
        <a:lstStyle/>
        <a:p>
          <a:endParaRPr lang="ru-RU"/>
        </a:p>
      </dgm:t>
    </dgm:pt>
    <dgm:pt modelId="{429BA682-D32D-4C68-A234-8AAFAFB58134}" type="sibTrans" cxnId="{4DDC3BCD-9ADC-4E0F-9DE6-794052B48236}">
      <dgm:prSet/>
      <dgm:spPr/>
      <dgm:t>
        <a:bodyPr/>
        <a:lstStyle/>
        <a:p>
          <a:endParaRPr lang="ru-RU"/>
        </a:p>
      </dgm:t>
    </dgm:pt>
    <dgm:pt modelId="{9DB08E07-AA93-45CF-8F8B-E28C2C5201DF}">
      <dgm:prSet custT="1"/>
      <dgm:spPr/>
      <dgm:t>
        <a:bodyPr/>
        <a:lstStyle/>
        <a:p>
          <a:r>
            <a:rPr lang="ru-RU" sz="1000" dirty="0" smtClean="0">
              <a:latin typeface="Cambria" pitchFamily="18" charset="0"/>
            </a:rPr>
            <a:t>муниципальное   образование   любого   вида,   которому   в  2015-2018   годах   хотя   бы  один   раз предоставлялся бюджетный кредит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Cambria" pitchFamily="18" charset="0"/>
          </a:endParaRPr>
        </a:p>
      </dgm:t>
    </dgm:pt>
    <dgm:pt modelId="{4F839400-C00A-4E4D-ADA0-E90EE9254288}" type="parTrans" cxnId="{6E47583C-85FF-48D8-9BBC-48911120A809}">
      <dgm:prSet/>
      <dgm:spPr/>
      <dgm:t>
        <a:bodyPr/>
        <a:lstStyle/>
        <a:p>
          <a:endParaRPr lang="ru-RU"/>
        </a:p>
      </dgm:t>
    </dgm:pt>
    <dgm:pt modelId="{8C0AE0A3-0E31-4AA6-8ED6-18600F8E347F}" type="sibTrans" cxnId="{6E47583C-85FF-48D8-9BBC-48911120A809}">
      <dgm:prSet/>
      <dgm:spPr/>
      <dgm:t>
        <a:bodyPr/>
        <a:lstStyle/>
        <a:p>
          <a:endParaRPr lang="ru-RU"/>
        </a:p>
      </dgm:t>
    </dgm:pt>
    <dgm:pt modelId="{D317CA23-FEDE-46F6-94E7-D91A9CE5919C}">
      <dgm:prSet custT="1"/>
      <dgm:spPr/>
      <dgm:t>
        <a:bodyPr/>
        <a:lstStyle/>
        <a:p>
          <a:r>
            <a:rPr lang="ru-RU" sz="1000" dirty="0" smtClean="0">
              <a:latin typeface="Cambria" pitchFamily="18" charset="0"/>
            </a:rPr>
            <a:t>муниципальное образование  любого  вида  имеет кредитные  рейтинги не ниже уровня "ВВ-(RU)" или "</a:t>
          </a:r>
          <a:r>
            <a:rPr lang="ru-RU" sz="1000" dirty="0" err="1" smtClean="0">
              <a:latin typeface="Cambria" pitchFamily="18" charset="0"/>
            </a:rPr>
            <a:t>ruВВ</a:t>
          </a:r>
          <a:r>
            <a:rPr lang="ru-RU" sz="1000" dirty="0" smtClean="0">
              <a:latin typeface="Cambria" pitchFamily="18" charset="0"/>
            </a:rPr>
            <a:t>-" 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Cambria" pitchFamily="18" charset="0"/>
          </a:endParaRPr>
        </a:p>
      </dgm:t>
    </dgm:pt>
    <dgm:pt modelId="{F889039D-970F-4D0D-8C7A-61594A789ECB}" type="parTrans" cxnId="{20FCC7BD-19BE-47E8-BDA4-24386FF6BC52}">
      <dgm:prSet/>
      <dgm:spPr/>
      <dgm:t>
        <a:bodyPr/>
        <a:lstStyle/>
        <a:p>
          <a:endParaRPr lang="ru-RU"/>
        </a:p>
      </dgm:t>
    </dgm:pt>
    <dgm:pt modelId="{D051574F-3300-40F1-BD8B-FC643775F53B}" type="sibTrans" cxnId="{20FCC7BD-19BE-47E8-BDA4-24386FF6BC52}">
      <dgm:prSet/>
      <dgm:spPr/>
      <dgm:t>
        <a:bodyPr/>
        <a:lstStyle/>
        <a:p>
          <a:endParaRPr lang="ru-RU"/>
        </a:p>
      </dgm:t>
    </dgm:pt>
    <dgm:pt modelId="{294F71BE-416D-477C-A391-77456DBC8AA4}">
      <dgm:prSet custT="1"/>
      <dgm:spPr/>
      <dgm:t>
        <a:bodyPr/>
        <a:lstStyle/>
        <a:p>
          <a:r>
            <a:rPr lang="ru-RU" sz="1000" dirty="0" smtClean="0">
              <a:latin typeface="Cambria" pitchFamily="18" charset="0"/>
            </a:rPr>
            <a:t>муниципальное образование является муниципальным районом, городским округом, городским округом с внутригородским делением и имеет дотационный уровень не более 5 процентов собственных доходов местного бюджета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Cambria" pitchFamily="18" charset="0"/>
          </a:endParaRPr>
        </a:p>
      </dgm:t>
    </dgm:pt>
    <dgm:pt modelId="{D81D8CDD-EDAB-4ABC-B4A8-08A91FD88B02}" type="parTrans" cxnId="{05C5DF2A-83A6-47FE-A08B-97057C00BC2A}">
      <dgm:prSet/>
      <dgm:spPr/>
      <dgm:t>
        <a:bodyPr/>
        <a:lstStyle/>
        <a:p>
          <a:endParaRPr lang="ru-RU"/>
        </a:p>
      </dgm:t>
    </dgm:pt>
    <dgm:pt modelId="{A0DA122A-084E-4740-979A-34000908E7EB}" type="sibTrans" cxnId="{05C5DF2A-83A6-47FE-A08B-97057C00BC2A}">
      <dgm:prSet/>
      <dgm:spPr/>
      <dgm:t>
        <a:bodyPr/>
        <a:lstStyle/>
        <a:p>
          <a:endParaRPr lang="ru-RU"/>
        </a:p>
      </dgm:t>
    </dgm:pt>
    <dgm:pt modelId="{3DA664F9-A47E-4289-9A3C-070803096514}" type="pres">
      <dgm:prSet presAssocID="{323780C1-D06C-43AD-8236-267C482B7B7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94C3B4-39B1-4A65-B351-16C47602E7F9}" type="pres">
      <dgm:prSet presAssocID="{B6A3098B-4F82-47F1-A1C8-82C53BB91CC6}" presName="linNode" presStyleCnt="0"/>
      <dgm:spPr/>
    </dgm:pt>
    <dgm:pt modelId="{4E756E38-ACA6-48CA-994F-8BB587CB8870}" type="pres">
      <dgm:prSet presAssocID="{B6A3098B-4F82-47F1-A1C8-82C53BB91CC6}" presName="parentText" presStyleLbl="node1" presStyleIdx="0" presStyleCnt="4" custScaleX="277778" custScaleY="24181" custLinFactNeighborX="-3015" custLinFactNeighborY="-48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69CCBC-C1EE-4BAD-86F4-144A1F365D4D}" type="pres">
      <dgm:prSet presAssocID="{429BA682-D32D-4C68-A234-8AAFAFB58134}" presName="sp" presStyleCnt="0"/>
      <dgm:spPr/>
    </dgm:pt>
    <dgm:pt modelId="{F8819092-0247-491B-B3F6-DFA3F371DED1}" type="pres">
      <dgm:prSet presAssocID="{9DB08E07-AA93-45CF-8F8B-E28C2C5201DF}" presName="linNode" presStyleCnt="0"/>
      <dgm:spPr/>
    </dgm:pt>
    <dgm:pt modelId="{1218BA55-FA60-4144-8061-6A93F9D85099}" type="pres">
      <dgm:prSet presAssocID="{9DB08E07-AA93-45CF-8F8B-E28C2C5201DF}" presName="parentText" presStyleLbl="node1" presStyleIdx="1" presStyleCnt="4" custScaleX="277778" custScaleY="25134" custLinFactNeighborX="55" custLinFactNeighborY="-95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3E4711-3F00-45E6-8DE2-A2199D5A60B0}" type="pres">
      <dgm:prSet presAssocID="{8C0AE0A3-0E31-4AA6-8ED6-18600F8E347F}" presName="sp" presStyleCnt="0"/>
      <dgm:spPr/>
    </dgm:pt>
    <dgm:pt modelId="{CFAA0876-B20D-4B1F-B976-DC363CA30151}" type="pres">
      <dgm:prSet presAssocID="{D317CA23-FEDE-46F6-94E7-D91A9CE5919C}" presName="linNode" presStyleCnt="0"/>
      <dgm:spPr/>
    </dgm:pt>
    <dgm:pt modelId="{5EC30279-CB97-4AEC-A344-8E2AB88371E3}" type="pres">
      <dgm:prSet presAssocID="{D317CA23-FEDE-46F6-94E7-D91A9CE5919C}" presName="parentText" presStyleLbl="node1" presStyleIdx="2" presStyleCnt="4" custScaleX="277778" custScaleY="17577" custLinFactNeighborX="-32" custLinFactNeighborY="-3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E588E1-1F96-4B3D-B5C9-78D01871D59E}" type="pres">
      <dgm:prSet presAssocID="{D051574F-3300-40F1-BD8B-FC643775F53B}" presName="sp" presStyleCnt="0"/>
      <dgm:spPr/>
    </dgm:pt>
    <dgm:pt modelId="{EA8DB1DE-67E5-4AF9-AE93-05085E0CDF84}" type="pres">
      <dgm:prSet presAssocID="{294F71BE-416D-477C-A391-77456DBC8AA4}" presName="linNode" presStyleCnt="0"/>
      <dgm:spPr/>
    </dgm:pt>
    <dgm:pt modelId="{6B99CDCE-2102-4728-9277-6C125442E48E}" type="pres">
      <dgm:prSet presAssocID="{294F71BE-416D-477C-A391-77456DBC8AA4}" presName="parentText" presStyleLbl="node1" presStyleIdx="3" presStyleCnt="4" custScaleX="278049" custScaleY="36708" custLinFactNeighborX="-154" custLinFactNeighborY="321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F24E32-E38A-4854-B641-9EA3052549A9}" type="presOf" srcId="{B6A3098B-4F82-47F1-A1C8-82C53BB91CC6}" destId="{4E756E38-ACA6-48CA-994F-8BB587CB8870}" srcOrd="0" destOrd="0" presId="urn:microsoft.com/office/officeart/2005/8/layout/vList5"/>
    <dgm:cxn modelId="{05C5DF2A-83A6-47FE-A08B-97057C00BC2A}" srcId="{323780C1-D06C-43AD-8236-267C482B7B71}" destId="{294F71BE-416D-477C-A391-77456DBC8AA4}" srcOrd="3" destOrd="0" parTransId="{D81D8CDD-EDAB-4ABC-B4A8-08A91FD88B02}" sibTransId="{A0DA122A-084E-4740-979A-34000908E7EB}"/>
    <dgm:cxn modelId="{7D26519D-EBC7-4705-A774-D6D887EDBD10}" type="presOf" srcId="{9DB08E07-AA93-45CF-8F8B-E28C2C5201DF}" destId="{1218BA55-FA60-4144-8061-6A93F9D85099}" srcOrd="0" destOrd="0" presId="urn:microsoft.com/office/officeart/2005/8/layout/vList5"/>
    <dgm:cxn modelId="{20FCC7BD-19BE-47E8-BDA4-24386FF6BC52}" srcId="{323780C1-D06C-43AD-8236-267C482B7B71}" destId="{D317CA23-FEDE-46F6-94E7-D91A9CE5919C}" srcOrd="2" destOrd="0" parTransId="{F889039D-970F-4D0D-8C7A-61594A789ECB}" sibTransId="{D051574F-3300-40F1-BD8B-FC643775F53B}"/>
    <dgm:cxn modelId="{AA380B74-4380-4A87-B210-D5F8FFAA22AC}" type="presOf" srcId="{D317CA23-FEDE-46F6-94E7-D91A9CE5919C}" destId="{5EC30279-CB97-4AEC-A344-8E2AB88371E3}" srcOrd="0" destOrd="0" presId="urn:microsoft.com/office/officeart/2005/8/layout/vList5"/>
    <dgm:cxn modelId="{4DDC3BCD-9ADC-4E0F-9DE6-794052B48236}" srcId="{323780C1-D06C-43AD-8236-267C482B7B71}" destId="{B6A3098B-4F82-47F1-A1C8-82C53BB91CC6}" srcOrd="0" destOrd="0" parTransId="{7B7FF5AB-5109-4055-9E28-B0EB725E4C96}" sibTransId="{429BA682-D32D-4C68-A234-8AAFAFB58134}"/>
    <dgm:cxn modelId="{49190CA9-7D1B-4EF7-B087-F407A0A92B8F}" type="presOf" srcId="{294F71BE-416D-477C-A391-77456DBC8AA4}" destId="{6B99CDCE-2102-4728-9277-6C125442E48E}" srcOrd="0" destOrd="0" presId="urn:microsoft.com/office/officeart/2005/8/layout/vList5"/>
    <dgm:cxn modelId="{76E3F882-1C70-4168-9082-2B3A1254B106}" type="presOf" srcId="{323780C1-D06C-43AD-8236-267C482B7B71}" destId="{3DA664F9-A47E-4289-9A3C-070803096514}" srcOrd="0" destOrd="0" presId="urn:microsoft.com/office/officeart/2005/8/layout/vList5"/>
    <dgm:cxn modelId="{6E47583C-85FF-48D8-9BBC-48911120A809}" srcId="{323780C1-D06C-43AD-8236-267C482B7B71}" destId="{9DB08E07-AA93-45CF-8F8B-E28C2C5201DF}" srcOrd="1" destOrd="0" parTransId="{4F839400-C00A-4E4D-ADA0-E90EE9254288}" sibTransId="{8C0AE0A3-0E31-4AA6-8ED6-18600F8E347F}"/>
    <dgm:cxn modelId="{954E7E45-F510-459B-8A8F-5791F7327067}" type="presParOf" srcId="{3DA664F9-A47E-4289-9A3C-070803096514}" destId="{0794C3B4-39B1-4A65-B351-16C47602E7F9}" srcOrd="0" destOrd="0" presId="urn:microsoft.com/office/officeart/2005/8/layout/vList5"/>
    <dgm:cxn modelId="{03A9F391-5D97-43B4-8254-79C9DB4154D6}" type="presParOf" srcId="{0794C3B4-39B1-4A65-B351-16C47602E7F9}" destId="{4E756E38-ACA6-48CA-994F-8BB587CB8870}" srcOrd="0" destOrd="0" presId="urn:microsoft.com/office/officeart/2005/8/layout/vList5"/>
    <dgm:cxn modelId="{C1B0DF9A-C96E-4EFA-B084-371615D66B9C}" type="presParOf" srcId="{3DA664F9-A47E-4289-9A3C-070803096514}" destId="{A769CCBC-C1EE-4BAD-86F4-144A1F365D4D}" srcOrd="1" destOrd="0" presId="urn:microsoft.com/office/officeart/2005/8/layout/vList5"/>
    <dgm:cxn modelId="{79E71C82-A995-458D-BB39-AF89E22C3160}" type="presParOf" srcId="{3DA664F9-A47E-4289-9A3C-070803096514}" destId="{F8819092-0247-491B-B3F6-DFA3F371DED1}" srcOrd="2" destOrd="0" presId="urn:microsoft.com/office/officeart/2005/8/layout/vList5"/>
    <dgm:cxn modelId="{FE98B4CE-A825-47E8-B35F-B18EF9B6981A}" type="presParOf" srcId="{F8819092-0247-491B-B3F6-DFA3F371DED1}" destId="{1218BA55-FA60-4144-8061-6A93F9D85099}" srcOrd="0" destOrd="0" presId="urn:microsoft.com/office/officeart/2005/8/layout/vList5"/>
    <dgm:cxn modelId="{148D0B2F-5CFD-4AB5-8DD9-CA0962979A78}" type="presParOf" srcId="{3DA664F9-A47E-4289-9A3C-070803096514}" destId="{3F3E4711-3F00-45E6-8DE2-A2199D5A60B0}" srcOrd="3" destOrd="0" presId="urn:microsoft.com/office/officeart/2005/8/layout/vList5"/>
    <dgm:cxn modelId="{8FEFE5D9-772E-46CC-8C4E-EE884E71F405}" type="presParOf" srcId="{3DA664F9-A47E-4289-9A3C-070803096514}" destId="{CFAA0876-B20D-4B1F-B976-DC363CA30151}" srcOrd="4" destOrd="0" presId="urn:microsoft.com/office/officeart/2005/8/layout/vList5"/>
    <dgm:cxn modelId="{3446260F-F36E-4352-8A1E-509B19C898DF}" type="presParOf" srcId="{CFAA0876-B20D-4B1F-B976-DC363CA30151}" destId="{5EC30279-CB97-4AEC-A344-8E2AB88371E3}" srcOrd="0" destOrd="0" presId="urn:microsoft.com/office/officeart/2005/8/layout/vList5"/>
    <dgm:cxn modelId="{090C07E5-81CC-4BBF-B27A-96375D4E35D1}" type="presParOf" srcId="{3DA664F9-A47E-4289-9A3C-070803096514}" destId="{CEE588E1-1F96-4B3D-B5C9-78D01871D59E}" srcOrd="5" destOrd="0" presId="urn:microsoft.com/office/officeart/2005/8/layout/vList5"/>
    <dgm:cxn modelId="{419013BF-4B24-4391-8A7A-7EB350639FA7}" type="presParOf" srcId="{3DA664F9-A47E-4289-9A3C-070803096514}" destId="{EA8DB1DE-67E5-4AF9-AE93-05085E0CDF84}" srcOrd="6" destOrd="0" presId="urn:microsoft.com/office/officeart/2005/8/layout/vList5"/>
    <dgm:cxn modelId="{FC70244E-E605-4130-B863-9E5223CE0AA5}" type="presParOf" srcId="{EA8DB1DE-67E5-4AF9-AE93-05085E0CDF84}" destId="{6B99CDCE-2102-4728-9277-6C125442E48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7B5B3D-089E-4F03-8513-7BE87683530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61E314-1D6B-4892-AD9A-CA199B71A8BB}">
      <dgm:prSet custT="1"/>
      <dgm:spPr/>
      <dgm:t>
        <a:bodyPr anchor="b"/>
        <a:lstStyle/>
        <a:p>
          <a:pPr marL="114300" indent="0" algn="l" rtl="0"/>
          <a:endParaRPr lang="ru-RU" sz="1000" dirty="0"/>
        </a:p>
      </dgm:t>
    </dgm:pt>
    <dgm:pt modelId="{37D4AD29-D5E1-4F9F-AFB5-D798555C8F81}" type="parTrans" cxnId="{ED29955F-9045-4B32-94DB-7E5A69967299}">
      <dgm:prSet/>
      <dgm:spPr/>
      <dgm:t>
        <a:bodyPr/>
        <a:lstStyle/>
        <a:p>
          <a:endParaRPr lang="ru-RU"/>
        </a:p>
      </dgm:t>
    </dgm:pt>
    <dgm:pt modelId="{AE4556B5-9951-4D4B-87E8-1E36B1F27509}" type="sibTrans" cxnId="{ED29955F-9045-4B32-94DB-7E5A69967299}">
      <dgm:prSet/>
      <dgm:spPr/>
      <dgm:t>
        <a:bodyPr/>
        <a:lstStyle/>
        <a:p>
          <a:endParaRPr lang="ru-RU"/>
        </a:p>
      </dgm:t>
    </dgm:pt>
    <dgm:pt modelId="{6A929199-2293-406E-B4A6-4F192B246798}">
      <dgm:prSet/>
      <dgm:spPr/>
      <dgm:t>
        <a:bodyPr/>
        <a:lstStyle/>
        <a:p>
          <a:pPr rtl="0"/>
          <a:r>
            <a:rPr lang="ru-RU" b="1" dirty="0" smtClean="0"/>
            <a:t>Обеспечить предоставление бюджетного кредита (при поступлении Обращения):</a:t>
          </a:r>
          <a:endParaRPr lang="ru-RU" dirty="0"/>
        </a:p>
      </dgm:t>
    </dgm:pt>
    <dgm:pt modelId="{3B2266FB-8F7E-41B4-918A-53F161931C92}" type="sibTrans" cxnId="{1B12679A-B4C5-4462-9435-D29F33CEE655}">
      <dgm:prSet/>
      <dgm:spPr/>
      <dgm:t>
        <a:bodyPr/>
        <a:lstStyle/>
        <a:p>
          <a:endParaRPr lang="ru-RU"/>
        </a:p>
      </dgm:t>
    </dgm:pt>
    <dgm:pt modelId="{DCE0C851-06D1-4975-8B03-800C763A57C1}" type="parTrans" cxnId="{1B12679A-B4C5-4462-9435-D29F33CEE655}">
      <dgm:prSet/>
      <dgm:spPr/>
      <dgm:t>
        <a:bodyPr/>
        <a:lstStyle/>
        <a:p>
          <a:endParaRPr lang="ru-RU"/>
        </a:p>
      </dgm:t>
    </dgm:pt>
    <dgm:pt modelId="{05B0135B-461C-4E12-940F-9A250426736C}">
      <dgm:prSet custT="1"/>
      <dgm:spPr/>
      <dgm:t>
        <a:bodyPr anchor="b"/>
        <a:lstStyle/>
        <a:p>
          <a:pPr marL="114300" indent="0" algn="just" rtl="0"/>
          <a:r>
            <a:rPr lang="ru-RU" sz="950" b="1" dirty="0" smtClean="0">
              <a:latin typeface="Cambria" pitchFamily="18" charset="0"/>
            </a:rPr>
            <a:t>	</a:t>
          </a:r>
          <a:r>
            <a:rPr lang="ru-RU" sz="1000" b="1" i="1" dirty="0" smtClean="0">
              <a:latin typeface="Cambria" pitchFamily="18" charset="0"/>
            </a:rPr>
            <a:t>бюджету Алтайского края. </a:t>
          </a:r>
          <a:r>
            <a:rPr lang="ru-RU" sz="1000" b="1" dirty="0" smtClean="0">
              <a:latin typeface="Cambria" pitchFamily="18" charset="0"/>
            </a:rPr>
            <a:t>Программой государственных внутренних заимствований на 2019 год предусмотрено получение бюджетного кредита в сумме                   1 500,0 млн. руб. </a:t>
          </a:r>
          <a:endParaRPr lang="ru-RU" sz="1000" b="1" dirty="0">
            <a:latin typeface="Cambria" pitchFamily="18" charset="0"/>
          </a:endParaRPr>
        </a:p>
      </dgm:t>
    </dgm:pt>
    <dgm:pt modelId="{6679E0C7-DD8D-485B-BEC8-CD676CC965A3}" type="parTrans" cxnId="{0C3EA45E-7374-41CE-85BA-2674A39F19CC}">
      <dgm:prSet/>
      <dgm:spPr/>
      <dgm:t>
        <a:bodyPr/>
        <a:lstStyle/>
        <a:p>
          <a:endParaRPr lang="ru-RU"/>
        </a:p>
      </dgm:t>
    </dgm:pt>
    <dgm:pt modelId="{148C0C7A-A314-4BD5-B37F-B9F73384593F}" type="sibTrans" cxnId="{0C3EA45E-7374-41CE-85BA-2674A39F19CC}">
      <dgm:prSet/>
      <dgm:spPr/>
      <dgm:t>
        <a:bodyPr/>
        <a:lstStyle/>
        <a:p>
          <a:endParaRPr lang="ru-RU"/>
        </a:p>
      </dgm:t>
    </dgm:pt>
    <dgm:pt modelId="{1DDFBBB8-7B97-41F7-BB2A-D869FC57FFDB}">
      <dgm:prSet custT="1"/>
      <dgm:spPr/>
      <dgm:t>
        <a:bodyPr anchor="b"/>
        <a:lstStyle/>
        <a:p>
          <a:pPr marL="114300" indent="0" algn="just" rtl="0"/>
          <a:r>
            <a:rPr lang="ru-RU" sz="1000" b="1" dirty="0" smtClean="0">
              <a:latin typeface="Cambria" pitchFamily="18" charset="0"/>
            </a:rPr>
            <a:t>	</a:t>
          </a:r>
          <a:r>
            <a:rPr lang="ru-RU" sz="1000" b="1" i="1" dirty="0" smtClean="0">
              <a:latin typeface="Cambria" pitchFamily="18" charset="0"/>
            </a:rPr>
            <a:t>бюджетам муниципальных образований</a:t>
          </a:r>
          <a:r>
            <a:rPr lang="ru-RU" sz="1000" b="1" dirty="0" smtClean="0">
              <a:latin typeface="Cambria" pitchFamily="18" charset="0"/>
            </a:rPr>
            <a:t>, включенных в перечень муниципальных образований, определенных в соответствии с критериями для предоставления бюджетных кредитов в 2019 году:</a:t>
          </a:r>
          <a:endParaRPr lang="ru-RU" sz="1000" dirty="0">
            <a:latin typeface="Cambria" pitchFamily="18" charset="0"/>
          </a:endParaRPr>
        </a:p>
      </dgm:t>
    </dgm:pt>
    <dgm:pt modelId="{19C08CAC-6D06-4234-A67A-607115451956}" type="parTrans" cxnId="{339A0626-1051-474D-997D-2B8D01AC39A8}">
      <dgm:prSet/>
      <dgm:spPr/>
      <dgm:t>
        <a:bodyPr/>
        <a:lstStyle/>
        <a:p>
          <a:endParaRPr lang="ru-RU"/>
        </a:p>
      </dgm:t>
    </dgm:pt>
    <dgm:pt modelId="{3D43232F-0EB4-4B63-A379-F97CB601A203}" type="sibTrans" cxnId="{339A0626-1051-474D-997D-2B8D01AC39A8}">
      <dgm:prSet/>
      <dgm:spPr/>
      <dgm:t>
        <a:bodyPr/>
        <a:lstStyle/>
        <a:p>
          <a:endParaRPr lang="ru-RU"/>
        </a:p>
      </dgm:t>
    </dgm:pt>
    <dgm:pt modelId="{096F574E-1F04-4F95-A9A4-CC3BF5D6B40E}">
      <dgm:prSet custT="1"/>
      <dgm:spPr/>
      <dgm:t>
        <a:bodyPr anchor="b"/>
        <a:lstStyle/>
        <a:p>
          <a:pPr marL="114300" indent="0" algn="just" rtl="0"/>
          <a:r>
            <a:rPr lang="ru-RU" sz="1000" b="1" dirty="0" smtClean="0">
              <a:latin typeface="Cambria" pitchFamily="18" charset="0"/>
            </a:rPr>
            <a:t>	</a:t>
          </a:r>
          <a:r>
            <a:rPr lang="ru-RU" sz="1000" b="1" i="1" dirty="0" smtClean="0">
              <a:latin typeface="Cambria" pitchFamily="18" charset="0"/>
            </a:rPr>
            <a:t>городской округ - город Барнаул</a:t>
          </a:r>
          <a:r>
            <a:rPr lang="ru-RU" sz="1000" b="1" dirty="0" smtClean="0">
              <a:latin typeface="Cambria" pitchFamily="18" charset="0"/>
            </a:rPr>
            <a:t>. Программой муниципальных внутренних заимствований на 2019 год предусмотрено получение кредита в сумме 572,1 млн. руб.</a:t>
          </a:r>
          <a:endParaRPr lang="ru-RU" sz="1000" dirty="0">
            <a:latin typeface="Cambria" pitchFamily="18" charset="0"/>
          </a:endParaRPr>
        </a:p>
      </dgm:t>
    </dgm:pt>
    <dgm:pt modelId="{E22A1A92-B124-4254-84A6-F5083BCDF542}" type="parTrans" cxnId="{776CD05C-B241-435A-B900-BB09C1B0F172}">
      <dgm:prSet/>
      <dgm:spPr/>
      <dgm:t>
        <a:bodyPr/>
        <a:lstStyle/>
        <a:p>
          <a:endParaRPr lang="ru-RU"/>
        </a:p>
      </dgm:t>
    </dgm:pt>
    <dgm:pt modelId="{C39ABBDE-C56B-4622-A982-4EF06F9B9CBC}" type="sibTrans" cxnId="{776CD05C-B241-435A-B900-BB09C1B0F172}">
      <dgm:prSet/>
      <dgm:spPr/>
      <dgm:t>
        <a:bodyPr/>
        <a:lstStyle/>
        <a:p>
          <a:endParaRPr lang="ru-RU"/>
        </a:p>
      </dgm:t>
    </dgm:pt>
    <dgm:pt modelId="{92B79168-8292-4EB4-AAB4-F64ADC220220}">
      <dgm:prSet custT="1"/>
      <dgm:spPr/>
      <dgm:t>
        <a:bodyPr anchor="b"/>
        <a:lstStyle/>
        <a:p>
          <a:pPr marL="114300" indent="0" algn="just" rtl="0"/>
          <a:r>
            <a:rPr lang="ru-RU" sz="1000" b="1" i="1" dirty="0" smtClean="0">
              <a:latin typeface="Cambria" pitchFamily="18" charset="0"/>
            </a:rPr>
            <a:t>	городской округ - город Бийск</a:t>
          </a:r>
          <a:r>
            <a:rPr lang="ru-RU" sz="1000" b="1" dirty="0" smtClean="0">
              <a:latin typeface="Cambria" pitchFamily="18" charset="0"/>
            </a:rPr>
            <a:t>. Программой муниципальных внутренних заимствований на 2019 год предусмотрено получение кредита в сумме 126,1 млн. руб.</a:t>
          </a:r>
          <a:endParaRPr lang="ru-RU" sz="1000" dirty="0">
            <a:latin typeface="Cambria" pitchFamily="18" charset="0"/>
          </a:endParaRPr>
        </a:p>
      </dgm:t>
    </dgm:pt>
    <dgm:pt modelId="{63B32F71-33B4-4A39-9251-B2313AF1717F}" type="parTrans" cxnId="{8CC95768-6870-4229-9E2D-CECAA95D5F89}">
      <dgm:prSet/>
      <dgm:spPr/>
      <dgm:t>
        <a:bodyPr/>
        <a:lstStyle/>
        <a:p>
          <a:endParaRPr lang="ru-RU"/>
        </a:p>
      </dgm:t>
    </dgm:pt>
    <dgm:pt modelId="{76AE738D-0D90-4137-AADD-F4225957E3F7}" type="sibTrans" cxnId="{8CC95768-6870-4229-9E2D-CECAA95D5F89}">
      <dgm:prSet/>
      <dgm:spPr/>
      <dgm:t>
        <a:bodyPr/>
        <a:lstStyle/>
        <a:p>
          <a:endParaRPr lang="ru-RU"/>
        </a:p>
      </dgm:t>
    </dgm:pt>
    <dgm:pt modelId="{ADD672E7-4837-4E6C-9F02-EFC5A9A3F7EB}" type="pres">
      <dgm:prSet presAssocID="{F27B5B3D-089E-4F03-8513-7BE87683530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54FDCD-00CC-48BF-8744-5ED0BE0F5E9C}" type="pres">
      <dgm:prSet presAssocID="{6A929199-2293-406E-B4A6-4F192B246798}" presName="composite" presStyleCnt="0"/>
      <dgm:spPr/>
    </dgm:pt>
    <dgm:pt modelId="{2CA0327A-0194-46F7-8B4F-A8D91C59FECB}" type="pres">
      <dgm:prSet presAssocID="{6A929199-2293-406E-B4A6-4F192B246798}" presName="parentText" presStyleLbl="alignNode1" presStyleIdx="0" presStyleCnt="1" custLinFactNeighborX="-1309" custLinFactNeighborY="-3910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78AA10-D360-4E21-A7E4-BDF5C3538BD0}" type="pres">
      <dgm:prSet presAssocID="{6A929199-2293-406E-B4A6-4F192B246798}" presName="descendantText" presStyleLbl="alignAcc1" presStyleIdx="0" presStyleCnt="1" custScaleY="133016" custLinFactNeighborX="485" custLinFactNeighborY="-1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23356C-EF35-4CCF-9BF3-41107E760EB9}" type="presOf" srcId="{1DDFBBB8-7B97-41F7-BB2A-D869FC57FFDB}" destId="{A178AA10-D360-4E21-A7E4-BDF5C3538BD0}" srcOrd="0" destOrd="2" presId="urn:microsoft.com/office/officeart/2005/8/layout/chevron2"/>
    <dgm:cxn modelId="{339A0626-1051-474D-997D-2B8D01AC39A8}" srcId="{05B0135B-461C-4E12-940F-9A250426736C}" destId="{1DDFBBB8-7B97-41F7-BB2A-D869FC57FFDB}" srcOrd="0" destOrd="0" parTransId="{19C08CAC-6D06-4234-A67A-607115451956}" sibTransId="{3D43232F-0EB4-4B63-A379-F97CB601A203}"/>
    <dgm:cxn modelId="{E81CF45F-C54E-4122-A867-5F1A830DEB9A}" type="presOf" srcId="{096F574E-1F04-4F95-A9A4-CC3BF5D6B40E}" destId="{A178AA10-D360-4E21-A7E4-BDF5C3538BD0}" srcOrd="0" destOrd="3" presId="urn:microsoft.com/office/officeart/2005/8/layout/chevron2"/>
    <dgm:cxn modelId="{ED29955F-9045-4B32-94DB-7E5A69967299}" srcId="{6A929199-2293-406E-B4A6-4F192B246798}" destId="{4361E314-1D6B-4892-AD9A-CA199B71A8BB}" srcOrd="0" destOrd="0" parTransId="{37D4AD29-D5E1-4F9F-AFB5-D798555C8F81}" sibTransId="{AE4556B5-9951-4D4B-87E8-1E36B1F27509}"/>
    <dgm:cxn modelId="{8CC95768-6870-4229-9E2D-CECAA95D5F89}" srcId="{096F574E-1F04-4F95-A9A4-CC3BF5D6B40E}" destId="{92B79168-8292-4EB4-AAB4-F64ADC220220}" srcOrd="0" destOrd="0" parTransId="{63B32F71-33B4-4A39-9251-B2313AF1717F}" sibTransId="{76AE738D-0D90-4137-AADD-F4225957E3F7}"/>
    <dgm:cxn modelId="{E80F371D-A961-45EE-BD6C-BA1FEA646C63}" type="presOf" srcId="{F27B5B3D-089E-4F03-8513-7BE87683530D}" destId="{ADD672E7-4837-4E6C-9F02-EFC5A9A3F7EB}" srcOrd="0" destOrd="0" presId="urn:microsoft.com/office/officeart/2005/8/layout/chevron2"/>
    <dgm:cxn modelId="{776CD05C-B241-435A-B900-BB09C1B0F172}" srcId="{1DDFBBB8-7B97-41F7-BB2A-D869FC57FFDB}" destId="{096F574E-1F04-4F95-A9A4-CC3BF5D6B40E}" srcOrd="0" destOrd="0" parTransId="{E22A1A92-B124-4254-84A6-F5083BCDF542}" sibTransId="{C39ABBDE-C56B-4622-A982-4EF06F9B9CBC}"/>
    <dgm:cxn modelId="{2036CF6A-7224-45CE-B94C-C38CE7B31C20}" type="presOf" srcId="{92B79168-8292-4EB4-AAB4-F64ADC220220}" destId="{A178AA10-D360-4E21-A7E4-BDF5C3538BD0}" srcOrd="0" destOrd="4" presId="urn:microsoft.com/office/officeart/2005/8/layout/chevron2"/>
    <dgm:cxn modelId="{0C3EA45E-7374-41CE-85BA-2674A39F19CC}" srcId="{4361E314-1D6B-4892-AD9A-CA199B71A8BB}" destId="{05B0135B-461C-4E12-940F-9A250426736C}" srcOrd="0" destOrd="0" parTransId="{6679E0C7-DD8D-485B-BEC8-CD676CC965A3}" sibTransId="{148C0C7A-A314-4BD5-B37F-B9F73384593F}"/>
    <dgm:cxn modelId="{1B12679A-B4C5-4462-9435-D29F33CEE655}" srcId="{F27B5B3D-089E-4F03-8513-7BE87683530D}" destId="{6A929199-2293-406E-B4A6-4F192B246798}" srcOrd="0" destOrd="0" parTransId="{DCE0C851-06D1-4975-8B03-800C763A57C1}" sibTransId="{3B2266FB-8F7E-41B4-918A-53F161931C92}"/>
    <dgm:cxn modelId="{F2B29284-0542-4A7A-AF35-495CC7CA2C5A}" type="presOf" srcId="{05B0135B-461C-4E12-940F-9A250426736C}" destId="{A178AA10-D360-4E21-A7E4-BDF5C3538BD0}" srcOrd="0" destOrd="1" presId="urn:microsoft.com/office/officeart/2005/8/layout/chevron2"/>
    <dgm:cxn modelId="{10575684-D11D-4AA3-AA52-F401170C2244}" type="presOf" srcId="{6A929199-2293-406E-B4A6-4F192B246798}" destId="{2CA0327A-0194-46F7-8B4F-A8D91C59FECB}" srcOrd="0" destOrd="0" presId="urn:microsoft.com/office/officeart/2005/8/layout/chevron2"/>
    <dgm:cxn modelId="{E3A9A452-04F0-4BF9-8F08-A47A8EC9FD42}" type="presOf" srcId="{4361E314-1D6B-4892-AD9A-CA199B71A8BB}" destId="{A178AA10-D360-4E21-A7E4-BDF5C3538BD0}" srcOrd="0" destOrd="0" presId="urn:microsoft.com/office/officeart/2005/8/layout/chevron2"/>
    <dgm:cxn modelId="{83F4749E-87D6-4617-BBE6-7231E50F2B0F}" type="presParOf" srcId="{ADD672E7-4837-4E6C-9F02-EFC5A9A3F7EB}" destId="{B254FDCD-00CC-48BF-8744-5ED0BE0F5E9C}" srcOrd="0" destOrd="0" presId="urn:microsoft.com/office/officeart/2005/8/layout/chevron2"/>
    <dgm:cxn modelId="{3538EFB3-2FED-4034-B33D-8B51D65A3AF3}" type="presParOf" srcId="{B254FDCD-00CC-48BF-8744-5ED0BE0F5E9C}" destId="{2CA0327A-0194-46F7-8B4F-A8D91C59FECB}" srcOrd="0" destOrd="0" presId="urn:microsoft.com/office/officeart/2005/8/layout/chevron2"/>
    <dgm:cxn modelId="{2A6A1161-10C1-486D-AC03-D7DFF3D29FE9}" type="presParOf" srcId="{B254FDCD-00CC-48BF-8744-5ED0BE0F5E9C}" destId="{A178AA10-D360-4E21-A7E4-BDF5C3538BD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B1A624-CA41-4FE3-8D00-E81F58297D30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4772C14-44B6-4769-8FD9-B396BA599F7E}">
      <dgm:prSet custT="1"/>
      <dgm:spPr/>
      <dgm:t>
        <a:bodyPr/>
        <a:lstStyle/>
        <a:p>
          <a:r>
            <a:rPr lang="ru-RU" sz="1000" dirty="0" smtClean="0">
              <a:latin typeface="Cambria" pitchFamily="18" charset="0"/>
            </a:rPr>
            <a:t>Неготовность программного обеспечения ФО и получателей средств бюджетов</a:t>
          </a:r>
          <a:endParaRPr lang="ru-RU" sz="1000" dirty="0">
            <a:latin typeface="Cambria" pitchFamily="18" charset="0"/>
          </a:endParaRPr>
        </a:p>
      </dgm:t>
    </dgm:pt>
    <dgm:pt modelId="{8528D12C-E1D8-4A58-9F89-ABC0ABA9ED35}" type="parTrans" cxnId="{B2B6ABC2-9BA6-493C-B973-AC9E871F0DE5}">
      <dgm:prSet/>
      <dgm:spPr/>
      <dgm:t>
        <a:bodyPr/>
        <a:lstStyle/>
        <a:p>
          <a:endParaRPr lang="ru-RU">
            <a:latin typeface="Cambria" pitchFamily="18" charset="0"/>
          </a:endParaRPr>
        </a:p>
      </dgm:t>
    </dgm:pt>
    <dgm:pt modelId="{D02DDBAD-7E16-48DD-A4FC-0869B4D02AB1}" type="sibTrans" cxnId="{B2B6ABC2-9BA6-493C-B973-AC9E871F0DE5}">
      <dgm:prSet/>
      <dgm:spPr/>
      <dgm:t>
        <a:bodyPr/>
        <a:lstStyle/>
        <a:p>
          <a:endParaRPr lang="ru-RU">
            <a:latin typeface="Cambria" pitchFamily="18" charset="0"/>
          </a:endParaRPr>
        </a:p>
      </dgm:t>
    </dgm:pt>
    <dgm:pt modelId="{F3CC5C01-4B15-42EC-BA95-B159C9DC4876}">
      <dgm:prSet custT="1"/>
      <dgm:spPr/>
      <dgm:t>
        <a:bodyPr/>
        <a:lstStyle/>
        <a:p>
          <a:r>
            <a:rPr lang="ru-RU" sz="1000" dirty="0" smtClean="0">
              <a:latin typeface="Cambria" pitchFamily="18" charset="0"/>
            </a:rPr>
            <a:t>Необходимость обучения кадров</a:t>
          </a:r>
          <a:endParaRPr lang="ru-RU" sz="1000" dirty="0">
            <a:latin typeface="Cambria" pitchFamily="18" charset="0"/>
          </a:endParaRPr>
        </a:p>
      </dgm:t>
    </dgm:pt>
    <dgm:pt modelId="{ACCEBF0F-741D-4D59-B60D-77829D5F7F66}" type="parTrans" cxnId="{7ED07871-2903-4567-9537-FB7DA212EA08}">
      <dgm:prSet/>
      <dgm:spPr/>
      <dgm:t>
        <a:bodyPr/>
        <a:lstStyle/>
        <a:p>
          <a:endParaRPr lang="ru-RU">
            <a:latin typeface="Cambria" pitchFamily="18" charset="0"/>
          </a:endParaRPr>
        </a:p>
      </dgm:t>
    </dgm:pt>
    <dgm:pt modelId="{C2CE0AB9-FAA6-41E9-82C5-E174BA88902F}" type="sibTrans" cxnId="{7ED07871-2903-4567-9537-FB7DA212EA08}">
      <dgm:prSet/>
      <dgm:spPr/>
      <dgm:t>
        <a:bodyPr/>
        <a:lstStyle/>
        <a:p>
          <a:endParaRPr lang="ru-RU">
            <a:latin typeface="Cambria" pitchFamily="18" charset="0"/>
          </a:endParaRPr>
        </a:p>
      </dgm:t>
    </dgm:pt>
    <dgm:pt modelId="{89F7ED8A-C600-4CE3-A354-0C4B026D10B1}">
      <dgm:prSet custT="1"/>
      <dgm:spPr/>
      <dgm:t>
        <a:bodyPr/>
        <a:lstStyle/>
        <a:p>
          <a:r>
            <a:rPr lang="ru-RU" sz="1000" dirty="0" smtClean="0">
              <a:latin typeface="Cambria" pitchFamily="18" charset="0"/>
            </a:rPr>
            <a:t>Отсутствие нормативной базы, необходимость разработки Порядков учета БО и ДО, доработки Порядков санкционирования</a:t>
          </a:r>
          <a:endParaRPr lang="ru-RU" sz="1000" dirty="0">
            <a:latin typeface="Cambria" pitchFamily="18" charset="0"/>
          </a:endParaRPr>
        </a:p>
      </dgm:t>
    </dgm:pt>
    <dgm:pt modelId="{4E9BDCAA-D965-482B-8BD7-46C27A7FAFCD}" type="parTrans" cxnId="{764927C0-78F2-454B-8C87-5FE89C96BB9C}">
      <dgm:prSet/>
      <dgm:spPr/>
      <dgm:t>
        <a:bodyPr/>
        <a:lstStyle/>
        <a:p>
          <a:endParaRPr lang="ru-RU">
            <a:latin typeface="Cambria" pitchFamily="18" charset="0"/>
          </a:endParaRPr>
        </a:p>
      </dgm:t>
    </dgm:pt>
    <dgm:pt modelId="{4CA2B063-C3F5-4EF2-B3F1-A72AFBF471EE}" type="sibTrans" cxnId="{764927C0-78F2-454B-8C87-5FE89C96BB9C}">
      <dgm:prSet/>
      <dgm:spPr/>
      <dgm:t>
        <a:bodyPr/>
        <a:lstStyle/>
        <a:p>
          <a:endParaRPr lang="ru-RU">
            <a:latin typeface="Cambria" pitchFamily="18" charset="0"/>
          </a:endParaRPr>
        </a:p>
      </dgm:t>
    </dgm:pt>
    <dgm:pt modelId="{C68BA7E0-B73D-4B95-BF6F-43E5DA578B8D}" type="pres">
      <dgm:prSet presAssocID="{5FB1A624-CA41-4FE3-8D00-E81F58297D3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B4D43C4-40E7-45B1-B0AB-BA0CB2F28464}" type="pres">
      <dgm:prSet presAssocID="{54772C14-44B6-4769-8FD9-B396BA599F7E}" presName="hierRoot1" presStyleCnt="0">
        <dgm:presLayoutVars>
          <dgm:hierBranch val="init"/>
        </dgm:presLayoutVars>
      </dgm:prSet>
      <dgm:spPr/>
    </dgm:pt>
    <dgm:pt modelId="{D13B5376-6FAD-4582-868B-98E9E2DF99B0}" type="pres">
      <dgm:prSet presAssocID="{54772C14-44B6-4769-8FD9-B396BA599F7E}" presName="rootComposite1" presStyleCnt="0"/>
      <dgm:spPr/>
    </dgm:pt>
    <dgm:pt modelId="{69C12A2C-DD83-4E95-AC43-224B892A5B23}" type="pres">
      <dgm:prSet presAssocID="{54772C14-44B6-4769-8FD9-B396BA599F7E}" presName="rootText1" presStyleLbl="node0" presStyleIdx="0" presStyleCnt="3" custScaleX="286609" custScaleY="148680" custLinFactNeighborX="-34683" custLinFactNeighborY="216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CD3DA1-B390-4568-8209-516D072F7688}" type="pres">
      <dgm:prSet presAssocID="{54772C14-44B6-4769-8FD9-B396BA599F7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9E3CACA-6171-4C4D-B8C8-5CD1DEB047FF}" type="pres">
      <dgm:prSet presAssocID="{54772C14-44B6-4769-8FD9-B396BA599F7E}" presName="hierChild2" presStyleCnt="0"/>
      <dgm:spPr/>
    </dgm:pt>
    <dgm:pt modelId="{25E437BF-41BA-4385-AA9E-85CD5C58496F}" type="pres">
      <dgm:prSet presAssocID="{54772C14-44B6-4769-8FD9-B396BA599F7E}" presName="hierChild3" presStyleCnt="0"/>
      <dgm:spPr/>
    </dgm:pt>
    <dgm:pt modelId="{F493B49C-7E28-47CE-9C5D-EF4A890C7A68}" type="pres">
      <dgm:prSet presAssocID="{F3CC5C01-4B15-42EC-BA95-B159C9DC4876}" presName="hierRoot1" presStyleCnt="0">
        <dgm:presLayoutVars>
          <dgm:hierBranch val="init"/>
        </dgm:presLayoutVars>
      </dgm:prSet>
      <dgm:spPr/>
    </dgm:pt>
    <dgm:pt modelId="{5E992D6D-49FF-4D24-B05E-28E720233ECB}" type="pres">
      <dgm:prSet presAssocID="{F3CC5C01-4B15-42EC-BA95-B159C9DC4876}" presName="rootComposite1" presStyleCnt="0"/>
      <dgm:spPr/>
    </dgm:pt>
    <dgm:pt modelId="{8B0D599B-661C-44A6-B6AE-40C4D6AA620C}" type="pres">
      <dgm:prSet presAssocID="{F3CC5C01-4B15-42EC-BA95-B159C9DC4876}" presName="rootText1" presStyleLbl="node0" presStyleIdx="1" presStyleCnt="3" custScaleX="121998" custLinFactNeighborX="-20445" custLinFactNeighborY="432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87BCF2-AC9B-4FD7-967A-6AB05CFDA7D9}" type="pres">
      <dgm:prSet presAssocID="{F3CC5C01-4B15-42EC-BA95-B159C9DC487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1E83B86-0303-4F77-A4C8-14070C77FCD2}" type="pres">
      <dgm:prSet presAssocID="{F3CC5C01-4B15-42EC-BA95-B159C9DC4876}" presName="hierChild2" presStyleCnt="0"/>
      <dgm:spPr/>
    </dgm:pt>
    <dgm:pt modelId="{698DD2EF-855B-4FD5-A0AD-5BCC9FA1B178}" type="pres">
      <dgm:prSet presAssocID="{F3CC5C01-4B15-42EC-BA95-B159C9DC4876}" presName="hierChild3" presStyleCnt="0"/>
      <dgm:spPr/>
    </dgm:pt>
    <dgm:pt modelId="{F3662388-6E02-439D-B91E-133835D3A5D5}" type="pres">
      <dgm:prSet presAssocID="{89F7ED8A-C600-4CE3-A354-0C4B026D10B1}" presName="hierRoot1" presStyleCnt="0">
        <dgm:presLayoutVars>
          <dgm:hierBranch val="init"/>
        </dgm:presLayoutVars>
      </dgm:prSet>
      <dgm:spPr/>
    </dgm:pt>
    <dgm:pt modelId="{71689BD4-48AD-4445-8E56-511E438A0E12}" type="pres">
      <dgm:prSet presAssocID="{89F7ED8A-C600-4CE3-A354-0C4B026D10B1}" presName="rootComposite1" presStyleCnt="0"/>
      <dgm:spPr/>
    </dgm:pt>
    <dgm:pt modelId="{B1E1F96A-51A1-46AD-8F57-366DBE828E85}" type="pres">
      <dgm:prSet presAssocID="{89F7ED8A-C600-4CE3-A354-0C4B026D10B1}" presName="rootText1" presStyleLbl="node0" presStyleIdx="2" presStyleCnt="3" custScaleX="250952" custScaleY="194719" custLinFactNeighborX="-10500" custLinFactNeighborY="-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922C85-FB30-4F99-809F-FBF49EBEBE70}" type="pres">
      <dgm:prSet presAssocID="{89F7ED8A-C600-4CE3-A354-0C4B026D10B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FD36348-882D-47E9-8F11-CC76F396009A}" type="pres">
      <dgm:prSet presAssocID="{89F7ED8A-C600-4CE3-A354-0C4B026D10B1}" presName="hierChild2" presStyleCnt="0"/>
      <dgm:spPr/>
    </dgm:pt>
    <dgm:pt modelId="{CCCE2BAC-1DBC-42FA-9089-3BAE3D07EFBE}" type="pres">
      <dgm:prSet presAssocID="{89F7ED8A-C600-4CE3-A354-0C4B026D10B1}" presName="hierChild3" presStyleCnt="0"/>
      <dgm:spPr/>
    </dgm:pt>
  </dgm:ptLst>
  <dgm:cxnLst>
    <dgm:cxn modelId="{E0DD5153-7713-4354-82CB-B3D1699763E6}" type="presOf" srcId="{F3CC5C01-4B15-42EC-BA95-B159C9DC4876}" destId="{6787BCF2-AC9B-4FD7-967A-6AB05CFDA7D9}" srcOrd="1" destOrd="0" presId="urn:microsoft.com/office/officeart/2005/8/layout/orgChart1"/>
    <dgm:cxn modelId="{B2B6ABC2-9BA6-493C-B973-AC9E871F0DE5}" srcId="{5FB1A624-CA41-4FE3-8D00-E81F58297D30}" destId="{54772C14-44B6-4769-8FD9-B396BA599F7E}" srcOrd="0" destOrd="0" parTransId="{8528D12C-E1D8-4A58-9F89-ABC0ABA9ED35}" sibTransId="{D02DDBAD-7E16-48DD-A4FC-0869B4D02AB1}"/>
    <dgm:cxn modelId="{764927C0-78F2-454B-8C87-5FE89C96BB9C}" srcId="{5FB1A624-CA41-4FE3-8D00-E81F58297D30}" destId="{89F7ED8A-C600-4CE3-A354-0C4B026D10B1}" srcOrd="2" destOrd="0" parTransId="{4E9BDCAA-D965-482B-8BD7-46C27A7FAFCD}" sibTransId="{4CA2B063-C3F5-4EF2-B3F1-A72AFBF471EE}"/>
    <dgm:cxn modelId="{25AC8398-D1E8-4B2F-A81F-88FB1899522E}" type="presOf" srcId="{89F7ED8A-C600-4CE3-A354-0C4B026D10B1}" destId="{B1E1F96A-51A1-46AD-8F57-366DBE828E85}" srcOrd="0" destOrd="0" presId="urn:microsoft.com/office/officeart/2005/8/layout/orgChart1"/>
    <dgm:cxn modelId="{1DD04072-862D-41C6-B713-204613E74569}" type="presOf" srcId="{54772C14-44B6-4769-8FD9-B396BA599F7E}" destId="{69C12A2C-DD83-4E95-AC43-224B892A5B23}" srcOrd="0" destOrd="0" presId="urn:microsoft.com/office/officeart/2005/8/layout/orgChart1"/>
    <dgm:cxn modelId="{78B81BB9-DBD2-4257-A3A8-0B99B5361486}" type="presOf" srcId="{5FB1A624-CA41-4FE3-8D00-E81F58297D30}" destId="{C68BA7E0-B73D-4B95-BF6F-43E5DA578B8D}" srcOrd="0" destOrd="0" presId="urn:microsoft.com/office/officeart/2005/8/layout/orgChart1"/>
    <dgm:cxn modelId="{4C7E9B6A-BC8B-48E9-8378-C57A11DF99A2}" type="presOf" srcId="{54772C14-44B6-4769-8FD9-B396BA599F7E}" destId="{9CCD3DA1-B390-4568-8209-516D072F7688}" srcOrd="1" destOrd="0" presId="urn:microsoft.com/office/officeart/2005/8/layout/orgChart1"/>
    <dgm:cxn modelId="{A4E1E5DB-B9B6-471B-A358-206048096FA7}" type="presOf" srcId="{F3CC5C01-4B15-42EC-BA95-B159C9DC4876}" destId="{8B0D599B-661C-44A6-B6AE-40C4D6AA620C}" srcOrd="0" destOrd="0" presId="urn:microsoft.com/office/officeart/2005/8/layout/orgChart1"/>
    <dgm:cxn modelId="{CF2F26A3-DD17-4C94-BC84-6D7FB4B1F736}" type="presOf" srcId="{89F7ED8A-C600-4CE3-A354-0C4B026D10B1}" destId="{40922C85-FB30-4F99-809F-FBF49EBEBE70}" srcOrd="1" destOrd="0" presId="urn:microsoft.com/office/officeart/2005/8/layout/orgChart1"/>
    <dgm:cxn modelId="{7ED07871-2903-4567-9537-FB7DA212EA08}" srcId="{5FB1A624-CA41-4FE3-8D00-E81F58297D30}" destId="{F3CC5C01-4B15-42EC-BA95-B159C9DC4876}" srcOrd="1" destOrd="0" parTransId="{ACCEBF0F-741D-4D59-B60D-77829D5F7F66}" sibTransId="{C2CE0AB9-FAA6-41E9-82C5-E174BA88902F}"/>
    <dgm:cxn modelId="{45C58FD7-1C91-416B-A20B-CEC2D7688D54}" type="presParOf" srcId="{C68BA7E0-B73D-4B95-BF6F-43E5DA578B8D}" destId="{3B4D43C4-40E7-45B1-B0AB-BA0CB2F28464}" srcOrd="0" destOrd="0" presId="urn:microsoft.com/office/officeart/2005/8/layout/orgChart1"/>
    <dgm:cxn modelId="{CA2A6E9F-DA64-457F-A204-03B3CA0B6C02}" type="presParOf" srcId="{3B4D43C4-40E7-45B1-B0AB-BA0CB2F28464}" destId="{D13B5376-6FAD-4582-868B-98E9E2DF99B0}" srcOrd="0" destOrd="0" presId="urn:microsoft.com/office/officeart/2005/8/layout/orgChart1"/>
    <dgm:cxn modelId="{314EEDC7-5F50-427F-881B-181345AD997A}" type="presParOf" srcId="{D13B5376-6FAD-4582-868B-98E9E2DF99B0}" destId="{69C12A2C-DD83-4E95-AC43-224B892A5B23}" srcOrd="0" destOrd="0" presId="urn:microsoft.com/office/officeart/2005/8/layout/orgChart1"/>
    <dgm:cxn modelId="{B483CD52-4558-4CD4-984E-537F14E7AA49}" type="presParOf" srcId="{D13B5376-6FAD-4582-868B-98E9E2DF99B0}" destId="{9CCD3DA1-B390-4568-8209-516D072F7688}" srcOrd="1" destOrd="0" presId="urn:microsoft.com/office/officeart/2005/8/layout/orgChart1"/>
    <dgm:cxn modelId="{5934F2A8-F811-4F9F-9EEA-FBAAC7403216}" type="presParOf" srcId="{3B4D43C4-40E7-45B1-B0AB-BA0CB2F28464}" destId="{E9E3CACA-6171-4C4D-B8C8-5CD1DEB047FF}" srcOrd="1" destOrd="0" presId="urn:microsoft.com/office/officeart/2005/8/layout/orgChart1"/>
    <dgm:cxn modelId="{875AE42B-F776-461F-B622-8E677B67BFAE}" type="presParOf" srcId="{3B4D43C4-40E7-45B1-B0AB-BA0CB2F28464}" destId="{25E437BF-41BA-4385-AA9E-85CD5C58496F}" srcOrd="2" destOrd="0" presId="urn:microsoft.com/office/officeart/2005/8/layout/orgChart1"/>
    <dgm:cxn modelId="{7805E75D-EF0C-455E-9330-59318E587365}" type="presParOf" srcId="{C68BA7E0-B73D-4B95-BF6F-43E5DA578B8D}" destId="{F493B49C-7E28-47CE-9C5D-EF4A890C7A68}" srcOrd="1" destOrd="0" presId="urn:microsoft.com/office/officeart/2005/8/layout/orgChart1"/>
    <dgm:cxn modelId="{EDE96F0B-7EA8-43D5-A28A-37E1A8616EE7}" type="presParOf" srcId="{F493B49C-7E28-47CE-9C5D-EF4A890C7A68}" destId="{5E992D6D-49FF-4D24-B05E-28E720233ECB}" srcOrd="0" destOrd="0" presId="urn:microsoft.com/office/officeart/2005/8/layout/orgChart1"/>
    <dgm:cxn modelId="{075BCDC0-BB2C-47E5-85B1-B841703D2B0E}" type="presParOf" srcId="{5E992D6D-49FF-4D24-B05E-28E720233ECB}" destId="{8B0D599B-661C-44A6-B6AE-40C4D6AA620C}" srcOrd="0" destOrd="0" presId="urn:microsoft.com/office/officeart/2005/8/layout/orgChart1"/>
    <dgm:cxn modelId="{E770CEEC-2DB5-4428-9643-84FC76C2BF16}" type="presParOf" srcId="{5E992D6D-49FF-4D24-B05E-28E720233ECB}" destId="{6787BCF2-AC9B-4FD7-967A-6AB05CFDA7D9}" srcOrd="1" destOrd="0" presId="urn:microsoft.com/office/officeart/2005/8/layout/orgChart1"/>
    <dgm:cxn modelId="{B0466F00-7246-4CF9-B187-1D4459EF6E31}" type="presParOf" srcId="{F493B49C-7E28-47CE-9C5D-EF4A890C7A68}" destId="{C1E83B86-0303-4F77-A4C8-14070C77FCD2}" srcOrd="1" destOrd="0" presId="urn:microsoft.com/office/officeart/2005/8/layout/orgChart1"/>
    <dgm:cxn modelId="{6C0E4419-BE52-415F-BBB8-27286BED902D}" type="presParOf" srcId="{F493B49C-7E28-47CE-9C5D-EF4A890C7A68}" destId="{698DD2EF-855B-4FD5-A0AD-5BCC9FA1B178}" srcOrd="2" destOrd="0" presId="urn:microsoft.com/office/officeart/2005/8/layout/orgChart1"/>
    <dgm:cxn modelId="{3037F9BE-D113-497C-A74B-299B600D8DCF}" type="presParOf" srcId="{C68BA7E0-B73D-4B95-BF6F-43E5DA578B8D}" destId="{F3662388-6E02-439D-B91E-133835D3A5D5}" srcOrd="2" destOrd="0" presId="urn:microsoft.com/office/officeart/2005/8/layout/orgChart1"/>
    <dgm:cxn modelId="{257BF0DC-8E5D-4318-A015-695EA0F9F31F}" type="presParOf" srcId="{F3662388-6E02-439D-B91E-133835D3A5D5}" destId="{71689BD4-48AD-4445-8E56-511E438A0E12}" srcOrd="0" destOrd="0" presId="urn:microsoft.com/office/officeart/2005/8/layout/orgChart1"/>
    <dgm:cxn modelId="{3305E658-8435-415F-9F5F-9AD8850703D2}" type="presParOf" srcId="{71689BD4-48AD-4445-8E56-511E438A0E12}" destId="{B1E1F96A-51A1-46AD-8F57-366DBE828E85}" srcOrd="0" destOrd="0" presId="urn:microsoft.com/office/officeart/2005/8/layout/orgChart1"/>
    <dgm:cxn modelId="{BB9182A8-8F7C-4E85-A5F1-58D2FE9F882A}" type="presParOf" srcId="{71689BD4-48AD-4445-8E56-511E438A0E12}" destId="{40922C85-FB30-4F99-809F-FBF49EBEBE70}" srcOrd="1" destOrd="0" presId="urn:microsoft.com/office/officeart/2005/8/layout/orgChart1"/>
    <dgm:cxn modelId="{48EDA5A0-4635-462C-B7F0-70AB1E1BACE0}" type="presParOf" srcId="{F3662388-6E02-439D-B91E-133835D3A5D5}" destId="{2FD36348-882D-47E9-8F11-CC76F396009A}" srcOrd="1" destOrd="0" presId="urn:microsoft.com/office/officeart/2005/8/layout/orgChart1"/>
    <dgm:cxn modelId="{925E5ACA-BBBB-487D-BF3D-627A0C1DAC17}" type="presParOf" srcId="{F3662388-6E02-439D-B91E-133835D3A5D5}" destId="{CCCE2BAC-1DBC-42FA-9089-3BAE3D07EFBE}" srcOrd="2" destOrd="0" presId="urn:microsoft.com/office/officeart/2005/8/layout/orgChart1"/>
  </dgm:cxnLst>
  <dgm:bg/>
  <dgm:whole>
    <a:ln w="12700">
      <a:solidFill>
        <a:srgbClr val="7030A0"/>
      </a:solidFill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C09481-219F-4EE1-81C0-D5504806C44D}">
      <dsp:nvSpPr>
        <dsp:cNvPr id="0" name=""/>
        <dsp:cNvSpPr/>
      </dsp:nvSpPr>
      <dsp:spPr>
        <a:xfrm>
          <a:off x="0" y="0"/>
          <a:ext cx="4433128" cy="422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latin typeface="Cambria" pitchFamily="18" charset="0"/>
            </a:rPr>
            <a:t>В 2018 году Управлением заключены договоры о предоставлении бюджетного кредита на пополнение остатков средств на счетах бюджетов субъектов Российской Федерации (местных бюджетов):</a:t>
          </a:r>
          <a:endParaRPr lang="ru-RU" sz="900" kern="1200" dirty="0">
            <a:latin typeface="Cambria" pitchFamily="18" charset="0"/>
          </a:endParaRPr>
        </a:p>
      </dsp:txBody>
      <dsp:txXfrm>
        <a:off x="20604" y="20604"/>
        <a:ext cx="4391920" cy="380871"/>
      </dsp:txXfrm>
    </dsp:sp>
    <dsp:sp modelId="{7F634C33-4C67-4F54-BB2F-C13994CDED9A}">
      <dsp:nvSpPr>
        <dsp:cNvPr id="0" name=""/>
        <dsp:cNvSpPr/>
      </dsp:nvSpPr>
      <dsp:spPr>
        <a:xfrm>
          <a:off x="0" y="423391"/>
          <a:ext cx="4433128" cy="422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latin typeface="Cambria" pitchFamily="18" charset="0"/>
            </a:rPr>
            <a:t>1. с Министерством финансов Алтайского края от имени Алтайского края. </a:t>
          </a:r>
          <a:r>
            <a:rPr lang="ru-RU" sz="900" kern="1200" dirty="0" smtClean="0">
              <a:latin typeface="Cambria" pitchFamily="18" charset="0"/>
            </a:rPr>
            <a:t>Лимит на кредитные средства составлял 6 656,5 млн. руб.</a:t>
          </a:r>
          <a:r>
            <a:rPr lang="ru-RU" sz="900" b="1" kern="1200" dirty="0" smtClean="0">
              <a:latin typeface="Cambria" pitchFamily="18" charset="0"/>
            </a:rPr>
            <a:t>;</a:t>
          </a:r>
          <a:endParaRPr lang="ru-RU" sz="900" kern="1200" dirty="0">
            <a:latin typeface="Cambria" pitchFamily="18" charset="0"/>
          </a:endParaRPr>
        </a:p>
      </dsp:txBody>
      <dsp:txXfrm>
        <a:off x="20604" y="443995"/>
        <a:ext cx="4391920" cy="380871"/>
      </dsp:txXfrm>
    </dsp:sp>
    <dsp:sp modelId="{0E903AE4-7145-471C-9595-DA9C2AFBF1F6}">
      <dsp:nvSpPr>
        <dsp:cNvPr id="0" name=""/>
        <dsp:cNvSpPr/>
      </dsp:nvSpPr>
      <dsp:spPr>
        <a:xfrm>
          <a:off x="0" y="875287"/>
          <a:ext cx="4433128" cy="422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latin typeface="Cambria" pitchFamily="18" charset="0"/>
            </a:rPr>
            <a:t>2. с Администрацией города Барнаула от имени городского округа – город Барнаул Алтайского края. </a:t>
          </a:r>
          <a:r>
            <a:rPr lang="ru-RU" sz="900" kern="1200" dirty="0" smtClean="0">
              <a:latin typeface="Cambria" pitchFamily="18" charset="0"/>
            </a:rPr>
            <a:t>Лимит на кредитные средства составлял 532,0 млн. руб.</a:t>
          </a:r>
          <a:r>
            <a:rPr lang="ru-RU" sz="900" b="1" kern="1200" dirty="0" smtClean="0">
              <a:latin typeface="Cambria" pitchFamily="18" charset="0"/>
            </a:rPr>
            <a:t>;</a:t>
          </a:r>
          <a:endParaRPr lang="ru-RU" sz="900" kern="1200" dirty="0">
            <a:latin typeface="Cambria" pitchFamily="18" charset="0"/>
          </a:endParaRPr>
        </a:p>
      </dsp:txBody>
      <dsp:txXfrm>
        <a:off x="20604" y="895891"/>
        <a:ext cx="4391920" cy="380871"/>
      </dsp:txXfrm>
    </dsp:sp>
    <dsp:sp modelId="{38B8FD9C-667A-4EB7-A4EA-CA17C180A0AD}">
      <dsp:nvSpPr>
        <dsp:cNvPr id="0" name=""/>
        <dsp:cNvSpPr/>
      </dsp:nvSpPr>
      <dsp:spPr>
        <a:xfrm>
          <a:off x="0" y="1306112"/>
          <a:ext cx="4433128" cy="422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latin typeface="Cambria" pitchFamily="18" charset="0"/>
            </a:rPr>
            <a:t>3. с Администрацией города Бийска от имени муниципального образования город Бийск. </a:t>
          </a:r>
          <a:r>
            <a:rPr lang="ru-RU" sz="900" kern="1200" dirty="0" smtClean="0">
              <a:latin typeface="Cambria" pitchFamily="18" charset="0"/>
            </a:rPr>
            <a:t>Лимит на кредитные средства составлял 116,0  млн. руб.</a:t>
          </a:r>
          <a:endParaRPr lang="ru-RU" sz="900" kern="1200" dirty="0">
            <a:latin typeface="Cambria" pitchFamily="18" charset="0"/>
          </a:endParaRPr>
        </a:p>
      </dsp:txBody>
      <dsp:txXfrm>
        <a:off x="20604" y="1326716"/>
        <a:ext cx="4391920" cy="3808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56E38-ACA6-48CA-994F-8BB587CB8870}">
      <dsp:nvSpPr>
        <dsp:cNvPr id="0" name=""/>
        <dsp:cNvSpPr/>
      </dsp:nvSpPr>
      <dsp:spPr>
        <a:xfrm>
          <a:off x="0" y="0"/>
          <a:ext cx="4125543" cy="383514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Cambria" pitchFamily="18" charset="0"/>
            </a:rPr>
            <a:t>недопущение муниципальным образованием невозврата бюджетного кредита, </a:t>
          </a:r>
          <a:r>
            <a:rPr lang="ru-RU" sz="1000" kern="1200" dirty="0" err="1" smtClean="0">
              <a:latin typeface="Cambria" pitchFamily="18" charset="0"/>
            </a:rPr>
            <a:t>неперечисление</a:t>
          </a:r>
          <a:r>
            <a:rPr lang="ru-RU" sz="1000" kern="1200" dirty="0" smtClean="0">
              <a:latin typeface="Cambria" pitchFamily="18" charset="0"/>
            </a:rPr>
            <a:t> платы за пользованием кредитом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Cambria" pitchFamily="18" charset="0"/>
          </a:endParaRPr>
        </a:p>
      </dsp:txBody>
      <dsp:txXfrm>
        <a:off x="18722" y="18722"/>
        <a:ext cx="4088099" cy="346070"/>
      </dsp:txXfrm>
    </dsp:sp>
    <dsp:sp modelId="{1218BA55-FA60-4144-8061-6A93F9D85099}">
      <dsp:nvSpPr>
        <dsp:cNvPr id="0" name=""/>
        <dsp:cNvSpPr/>
      </dsp:nvSpPr>
      <dsp:spPr>
        <a:xfrm>
          <a:off x="819" y="448048"/>
          <a:ext cx="4125543" cy="398629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Cambria" pitchFamily="18" charset="0"/>
            </a:rPr>
            <a:t>муниципальное   образование   любого   вида,   которому   в  2015-2018   годах   хотя   бы  один   раз предоставлялся бюджетный кредит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Cambria" pitchFamily="18" charset="0"/>
          </a:endParaRPr>
        </a:p>
      </dsp:txBody>
      <dsp:txXfrm>
        <a:off x="20278" y="467507"/>
        <a:ext cx="4086625" cy="359711"/>
      </dsp:txXfrm>
    </dsp:sp>
    <dsp:sp modelId="{5EC30279-CB97-4AEC-A344-8E2AB88371E3}">
      <dsp:nvSpPr>
        <dsp:cNvPr id="0" name=""/>
        <dsp:cNvSpPr/>
      </dsp:nvSpPr>
      <dsp:spPr>
        <a:xfrm>
          <a:off x="0" y="935906"/>
          <a:ext cx="4125543" cy="278774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Cambria" pitchFamily="18" charset="0"/>
            </a:rPr>
            <a:t>муниципальное образование  любого  вида  имеет кредитные  рейтинги не ниже уровня "ВВ-(RU)" или "</a:t>
          </a:r>
          <a:r>
            <a:rPr lang="ru-RU" sz="1000" kern="1200" dirty="0" err="1" smtClean="0">
              <a:latin typeface="Cambria" pitchFamily="18" charset="0"/>
            </a:rPr>
            <a:t>ruВВ</a:t>
          </a:r>
          <a:r>
            <a:rPr lang="ru-RU" sz="1000" kern="1200" dirty="0" smtClean="0">
              <a:latin typeface="Cambria" pitchFamily="18" charset="0"/>
            </a:rPr>
            <a:t>-" 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Cambria" pitchFamily="18" charset="0"/>
          </a:endParaRPr>
        </a:p>
      </dsp:txBody>
      <dsp:txXfrm>
        <a:off x="13609" y="949515"/>
        <a:ext cx="4098325" cy="251556"/>
      </dsp:txXfrm>
    </dsp:sp>
    <dsp:sp modelId="{6B99CDCE-2102-4728-9277-6C125442E48E}">
      <dsp:nvSpPr>
        <dsp:cNvPr id="0" name=""/>
        <dsp:cNvSpPr/>
      </dsp:nvSpPr>
      <dsp:spPr>
        <a:xfrm>
          <a:off x="0" y="1299706"/>
          <a:ext cx="4129568" cy="582194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Cambria" pitchFamily="18" charset="0"/>
            </a:rPr>
            <a:t>муниципальное образование является муниципальным районом, городским округом, городским округом с внутригородским делением и имеет дотационный уровень не более 5 процентов собственных доходов местного бюджета</a:t>
          </a: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Cambria" pitchFamily="18" charset="0"/>
          </a:endParaRPr>
        </a:p>
      </dsp:txBody>
      <dsp:txXfrm>
        <a:off x="28420" y="1328126"/>
        <a:ext cx="4072728" cy="5253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A0327A-0194-46F7-8B4F-A8D91C59FECB}">
      <dsp:nvSpPr>
        <dsp:cNvPr id="0" name=""/>
        <dsp:cNvSpPr/>
      </dsp:nvSpPr>
      <dsp:spPr>
        <a:xfrm rot="5400000">
          <a:off x="-902708" y="902708"/>
          <a:ext cx="3524610" cy="17191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Обеспечить предоставление бюджетного кредита (при поступлении Обращения):</a:t>
          </a:r>
          <a:endParaRPr lang="ru-RU" sz="1800" kern="1200" dirty="0"/>
        </a:p>
      </dsp:txBody>
      <dsp:txXfrm rot="-5400000">
        <a:off x="1" y="859595"/>
        <a:ext cx="1719192" cy="1805418"/>
      </dsp:txXfrm>
    </dsp:sp>
    <dsp:sp modelId="{A178AA10-D360-4E21-A7E4-BDF5C3538BD0}">
      <dsp:nvSpPr>
        <dsp:cNvPr id="0" name=""/>
        <dsp:cNvSpPr/>
      </dsp:nvSpPr>
      <dsp:spPr>
        <a:xfrm rot="5400000">
          <a:off x="1236139" y="491172"/>
          <a:ext cx="3544895" cy="25787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b" anchorCtr="0">
          <a:noAutofit/>
        </a:bodyPr>
        <a:lstStyle/>
        <a:p>
          <a:pPr marL="114300" lvl="1" indent="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kern="1200" dirty="0"/>
        </a:p>
        <a:p>
          <a:pPr marL="114300" lvl="2" indent="0" algn="just" defTabSz="422275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50" b="1" kern="1200" dirty="0" smtClean="0">
              <a:latin typeface="Cambria" pitchFamily="18" charset="0"/>
            </a:rPr>
            <a:t>	</a:t>
          </a:r>
          <a:r>
            <a:rPr lang="ru-RU" sz="1000" b="1" i="1" kern="1200" dirty="0" smtClean="0">
              <a:latin typeface="Cambria" pitchFamily="18" charset="0"/>
            </a:rPr>
            <a:t>бюджету Алтайского края. </a:t>
          </a:r>
          <a:r>
            <a:rPr lang="ru-RU" sz="1000" b="1" kern="1200" dirty="0" smtClean="0">
              <a:latin typeface="Cambria" pitchFamily="18" charset="0"/>
            </a:rPr>
            <a:t>Программой государственных внутренних заимствований на 2019 год предусмотрено получение бюджетного кредита в сумме                   1 500,0 млн. руб. </a:t>
          </a:r>
          <a:endParaRPr lang="ru-RU" sz="1000" b="1" kern="1200" dirty="0">
            <a:latin typeface="Cambria" pitchFamily="18" charset="0"/>
          </a:endParaRPr>
        </a:p>
        <a:p>
          <a:pPr marL="114300" lvl="3" indent="0" algn="just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latin typeface="Cambria" pitchFamily="18" charset="0"/>
            </a:rPr>
            <a:t>	</a:t>
          </a:r>
          <a:r>
            <a:rPr lang="ru-RU" sz="1000" b="1" i="1" kern="1200" dirty="0" smtClean="0">
              <a:latin typeface="Cambria" pitchFamily="18" charset="0"/>
            </a:rPr>
            <a:t>бюджетам муниципальных образований</a:t>
          </a:r>
          <a:r>
            <a:rPr lang="ru-RU" sz="1000" b="1" kern="1200" dirty="0" smtClean="0">
              <a:latin typeface="Cambria" pitchFamily="18" charset="0"/>
            </a:rPr>
            <a:t>, включенных в перечень муниципальных образований, определенных в соответствии с критериями для предоставления бюджетных кредитов в 2019 году:</a:t>
          </a:r>
          <a:endParaRPr lang="ru-RU" sz="1000" kern="1200" dirty="0">
            <a:latin typeface="Cambria" pitchFamily="18" charset="0"/>
          </a:endParaRPr>
        </a:p>
        <a:p>
          <a:pPr marL="114300" lvl="4" indent="0" algn="just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latin typeface="Cambria" pitchFamily="18" charset="0"/>
            </a:rPr>
            <a:t>	</a:t>
          </a:r>
          <a:r>
            <a:rPr lang="ru-RU" sz="1000" b="1" i="1" kern="1200" dirty="0" smtClean="0">
              <a:latin typeface="Cambria" pitchFamily="18" charset="0"/>
            </a:rPr>
            <a:t>городской округ - город Барнаул</a:t>
          </a:r>
          <a:r>
            <a:rPr lang="ru-RU" sz="1000" b="1" kern="1200" dirty="0" smtClean="0">
              <a:latin typeface="Cambria" pitchFamily="18" charset="0"/>
            </a:rPr>
            <a:t>. Программой муниципальных внутренних заимствований на 2019 год предусмотрено получение кредита в сумме 572,1 млн. руб.</a:t>
          </a:r>
          <a:endParaRPr lang="ru-RU" sz="1000" kern="1200" dirty="0">
            <a:latin typeface="Cambria" pitchFamily="18" charset="0"/>
          </a:endParaRPr>
        </a:p>
        <a:p>
          <a:pPr marL="114300" lvl="5" indent="0" algn="just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i="1" kern="1200" dirty="0" smtClean="0">
              <a:latin typeface="Cambria" pitchFamily="18" charset="0"/>
            </a:rPr>
            <a:t>	городской округ - город Бийск</a:t>
          </a:r>
          <a:r>
            <a:rPr lang="ru-RU" sz="1000" b="1" kern="1200" dirty="0" smtClean="0">
              <a:latin typeface="Cambria" pitchFamily="18" charset="0"/>
            </a:rPr>
            <a:t>. Программой муниципальных внутренних заимствований на 2019 год предусмотрено получение кредита в сумме 126,1 млн. руб.</a:t>
          </a:r>
          <a:endParaRPr lang="ru-RU" sz="1000" kern="1200" dirty="0">
            <a:latin typeface="Cambria" pitchFamily="18" charset="0"/>
          </a:endParaRPr>
        </a:p>
      </dsp:txBody>
      <dsp:txXfrm rot="-5400000">
        <a:off x="1719192" y="134005"/>
        <a:ext cx="2452903" cy="32931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12A2C-DD83-4E95-AC43-224B892A5B23}">
      <dsp:nvSpPr>
        <dsp:cNvPr id="0" name=""/>
        <dsp:cNvSpPr/>
      </dsp:nvSpPr>
      <dsp:spPr>
        <a:xfrm>
          <a:off x="329446" y="108370"/>
          <a:ext cx="2858644" cy="7414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Cambria" pitchFamily="18" charset="0"/>
            </a:rPr>
            <a:t>Неготовность программного обеспечения ФО и получателей средств бюджетов</a:t>
          </a:r>
          <a:endParaRPr lang="ru-RU" sz="1000" kern="1200" dirty="0">
            <a:latin typeface="Cambria" pitchFamily="18" charset="0"/>
          </a:endParaRPr>
        </a:p>
      </dsp:txBody>
      <dsp:txXfrm>
        <a:off x="329446" y="108370"/>
        <a:ext cx="2858644" cy="741468"/>
      </dsp:txXfrm>
    </dsp:sp>
    <dsp:sp modelId="{8B0D599B-661C-44A6-B6AE-40C4D6AA620C}">
      <dsp:nvSpPr>
        <dsp:cNvPr id="0" name=""/>
        <dsp:cNvSpPr/>
      </dsp:nvSpPr>
      <dsp:spPr>
        <a:xfrm>
          <a:off x="3539555" y="216279"/>
          <a:ext cx="1216810" cy="498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Cambria" pitchFamily="18" charset="0"/>
            </a:rPr>
            <a:t>Необходимость обучения кадров</a:t>
          </a:r>
          <a:endParaRPr lang="ru-RU" sz="1000" kern="1200" dirty="0">
            <a:latin typeface="Cambria" pitchFamily="18" charset="0"/>
          </a:endParaRPr>
        </a:p>
      </dsp:txBody>
      <dsp:txXfrm>
        <a:off x="3539555" y="216279"/>
        <a:ext cx="1216810" cy="498701"/>
      </dsp:txXfrm>
    </dsp:sp>
    <dsp:sp modelId="{B1E1F96A-51A1-46AD-8F57-366DBE828E85}">
      <dsp:nvSpPr>
        <dsp:cNvPr id="0" name=""/>
        <dsp:cNvSpPr/>
      </dsp:nvSpPr>
      <dsp:spPr>
        <a:xfrm>
          <a:off x="5065011" y="461"/>
          <a:ext cx="2503000" cy="9710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Cambria" pitchFamily="18" charset="0"/>
            </a:rPr>
            <a:t>Отсутствие нормативной базы, необходимость разработки Порядков учета БО и ДО, доработки Порядков санкционирования</a:t>
          </a:r>
          <a:endParaRPr lang="ru-RU" sz="1000" kern="1200" dirty="0">
            <a:latin typeface="Cambria" pitchFamily="18" charset="0"/>
          </a:endParaRPr>
        </a:p>
      </dsp:txBody>
      <dsp:txXfrm>
        <a:off x="5065011" y="461"/>
        <a:ext cx="2503000" cy="971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0.77505</cdr:x>
      <cdr:y>0.76552</cdr:y>
    </cdr:from>
    <cdr:to>
      <cdr:x>0.84984</cdr:x>
      <cdr:y>0.83891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77753" y="2880320"/>
          <a:ext cx="432048" cy="27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0.1%</a:t>
          </a:r>
          <a:endParaRPr lang="ru-RU" sz="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400" cy="496411"/>
          </a:xfrm>
          <a:prstGeom prst="rect">
            <a:avLst/>
          </a:prstGeom>
        </p:spPr>
        <p:txBody>
          <a:bodyPr vert="horz" lIns="91714" tIns="45856" rIns="91714" bIns="45856" rtlCol="0"/>
          <a:lstStyle>
            <a:lvl1pPr algn="l" defTabSz="91712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411"/>
          </a:xfrm>
          <a:prstGeom prst="rect">
            <a:avLst/>
          </a:prstGeom>
        </p:spPr>
        <p:txBody>
          <a:bodyPr vert="horz" lIns="91714" tIns="45856" rIns="91714" bIns="45856" rtlCol="0"/>
          <a:lstStyle>
            <a:lvl1pPr algn="r" defTabSz="91712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96864FD-9DC4-486C-A521-C82CF8A411C7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4" tIns="45856" rIns="91714" bIns="4585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2" y="4716707"/>
            <a:ext cx="5438775" cy="4467701"/>
          </a:xfrm>
          <a:prstGeom prst="rect">
            <a:avLst/>
          </a:prstGeom>
        </p:spPr>
        <p:txBody>
          <a:bodyPr vert="horz" lIns="91714" tIns="45856" rIns="91714" bIns="45856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220"/>
            <a:ext cx="2946400" cy="496411"/>
          </a:xfrm>
          <a:prstGeom prst="rect">
            <a:avLst/>
          </a:prstGeom>
        </p:spPr>
        <p:txBody>
          <a:bodyPr vert="horz" lIns="91714" tIns="45856" rIns="91714" bIns="45856" rtlCol="0" anchor="b"/>
          <a:lstStyle>
            <a:lvl1pPr algn="l" defTabSz="91712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0220"/>
            <a:ext cx="2946400" cy="496411"/>
          </a:xfrm>
          <a:prstGeom prst="rect">
            <a:avLst/>
          </a:prstGeom>
        </p:spPr>
        <p:txBody>
          <a:bodyPr vert="horz" wrap="square" lIns="91714" tIns="45856" rIns="91714" bIns="4585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D723EC9-F37F-46B1-A668-88E21031DD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5577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4139-18A6-4309-B03C-CF1E7C9B3CE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261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4139-18A6-4309-B03C-CF1E7C9B3CE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261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7C221-780C-4005-B8C4-D6BE74F2A43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79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FC32C-390A-446F-B8DA-561A82D51F5E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968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FC32C-390A-446F-B8DA-561A82D51F5E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3666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D6ED4-DC37-4E77-A9D0-BDC5AE34C658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602CB-C433-405F-BCA1-D1EAF228D58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FF826-9B1B-482B-8637-6151247624D3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42DF48-F175-47F6-9ED6-6555FB48319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EDDF5-7ECC-42AD-A8D5-1F0AD906E977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29563-3796-4183-B6BD-B0B98F98A3A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78FAE-FB76-4229-AAAD-58554620D4F3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8D548-7535-4AE5-9504-6F2129873D5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4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4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AA435-07C8-4FCE-841C-CBB0D17905AB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915025-EDF5-4991-9DEA-5D4902AB18B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0C0C2-3FC0-4BCB-B057-95E8C12FDD92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DA3BB-25A9-49B6-A75A-D0A3FD59905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FC583-494A-4A00-9F72-13BCC24F4BDA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165B6-12E0-4327-BC8F-E69C008C8C6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000"/>
            </a:lvl3pPr>
            <a:lvl4pPr marL="1371444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F0CAC-DC9C-4568-A4BB-741F94F44089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AC5E0-264B-4D8F-8855-C37CD4B5DB9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6" indent="0">
              <a:buNone/>
              <a:defRPr sz="2400"/>
            </a:lvl3pPr>
            <a:lvl4pPr marL="1371444" indent="0">
              <a:buNone/>
              <a:defRPr sz="2000"/>
            </a:lvl4pPr>
            <a:lvl5pPr marL="1828592" indent="0">
              <a:buNone/>
              <a:defRPr sz="2000"/>
            </a:lvl5pPr>
            <a:lvl6pPr marL="2285740" indent="0">
              <a:buNone/>
              <a:defRPr sz="2000"/>
            </a:lvl6pPr>
            <a:lvl7pPr marL="2742888" indent="0">
              <a:buNone/>
              <a:defRPr sz="2000"/>
            </a:lvl7pPr>
            <a:lvl8pPr marL="3200036" indent="0">
              <a:buNone/>
              <a:defRPr sz="2000"/>
            </a:lvl8pPr>
            <a:lvl9pPr marL="3657184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000"/>
            </a:lvl3pPr>
            <a:lvl4pPr marL="1371444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35B05-E54D-4C06-B041-87FA6E244357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F310C4-4998-4990-959B-06107337BA0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91222-566B-48BC-876F-064301031E90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9494F-AE1B-4C0C-B92D-6AFB08C6984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D2C21-05F5-4C0E-833F-571CFA27376D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58381-C922-48CF-BFD9-F3782B17C24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 defTabSz="914296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8F0420-01A4-49F3-8942-3CFF01F01776}" type="datetimeFigureOut">
              <a:rPr lang="ru-RU"/>
              <a:pPr>
                <a:defRPr/>
              </a:pPr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 defTabSz="914296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8BEB539-A0E7-4CD9-A93E-CEA38EF39D0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4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2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0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8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2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hart" Target="../charts/chart2.xml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21" Type="http://schemas.openxmlformats.org/officeDocument/2006/relationships/image" Target="../media/image8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" Type="http://schemas.openxmlformats.org/officeDocument/2006/relationships/notesSlide" Target="../notesSlides/notesSlide1.xml"/><Relationship Id="rId16" Type="http://schemas.openxmlformats.org/officeDocument/2006/relationships/diagramLayout" Target="../diagrams/layout3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diagramData" Target="../diagrams/data3.xml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4" Type="http://schemas.openxmlformats.org/officeDocument/2006/relationships/image" Target="../media/image3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17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528392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9512" y="1779662"/>
            <a:ext cx="8856984" cy="16201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79" tIns="34289" rIns="68579" bIns="34289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Кассовое обслуживание исполнения бюджетов и учет операций со средствами неучастников бюджетного процесса. 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Итоги </a:t>
            </a:r>
            <a:r>
              <a:rPr lang="ru-RU" sz="24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</a:t>
            </a:r>
            <a:r>
              <a:rPr lang="en-US" sz="24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8</a:t>
            </a:r>
            <a:r>
              <a:rPr lang="ru-RU" sz="24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24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года и задачи на </a:t>
            </a:r>
            <a:r>
              <a:rPr lang="ru-RU" sz="24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</a:t>
            </a:r>
            <a:r>
              <a:rPr lang="en-US" sz="24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9</a:t>
            </a:r>
            <a:r>
              <a:rPr lang="ru-RU" sz="24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24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год.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009" y="253777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937" y="3845"/>
            <a:ext cx="648072" cy="648072"/>
          </a:xfrm>
          <a:prstGeom prst="rect">
            <a:avLst/>
          </a:prstGeom>
          <a:noFill/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799009" y="37753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799009" y="32579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789241" y="3952676"/>
            <a:ext cx="3364558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Заместитель руководителя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/>
            </a:r>
            <a:b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УФК по Алтайскому краю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М.В. Шевченко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87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528392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http://old.roskazna.ru/anonsy/%D0%90%D0%BB%D1%82%D0%B0%D0%B9%D1%81%D0%BA%D0%B8%D0%B9%20%D0%BA%D1%80%D0%B0%D0%B91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10985"/>
            <a:ext cx="931624" cy="564621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776433"/>
            <a:ext cx="477311" cy="4271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843558"/>
            <a:ext cx="448109" cy="3688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6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4" r="15814" b="26304"/>
          <a:stretch/>
        </p:blipFill>
        <p:spPr bwMode="auto">
          <a:xfrm>
            <a:off x="7164288" y="692343"/>
            <a:ext cx="767717" cy="65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3147417" y="1603"/>
            <a:ext cx="6012160" cy="78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n-ea"/>
                <a:cs typeface="+mn-cs"/>
              </a:rPr>
              <a:t>Выплаты </a:t>
            </a:r>
            <a:r>
              <a:rPr lang="ru-RU" sz="16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n-ea"/>
                <a:cs typeface="+mn-cs"/>
              </a:rPr>
              <a:t>денежных средств за счет средств ФСС РФ на национальные платежные инструменты – платежные карты «МИР». 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821712746"/>
              </p:ext>
            </p:extLst>
          </p:nvPr>
        </p:nvGraphicFramePr>
        <p:xfrm>
          <a:off x="22239" y="1491630"/>
          <a:ext cx="5777354" cy="376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897867"/>
              </p:ext>
            </p:extLst>
          </p:nvPr>
        </p:nvGraphicFramePr>
        <p:xfrm>
          <a:off x="5436096" y="1635646"/>
          <a:ext cx="3384376" cy="301849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07671"/>
                <a:gridCol w="1846023"/>
                <a:gridCol w="538423"/>
                <a:gridCol w="692259"/>
              </a:tblGrid>
              <a:tr h="422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выплаты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выплат </a:t>
                      </a: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(шт.)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 руб.)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</a:tr>
              <a:tr h="1423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Пособие по временной нетрудоспособности 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30 923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173 754 395,55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</a:tr>
              <a:tr h="1423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Пособие по беременности и родам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1 177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77 128714,87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</a:tr>
              <a:tr h="3827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Единовременное пособие женщинам, вставшим на учет в медицинских учреждениях в ранние сроки беременности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685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497 464,82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</a:tr>
              <a:tr h="1423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Пособие при рождении ребенка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816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15 809 644,41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</a:tr>
              <a:tr h="1352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Пособие по уходу за ребенком до 1,5 лет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7 579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61 074 513,33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</a:tr>
              <a:tr h="428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Пособие по временной нетрудоспособности по обязательному социальному страхованию от несчастных случаев на производстве и профессиональных заболеваний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786 783,00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</a:tr>
              <a:tr h="996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отпуска (сверх ежегодного оплачиваемого отпуска, установленного законодательством Российской Федерации) на весь период лечения и проезда к месту лечения и обратно лицам, застрахованным по обязательному социальному страхованию от несчастных случаев на производстве и профессиональных заболеваний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115 916,97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</a:tr>
              <a:tr h="16353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41 257</a:t>
                      </a:r>
                      <a:endParaRPr lang="ru-RU" sz="7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329 167 432,95</a:t>
                      </a:r>
                      <a:endParaRPr lang="ru-RU" sz="7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717" marR="55717" marT="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943708" y="1331757"/>
            <a:ext cx="62646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Объем выплат на банковские карты "МИР" за  2018 год</a:t>
            </a: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48257" y="4890194"/>
            <a:ext cx="360247" cy="27384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latin typeface="Cambria" pitchFamily="18" charset="0"/>
              </a:rPr>
              <a:pPr>
                <a:defRPr/>
              </a:pPr>
              <a:t>2</a:t>
            </a:fld>
            <a:endParaRPr lang="ru-RU" dirty="0">
              <a:latin typeface="Cambria" pitchFamily="18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 cstate="print"/>
          <a:srcRect l="40074"/>
          <a:stretch>
            <a:fillRect/>
          </a:stretch>
        </p:blipFill>
        <p:spPr bwMode="auto">
          <a:xfrm>
            <a:off x="8945563" y="4803775"/>
            <a:ext cx="198437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9009" y="253777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0937" y="3845"/>
            <a:ext cx="648072" cy="648072"/>
          </a:xfrm>
          <a:prstGeom prst="rect">
            <a:avLst/>
          </a:prstGeom>
          <a:noFill/>
        </p:spPr>
      </p:pic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799009" y="37753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799009" y="32579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2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6965" y="-689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3168352" y="60255"/>
            <a:ext cx="6012160" cy="78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n-ea"/>
                <a:cs typeface="+mn-cs"/>
              </a:rPr>
              <a:t>Учет</a:t>
            </a:r>
            <a:r>
              <a:rPr lang="ru-RU" sz="16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бюджетных обязательств</a:t>
            </a:r>
            <a:r>
              <a:rPr 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n-ea"/>
                <a:cs typeface="+mn-cs"/>
              </a:rPr>
              <a:t>, автоматизированная перерегистрация неисполненных бюджетных обязательств получателей средств федерального бюджета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830386555"/>
              </p:ext>
            </p:extLst>
          </p:nvPr>
        </p:nvGraphicFramePr>
        <p:xfrm>
          <a:off x="1115616" y="987574"/>
          <a:ext cx="5256584" cy="23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576141012"/>
              </p:ext>
            </p:extLst>
          </p:nvPr>
        </p:nvGraphicFramePr>
        <p:xfrm>
          <a:off x="5557254" y="3075806"/>
          <a:ext cx="2298230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300862389"/>
              </p:ext>
            </p:extLst>
          </p:nvPr>
        </p:nvGraphicFramePr>
        <p:xfrm>
          <a:off x="1518596" y="2859782"/>
          <a:ext cx="316835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48257" y="4890194"/>
            <a:ext cx="360247" cy="27384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latin typeface="Cambria" pitchFamily="18" charset="0"/>
              </a:rPr>
              <a:pPr>
                <a:defRPr/>
              </a:pPr>
              <a:t>3</a:t>
            </a:fld>
            <a:endParaRPr lang="ru-RU" dirty="0">
              <a:latin typeface="Cambria" pitchFamily="18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 l="40074"/>
          <a:stretch>
            <a:fillRect/>
          </a:stretch>
        </p:blipFill>
        <p:spPr bwMode="auto">
          <a:xfrm>
            <a:off x="8945563" y="4803775"/>
            <a:ext cx="198437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9009" y="253777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0937" y="3845"/>
            <a:ext cx="648072" cy="648072"/>
          </a:xfrm>
          <a:prstGeom prst="rect">
            <a:avLst/>
          </a:prstGeom>
          <a:noFill/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799009" y="37753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799009" y="32579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2" name="Нашивка 1"/>
          <p:cNvSpPr/>
          <p:nvPr/>
        </p:nvSpPr>
        <p:spPr>
          <a:xfrm>
            <a:off x="5174356" y="4083918"/>
            <a:ext cx="189732" cy="1966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01350" y="3997552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Cambria" pitchFamily="18" charset="0"/>
              </a:rPr>
              <a:t>7%</a:t>
            </a:r>
            <a:endParaRPr lang="ru-RU" b="1" dirty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77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528392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3131840" y="-4311"/>
            <a:ext cx="6012160" cy="78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n-ea"/>
                <a:cs typeface="+mn-cs"/>
              </a:rPr>
              <a:t>Учет бюджетных и денежных обязательств получателей средств федерального бюджета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n-ea"/>
                <a:cs typeface="+mn-cs"/>
              </a:rPr>
              <a:t>(перспективная модель)</a:t>
            </a:r>
            <a:endParaRPr lang="ru-RU" sz="1600" b="1" kern="0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77750" y="1078919"/>
            <a:ext cx="936104" cy="1235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latin typeface="Cambria" pitchFamily="18" charset="0"/>
              </a:rPr>
              <a:t>Документ-основание</a:t>
            </a:r>
            <a:endParaRPr lang="ru-RU" sz="800" dirty="0">
              <a:latin typeface="Cambri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83429" y="1480435"/>
            <a:ext cx="936104" cy="1235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45135" y="915566"/>
            <a:ext cx="936104" cy="1235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50814" y="1317082"/>
            <a:ext cx="936104" cy="1235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27584" y="3147814"/>
            <a:ext cx="936104" cy="1235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33263" y="3560526"/>
            <a:ext cx="936104" cy="1235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99792" y="3560526"/>
            <a:ext cx="936104" cy="1235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451641" y="3147814"/>
            <a:ext cx="936104" cy="1235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657320" y="3560525"/>
            <a:ext cx="936104" cy="1235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713187" y="1696459"/>
            <a:ext cx="936104" cy="1235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267559" y="1317081"/>
            <a:ext cx="936104" cy="1235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070438" y="1309931"/>
            <a:ext cx="936104" cy="1235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069002" y="3613830"/>
            <a:ext cx="936104" cy="1235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9" name="Штриховая стрелка вправо 8"/>
          <p:cNvSpPr/>
          <p:nvPr/>
        </p:nvSpPr>
        <p:spPr>
          <a:xfrm>
            <a:off x="2482889" y="1907647"/>
            <a:ext cx="324036" cy="253707"/>
          </a:xfrm>
          <a:prstGeom prst="striped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33" name="Штриховая стрелка вправо 32"/>
          <p:cNvSpPr/>
          <p:nvPr/>
        </p:nvSpPr>
        <p:spPr>
          <a:xfrm>
            <a:off x="4844675" y="1933193"/>
            <a:ext cx="324036" cy="253707"/>
          </a:xfrm>
          <a:prstGeom prst="striped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34" name="Штриховая стрелка вправо 33"/>
          <p:cNvSpPr/>
          <p:nvPr/>
        </p:nvSpPr>
        <p:spPr>
          <a:xfrm>
            <a:off x="6494374" y="1907646"/>
            <a:ext cx="324036" cy="253707"/>
          </a:xfrm>
          <a:prstGeom prst="striped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35" name="Штриховая стрелка вправо 34"/>
          <p:cNvSpPr/>
          <p:nvPr/>
        </p:nvSpPr>
        <p:spPr>
          <a:xfrm>
            <a:off x="2195736" y="3977280"/>
            <a:ext cx="324036" cy="253707"/>
          </a:xfrm>
          <a:prstGeom prst="striped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36" name="Штриховая стрелка вправо 35"/>
          <p:cNvSpPr/>
          <p:nvPr/>
        </p:nvSpPr>
        <p:spPr>
          <a:xfrm>
            <a:off x="3743908" y="3977788"/>
            <a:ext cx="324036" cy="253707"/>
          </a:xfrm>
          <a:prstGeom prst="striped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37" name="Штриховая стрелка вправо 36"/>
          <p:cNvSpPr/>
          <p:nvPr/>
        </p:nvSpPr>
        <p:spPr>
          <a:xfrm>
            <a:off x="6228184" y="3978972"/>
            <a:ext cx="324036" cy="253707"/>
          </a:xfrm>
          <a:prstGeom prst="striped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45702" y="843558"/>
            <a:ext cx="8446778" cy="2160240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45702" y="3003798"/>
            <a:ext cx="8446778" cy="1951100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576" y="1122298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Документ-</a:t>
            </a:r>
          </a:p>
          <a:p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основание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40409" y="3191193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Документ-</a:t>
            </a:r>
          </a:p>
          <a:p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основание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22755" y="944644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Распоряжение </a:t>
            </a:r>
          </a:p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клиента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63640" y="132953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Документ-</a:t>
            </a:r>
          </a:p>
          <a:p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основание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80225" y="1563861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Сведения о </a:t>
            </a:r>
          </a:p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БО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80328" y="3765479"/>
            <a:ext cx="4171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УПД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58270" y="1486837"/>
            <a:ext cx="3994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ЗКР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40359" y="1491630"/>
            <a:ext cx="4058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П/П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798393" y="1781565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Сведения о </a:t>
            </a:r>
          </a:p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ДО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85175" y="3712244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Сведения о </a:t>
            </a:r>
          </a:p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БО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58551" y="3696229"/>
            <a:ext cx="113364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Сведения о </a:t>
            </a:r>
          </a:p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ДО</a:t>
            </a:r>
          </a:p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(автоматически)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424167" y="3154191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Распоряжение </a:t>
            </a:r>
          </a:p>
          <a:p>
            <a:pPr algn="ctr"/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клиента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338923" y="3794078"/>
            <a:ext cx="4058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latin typeface="Cambria" pitchFamily="18" charset="0"/>
                <a:cs typeface="Times New Roman" pitchFamily="18" charset="0"/>
              </a:rPr>
              <a:t>П/П</a:t>
            </a:r>
            <a:endParaRPr lang="ru-RU" sz="9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820936" y="944644"/>
            <a:ext cx="20826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Cambria" pitchFamily="18" charset="0"/>
                <a:cs typeface="Times New Roman" pitchFamily="18" charset="0"/>
              </a:rPr>
              <a:t>Отказ от Заявки на кассовый расход</a:t>
            </a:r>
            <a:endParaRPr lang="ru-RU" sz="900" dirty="0">
              <a:latin typeface="Cambria" pitchFamily="18" charset="0"/>
              <a:cs typeface="Times New Roman" pitchFamily="18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5006693" y="1306964"/>
            <a:ext cx="1433675" cy="13367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>
            <a:off x="5168711" y="1306964"/>
            <a:ext cx="1271657" cy="13367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48257" y="4890194"/>
            <a:ext cx="360247" cy="27384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latin typeface="Cambria" pitchFamily="18" charset="0"/>
              </a:rPr>
              <a:pPr>
                <a:defRPr/>
              </a:pPr>
              <a:t>4</a:t>
            </a:fld>
            <a:endParaRPr lang="ru-RU" dirty="0">
              <a:latin typeface="Cambria" pitchFamily="18" charset="0"/>
            </a:endParaRP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 cstate="print"/>
          <a:srcRect l="40074"/>
          <a:stretch>
            <a:fillRect/>
          </a:stretch>
        </p:blipFill>
        <p:spPr bwMode="auto">
          <a:xfrm>
            <a:off x="8945563" y="4803775"/>
            <a:ext cx="198437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009" y="253777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937" y="3845"/>
            <a:ext cx="648072" cy="648072"/>
          </a:xfrm>
          <a:prstGeom prst="rect">
            <a:avLst/>
          </a:prstGeom>
          <a:noFill/>
        </p:spPr>
      </p:pic>
      <p:sp>
        <p:nvSpPr>
          <p:cNvPr id="51" name="TextBox 3"/>
          <p:cNvSpPr txBox="1">
            <a:spLocks noChangeArrowheads="1"/>
          </p:cNvSpPr>
          <p:nvPr/>
        </p:nvSpPr>
        <p:spPr bwMode="auto">
          <a:xfrm>
            <a:off x="799009" y="37753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58" name="TextBox 3"/>
          <p:cNvSpPr txBox="1">
            <a:spLocks noChangeArrowheads="1"/>
          </p:cNvSpPr>
          <p:nvPr/>
        </p:nvSpPr>
        <p:spPr bwMode="auto">
          <a:xfrm>
            <a:off x="799009" y="32579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46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64333" y="681540"/>
            <a:ext cx="4435659" cy="23402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2018 - ИТОГИ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-66"/>
            <a:ext cx="648072" cy="648072"/>
          </a:xfrm>
          <a:prstGeom prst="rect">
            <a:avLst/>
          </a:prstGeom>
          <a:noFill/>
        </p:spPr>
      </p:pic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827584" y="411511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7" name="TextBox 15"/>
          <p:cNvSpPr txBox="1">
            <a:spLocks noChangeArrowheads="1"/>
          </p:cNvSpPr>
          <p:nvPr/>
        </p:nvSpPr>
        <p:spPr bwMode="auto">
          <a:xfrm>
            <a:off x="3131840" y="13598"/>
            <a:ext cx="60121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Предоставление бюджетных кредитов бюджетам субъектов РФ и муниципальным образованиям</a:t>
            </a:r>
          </a:p>
        </p:txBody>
      </p:sp>
      <p:sp>
        <p:nvSpPr>
          <p:cNvPr id="18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49992246"/>
              </p:ext>
            </p:extLst>
          </p:nvPr>
        </p:nvGraphicFramePr>
        <p:xfrm>
          <a:off x="83502" y="1060995"/>
          <a:ext cx="4433128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59927777"/>
              </p:ext>
            </p:extLst>
          </p:nvPr>
        </p:nvGraphicFramePr>
        <p:xfrm>
          <a:off x="370419" y="3147011"/>
          <a:ext cx="4129573" cy="1881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8" name="Прямоугольник 57"/>
          <p:cNvSpPr/>
          <p:nvPr/>
        </p:nvSpPr>
        <p:spPr>
          <a:xfrm>
            <a:off x="4716017" y="679070"/>
            <a:ext cx="4248471" cy="234025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2019 - ЗАДАЧИ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59904191"/>
              </p:ext>
            </p:extLst>
          </p:nvPr>
        </p:nvGraphicFramePr>
        <p:xfrm>
          <a:off x="4716017" y="1050935"/>
          <a:ext cx="4297982" cy="3987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25" name="Пятиугольник 24"/>
          <p:cNvSpPr/>
          <p:nvPr/>
        </p:nvSpPr>
        <p:spPr>
          <a:xfrm>
            <a:off x="64332" y="1005576"/>
            <a:ext cx="4512987" cy="1738435"/>
          </a:xfrm>
          <a:prstGeom prst="homePlate">
            <a:avLst>
              <a:gd name="adj" fmla="val 1301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64333" y="3147011"/>
            <a:ext cx="4452297" cy="1909015"/>
          </a:xfrm>
          <a:prstGeom prst="homePlate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55211" y="3237703"/>
            <a:ext cx="216024" cy="18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55575" y="3605524"/>
            <a:ext cx="216024" cy="18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55575" y="4082917"/>
            <a:ext cx="216024" cy="18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65067" y="4572050"/>
            <a:ext cx="216024" cy="18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80971" y="2841780"/>
            <a:ext cx="4435659" cy="234026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5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Критерии отбора для получения кредита</a:t>
            </a:r>
            <a:endParaRPr lang="ru-RU" sz="15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charset="0"/>
            </a:endParaRPr>
          </a:p>
        </p:txBody>
      </p:sp>
      <p:sp>
        <p:nvSpPr>
          <p:cNvPr id="2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820472" y="4890194"/>
            <a:ext cx="216024" cy="27384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latin typeface="Cambria" pitchFamily="18" charset="0"/>
              </a:rPr>
              <a:pPr>
                <a:defRPr/>
              </a:pPr>
              <a:t>5</a:t>
            </a:fld>
            <a:endParaRPr lang="ru-RU" dirty="0">
              <a:latin typeface="Cambria" pitchFamily="18" charset="0"/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21" cstate="print"/>
          <a:srcRect l="40074"/>
          <a:stretch>
            <a:fillRect/>
          </a:stretch>
        </p:blipFill>
        <p:spPr bwMode="auto">
          <a:xfrm>
            <a:off x="8945563" y="4803775"/>
            <a:ext cx="198437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589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128" y="352265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51470"/>
            <a:ext cx="725774" cy="595106"/>
          </a:xfrm>
          <a:prstGeom prst="rect">
            <a:avLst/>
          </a:prstGeom>
          <a:noFill/>
        </p:spPr>
      </p:pic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827584" y="411511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7" name="TextBox 15"/>
          <p:cNvSpPr txBox="1">
            <a:spLocks noChangeArrowheads="1"/>
          </p:cNvSpPr>
          <p:nvPr/>
        </p:nvSpPr>
        <p:spPr bwMode="auto">
          <a:xfrm>
            <a:off x="3095328" y="23328"/>
            <a:ext cx="60486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Мониторинг передачи Управлению отдельных функций и полномочий финансовых органов муниципальных образований </a:t>
            </a:r>
          </a:p>
        </p:txBody>
      </p:sp>
      <p:sp>
        <p:nvSpPr>
          <p:cNvPr id="18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168703932"/>
              </p:ext>
            </p:extLst>
          </p:nvPr>
        </p:nvGraphicFramePr>
        <p:xfrm>
          <a:off x="275655" y="3921900"/>
          <a:ext cx="8348115" cy="972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671832"/>
              </p:ext>
            </p:extLst>
          </p:nvPr>
        </p:nvGraphicFramePr>
        <p:xfrm>
          <a:off x="275655" y="889775"/>
          <a:ext cx="8348116" cy="25657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5561"/>
                <a:gridCol w="1155533"/>
                <a:gridCol w="1147301"/>
                <a:gridCol w="928269"/>
                <a:gridCol w="1581452"/>
              </a:tblGrid>
              <a:tr h="8864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Наименование </a:t>
                      </a:r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функции/полномочия</a:t>
                      </a:r>
                      <a:endParaRPr lang="ru-RU" sz="10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Кол-во МО,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по которым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функции ФО переданы по </a:t>
                      </a:r>
                      <a:r>
                        <a:rPr lang="ru-RU" sz="10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состоянию на 01.01.2019</a:t>
                      </a:r>
                      <a:br>
                        <a:rPr lang="ru-RU" sz="10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</a:br>
                      <a:endParaRPr lang="ru-RU" sz="10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Кол-во МО, по которым планируется передать функции ФО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Кол-во МО, по которым не планируется передача функций ФО</a:t>
                      </a:r>
                      <a:endParaRPr lang="ru-RU" sz="10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85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mbria" pitchFamily="18" charset="0"/>
                        </a:rPr>
                        <a:t>2020 г. 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mbria" pitchFamily="18" charset="0"/>
                        </a:rPr>
                        <a:t>2021 </a:t>
                      </a:r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mbria" pitchFamily="18" charset="0"/>
                        </a:rPr>
                        <a:t>г.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3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По </a:t>
                      </a:r>
                      <a:r>
                        <a:rPr lang="ru-RU" sz="10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доведению ЛБО </a:t>
                      </a:r>
                    </a:p>
                  </a:txBody>
                  <a:tcPr marL="7620" marR="7620" marT="5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</a:t>
                      </a:r>
                      <a:endParaRPr lang="ru-RU" sz="11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98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По </a:t>
                      </a:r>
                      <a:r>
                        <a:rPr lang="ru-RU" sz="10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доведению бюджетных ассигнований</a:t>
                      </a:r>
                    </a:p>
                  </a:txBody>
                  <a:tcPr marL="7620" marR="7620" marT="5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</a:t>
                      </a:r>
                      <a:endParaRPr lang="ru-RU" sz="11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853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По </a:t>
                      </a:r>
                      <a:r>
                        <a:rPr lang="ru-RU" sz="10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учету </a:t>
                      </a:r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бюджетных обязательств</a:t>
                      </a:r>
                      <a:endParaRPr lang="ru-RU" sz="10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20" marR="7620" marT="5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</a:t>
                      </a:r>
                      <a:endParaRPr lang="ru-RU" sz="11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853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По </a:t>
                      </a:r>
                      <a:r>
                        <a:rPr lang="ru-RU" sz="10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учету  </a:t>
                      </a:r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денежных обязательств </a:t>
                      </a:r>
                      <a:endParaRPr lang="ru-RU" sz="10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20" marR="7620" marT="5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503</a:t>
                      </a:r>
                      <a:endParaRPr lang="ru-RU" sz="11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853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По контролю, предусмотренному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ru-RU" sz="10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Федеральным законом № 44-ФЗ</a:t>
                      </a:r>
                      <a:endParaRPr lang="ru-RU" sz="10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20" marR="7620" marT="57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</a:t>
                      </a:r>
                      <a:endParaRPr lang="ru-RU" sz="11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kern="120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 marL="7620" marR="7620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75655" y="3543858"/>
            <a:ext cx="8348115" cy="32403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Причины отказа (отсрочки)  передачи функций (полномочий) ФО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charset="0"/>
            </a:endParaRPr>
          </a:p>
        </p:txBody>
      </p:sp>
      <p:sp>
        <p:nvSpPr>
          <p:cNvPr id="2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48257" y="4890194"/>
            <a:ext cx="360247" cy="27384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latin typeface="Cambria" pitchFamily="18" charset="0"/>
              </a:rPr>
              <a:pPr>
                <a:defRPr/>
              </a:pPr>
              <a:t>6</a:t>
            </a:fld>
            <a:endParaRPr lang="ru-RU" dirty="0">
              <a:latin typeface="Cambria" pitchFamily="18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0" cstate="print"/>
          <a:srcRect l="40074"/>
          <a:stretch>
            <a:fillRect/>
          </a:stretch>
        </p:blipFill>
        <p:spPr bwMode="auto">
          <a:xfrm>
            <a:off x="8945563" y="4803775"/>
            <a:ext cx="198437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077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2779031" y="457994"/>
            <a:ext cx="6149349" cy="4598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691680" y="3334315"/>
            <a:ext cx="2275832" cy="1777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228582" y="3579862"/>
            <a:ext cx="1707544" cy="1450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88" name="Прямоугольник 87"/>
          <p:cNvSpPr/>
          <p:nvPr/>
        </p:nvSpPr>
        <p:spPr>
          <a:xfrm>
            <a:off x="119064" y="3300164"/>
            <a:ext cx="8917433" cy="279698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5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5576" y="51471"/>
            <a:ext cx="672009" cy="538934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7"/>
            <a:ext cx="2697956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r>
              <a:rPr lang="ru-RU" altLang="ru-RU" sz="12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1"/>
            <a:ext cx="1440160" cy="2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r>
              <a:rPr lang="en-US" altLang="ru-RU" sz="11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61413" y="617379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13</a:t>
            </a:r>
          </a:p>
        </p:txBody>
      </p:sp>
      <p:sp>
        <p:nvSpPr>
          <p:cNvPr id="26" name="TextBox 15"/>
          <p:cNvSpPr txBox="1">
            <a:spLocks noChangeArrowheads="1"/>
          </p:cNvSpPr>
          <p:nvPr/>
        </p:nvSpPr>
        <p:spPr bwMode="auto">
          <a:xfrm>
            <a:off x="3128228" y="-17885"/>
            <a:ext cx="601216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Итоги предоставления целевых межбюджетных трансфертов под фактическую потребность в 2018 году</a:t>
            </a:r>
            <a:endParaRPr lang="ru-RU" sz="1600" b="1" kern="0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44295" y="673630"/>
            <a:ext cx="3733538" cy="279698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67544" y="681541"/>
            <a:ext cx="3950490" cy="271787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5848" y="627534"/>
            <a:ext cx="4112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Cambria" pitchFamily="18" charset="0"/>
                <a:cs typeface="Times New Roman" panose="02020603050405020304" pitchFamily="18" charset="0"/>
              </a:rPr>
              <a:t>ФЕДЕРАЛЬНЫЙ БЮДЖЕТ</a:t>
            </a:r>
            <a:endParaRPr lang="ru-RU" sz="1600" b="1" dirty="0">
              <a:solidFill>
                <a:schemeClr val="tx2"/>
              </a:solidFill>
              <a:latin typeface="Cambria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3528" y="1419622"/>
            <a:ext cx="3567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prstClr val="black"/>
                </a:solidFill>
                <a:latin typeface="Cambria" pitchFamily="18" charset="0"/>
              </a:rPr>
              <a:t>Передано</a:t>
            </a:r>
            <a:r>
              <a:rPr lang="ru-RU" sz="11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ru-RU" sz="1100" b="1" dirty="0">
                <a:solidFill>
                  <a:schemeClr val="accent2"/>
                </a:solidFill>
                <a:latin typeface="Cambria" pitchFamily="18" charset="0"/>
              </a:rPr>
              <a:t>65 </a:t>
            </a:r>
            <a:r>
              <a:rPr lang="ru-RU" sz="1000" b="1" dirty="0">
                <a:solidFill>
                  <a:prstClr val="black"/>
                </a:solidFill>
                <a:latin typeface="Cambria" panose="02040503050406030204" pitchFamily="18" charset="0"/>
              </a:rPr>
              <a:t>полномочий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3528" y="987574"/>
            <a:ext cx="432049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solidFill>
                  <a:prstClr val="black"/>
                </a:solidFill>
                <a:latin typeface="Cambria" pitchFamily="18" charset="0"/>
              </a:rPr>
              <a:t>Заключено </a:t>
            </a:r>
            <a:r>
              <a:rPr lang="ru-RU" sz="1100" b="1" dirty="0">
                <a:solidFill>
                  <a:schemeClr val="accent2"/>
                </a:solidFill>
                <a:latin typeface="Cambria" pitchFamily="18" charset="0"/>
              </a:rPr>
              <a:t>45 </a:t>
            </a:r>
            <a:r>
              <a:rPr lang="ru-RU" sz="1000" b="1" dirty="0">
                <a:solidFill>
                  <a:prstClr val="black"/>
                </a:solidFill>
                <a:latin typeface="Cambria" panose="02040503050406030204" pitchFamily="18" charset="0"/>
              </a:rPr>
              <a:t>соглашений на перечисление субсидий и иных межбюджетных трансфертов в краевой бюджет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5055" y="1635646"/>
            <a:ext cx="435465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solidFill>
                  <a:prstClr val="black"/>
                </a:solidFill>
                <a:latin typeface="Cambria" pitchFamily="18" charset="0"/>
              </a:rPr>
              <a:t>Осуществлено </a:t>
            </a:r>
            <a:r>
              <a:rPr lang="ru-RU" sz="1100" b="1" dirty="0">
                <a:solidFill>
                  <a:schemeClr val="accent2"/>
                </a:solidFill>
                <a:latin typeface="Cambria" pitchFamily="18" charset="0"/>
              </a:rPr>
              <a:t>39</a:t>
            </a:r>
            <a:r>
              <a:rPr lang="ru-RU" sz="1000" b="1" dirty="0">
                <a:solidFill>
                  <a:prstClr val="black"/>
                </a:solidFill>
                <a:latin typeface="Cambria" panose="02040503050406030204" pitchFamily="18" charset="0"/>
              </a:rPr>
              <a:t> корректировок сумм софинансирования в целях соблюдения </a:t>
            </a:r>
            <a:r>
              <a:rPr lang="ru-RU" sz="1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условий уровня софинансирования</a:t>
            </a:r>
            <a:r>
              <a:rPr lang="ru-RU" sz="1000" b="1" dirty="0">
                <a:solidFill>
                  <a:prstClr val="black"/>
                </a:solidFill>
                <a:latin typeface="Cambria" panose="02040503050406030204" pitchFamily="18" charset="0"/>
              </a:rPr>
              <a:t>, установленного </a:t>
            </a:r>
            <a:r>
              <a:rPr lang="ru-RU" sz="1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соглашением</a:t>
            </a:r>
            <a:endParaRPr lang="ru-RU" sz="1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58388" y="1061761"/>
            <a:ext cx="3899425" cy="423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prstClr val="black"/>
                </a:solidFill>
                <a:latin typeface="Cambria" pitchFamily="18" charset="0"/>
              </a:rPr>
              <a:t>Передано </a:t>
            </a:r>
            <a:r>
              <a:rPr lang="ru-RU" sz="1100" b="1" dirty="0">
                <a:solidFill>
                  <a:schemeClr val="accent2"/>
                </a:solidFill>
                <a:latin typeface="Cambria" pitchFamily="18" charset="0"/>
              </a:rPr>
              <a:t>97</a:t>
            </a:r>
            <a:r>
              <a:rPr lang="ru-RU" sz="1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ru-RU" sz="1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полномочий </a:t>
            </a:r>
          </a:p>
          <a:p>
            <a:r>
              <a:rPr lang="ru-RU" sz="1050" b="1" dirty="0" smtClean="0">
                <a:solidFill>
                  <a:schemeClr val="accent2"/>
                </a:solidFill>
                <a:latin typeface="Cambria" pitchFamily="18" charset="0"/>
              </a:rPr>
              <a:t>(30</a:t>
            </a:r>
            <a:r>
              <a:rPr lang="ru-RU" sz="9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ru-RU" sz="900" b="1" dirty="0">
                <a:solidFill>
                  <a:prstClr val="black"/>
                </a:solidFill>
                <a:latin typeface="Cambria" panose="02040503050406030204" pitchFamily="18" charset="0"/>
              </a:rPr>
              <a:t>полномочий  с использованием «сквозного механизма</a:t>
            </a:r>
            <a:r>
              <a:rPr lang="ru-RU" sz="9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»)</a:t>
            </a:r>
            <a:endParaRPr lang="ru-RU" sz="9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58389" y="1515483"/>
            <a:ext cx="395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b="1" dirty="0">
                <a:solidFill>
                  <a:prstClr val="black"/>
                </a:solidFill>
                <a:latin typeface="Cambria" pitchFamily="18" charset="0"/>
              </a:rPr>
              <a:t>Заключение соглашений на предоставление субсидий </a:t>
            </a:r>
            <a:r>
              <a:rPr lang="ru-RU" sz="9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бюджетам муниципальных образований по форме</a:t>
            </a:r>
            <a:r>
              <a:rPr lang="ru-RU" sz="900" b="1" dirty="0">
                <a:solidFill>
                  <a:prstClr val="black"/>
                </a:solidFill>
                <a:latin typeface="Cambria" panose="02040503050406030204" pitchFamily="18" charset="0"/>
              </a:rPr>
              <a:t>, утвержденной Приказом Минфина </a:t>
            </a:r>
            <a:r>
              <a:rPr lang="ru-RU" sz="9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России от 13.12.2017 № 232н </a:t>
            </a:r>
            <a:r>
              <a:rPr lang="ru-RU" sz="900" b="1" dirty="0">
                <a:solidFill>
                  <a:prstClr val="black"/>
                </a:solidFill>
                <a:latin typeface="Cambria" panose="02040503050406030204" pitchFamily="18" charset="0"/>
              </a:rPr>
              <a:t>в системе «Электронный бюджет»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46767" y="2202383"/>
            <a:ext cx="39175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solidFill>
                  <a:prstClr val="black"/>
                </a:solidFill>
                <a:latin typeface="Cambria" pitchFamily="18" charset="0"/>
              </a:rPr>
              <a:t>Перечисление субсидий под фактическую </a:t>
            </a:r>
            <a:r>
              <a:rPr lang="ru-RU" sz="1000" b="1" dirty="0" smtClean="0">
                <a:solidFill>
                  <a:prstClr val="black"/>
                </a:solidFill>
                <a:latin typeface="Cambria" pitchFamily="18" charset="0"/>
              </a:rPr>
              <a:t>потребность </a:t>
            </a:r>
            <a:r>
              <a:rPr lang="ru-RU" sz="1000" b="1" dirty="0">
                <a:solidFill>
                  <a:prstClr val="black"/>
                </a:solidFill>
                <a:latin typeface="Cambria" pitchFamily="18" charset="0"/>
              </a:rPr>
              <a:t>в соответствии с уровнем </a:t>
            </a:r>
            <a:r>
              <a:rPr lang="ru-RU" sz="1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софинансирования, установленным Соглашениями</a:t>
            </a:r>
            <a:endParaRPr lang="ru-RU" sz="1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4964" y="2229669"/>
            <a:ext cx="43849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 smtClean="0">
                <a:solidFill>
                  <a:prstClr val="black"/>
                </a:solidFill>
                <a:latin typeface="Cambria" pitchFamily="18" charset="0"/>
              </a:rPr>
              <a:t>Произведено </a:t>
            </a:r>
            <a:r>
              <a:rPr lang="ru-RU" sz="1000" b="1" dirty="0">
                <a:solidFill>
                  <a:prstClr val="black"/>
                </a:solidFill>
                <a:latin typeface="Cambria" panose="02040503050406030204" pitchFamily="18" charset="0"/>
              </a:rPr>
              <a:t>возмещение расходов </a:t>
            </a:r>
            <a:r>
              <a:rPr lang="ru-RU" sz="1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краевого бюджета, осуществленных </a:t>
            </a:r>
            <a:r>
              <a:rPr lang="ru-RU" sz="1000" b="1" dirty="0">
                <a:solidFill>
                  <a:prstClr val="black"/>
                </a:solidFill>
                <a:latin typeface="Cambria" panose="02040503050406030204" pitchFamily="18" charset="0"/>
              </a:rPr>
              <a:t>до заключения </a:t>
            </a:r>
            <a:r>
              <a:rPr lang="ru-RU" sz="1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соглашения, </a:t>
            </a:r>
            <a:r>
              <a:rPr lang="ru-RU" sz="1000" b="1" dirty="0">
                <a:solidFill>
                  <a:prstClr val="black"/>
                </a:solidFill>
                <a:latin typeface="Cambria" panose="02040503050406030204" pitchFamily="18" charset="0"/>
              </a:rPr>
              <a:t>в соответствии с приказом Минфина </a:t>
            </a:r>
            <a:r>
              <a:rPr lang="ru-RU" sz="1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России </a:t>
            </a:r>
            <a:r>
              <a:rPr lang="ru-RU" sz="1000" b="1" dirty="0">
                <a:solidFill>
                  <a:prstClr val="black"/>
                </a:solidFill>
                <a:latin typeface="Cambria" panose="02040503050406030204" pitchFamily="18" charset="0"/>
              </a:rPr>
              <a:t>от 13.12.2017 </a:t>
            </a:r>
            <a:r>
              <a:rPr lang="ru-RU" sz="1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№ 231н </a:t>
            </a:r>
            <a:endParaRPr lang="ru-RU" sz="1400" dirty="0">
              <a:latin typeface="Cambria" pitchFamily="18" charset="0"/>
            </a:endParaRPr>
          </a:p>
        </p:txBody>
      </p:sp>
      <p:pic>
        <p:nvPicPr>
          <p:cNvPr id="37" name="Рисунок 36" descr="Вырезка экрана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09" y="3645230"/>
            <a:ext cx="1184082" cy="124213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9" name="Picture 3" descr="C:\Users\smyslova\Desktop\новая презентация\no-translate-detected_318-62517.jp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087154" y="3975602"/>
            <a:ext cx="1150953" cy="684380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3967513" y="3552581"/>
            <a:ext cx="1390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Cambria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475656" y="3795886"/>
            <a:ext cx="23426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latin typeface="Cambria" pitchFamily="18" charset="0"/>
                <a:ea typeface="Calibri"/>
              </a:rPr>
              <a:t>Осуществлять </a:t>
            </a:r>
            <a:r>
              <a:rPr lang="ru-RU" sz="1000" b="1" dirty="0" smtClean="0">
                <a:latin typeface="Cambria" pitchFamily="18" charset="0"/>
                <a:ea typeface="Calibri"/>
              </a:rPr>
              <a:t>корректировку сумм софинансирования </a:t>
            </a:r>
            <a:r>
              <a:rPr lang="ru-RU" sz="1000" b="1" dirty="0">
                <a:latin typeface="Cambria" pitchFamily="18" charset="0"/>
                <a:ea typeface="Calibri"/>
              </a:rPr>
              <a:t>только после завершения в полном </a:t>
            </a:r>
          </a:p>
          <a:p>
            <a:pPr algn="ctr"/>
            <a:r>
              <a:rPr lang="ru-RU" sz="1000" b="1" dirty="0" smtClean="0">
                <a:latin typeface="Cambria" pitchFamily="18" charset="0"/>
                <a:ea typeface="Calibri"/>
              </a:rPr>
              <a:t>объеме </a:t>
            </a:r>
            <a:r>
              <a:rPr lang="ru-RU" sz="1000" b="1" dirty="0">
                <a:latin typeface="Cambria" pitchFamily="18" charset="0"/>
                <a:ea typeface="Calibri"/>
              </a:rPr>
              <a:t>всех операций по соглашению</a:t>
            </a:r>
          </a:p>
        </p:txBody>
      </p:sp>
      <p:pic>
        <p:nvPicPr>
          <p:cNvPr id="44" name="Рисунок 43" descr="Вырезка экрана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127" y="3645231"/>
            <a:ext cx="1019143" cy="99305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5" name="Рисунок 44" descr="Вырезка экрана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119" y="3748788"/>
            <a:ext cx="1224136" cy="119922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0" name="TextBox 49"/>
          <p:cNvSpPr txBox="1"/>
          <p:nvPr/>
        </p:nvSpPr>
        <p:spPr>
          <a:xfrm>
            <a:off x="5541764" y="3867894"/>
            <a:ext cx="1262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latin typeface="Cambria" pitchFamily="18" charset="0"/>
                <a:ea typeface="Calibri"/>
              </a:rPr>
              <a:t>Внесение изменений в Приказ </a:t>
            </a:r>
            <a:r>
              <a:rPr lang="ru-RU" sz="1000" b="1" dirty="0" smtClean="0">
                <a:latin typeface="Cambria" pitchFamily="18" charset="0"/>
                <a:ea typeface="Calibri"/>
              </a:rPr>
              <a:t>ФК от 30.11.2017 </a:t>
            </a:r>
            <a:r>
              <a:rPr lang="ru-RU" sz="1000" b="1" dirty="0">
                <a:latin typeface="Cambria" pitchFamily="18" charset="0"/>
                <a:ea typeface="Calibri"/>
              </a:rPr>
              <a:t>№ 32н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3538" y="1031152"/>
            <a:ext cx="4589090" cy="179868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latin typeface="Cambria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932040" y="1031154"/>
            <a:ext cx="4143938" cy="179867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82" name="Скругленный прямоугольник 4"/>
          <p:cNvSpPr/>
          <p:nvPr/>
        </p:nvSpPr>
        <p:spPr>
          <a:xfrm>
            <a:off x="611560" y="2871851"/>
            <a:ext cx="8430298" cy="38848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txBody>
          <a:bodyPr spcFirstLastPara="0" vert="horz" wrap="square" lIns="38099" tIns="38099" rIns="38099" bIns="38099" numCol="1" spcCol="1270" anchor="ctr" anchorCtr="0">
            <a:noAutofit/>
          </a:bodyPr>
          <a:lstStyle/>
          <a:p>
            <a:pPr algn="just" defTabSz="44448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Cambria" pitchFamily="18" charset="0"/>
              </a:rPr>
              <a:t>Приказом Минфина России от 12.12.2017 № 223н </a:t>
            </a:r>
            <a:r>
              <a:rPr lang="ru-RU" sz="1100" b="1" dirty="0">
                <a:solidFill>
                  <a:prstClr val="black"/>
                </a:solidFill>
                <a:latin typeface="Cambria" panose="02040503050406030204" pitchFamily="18" charset="0"/>
              </a:rPr>
              <a:t>установлен единый порядок санкционирования расходов, оплата которых осуществляется за счет субсидий, предоставленных из ФБ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03558" y="3280811"/>
            <a:ext cx="8880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Cambria" pitchFamily="18" charset="0"/>
                <a:cs typeface="Times New Roman" panose="02020603050405020304" pitchFamily="18" charset="0"/>
              </a:rPr>
              <a:t>ПРЕДЛОЖЕНИЯ  УФК ПО АЛТАЙСКОМУ КРАЮ ПО ВНЕСЕНИЮ ИЗМЕНЕНИЙ В ПРИКАЗ ФК № 32н</a:t>
            </a:r>
            <a:endParaRPr lang="ru-RU" sz="1400" b="1" dirty="0">
              <a:solidFill>
                <a:schemeClr val="tx2"/>
              </a:solidFill>
              <a:latin typeface="Cambria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Номер слайда 2"/>
          <p:cNvSpPr txBox="1">
            <a:spLocks/>
          </p:cNvSpPr>
          <p:nvPr/>
        </p:nvSpPr>
        <p:spPr>
          <a:xfrm>
            <a:off x="8748257" y="4890194"/>
            <a:ext cx="360247" cy="273844"/>
          </a:xfrm>
          <a:prstGeom prst="rect">
            <a:avLst/>
          </a:prstGeom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defTabSz="912813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itchFamily="34" charset="0"/>
                <a:ea typeface="+mn-ea"/>
                <a:cs typeface="+mn-cs"/>
              </a:defRPr>
            </a:lvl1pPr>
            <a:lvl2pPr marL="4556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28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00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72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7EA9584-6FC9-446B-89E9-C9D48C4D1663}" type="slidenum">
              <a:rPr lang="ru-RU" smtClean="0">
                <a:latin typeface="Cambria" pitchFamily="18" charset="0"/>
              </a:rPr>
              <a:pPr>
                <a:defRPr/>
              </a:pPr>
              <a:t>7</a:t>
            </a:fld>
            <a:endParaRPr lang="ru-RU" dirty="0">
              <a:latin typeface="Cambria" pitchFamily="18" charset="0"/>
            </a:endParaRPr>
          </a:p>
        </p:txBody>
      </p:sp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11" cstate="print"/>
          <a:srcRect l="40074"/>
          <a:stretch>
            <a:fillRect/>
          </a:stretch>
        </p:blipFill>
        <p:spPr bwMode="auto">
          <a:xfrm>
            <a:off x="8945563" y="4803775"/>
            <a:ext cx="198437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215899" y="644862"/>
            <a:ext cx="20558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Cambria" pitchFamily="18" charset="0"/>
                <a:cs typeface="Times New Roman" panose="02020603050405020304" pitchFamily="18" charset="0"/>
              </a:rPr>
              <a:t>КРАЕВОЙ БЮДЖЕТ</a:t>
            </a:r>
            <a:endParaRPr lang="ru-RU" sz="1600" b="1" dirty="0">
              <a:solidFill>
                <a:schemeClr val="tx2"/>
              </a:solidFill>
              <a:latin typeface="Cambria" pitchFamily="18" charset="0"/>
              <a:cs typeface="Times New Roman" panose="02020603050405020304" pitchFamily="18" charset="0"/>
            </a:endParaRPr>
          </a:p>
        </p:txBody>
      </p:sp>
      <p:pic>
        <p:nvPicPr>
          <p:cNvPr id="48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688" y="1574164"/>
            <a:ext cx="270089" cy="1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752" y="1193652"/>
            <a:ext cx="270089" cy="1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752" y="2264656"/>
            <a:ext cx="270089" cy="1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31590"/>
            <a:ext cx="270089" cy="1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83" y="1536342"/>
            <a:ext cx="270089" cy="1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2" y="1790188"/>
            <a:ext cx="270089" cy="1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2" y="2338956"/>
            <a:ext cx="270089" cy="1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Рисунок 167" descr="9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9406" y="2762089"/>
            <a:ext cx="649288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51150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5" descr="подложка для титульника_1.jpg"/>
          <p:cNvPicPr>
            <a:picLocks noChangeAspect="1"/>
          </p:cNvPicPr>
          <p:nvPr/>
        </p:nvPicPr>
        <p:blipFill>
          <a:blip r:embed="rId3" cstate="print"/>
          <a:srcRect l="38188"/>
          <a:stretch>
            <a:fillRect/>
          </a:stretch>
        </p:blipFill>
        <p:spPr bwMode="auto">
          <a:xfrm>
            <a:off x="2916814" y="457993"/>
            <a:ext cx="6149349" cy="4598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5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576" y="51471"/>
            <a:ext cx="672009" cy="538934"/>
          </a:xfrm>
          <a:prstGeom prst="rect">
            <a:avLst/>
          </a:prstGeom>
          <a:noFill/>
        </p:spPr>
      </p:pic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827584" y="123477"/>
            <a:ext cx="2697956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r>
              <a:rPr lang="ru-RU" altLang="ru-RU" sz="12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827584" y="411511"/>
            <a:ext cx="1440160" cy="2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r>
              <a:rPr lang="en-US" altLang="ru-RU" sz="11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22" name="TextBox 15"/>
          <p:cNvSpPr txBox="1">
            <a:spLocks noChangeArrowheads="1"/>
          </p:cNvSpPr>
          <p:nvPr/>
        </p:nvSpPr>
        <p:spPr bwMode="auto">
          <a:xfrm>
            <a:off x="3128228" y="-17885"/>
            <a:ext cx="601216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Предоставление целевых межбюджетных трансфертов под фактическую потребность в 2019 году</a:t>
            </a:r>
            <a:endParaRPr lang="ru-RU" sz="1600" b="1" kern="0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091901" y="617867"/>
            <a:ext cx="3785932" cy="24372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67544" y="625777"/>
            <a:ext cx="3950490" cy="23581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23387" y="590405"/>
            <a:ext cx="375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</a:t>
            </a:r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1733" y="590405"/>
            <a:ext cx="4112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БЮДЖЕТ</a:t>
            </a:r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3470" y="849796"/>
            <a:ext cx="355991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prstClr val="black"/>
                </a:solidFill>
                <a:latin typeface="Cambria" pitchFamily="18" charset="0"/>
              </a:rPr>
              <a:t>Передано </a:t>
            </a:r>
            <a:r>
              <a:rPr lang="ru-RU" sz="1300" b="1" dirty="0">
                <a:solidFill>
                  <a:schemeClr val="accent2"/>
                </a:solidFill>
                <a:latin typeface="Cambria" pitchFamily="18" charset="0"/>
              </a:rPr>
              <a:t>73 </a:t>
            </a:r>
            <a:r>
              <a:rPr lang="ru-RU" sz="1100" b="1" dirty="0">
                <a:solidFill>
                  <a:prstClr val="black"/>
                </a:solidFill>
                <a:latin typeface="Cambria" panose="02040503050406030204" pitchFamily="18" charset="0"/>
              </a:rPr>
              <a:t>полномочия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2743" y="1045934"/>
            <a:ext cx="4143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>
                <a:solidFill>
                  <a:prstClr val="black"/>
                </a:solidFill>
                <a:latin typeface="Cambria" pitchFamily="18" charset="0"/>
              </a:rPr>
              <a:t>Заключено </a:t>
            </a:r>
            <a:r>
              <a:rPr lang="ru-RU" sz="1300" b="1" dirty="0">
                <a:solidFill>
                  <a:schemeClr val="accent2"/>
                </a:solidFill>
                <a:latin typeface="Cambria" pitchFamily="18" charset="0"/>
              </a:rPr>
              <a:t>57</a:t>
            </a:r>
            <a:r>
              <a:rPr lang="ru-RU" sz="1100" b="1" dirty="0">
                <a:solidFill>
                  <a:prstClr val="black"/>
                </a:solidFill>
                <a:latin typeface="Cambria" panose="02040503050406030204" pitchFamily="18" charset="0"/>
              </a:rPr>
              <a:t> соглашений на перечисление субсидий и иных межбюджетных трансфертов в краевой бюджет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86578" y="864030"/>
            <a:ext cx="378473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prstClr val="black"/>
                </a:solidFill>
                <a:latin typeface="Cambria" pitchFamily="18" charset="0"/>
              </a:rPr>
              <a:t>Передано </a:t>
            </a:r>
            <a:r>
              <a:rPr lang="ru-RU" sz="1300" b="1" dirty="0">
                <a:solidFill>
                  <a:schemeClr val="accent2"/>
                </a:solidFill>
                <a:latin typeface="Cambria" pitchFamily="18" charset="0"/>
              </a:rPr>
              <a:t>87</a:t>
            </a:r>
            <a:r>
              <a:rPr lang="ru-RU" sz="1100" b="1" dirty="0">
                <a:solidFill>
                  <a:prstClr val="black"/>
                </a:solidFill>
                <a:latin typeface="Cambria" panose="02040503050406030204" pitchFamily="18" charset="0"/>
              </a:rPr>
              <a:t> полномочий</a:t>
            </a:r>
          </a:p>
          <a:p>
            <a:pPr algn="just"/>
            <a:r>
              <a:rPr lang="ru-RU" sz="1300" b="1" dirty="0">
                <a:solidFill>
                  <a:schemeClr val="accent2"/>
                </a:solidFill>
                <a:latin typeface="Cambria" pitchFamily="18" charset="0"/>
              </a:rPr>
              <a:t>27</a:t>
            </a:r>
            <a:r>
              <a:rPr lang="ru-RU" sz="1100" b="1" dirty="0">
                <a:solidFill>
                  <a:prstClr val="black"/>
                </a:solidFill>
                <a:latin typeface="Cambria" panose="02040503050406030204" pitchFamily="18" charset="0"/>
              </a:rPr>
              <a:t> полномочий  с использованием «сквозного механизма»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97455" y="892994"/>
            <a:ext cx="4465173" cy="594066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949000" y="891867"/>
            <a:ext cx="4052888" cy="57359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pic>
        <p:nvPicPr>
          <p:cNvPr id="32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807" y="939740"/>
            <a:ext cx="270089" cy="1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64" y="924808"/>
            <a:ext cx="270089" cy="1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D:\Go\2011\20110530_Сбербанк\Презентация\Материалы\Basic_set_Png\Basic_set_Png\tick_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39" y="1144587"/>
            <a:ext cx="270089" cy="1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Рисунок 35" descr="Вырезка экрана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8" y="3241964"/>
            <a:ext cx="8781547" cy="1133603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2802058" y="1535938"/>
            <a:ext cx="4094357" cy="21358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460251" y="1476855"/>
            <a:ext cx="4436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Cambria" pitchFamily="18" charset="0"/>
                <a:cs typeface="Times New Roman" panose="02020603050405020304" pitchFamily="18" charset="0"/>
              </a:rPr>
              <a:t>Новации 2019 года</a:t>
            </a:r>
            <a:endParaRPr lang="ru-RU" sz="1600" b="1" dirty="0">
              <a:solidFill>
                <a:schemeClr val="tx2"/>
              </a:solidFill>
              <a:latin typeface="Cambria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6715" y="2726882"/>
            <a:ext cx="87378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000" b="1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в </a:t>
            </a:r>
            <a:r>
              <a:rPr lang="ru-RU" sz="1000" b="1" dirty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ГИИС «Электронный бюджет» подтверждена потребность в неиспользованных на 1 января 2019 года бюджетных ассигнованиях для оплаты государственных (муниципальных) контрактов на поставку товаров, выполнения работ, оказания услуг, подлежащих оплате в 2018 году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49393" y="2372827"/>
            <a:ext cx="8773455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b="1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 на </a:t>
            </a:r>
            <a:r>
              <a:rPr lang="ru-RU" sz="1000" b="1" dirty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лицевых счетах по переданным полномочиям </a:t>
            </a:r>
            <a:r>
              <a:rPr lang="ru-RU" sz="1000" b="1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осуществлена </a:t>
            </a:r>
            <a:r>
              <a:rPr lang="ru-RU" sz="1000" b="1" dirty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автоматическая перерегистрация неисполненных бюджетных </a:t>
            </a:r>
            <a:r>
              <a:rPr lang="ru-RU" sz="1000" b="1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обязательств, </a:t>
            </a:r>
            <a:r>
              <a:rPr lang="ru-RU" sz="1000" b="1" dirty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поставленных на учет на основании Соглашений о предоставлении межбюджетных трансфертов </a:t>
            </a:r>
            <a:r>
              <a:rPr lang="ru-RU" sz="1000" b="1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в краевой бюджет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73469" y="1759624"/>
            <a:ext cx="856302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b="1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Пунктом 3 </a:t>
            </a:r>
            <a:r>
              <a:rPr lang="ru-RU" sz="1050" b="1" dirty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Постановления Правительства РФ «Об </a:t>
            </a:r>
            <a:r>
              <a:rPr lang="ru-RU" sz="1050" b="1" dirty="0">
                <a:solidFill>
                  <a:schemeClr val="accent2"/>
                </a:solidFill>
                <a:latin typeface="Cambria" pitchFamily="18" charset="0"/>
                <a:cs typeface="Times New Roman" panose="02020603050405020304" pitchFamily="18" charset="0"/>
              </a:rPr>
              <a:t>особенностях реализации </a:t>
            </a:r>
            <a:r>
              <a:rPr lang="ru-RU" sz="1050" b="1" dirty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050" b="1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закона </a:t>
            </a:r>
            <a:r>
              <a:rPr lang="ru-RU" sz="1050" b="1" dirty="0" smtClean="0">
                <a:solidFill>
                  <a:schemeClr val="accent2"/>
                </a:solidFill>
                <a:latin typeface="Cambria" pitchFamily="18" charset="0"/>
                <a:cs typeface="Times New Roman" panose="02020603050405020304" pitchFamily="18" charset="0"/>
              </a:rPr>
              <a:t>«О </a:t>
            </a:r>
            <a:r>
              <a:rPr lang="ru-RU" sz="1050" b="1" dirty="0">
                <a:solidFill>
                  <a:schemeClr val="accent2"/>
                </a:solidFill>
                <a:latin typeface="Cambria" pitchFamily="18" charset="0"/>
                <a:cs typeface="Times New Roman" panose="02020603050405020304" pitchFamily="18" charset="0"/>
              </a:rPr>
              <a:t>федеральном бюджете на 2019 год….»  </a:t>
            </a:r>
            <a:r>
              <a:rPr lang="ru-RU" sz="1050" b="1" dirty="0" smtClean="0">
                <a:solidFill>
                  <a:schemeClr val="accent2"/>
                </a:solidFill>
                <a:latin typeface="Cambria" pitchFamily="18" charset="0"/>
                <a:cs typeface="Times New Roman" panose="02020603050405020304" pitchFamily="18" charset="0"/>
              </a:rPr>
              <a:t>предусмотрена </a:t>
            </a:r>
            <a:r>
              <a:rPr lang="ru-RU" sz="1050" b="1" dirty="0">
                <a:solidFill>
                  <a:schemeClr val="accent2"/>
                </a:solidFill>
                <a:latin typeface="Cambria" pitchFamily="18" charset="0"/>
                <a:cs typeface="Times New Roman" panose="02020603050405020304" pitchFamily="18" charset="0"/>
              </a:rPr>
              <a:t>возможность увеличения бюджетных ассигнований на предоставление бюджетам субъектов РФ субсидий и иных межбюджетных трансфертов в объеме, не превышающем остатка </a:t>
            </a:r>
            <a:r>
              <a:rPr lang="ru-RU" sz="1050" b="1" dirty="0" smtClean="0">
                <a:solidFill>
                  <a:schemeClr val="accent2"/>
                </a:solidFill>
                <a:latin typeface="Cambria" pitchFamily="18" charset="0"/>
                <a:cs typeface="Times New Roman" panose="02020603050405020304" pitchFamily="18" charset="0"/>
              </a:rPr>
              <a:t>неиспользованных </a:t>
            </a:r>
            <a:r>
              <a:rPr lang="ru-RU" sz="1050" b="1" dirty="0">
                <a:solidFill>
                  <a:schemeClr val="accent2"/>
                </a:solidFill>
                <a:latin typeface="Cambria" pitchFamily="18" charset="0"/>
                <a:cs typeface="Times New Roman" panose="02020603050405020304" pitchFamily="18" charset="0"/>
              </a:rPr>
              <a:t>ассигнований 2018 </a:t>
            </a:r>
            <a:r>
              <a:rPr lang="ru-RU" sz="1050" b="1" dirty="0" smtClean="0">
                <a:solidFill>
                  <a:schemeClr val="accent2"/>
                </a:solidFill>
                <a:latin typeface="Cambria" pitchFamily="18" charset="0"/>
                <a:cs typeface="Times New Roman" panose="02020603050405020304" pitchFamily="18" charset="0"/>
              </a:rPr>
              <a:t>года:</a:t>
            </a:r>
            <a:endParaRPr lang="ru-RU" sz="1050" b="1" dirty="0">
              <a:solidFill>
                <a:schemeClr val="accent2"/>
              </a:solidFill>
              <a:latin typeface="Cambria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20386" y="4584855"/>
            <a:ext cx="815607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rgbClr val="C00000"/>
                </a:solidFill>
                <a:latin typeface="Cambria" pitchFamily="18" charset="0"/>
                <a:cs typeface="Times New Roman" panose="02020603050405020304" pitchFamily="18" charset="0"/>
              </a:rPr>
              <a:t>Приказом Минфина России от </a:t>
            </a:r>
            <a:r>
              <a:rPr lang="ru-RU" sz="1200" b="1" dirty="0">
                <a:solidFill>
                  <a:srgbClr val="C00000"/>
                </a:solidFill>
                <a:latin typeface="Cambria" pitchFamily="18" charset="0"/>
                <a:cs typeface="Times New Roman" panose="02020603050405020304" pitchFamily="18" charset="0"/>
              </a:rPr>
              <a:t>10.01.2019 </a:t>
            </a:r>
            <a:r>
              <a:rPr lang="ru-RU" sz="1200" b="1" dirty="0" smtClean="0">
                <a:solidFill>
                  <a:srgbClr val="C00000"/>
                </a:solidFill>
                <a:latin typeface="Cambria" pitchFamily="18" charset="0"/>
                <a:cs typeface="Times New Roman" panose="02020603050405020304" pitchFamily="18" charset="0"/>
              </a:rPr>
              <a:t>№ 5н </a:t>
            </a:r>
            <a:r>
              <a:rPr lang="ru-RU" sz="1200" b="1" dirty="0">
                <a:solidFill>
                  <a:srgbClr val="C00000"/>
                </a:solidFill>
                <a:latin typeface="Cambria" pitchFamily="18" charset="0"/>
                <a:cs typeface="Times New Roman" panose="02020603050405020304" pitchFamily="18" charset="0"/>
              </a:rPr>
              <a:t>установлен единый порядок санкционирования </a:t>
            </a:r>
            <a:r>
              <a:rPr lang="ru-RU" sz="1200" b="1" dirty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расходов, оплата которых осуществляется </a:t>
            </a:r>
            <a:r>
              <a:rPr lang="ru-RU" sz="1200" b="1" dirty="0">
                <a:solidFill>
                  <a:srgbClr val="C00000"/>
                </a:solidFill>
                <a:latin typeface="Cambria" pitchFamily="18" charset="0"/>
                <a:cs typeface="Times New Roman" panose="02020603050405020304" pitchFamily="18" charset="0"/>
              </a:rPr>
              <a:t>за счет иных межбюджетных трансфертов, предоставленных из ФБ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3380" y="1783195"/>
            <a:ext cx="8814043" cy="261291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421" y="4572539"/>
            <a:ext cx="8536043" cy="4593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7927" y="1772838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Cambria" pitchFamily="18" charset="0"/>
              </a:rPr>
              <a:t>I</a:t>
            </a:r>
            <a:r>
              <a:rPr lang="ru-RU" sz="2000" b="1" dirty="0" smtClean="0">
                <a:solidFill>
                  <a:srgbClr val="C00000"/>
                </a:solidFill>
                <a:latin typeface="Cambria" pitchFamily="18" charset="0"/>
              </a:rPr>
              <a:t>.</a:t>
            </a:r>
            <a:endParaRPr lang="ru-RU" sz="20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4906" y="4532583"/>
            <a:ext cx="423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Cambria" pitchFamily="18" charset="0"/>
              </a:rPr>
              <a:t>II</a:t>
            </a:r>
            <a:r>
              <a:rPr lang="ru-RU" sz="2000" b="1" dirty="0" smtClean="0">
                <a:solidFill>
                  <a:srgbClr val="C00000"/>
                </a:solidFill>
                <a:latin typeface="Cambria" pitchFamily="18" charset="0"/>
              </a:rPr>
              <a:t>.</a:t>
            </a:r>
            <a:endParaRPr lang="ru-RU" sz="20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48257" y="4890194"/>
            <a:ext cx="360247" cy="27384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latin typeface="Cambria" pitchFamily="18" charset="0"/>
              </a:rPr>
              <a:pPr>
                <a:defRPr/>
              </a:pPr>
              <a:t>8</a:t>
            </a:fld>
            <a:endParaRPr lang="ru-RU" dirty="0">
              <a:latin typeface="Cambria" pitchFamily="18" charset="0"/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8" cstate="print"/>
          <a:srcRect l="40074"/>
          <a:stretch>
            <a:fillRect/>
          </a:stretch>
        </p:blipFill>
        <p:spPr bwMode="auto">
          <a:xfrm>
            <a:off x="8945563" y="4803775"/>
            <a:ext cx="198437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118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2"/>
          <p:cNvSpPr txBox="1">
            <a:spLocks noChangeArrowheads="1"/>
          </p:cNvSpPr>
          <p:nvPr/>
        </p:nvSpPr>
        <p:spPr bwMode="auto">
          <a:xfrm>
            <a:off x="3059832" y="103585"/>
            <a:ext cx="5833343" cy="58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Обработка решений налоговых органов</a:t>
            </a:r>
            <a:endParaRPr lang="en-US" sz="1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</a:t>
            </a:r>
            <a:r>
              <a:rPr 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соответствии 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 новыми НПА</a:t>
            </a:r>
          </a:p>
        </p:txBody>
      </p:sp>
      <p:sp>
        <p:nvSpPr>
          <p:cNvPr id="2058" name="Rectangle 15"/>
          <p:cNvSpPr>
            <a:spLocks noChangeArrowheads="1"/>
          </p:cNvSpPr>
          <p:nvPr/>
        </p:nvSpPr>
        <p:spPr bwMode="auto">
          <a:xfrm>
            <a:off x="411163" y="704923"/>
            <a:ext cx="4662487" cy="340885"/>
          </a:xfrm>
          <a:prstGeom prst="rect">
            <a:avLst/>
          </a:prstGeom>
          <a:noFill/>
          <a:ln w="12700" algn="ctr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altLang="ru-RU" sz="1200" b="1" dirty="0">
                <a:solidFill>
                  <a:srgbClr val="00449E"/>
                </a:solidFill>
                <a:latin typeface="Arial" charset="0"/>
                <a:cs typeface="Arial" charset="0"/>
              </a:rPr>
              <a:t>Орган Федерального казначейства</a:t>
            </a:r>
          </a:p>
        </p:txBody>
      </p:sp>
      <p:sp>
        <p:nvSpPr>
          <p:cNvPr id="2060" name="Rectangle 15"/>
          <p:cNvSpPr>
            <a:spLocks noChangeArrowheads="1"/>
          </p:cNvSpPr>
          <p:nvPr/>
        </p:nvSpPr>
        <p:spPr bwMode="auto">
          <a:xfrm>
            <a:off x="5292725" y="904366"/>
            <a:ext cx="3600450" cy="3947044"/>
          </a:xfrm>
          <a:prstGeom prst="rect">
            <a:avLst/>
          </a:prstGeom>
          <a:noFill/>
          <a:ln w="12700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ru-RU" altLang="ru-RU" sz="1050" b="1" dirty="0">
                <a:latin typeface="Cambria" pitchFamily="18" charset="0"/>
              </a:rPr>
              <a:t>Новые НПА: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050" b="1" dirty="0">
                <a:latin typeface="Cambria" pitchFamily="18" charset="0"/>
              </a:rPr>
              <a:t>Приказ Федерального казначейства от </a:t>
            </a:r>
            <a:r>
              <a:rPr lang="ru-RU" sz="1050" b="1" dirty="0">
                <a:latin typeface="Cambria" pitchFamily="18" charset="0"/>
              </a:rPr>
              <a:t>14.09.2018 №</a:t>
            </a:r>
            <a:r>
              <a:rPr lang="en-US" sz="1050" b="1" dirty="0">
                <a:latin typeface="Cambria" pitchFamily="18" charset="0"/>
              </a:rPr>
              <a:t> 260</a:t>
            </a:r>
            <a:r>
              <a:rPr lang="ru-RU" sz="1050" b="1" dirty="0">
                <a:latin typeface="Cambria" pitchFamily="18" charset="0"/>
              </a:rPr>
              <a:t> «Об утверждении форм уведомлений по исполнению судебных актов, решений налоговых органов и документов, связанных с их исполнением» (22 Уведомления);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altLang="ru-RU" sz="1050" b="1" dirty="0">
                <a:latin typeface="Cambria" pitchFamily="18" charset="0"/>
              </a:rPr>
              <a:t>Приказ Федерального казначейства от </a:t>
            </a:r>
            <a:r>
              <a:rPr lang="ru-RU" sz="1050" b="1" dirty="0">
                <a:latin typeface="Cambria" pitchFamily="18" charset="0"/>
              </a:rPr>
              <a:t>11.02.2019 №</a:t>
            </a:r>
            <a:r>
              <a:rPr lang="en-US" sz="1050" b="1" dirty="0">
                <a:latin typeface="Cambria" pitchFamily="18" charset="0"/>
              </a:rPr>
              <a:t> </a:t>
            </a:r>
            <a:r>
              <a:rPr lang="ru-RU" sz="1050" b="1" dirty="0">
                <a:latin typeface="Cambria" pitchFamily="18" charset="0"/>
              </a:rPr>
              <a:t>34 «Об утверждении Порядка учета информации по исполнению решений налоговых органов и иных документов, связанных с их исполнением»:</a:t>
            </a:r>
          </a:p>
          <a:p>
            <a:pPr algn="just">
              <a:defRPr/>
            </a:pPr>
            <a:endParaRPr lang="ru-RU" sz="6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defRPr/>
            </a:pPr>
            <a:endParaRPr lang="ru-RU" sz="1050" b="1" dirty="0" smtClean="0">
              <a:solidFill>
                <a:srgbClr val="0033CC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050" b="1" dirty="0" smtClean="0">
                <a:solidFill>
                  <a:srgbClr val="0033CC"/>
                </a:solidFill>
                <a:latin typeface="Cambria" pitchFamily="18" charset="0"/>
              </a:rPr>
              <a:t>Служебная </a:t>
            </a:r>
            <a:r>
              <a:rPr lang="ru-RU" sz="1050" b="1" dirty="0">
                <a:solidFill>
                  <a:srgbClr val="0033CC"/>
                </a:solidFill>
                <a:latin typeface="Cambria" pitchFamily="18" charset="0"/>
              </a:rPr>
              <a:t>записка Управления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33CC"/>
                </a:solidFill>
                <a:latin typeface="Cambria" pitchFamily="18" charset="0"/>
              </a:rPr>
              <a:t>от 22.02.2019 № 17-07-33/3324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33CC"/>
                </a:solidFill>
                <a:latin typeface="Cambria" pitchFamily="18" charset="0"/>
              </a:rPr>
              <a:t>«О применении </a:t>
            </a:r>
            <a:r>
              <a:rPr lang="ru-RU" sz="1050" b="1" dirty="0" smtClean="0">
                <a:solidFill>
                  <a:srgbClr val="0033CC"/>
                </a:solidFill>
                <a:latin typeface="Cambria" pitchFamily="18" charset="0"/>
              </a:rPr>
              <a:t>Порядка </a:t>
            </a:r>
            <a:r>
              <a:rPr lang="ru-RU" sz="1050" b="1" dirty="0">
                <a:solidFill>
                  <a:srgbClr val="0033CC"/>
                </a:solidFill>
                <a:latin typeface="Cambria" pitchFamily="18" charset="0"/>
              </a:rPr>
              <a:t>№ 34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33CC"/>
                </a:solidFill>
                <a:latin typeface="Cambria" pitchFamily="18" charset="0"/>
              </a:rPr>
              <a:t>с 25.02.2019»</a:t>
            </a:r>
          </a:p>
          <a:p>
            <a:pPr algn="ctr">
              <a:defRPr/>
            </a:pPr>
            <a:endParaRPr lang="ru-RU" sz="700" b="1" dirty="0">
              <a:solidFill>
                <a:srgbClr val="0033CC"/>
              </a:solidFill>
              <a:latin typeface="Cambria" pitchFamily="18" charset="0"/>
            </a:endParaRPr>
          </a:p>
          <a:p>
            <a:pPr algn="ctr">
              <a:defRPr/>
            </a:pPr>
            <a:endParaRPr lang="ru-RU" sz="1050" b="1" dirty="0" smtClean="0">
              <a:solidFill>
                <a:srgbClr val="0033CC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050" b="1" dirty="0" smtClean="0">
                <a:solidFill>
                  <a:srgbClr val="0033CC"/>
                </a:solidFill>
                <a:latin typeface="Cambria" pitchFamily="18" charset="0"/>
              </a:rPr>
              <a:t>На форуме </a:t>
            </a:r>
            <a:r>
              <a:rPr lang="ru-RU" sz="1050" b="1" dirty="0">
                <a:solidFill>
                  <a:srgbClr val="0033CC"/>
                </a:solidFill>
                <a:latin typeface="Cambria" pitchFamily="18" charset="0"/>
              </a:rPr>
              <a:t>ППО АСФК создана тема: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33CC"/>
                </a:solidFill>
                <a:latin typeface="Cambria" pitchFamily="18" charset="0"/>
              </a:rPr>
              <a:t>«Вопросы применения </a:t>
            </a:r>
            <a:r>
              <a:rPr lang="ru-RU" sz="1050" b="1" dirty="0" smtClean="0">
                <a:solidFill>
                  <a:srgbClr val="0033CC"/>
                </a:solidFill>
                <a:latin typeface="Cambria" pitchFamily="18" charset="0"/>
              </a:rPr>
              <a:t>Приказа</a:t>
            </a:r>
            <a:endParaRPr lang="ru-RU" sz="1050" b="1" dirty="0">
              <a:solidFill>
                <a:srgbClr val="0033CC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050" b="1" dirty="0">
                <a:solidFill>
                  <a:srgbClr val="0033CC"/>
                </a:solidFill>
                <a:latin typeface="Cambria" pitchFamily="18" charset="0"/>
              </a:rPr>
              <a:t>от 11.02.2019 </a:t>
            </a:r>
            <a:r>
              <a:rPr lang="ru-RU" sz="1050" b="1" dirty="0" smtClean="0">
                <a:solidFill>
                  <a:srgbClr val="0033CC"/>
                </a:solidFill>
                <a:latin typeface="Cambria" pitchFamily="18" charset="0"/>
              </a:rPr>
              <a:t>№ 34</a:t>
            </a:r>
            <a:endParaRPr lang="ru-RU" sz="1050" b="1" dirty="0">
              <a:solidFill>
                <a:srgbClr val="0033CC"/>
              </a:solidFill>
              <a:latin typeface="Cambria" pitchFamily="18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endParaRPr lang="ru-RU" sz="1300" b="1" dirty="0">
              <a:solidFill>
                <a:srgbClr val="FF0000"/>
              </a:solidFill>
              <a:latin typeface="Cambria" pitchFamily="18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endParaRPr lang="en-US" sz="1300" b="1" dirty="0">
              <a:solidFill>
                <a:srgbClr val="FF0000"/>
              </a:solidFill>
              <a:latin typeface="Cambria" pitchFamily="18" charset="0"/>
            </a:endParaRPr>
          </a:p>
          <a:p>
            <a:pPr>
              <a:defRPr/>
            </a:pPr>
            <a:endParaRPr lang="ru-RU" altLang="ru-RU" sz="13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63283" y="2233683"/>
            <a:ext cx="2208212" cy="41076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Передача РНО в Административный Отдел для регистрации в </a:t>
            </a:r>
            <a:r>
              <a:rPr lang="en-US" altLang="ru-RU" sz="800" dirty="0" err="1">
                <a:solidFill>
                  <a:srgbClr val="00449E"/>
                </a:solidFill>
                <a:latin typeface="Arial" charset="0"/>
                <a:cs typeface="Arial" charset="0"/>
              </a:rPr>
              <a:t>Landocs</a:t>
            </a:r>
            <a:endParaRPr lang="ru-RU" sz="800" dirty="0">
              <a:solidFill>
                <a:srgbClr val="00449E"/>
              </a:solidFill>
              <a:latin typeface="Arial" charset="0"/>
              <a:cs typeface="Arial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60295" y="2799655"/>
            <a:ext cx="2195513" cy="456009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Направление РНО </a:t>
            </a:r>
            <a:r>
              <a:rPr lang="ru-RU" altLang="ru-RU" sz="800" dirty="0" smtClean="0">
                <a:solidFill>
                  <a:srgbClr val="00449E"/>
                </a:solidFill>
                <a:latin typeface="Arial" charset="0"/>
                <a:cs typeface="Arial" charset="0"/>
              </a:rPr>
              <a:t>посредством </a:t>
            </a:r>
            <a:r>
              <a:rPr lang="en-US" altLang="ru-RU" sz="800" dirty="0" err="1">
                <a:solidFill>
                  <a:srgbClr val="00449E"/>
                </a:solidFill>
                <a:latin typeface="Arial" charset="0"/>
                <a:cs typeface="Arial" charset="0"/>
              </a:rPr>
              <a:t>Landocs</a:t>
            </a: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 в Отдел, по месту обслуживания лицевого счета должника</a:t>
            </a:r>
            <a:endParaRPr lang="ru-RU" sz="800" dirty="0">
              <a:solidFill>
                <a:srgbClr val="00449E"/>
              </a:solidFill>
              <a:latin typeface="Arial" charset="0"/>
              <a:cs typeface="Arial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55781" y="3393762"/>
            <a:ext cx="2198687" cy="329803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Ручной ввод РНО</a:t>
            </a:r>
          </a:p>
          <a:p>
            <a:pPr algn="ctr">
              <a:defRPr/>
            </a:pPr>
            <a:r>
              <a:rPr 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в ППО АСФК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87585" y="1670950"/>
            <a:ext cx="2176462" cy="41076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Проверка РНО на наличие открытого лицевого счета должника в АСФК</a:t>
            </a:r>
            <a:endParaRPr lang="ru-RU" sz="800" dirty="0">
              <a:solidFill>
                <a:srgbClr val="00449E"/>
              </a:solidFill>
              <a:latin typeface="Arial" charset="0"/>
              <a:cs typeface="Arial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01639" y="1201718"/>
            <a:ext cx="2160587" cy="33099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Получение сканкопии РНО в АСФК СУФД в произвольных документах</a:t>
            </a:r>
            <a:endParaRPr lang="ru-RU" sz="800" dirty="0">
              <a:solidFill>
                <a:srgbClr val="00449E"/>
              </a:solidFill>
              <a:latin typeface="Arial" charset="0"/>
              <a:cs typeface="Arial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55332" y="3866463"/>
            <a:ext cx="2200275" cy="33099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Регистрация РНО в ППО АСФК</a:t>
            </a:r>
          </a:p>
        </p:txBody>
      </p:sp>
      <p:sp>
        <p:nvSpPr>
          <p:cNvPr id="50" name="Стрелка вниз 49"/>
          <p:cNvSpPr/>
          <p:nvPr/>
        </p:nvSpPr>
        <p:spPr>
          <a:xfrm>
            <a:off x="1376214" y="3756372"/>
            <a:ext cx="171450" cy="11311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1465263" y="1561791"/>
            <a:ext cx="171450" cy="1143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8" name="Стрелка вниз 47"/>
          <p:cNvSpPr/>
          <p:nvPr/>
        </p:nvSpPr>
        <p:spPr>
          <a:xfrm>
            <a:off x="1439795" y="2116539"/>
            <a:ext cx="171450" cy="1143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9" name="Стрелка вниз 48"/>
          <p:cNvSpPr/>
          <p:nvPr/>
        </p:nvSpPr>
        <p:spPr>
          <a:xfrm>
            <a:off x="1403648" y="3284569"/>
            <a:ext cx="171450" cy="11311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Стрелка вниз 50"/>
          <p:cNvSpPr/>
          <p:nvPr/>
        </p:nvSpPr>
        <p:spPr>
          <a:xfrm>
            <a:off x="1419550" y="2676252"/>
            <a:ext cx="171450" cy="1143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2917825" y="1722348"/>
            <a:ext cx="2160588" cy="39290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Формирование </a:t>
            </a:r>
            <a:r>
              <a:rPr lang="ru-RU" altLang="ru-RU" sz="800" dirty="0" smtClean="0">
                <a:solidFill>
                  <a:srgbClr val="00449E"/>
                </a:solidFill>
                <a:latin typeface="Arial" charset="0"/>
                <a:cs typeface="Arial" charset="0"/>
              </a:rPr>
              <a:t>уведомления </a:t>
            </a: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о поступлении РНО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920973" y="2269876"/>
            <a:ext cx="2160588" cy="4679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Оформление, печать, подписание письма о поступлении </a:t>
            </a:r>
            <a:r>
              <a:rPr lang="ru-RU" altLang="ru-RU" sz="800" dirty="0" smtClean="0">
                <a:solidFill>
                  <a:srgbClr val="00449E"/>
                </a:solidFill>
                <a:latin typeface="Arial" charset="0"/>
                <a:cs typeface="Arial" charset="0"/>
              </a:rPr>
              <a:t>уведомления </a:t>
            </a: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об уточнении суммы долга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2913064" y="2861219"/>
            <a:ext cx="2160587" cy="36195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Формирование и печать </a:t>
            </a:r>
            <a:r>
              <a:rPr lang="ru-RU" altLang="ru-RU" sz="800" dirty="0" smtClean="0">
                <a:solidFill>
                  <a:srgbClr val="00449E"/>
                </a:solidFill>
                <a:latin typeface="Arial" charset="0"/>
                <a:cs typeface="Arial" charset="0"/>
              </a:rPr>
              <a:t>уведомления </a:t>
            </a:r>
            <a:r>
              <a:rPr 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об исполнении в полном объеме РНО</a:t>
            </a:r>
            <a:endParaRPr lang="ru-RU" altLang="ru-RU" sz="800" dirty="0">
              <a:solidFill>
                <a:srgbClr val="00449E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893959" y="3794032"/>
            <a:ext cx="2184400" cy="481013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Передача сканированной копии </a:t>
            </a:r>
            <a:r>
              <a:rPr lang="ru-RU" altLang="ru-RU" sz="800" dirty="0" smtClean="0">
                <a:solidFill>
                  <a:srgbClr val="00449E"/>
                </a:solidFill>
                <a:latin typeface="Arial" charset="0"/>
                <a:cs typeface="Arial" charset="0"/>
              </a:rPr>
              <a:t>уведомления </a:t>
            </a: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в </a:t>
            </a:r>
            <a:r>
              <a:rPr 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Отдел, обслуживающий </a:t>
            </a: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лицевой счет</a:t>
            </a:r>
            <a:r>
              <a:rPr 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 налогового органа 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897162" y="4429684"/>
            <a:ext cx="2160587" cy="59769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Направление сканированной копии </a:t>
            </a:r>
            <a:r>
              <a:rPr lang="ru-RU" altLang="ru-RU" sz="800" dirty="0" smtClean="0">
                <a:solidFill>
                  <a:srgbClr val="00449E"/>
                </a:solidFill>
                <a:latin typeface="Arial" charset="0"/>
                <a:cs typeface="Arial" charset="0"/>
              </a:rPr>
              <a:t>уведомления </a:t>
            </a:r>
            <a:endParaRPr lang="ru-RU" altLang="ru-RU" sz="800" dirty="0">
              <a:solidFill>
                <a:srgbClr val="00449E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в налоговые органы посредствам АСФК </a:t>
            </a:r>
          </a:p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произвольными документами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917825" y="1210954"/>
            <a:ext cx="2160588" cy="39290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Формирование </a:t>
            </a:r>
            <a:r>
              <a:rPr lang="ru-RU" altLang="ru-RU" sz="800" dirty="0" smtClean="0">
                <a:solidFill>
                  <a:srgbClr val="00449E"/>
                </a:solidFill>
                <a:latin typeface="Arial" charset="0"/>
                <a:cs typeface="Arial" charset="0"/>
              </a:rPr>
              <a:t>заключения юридическим Отделом </a:t>
            </a:r>
            <a:endParaRPr lang="ru-RU" altLang="ru-RU" sz="800" dirty="0">
              <a:solidFill>
                <a:srgbClr val="00449E"/>
              </a:solidFill>
              <a:latin typeface="Arial" charset="0"/>
              <a:cs typeface="Arial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39430" y="4354168"/>
            <a:ext cx="2215038" cy="3309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Объединение дела по 2 и более РНО от 1 ИФНС и по 1 должнику</a:t>
            </a:r>
          </a:p>
        </p:txBody>
      </p:sp>
      <p:sp>
        <p:nvSpPr>
          <p:cNvPr id="60" name="Стрелка вниз 59"/>
          <p:cNvSpPr/>
          <p:nvPr/>
        </p:nvSpPr>
        <p:spPr>
          <a:xfrm>
            <a:off x="3911600" y="4290050"/>
            <a:ext cx="171450" cy="113109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" name="Стрелка вниз 60"/>
          <p:cNvSpPr/>
          <p:nvPr/>
        </p:nvSpPr>
        <p:spPr>
          <a:xfrm>
            <a:off x="3906838" y="3674230"/>
            <a:ext cx="171450" cy="11311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3" name="Стрелка вниз 62"/>
          <p:cNvSpPr/>
          <p:nvPr/>
        </p:nvSpPr>
        <p:spPr>
          <a:xfrm>
            <a:off x="3895725" y="2738126"/>
            <a:ext cx="171450" cy="11311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4" name="Стрелка вниз 63"/>
          <p:cNvSpPr/>
          <p:nvPr/>
        </p:nvSpPr>
        <p:spPr>
          <a:xfrm>
            <a:off x="3886268" y="2147530"/>
            <a:ext cx="171450" cy="11311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5" name="Стрелка вниз 64"/>
          <p:cNvSpPr/>
          <p:nvPr/>
        </p:nvSpPr>
        <p:spPr>
          <a:xfrm>
            <a:off x="3878263" y="1601900"/>
            <a:ext cx="171450" cy="11311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7" name="Стрелка вниз 66"/>
          <p:cNvSpPr/>
          <p:nvPr/>
        </p:nvSpPr>
        <p:spPr>
          <a:xfrm>
            <a:off x="1368263" y="4220673"/>
            <a:ext cx="171450" cy="113109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5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37" name="TextBox 3"/>
          <p:cNvSpPr txBox="1">
            <a:spLocks noChangeArrowheads="1"/>
          </p:cNvSpPr>
          <p:nvPr/>
        </p:nvSpPr>
        <p:spPr bwMode="auto">
          <a:xfrm>
            <a:off x="827088" y="308373"/>
            <a:ext cx="1441450" cy="2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pPr>
              <a:defRPr/>
            </a:pPr>
            <a:r>
              <a:rPr lang="en-US" altLang="ru-RU" sz="11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38" name="TextBox 3"/>
          <p:cNvSpPr txBox="1">
            <a:spLocks noChangeArrowheads="1"/>
          </p:cNvSpPr>
          <p:nvPr/>
        </p:nvSpPr>
        <p:spPr bwMode="auto">
          <a:xfrm>
            <a:off x="827088" y="98377"/>
            <a:ext cx="2698750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pPr>
              <a:defRPr/>
            </a:pPr>
            <a:r>
              <a:rPr lang="ru-RU" altLang="ru-RU" sz="12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326" y="27977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4" cstate="print"/>
          <a:srcRect l="40074"/>
          <a:stretch>
            <a:fillRect/>
          </a:stretch>
        </p:blipFill>
        <p:spPr bwMode="auto">
          <a:xfrm>
            <a:off x="8872538" y="4803775"/>
            <a:ext cx="198437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48257" y="4890194"/>
            <a:ext cx="360247" cy="27384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latin typeface="Cambria" pitchFamily="18" charset="0"/>
              </a:rPr>
              <a:pPr>
                <a:defRPr/>
              </a:pPr>
              <a:t>9</a:t>
            </a:fld>
            <a:endParaRPr lang="ru-RU" dirty="0">
              <a:latin typeface="Cambria" pitchFamily="18" charset="0"/>
            </a:endParaRPr>
          </a:p>
        </p:txBody>
      </p:sp>
      <p:sp>
        <p:nvSpPr>
          <p:cNvPr id="70" name="Стрелка вниз 69"/>
          <p:cNvSpPr/>
          <p:nvPr/>
        </p:nvSpPr>
        <p:spPr>
          <a:xfrm>
            <a:off x="3896494" y="3225831"/>
            <a:ext cx="171450" cy="11311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2901950" y="3360288"/>
            <a:ext cx="2160588" cy="305991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Подписание </a:t>
            </a:r>
            <a:r>
              <a:rPr lang="ru-RU" altLang="ru-RU" sz="800" dirty="0" smtClean="0">
                <a:solidFill>
                  <a:srgbClr val="00449E"/>
                </a:solidFill>
                <a:latin typeface="Arial" charset="0"/>
                <a:cs typeface="Arial" charset="0"/>
              </a:rPr>
              <a:t>уведомления </a:t>
            </a: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и</a:t>
            </a:r>
          </a:p>
          <a:p>
            <a:pPr algn="ctr">
              <a:defRPr/>
            </a:pPr>
            <a:r>
              <a:rPr lang="ru-RU" altLang="ru-RU" sz="800" dirty="0">
                <a:solidFill>
                  <a:srgbClr val="00449E"/>
                </a:solidFill>
                <a:latin typeface="Arial" charset="0"/>
                <a:cs typeface="Arial" charset="0"/>
              </a:rPr>
              <a:t>сканирование </a:t>
            </a:r>
            <a:r>
              <a:rPr lang="ru-RU" altLang="ru-RU" sz="800" dirty="0" smtClean="0">
                <a:solidFill>
                  <a:srgbClr val="00449E"/>
                </a:solidFill>
                <a:latin typeface="Arial" charset="0"/>
                <a:cs typeface="Arial" charset="0"/>
              </a:rPr>
              <a:t>уведомления</a:t>
            </a:r>
            <a:endParaRPr lang="ru-RU" altLang="ru-RU" sz="800" dirty="0">
              <a:solidFill>
                <a:srgbClr val="00449E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82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Рисунок 5" descr="подложка для титульника_1.jpg"/>
          <p:cNvPicPr>
            <a:picLocks noChangeAspect="1"/>
          </p:cNvPicPr>
          <p:nvPr/>
        </p:nvPicPr>
        <p:blipFill>
          <a:blip r:embed="rId3" cstate="print"/>
          <a:srcRect l="38188"/>
          <a:stretch>
            <a:fillRect/>
          </a:stretch>
        </p:blipFill>
        <p:spPr bwMode="auto">
          <a:xfrm>
            <a:off x="3528392" y="4618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009" y="253777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937" y="3845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799009" y="37753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799009" y="32579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9" name="TextBox 15"/>
          <p:cNvSpPr txBox="1">
            <a:spLocks noChangeArrowheads="1"/>
          </p:cNvSpPr>
          <p:nvPr/>
        </p:nvSpPr>
        <p:spPr bwMode="auto">
          <a:xfrm>
            <a:off x="2854356" y="-20538"/>
            <a:ext cx="63981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Казначейское сопровождение целевых средств в 2019 году </a:t>
            </a:r>
          </a:p>
        </p:txBody>
      </p:sp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6" cstate="print"/>
          <a:srcRect l="40074"/>
          <a:stretch>
            <a:fillRect/>
          </a:stretch>
        </p:blipFill>
        <p:spPr bwMode="auto">
          <a:xfrm>
            <a:off x="8945563" y="4803775"/>
            <a:ext cx="198437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3"/>
          <p:cNvGrpSpPr/>
          <p:nvPr/>
        </p:nvGrpSpPr>
        <p:grpSpPr>
          <a:xfrm>
            <a:off x="100367" y="555526"/>
            <a:ext cx="4906951" cy="3096344"/>
            <a:chOff x="1002291" y="810345"/>
            <a:chExt cx="7026094" cy="3096344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1115616" y="810345"/>
              <a:ext cx="6912769" cy="3096344"/>
              <a:chOff x="107503" y="776470"/>
              <a:chExt cx="4589967" cy="3096344"/>
            </a:xfrm>
          </p:grpSpPr>
          <p:sp>
            <p:nvSpPr>
              <p:cNvPr id="22" name="Прямоугольник 21"/>
              <p:cNvSpPr/>
              <p:nvPr/>
            </p:nvSpPr>
            <p:spPr bwMode="auto">
              <a:xfrm>
                <a:off x="122357" y="843558"/>
                <a:ext cx="4092781" cy="3029256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44424" y="1035928"/>
                <a:ext cx="3805662" cy="206454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 algn="ctr">
                  <a:lnSpc>
                    <a:spcPts val="1500"/>
                  </a:lnSpc>
                  <a:defRPr/>
                </a:pPr>
                <a:endParaRPr lang="ru-RU" sz="1300" dirty="0">
                  <a:solidFill>
                    <a:schemeClr val="bg1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107504" y="776470"/>
                <a:ext cx="4589966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endParaRPr lang="ru-RU" altLang="ru-RU" sz="1200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  <p:sp>
            <p:nvSpPr>
              <p:cNvPr id="25" name="TextBox 83"/>
              <p:cNvSpPr txBox="1">
                <a:spLocks noChangeArrowheads="1"/>
              </p:cNvSpPr>
              <p:nvPr/>
            </p:nvSpPr>
            <p:spPr bwMode="auto">
              <a:xfrm>
                <a:off x="2202666" y="3142866"/>
                <a:ext cx="1033046" cy="3666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58313" tIns="29157" rIns="58313" bIns="29157">
                <a:spAutoFit/>
              </a:bodyPr>
              <a:lstStyle/>
              <a:p>
                <a:pPr algn="ctr"/>
                <a:r>
                  <a:rPr lang="ru-RU" altLang="ru-RU" sz="1000" b="1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Выплаты,</a:t>
                </a:r>
              </a:p>
              <a:p>
                <a:pPr algn="ctr"/>
                <a:r>
                  <a:rPr lang="ru-RU" altLang="ru-RU" sz="1000" b="1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 млн. руб.</a:t>
                </a:r>
                <a:endParaRPr lang="ru-RU" altLang="ru-RU" sz="1000" b="1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  <a:cs typeface="Arial" pitchFamily="34" charset="0"/>
                </a:endParaRPr>
              </a:p>
            </p:txBody>
          </p:sp>
          <p:sp>
            <p:nvSpPr>
              <p:cNvPr id="26" name="TextBox 83"/>
              <p:cNvSpPr txBox="1">
                <a:spLocks noChangeArrowheads="1"/>
              </p:cNvSpPr>
              <p:nvPr/>
            </p:nvSpPr>
            <p:spPr bwMode="auto">
              <a:xfrm>
                <a:off x="3188229" y="3054709"/>
                <a:ext cx="983178" cy="5205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58313" tIns="29157" rIns="58313" bIns="29157">
                <a:spAutoFit/>
              </a:bodyPr>
              <a:lstStyle/>
              <a:p>
                <a:pPr algn="ctr"/>
                <a:r>
                  <a:rPr lang="ru-RU" altLang="ru-RU" sz="1000" b="1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Остаток на 01.01.2019,</a:t>
                </a:r>
              </a:p>
              <a:p>
                <a:pPr algn="ctr"/>
                <a:r>
                  <a:rPr lang="ru-RU" altLang="ru-RU" sz="1000" b="1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 млн. руб</a:t>
                </a:r>
                <a:r>
                  <a:rPr lang="ru-RU" altLang="ru-RU" sz="900" b="1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.</a:t>
                </a:r>
                <a:endParaRPr lang="ru-RU" altLang="ru-RU" sz="900" b="1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  <a:cs typeface="Arial" pitchFamily="34" charset="0"/>
                </a:endParaRPr>
              </a:p>
            </p:txBody>
          </p:sp>
          <p:sp>
            <p:nvSpPr>
              <p:cNvPr id="27" name="TextBox 83"/>
              <p:cNvSpPr txBox="1">
                <a:spLocks noChangeArrowheads="1"/>
              </p:cNvSpPr>
              <p:nvPr/>
            </p:nvSpPr>
            <p:spPr bwMode="auto">
              <a:xfrm>
                <a:off x="107503" y="3064234"/>
                <a:ext cx="1093521" cy="5205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58313" tIns="29157" rIns="58313" bIns="29157">
                <a:spAutoFit/>
              </a:bodyPr>
              <a:lstStyle/>
              <a:p>
                <a:pPr algn="ctr"/>
                <a:r>
                  <a:rPr lang="ru-RU" altLang="ru-RU" sz="1000" b="1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Остаток</a:t>
                </a:r>
              </a:p>
              <a:p>
                <a:pPr algn="ctr"/>
                <a:r>
                  <a:rPr lang="ru-RU" altLang="ru-RU" sz="1000" b="1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 на </a:t>
                </a:r>
                <a:r>
                  <a:rPr lang="ru-RU" altLang="ru-RU" sz="1000" b="1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01.01.2018,</a:t>
                </a:r>
                <a:endParaRPr lang="ru-RU" altLang="ru-RU" sz="1000" b="1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  <a:cs typeface="Arial" pitchFamily="34" charset="0"/>
                </a:endParaRPr>
              </a:p>
              <a:p>
                <a:pPr algn="ctr"/>
                <a:r>
                  <a:rPr lang="ru-RU" altLang="ru-RU" sz="1000" b="1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ru-RU" altLang="ru-RU" sz="1000" b="1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млн. руб.</a:t>
                </a:r>
                <a:endParaRPr lang="ru-RU" altLang="ru-RU" sz="900" b="1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  <a:cs typeface="Arial" pitchFamily="34" charset="0"/>
                </a:endParaRPr>
              </a:p>
            </p:txBody>
          </p:sp>
          <p:sp>
            <p:nvSpPr>
              <p:cNvPr id="28" name="TextBox 33"/>
              <p:cNvSpPr txBox="1">
                <a:spLocks noChangeArrowheads="1"/>
              </p:cNvSpPr>
              <p:nvPr/>
            </p:nvSpPr>
            <p:spPr bwMode="auto">
              <a:xfrm>
                <a:off x="263079" y="1021069"/>
                <a:ext cx="3024336" cy="348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ru-RU" altLang="ru-RU" sz="115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itchFamily="18" charset="0"/>
                  </a:rPr>
                  <a:t>Направления казначейского сопровождения </a:t>
                </a:r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297983" y="3565732"/>
                <a:ext cx="759630" cy="24476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753,7</a:t>
                </a:r>
                <a:endParaRPr lang="ru-RU" sz="1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2284167" y="3565732"/>
                <a:ext cx="827586" cy="253044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b="1" dirty="0" smtClean="0">
                    <a:solidFill>
                      <a:schemeClr val="tx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1695,6</a:t>
                </a:r>
                <a:endParaRPr lang="ru-RU" sz="16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287003" y="3565732"/>
                <a:ext cx="769893" cy="24476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411,0</a:t>
                </a:r>
                <a:endParaRPr lang="ru-RU" sz="1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  <p:sp>
            <p:nvSpPr>
              <p:cNvPr id="32" name="TextBox 33"/>
              <p:cNvSpPr txBox="1">
                <a:spLocks noChangeArrowheads="1"/>
              </p:cNvSpPr>
              <p:nvPr/>
            </p:nvSpPr>
            <p:spPr bwMode="auto">
              <a:xfrm>
                <a:off x="3131057" y="1435089"/>
                <a:ext cx="771514" cy="220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endParaRPr lang="ru-RU" altLang="ru-RU" sz="1100" b="1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endParaRPr>
              </a:p>
            </p:txBody>
          </p:sp>
          <p:sp>
            <p:nvSpPr>
              <p:cNvPr id="33" name="TextBox 33"/>
              <p:cNvSpPr txBox="1">
                <a:spLocks noChangeArrowheads="1"/>
              </p:cNvSpPr>
              <p:nvPr/>
            </p:nvSpPr>
            <p:spPr bwMode="auto">
              <a:xfrm>
                <a:off x="3292913" y="1026402"/>
                <a:ext cx="771515" cy="348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ru-RU" altLang="ru-RU" sz="11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itchFamily="18" charset="0"/>
                  </a:rPr>
                  <a:t>Кол-во 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ru-RU" altLang="ru-RU" sz="11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itchFamily="18" charset="0"/>
                  </a:rPr>
                  <a:t>л/с</a:t>
                </a:r>
              </a:p>
            </p:txBody>
          </p: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263005" y="1323959"/>
                <a:ext cx="378446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258551" y="1487025"/>
                <a:ext cx="379262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 flipH="1">
                <a:off x="3296521" y="1042169"/>
                <a:ext cx="14833" cy="20553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Прямоугольник 38"/>
              <p:cNvSpPr/>
              <p:nvPr/>
            </p:nvSpPr>
            <p:spPr>
              <a:xfrm>
                <a:off x="1244166" y="3573036"/>
                <a:ext cx="851023" cy="24476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2038,3</a:t>
                </a:r>
                <a:endParaRPr lang="ru-RU" sz="1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152525" y="3114692"/>
                <a:ext cx="104174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altLang="ru-RU" sz="1000" b="1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Поступления,</a:t>
                </a:r>
              </a:p>
              <a:p>
                <a:pPr algn="ctr"/>
                <a:r>
                  <a:rPr lang="ru-RU" altLang="ru-RU" sz="1000" b="1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млн. руб</a:t>
                </a:r>
                <a:r>
                  <a:rPr lang="ru-RU" altLang="ru-RU" sz="1000" b="1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  <a:cs typeface="Arial" pitchFamily="34" charset="0"/>
                  </a:rPr>
                  <a:t>.</a:t>
                </a:r>
                <a:endParaRPr lang="ru-RU" sz="900" dirty="0">
                  <a:latin typeface="Cambria" pitchFamily="18" charset="0"/>
                </a:endParaRPr>
              </a:p>
            </p:txBody>
          </p:sp>
        </p:grpSp>
        <p:cxnSp>
          <p:nvCxnSpPr>
            <p:cNvPr id="66" name="Прямая соединительная линия 65"/>
            <p:cNvCxnSpPr/>
            <p:nvPr/>
          </p:nvCxnSpPr>
          <p:spPr>
            <a:xfrm flipV="1">
              <a:off x="1343102" y="1698824"/>
              <a:ext cx="5717591" cy="47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1504136" y="1285826"/>
              <a:ext cx="3487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Субсидии юридическим лицам</a:t>
              </a:r>
              <a:endParaRPr lang="ru-RU" sz="12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218722" y="1645866"/>
              <a:ext cx="452803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Авансовые </a:t>
              </a:r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платежи по контрактам(договорам</a:t>
              </a:r>
              <a:r>
                <a:rPr lang="ru-RU" sz="9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), </a:t>
              </a:r>
              <a:r>
                <a:rPr lang="ru-RU" sz="900" dirty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заключаемым получателями субсидий и бюджетных </a:t>
              </a:r>
              <a:r>
                <a:rPr lang="ru-RU" sz="9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инвестиций</a:t>
              </a:r>
              <a:endParaRPr lang="ru-RU" sz="9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294551" y="1467942"/>
              <a:ext cx="3136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Бюджетные инвестиции</a:t>
              </a:r>
              <a:endParaRPr lang="ru-RU" sz="12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370379" y="2620070"/>
              <a:ext cx="10310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ГОЗ</a:t>
              </a:r>
              <a:endParaRPr lang="ru-RU" sz="12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115616" y="2044006"/>
              <a:ext cx="36696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Космодром «Восточный»</a:t>
              </a:r>
              <a:endParaRPr lang="ru-RU" sz="12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cxnSp>
          <p:nvCxnSpPr>
            <p:cNvPr id="48" name="Прямая соединительная линия 47"/>
            <p:cNvCxnSpPr/>
            <p:nvPr/>
          </p:nvCxnSpPr>
          <p:spPr>
            <a:xfrm flipV="1">
              <a:off x="1349105" y="2476054"/>
              <a:ext cx="5711927" cy="15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1476858" y="2234603"/>
              <a:ext cx="30304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Единственный поставщик</a:t>
              </a:r>
              <a:endParaRPr lang="ru-RU" sz="12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02291" y="2413571"/>
              <a:ext cx="38251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ОЭЗ «Бирюзовая </a:t>
              </a:r>
              <a:r>
                <a:rPr lang="ru-RU" sz="1200" dirty="0" err="1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катунь</a:t>
              </a:r>
              <a:r>
                <a:rPr lang="ru-RU" sz="12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»</a:t>
              </a:r>
              <a:endParaRPr lang="ru-RU" sz="12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240564" y="1285826"/>
              <a:ext cx="7197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rPr>
                <a:t>24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305054" y="1746449"/>
              <a:ext cx="4320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rPr>
                <a:t>6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312571" y="1458417"/>
              <a:ext cx="4320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rPr>
                <a:t>3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193028" y="2620070"/>
              <a:ext cx="9780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rPr>
                <a:t>656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333120" y="2034481"/>
              <a:ext cx="4320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rPr>
                <a:t>5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228741" y="2233029"/>
              <a:ext cx="7315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rPr>
                <a:t>10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333118" y="2418904"/>
              <a:ext cx="483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rPr>
                <a:t>1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837356" y="2863513"/>
              <a:ext cx="23542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ИТОГО:</a:t>
              </a:r>
              <a:endParaRPr lang="ru-RU" sz="14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201464" y="2826569"/>
              <a:ext cx="9570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rPr>
                <a:t>705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06422" y="3655210"/>
            <a:ext cx="4131087" cy="1360620"/>
            <a:chOff x="4953694" y="790839"/>
            <a:chExt cx="4131087" cy="1360620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4970332" y="850486"/>
              <a:ext cx="4059342" cy="126464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>
                <a:lnSpc>
                  <a:spcPts val="1500"/>
                </a:lnSpc>
                <a:defRPr/>
              </a:pPr>
              <a:endParaRPr lang="ru-RU" sz="1300" dirty="0">
                <a:solidFill>
                  <a:schemeClr val="bg1"/>
                </a:solidFill>
                <a:latin typeface="Open Sans Condensed" pitchFamily="34" charset="0"/>
                <a:ea typeface="Open Sans Condensed Light" pitchFamily="34" charset="0"/>
                <a:cs typeface="Open Sans Condensed Light" pitchFamily="34" charset="0"/>
              </a:endParaRPr>
            </a:p>
          </p:txBody>
        </p:sp>
        <p:cxnSp>
          <p:nvCxnSpPr>
            <p:cNvPr id="73" name="Прямая соединительная линия 72"/>
            <p:cNvCxnSpPr/>
            <p:nvPr/>
          </p:nvCxnSpPr>
          <p:spPr>
            <a:xfrm flipV="1">
              <a:off x="4977445" y="1064916"/>
              <a:ext cx="4067336" cy="1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5966111" y="790839"/>
              <a:ext cx="15582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Cambria" pitchFamily="18" charset="0"/>
                </a:rPr>
                <a:t>Подразделение</a:t>
              </a:r>
              <a:endParaRPr lang="ru-RU" sz="1200" b="1" dirty="0">
                <a:latin typeface="Cambria" pitchFamily="18" charset="0"/>
              </a:endParaRPr>
            </a:p>
          </p:txBody>
        </p:sp>
        <p:cxnSp>
          <p:nvCxnSpPr>
            <p:cNvPr id="75" name="Прямая соединительная линия 74"/>
            <p:cNvCxnSpPr/>
            <p:nvPr/>
          </p:nvCxnSpPr>
          <p:spPr>
            <a:xfrm flipH="1">
              <a:off x="8171469" y="843558"/>
              <a:ext cx="932" cy="1271577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 flipV="1">
              <a:off x="4953694" y="1275606"/>
              <a:ext cx="4081562" cy="1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5428667" y="997099"/>
              <a:ext cx="28151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latin typeface="Cambria" pitchFamily="18" charset="0"/>
                </a:rPr>
                <a:t>Отдел казначейского сопровождения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172400" y="1006624"/>
              <a:ext cx="4849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 smtClean="0">
                  <a:latin typeface="Cambria" pitchFamily="18" charset="0"/>
                </a:rPr>
                <a:t>596</a:t>
              </a:r>
              <a:endParaRPr lang="ru-RU" sz="1400" dirty="0">
                <a:latin typeface="Cambria" pitchFamily="18" charset="0"/>
              </a:endParaRPr>
            </a:p>
          </p:txBody>
        </p:sp>
        <p:cxnSp>
          <p:nvCxnSpPr>
            <p:cNvPr id="79" name="Прямая соединительная линия 78"/>
            <p:cNvCxnSpPr/>
            <p:nvPr/>
          </p:nvCxnSpPr>
          <p:spPr>
            <a:xfrm>
              <a:off x="5483721" y="843558"/>
              <a:ext cx="0" cy="1057989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5080694" y="987574"/>
              <a:ext cx="3479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Cambria" pitchFamily="18" charset="0"/>
                </a:rPr>
                <a:t>1</a:t>
              </a:r>
              <a:endParaRPr lang="ru-RU" sz="1200" dirty="0">
                <a:latin typeface="Cambria" pitchFamily="18" charset="0"/>
              </a:endParaRPr>
            </a:p>
          </p:txBody>
        </p:sp>
        <p:cxnSp>
          <p:nvCxnSpPr>
            <p:cNvPr id="82" name="Прямая соединительная линия 81"/>
            <p:cNvCxnSpPr/>
            <p:nvPr/>
          </p:nvCxnSpPr>
          <p:spPr>
            <a:xfrm>
              <a:off x="4970332" y="1501155"/>
              <a:ext cx="4059342" cy="0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5080908" y="1243930"/>
              <a:ext cx="3479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Cambria" pitchFamily="18" charset="0"/>
                </a:rPr>
                <a:t>2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436096" y="1222648"/>
              <a:ext cx="28151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latin typeface="Cambria" pitchFamily="18" charset="0"/>
                </a:rPr>
                <a:t>ТО №57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8220025" y="1236811"/>
              <a:ext cx="630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 smtClean="0">
                  <a:latin typeface="Cambria" pitchFamily="18" charset="0"/>
                </a:rPr>
                <a:t>74</a:t>
              </a:r>
              <a:endParaRPr lang="ru-RU" sz="1400" dirty="0">
                <a:latin typeface="Cambria" pitchFamily="18" charset="0"/>
              </a:endParaRPr>
            </a:p>
          </p:txBody>
        </p:sp>
        <p:cxnSp>
          <p:nvCxnSpPr>
            <p:cNvPr id="86" name="Прямая соединительная линия 85"/>
            <p:cNvCxnSpPr/>
            <p:nvPr/>
          </p:nvCxnSpPr>
          <p:spPr>
            <a:xfrm flipV="1">
              <a:off x="4984998" y="1717179"/>
              <a:ext cx="4044676" cy="1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5078598" y="1464146"/>
              <a:ext cx="3479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Cambria" pitchFamily="18" charset="0"/>
                </a:rPr>
                <a:t>3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429275" y="1444005"/>
              <a:ext cx="28151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latin typeface="Cambria" pitchFamily="18" charset="0"/>
                </a:rPr>
                <a:t>ТО №62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8232819" y="1453530"/>
              <a:ext cx="391339" cy="254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 smtClean="0">
                  <a:latin typeface="Cambria" pitchFamily="18" charset="0"/>
                </a:rPr>
                <a:t>21</a:t>
              </a:r>
              <a:endParaRPr lang="ru-RU" sz="1400" dirty="0">
                <a:latin typeface="Cambria" pitchFamily="18" charset="0"/>
              </a:endParaRPr>
            </a:p>
          </p:txBody>
        </p:sp>
        <p:cxnSp>
          <p:nvCxnSpPr>
            <p:cNvPr id="90" name="Прямая соединительная линия 89"/>
            <p:cNvCxnSpPr/>
            <p:nvPr/>
          </p:nvCxnSpPr>
          <p:spPr>
            <a:xfrm flipV="1">
              <a:off x="4965948" y="1921498"/>
              <a:ext cx="4059783" cy="2180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5091873" y="1651595"/>
              <a:ext cx="3163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Cambria" pitchFamily="18" charset="0"/>
                </a:rPr>
                <a:t>4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375970" y="1670715"/>
              <a:ext cx="28943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latin typeface="Cambria" pitchFamily="18" charset="0"/>
                </a:rPr>
                <a:t>Иные ТО 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232819" y="1660029"/>
              <a:ext cx="3913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200" dirty="0" smtClean="0">
                  <a:latin typeface="Cambria" pitchFamily="18" charset="0"/>
                </a:rPr>
                <a:t>14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8221425" y="1851670"/>
              <a:ext cx="5270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200" dirty="0" smtClean="0">
                  <a:latin typeface="Cambria" pitchFamily="18" charset="0"/>
                </a:rPr>
                <a:t>705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796136" y="1874460"/>
              <a:ext cx="16561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latin typeface="Cambria" pitchFamily="18" charset="0"/>
                </a:rPr>
                <a:t>ИТОГО</a:t>
              </a:r>
              <a:endParaRPr lang="ru-RU" sz="1100" dirty="0">
                <a:latin typeface="Cambria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155499" y="824508"/>
              <a:ext cx="92928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050" b="1" dirty="0">
                  <a:latin typeface="Cambria" pitchFamily="18" charset="0"/>
                </a:rPr>
                <a:t>Кол-во </a:t>
              </a:r>
              <a:r>
                <a:rPr lang="ru-RU" sz="1050" b="1" dirty="0" smtClean="0">
                  <a:latin typeface="Cambria" pitchFamily="18" charset="0"/>
                </a:rPr>
                <a:t>л/с</a:t>
              </a:r>
              <a:endParaRPr lang="ru-RU" sz="1200" dirty="0">
                <a:latin typeface="Cambria" pitchFamily="18" charset="0"/>
              </a:endParaRPr>
            </a:p>
          </p:txBody>
        </p:sp>
      </p:grpSp>
      <p:sp>
        <p:nvSpPr>
          <p:cNvPr id="9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820265" y="4876006"/>
            <a:ext cx="360247" cy="27384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17630" y="555526"/>
            <a:ext cx="225074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ru-RU" sz="15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anose="02020603050405020304" pitchFamily="18" charset="0"/>
              </a:rPr>
              <a:t>Федеральный бюджет</a:t>
            </a: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 flipV="1">
            <a:off x="333053" y="1851670"/>
            <a:ext cx="3989150" cy="15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 flipV="1">
            <a:off x="328861" y="2032742"/>
            <a:ext cx="3989150" cy="15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flipV="1">
            <a:off x="334194" y="2423542"/>
            <a:ext cx="3989150" cy="15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flipV="1">
            <a:off x="323528" y="2623200"/>
            <a:ext cx="3989150" cy="15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Группа 96"/>
          <p:cNvGrpSpPr/>
          <p:nvPr/>
        </p:nvGrpSpPr>
        <p:grpSpPr>
          <a:xfrm>
            <a:off x="4716016" y="612677"/>
            <a:ext cx="4289708" cy="2861800"/>
            <a:chOff x="4788022" y="2009523"/>
            <a:chExt cx="4217700" cy="2659298"/>
          </a:xfrm>
        </p:grpSpPr>
        <p:sp>
          <p:nvSpPr>
            <p:cNvPr id="103" name="Прямоугольник 102"/>
            <p:cNvSpPr/>
            <p:nvPr/>
          </p:nvSpPr>
          <p:spPr bwMode="auto">
            <a:xfrm>
              <a:off x="4788022" y="2009523"/>
              <a:ext cx="4164674" cy="265929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04" name="Прямоугольник 103"/>
            <p:cNvSpPr/>
            <p:nvPr/>
          </p:nvSpPr>
          <p:spPr>
            <a:xfrm>
              <a:off x="4982001" y="2224067"/>
              <a:ext cx="3837734" cy="1748904"/>
            </a:xfrm>
            <a:prstGeom prst="rect">
              <a:avLst/>
            </a:prstGeom>
            <a:noFill/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>
                <a:lnSpc>
                  <a:spcPts val="1500"/>
                </a:lnSpc>
                <a:defRPr/>
              </a:pPr>
              <a:endParaRPr lang="ru-RU" sz="1300" dirty="0">
                <a:solidFill>
                  <a:schemeClr val="bg1"/>
                </a:solidFill>
                <a:latin typeface="Open Sans Condensed" pitchFamily="34" charset="0"/>
                <a:ea typeface="Open Sans Condensed Light" pitchFamily="34" charset="0"/>
                <a:cs typeface="Open Sans Condensed Light" pitchFamily="34" charset="0"/>
              </a:endParaRPr>
            </a:p>
          </p:txBody>
        </p:sp>
        <p:sp>
          <p:nvSpPr>
            <p:cNvPr id="105" name="Прямоугольник 104"/>
            <p:cNvSpPr/>
            <p:nvPr/>
          </p:nvSpPr>
          <p:spPr>
            <a:xfrm>
              <a:off x="4788023" y="2023329"/>
              <a:ext cx="4217699" cy="2573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endParaRPr lang="ru-RU" altLang="ru-RU" sz="1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  <p:sp>
          <p:nvSpPr>
            <p:cNvPr id="106" name="TextBox 83"/>
            <p:cNvSpPr txBox="1">
              <a:spLocks noChangeArrowheads="1"/>
            </p:cNvSpPr>
            <p:nvPr/>
          </p:nvSpPr>
          <p:spPr bwMode="auto">
            <a:xfrm>
              <a:off x="6810808" y="4024558"/>
              <a:ext cx="1124853" cy="340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8313" tIns="29157" rIns="58313" bIns="29157">
              <a:spAutoFit/>
            </a:bodyPr>
            <a:lstStyle/>
            <a:p>
              <a:pPr algn="ctr"/>
              <a:r>
                <a:rPr lang="ru-RU" altLang="ru-RU" sz="1000" b="1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  <a:cs typeface="Arial" pitchFamily="34" charset="0"/>
                </a:rPr>
                <a:t>Выплаты,</a:t>
              </a:r>
            </a:p>
            <a:p>
              <a:pPr algn="ctr"/>
              <a:r>
                <a:rPr lang="ru-RU" altLang="ru-RU" sz="1000" b="1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  <a:cs typeface="Arial" pitchFamily="34" charset="0"/>
                </a:rPr>
                <a:t> млн. руб.</a:t>
              </a:r>
              <a:endParaRPr lang="ru-RU" altLang="ru-RU" sz="10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endParaRPr>
            </a:p>
          </p:txBody>
        </p:sp>
        <p:sp>
          <p:nvSpPr>
            <p:cNvPr id="107" name="TextBox 83"/>
            <p:cNvSpPr txBox="1">
              <a:spLocks noChangeArrowheads="1"/>
            </p:cNvSpPr>
            <p:nvPr/>
          </p:nvSpPr>
          <p:spPr bwMode="auto">
            <a:xfrm>
              <a:off x="7949154" y="3948472"/>
              <a:ext cx="993462" cy="483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8313" tIns="29157" rIns="58313" bIns="29157">
              <a:spAutoFit/>
            </a:bodyPr>
            <a:lstStyle/>
            <a:p>
              <a:pPr algn="ctr"/>
              <a:r>
                <a:rPr lang="ru-RU" altLang="ru-RU" sz="1000" b="1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  <a:cs typeface="Arial" pitchFamily="34" charset="0"/>
                </a:rPr>
                <a:t>Остаток на 01.01.2019</a:t>
              </a:r>
            </a:p>
            <a:p>
              <a:pPr algn="ctr"/>
              <a:r>
                <a:rPr lang="ru-RU" altLang="ru-RU" sz="1000" b="1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  <a:cs typeface="Arial" pitchFamily="34" charset="0"/>
                </a:rPr>
                <a:t> млн. руб.</a:t>
              </a:r>
              <a:endParaRPr lang="ru-RU" altLang="ru-RU" sz="10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endParaRPr>
            </a:p>
          </p:txBody>
        </p:sp>
        <p:sp>
          <p:nvSpPr>
            <p:cNvPr id="112" name="TextBox 33"/>
            <p:cNvSpPr txBox="1">
              <a:spLocks noChangeArrowheads="1"/>
            </p:cNvSpPr>
            <p:nvPr/>
          </p:nvSpPr>
          <p:spPr bwMode="auto">
            <a:xfrm>
              <a:off x="7949154" y="2224067"/>
              <a:ext cx="921137" cy="324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ru-RU" altLang="ru-RU" sz="1050" b="1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Кол-во </a:t>
              </a:r>
            </a:p>
            <a:p>
              <a:pPr algn="ctr">
                <a:lnSpc>
                  <a:spcPts val="1000"/>
                </a:lnSpc>
              </a:pPr>
              <a:r>
                <a:rPr lang="ru-RU" altLang="ru-RU" sz="1050" b="1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л/с</a:t>
              </a:r>
            </a:p>
          </p:txBody>
        </p:sp>
        <p:cxnSp>
          <p:nvCxnSpPr>
            <p:cNvPr id="113" name="Прямая соединительная линия 112"/>
            <p:cNvCxnSpPr/>
            <p:nvPr/>
          </p:nvCxnSpPr>
          <p:spPr>
            <a:xfrm>
              <a:off x="4992957" y="2491717"/>
              <a:ext cx="3826778" cy="0"/>
            </a:xfrm>
            <a:prstGeom prst="lin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>
              <a:off x="7973989" y="2224067"/>
              <a:ext cx="0" cy="1748904"/>
            </a:xfrm>
            <a:prstGeom prst="lin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/>
            <p:cNvSpPr txBox="1"/>
            <p:nvPr/>
          </p:nvSpPr>
          <p:spPr>
            <a:xfrm>
              <a:off x="5744320" y="3993475"/>
              <a:ext cx="1167681" cy="371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ru-RU" sz="1000" b="1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  <a:cs typeface="Arial" pitchFamily="34" charset="0"/>
                </a:rPr>
                <a:t>Поступления,</a:t>
              </a:r>
            </a:p>
            <a:p>
              <a:pPr algn="ctr"/>
              <a:r>
                <a:rPr lang="ru-RU" altLang="ru-RU" sz="1000" b="1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  <a:cs typeface="Arial" pitchFamily="34" charset="0"/>
                </a:rPr>
                <a:t>млн. руб</a:t>
              </a:r>
              <a:r>
                <a:rPr lang="ru-RU" altLang="ru-RU" sz="1000" b="1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  <a:cs typeface="Arial" pitchFamily="34" charset="0"/>
                </a:rPr>
                <a:t>.</a:t>
              </a:r>
              <a:endParaRPr lang="ru-RU" sz="1050" dirty="0">
                <a:latin typeface="Cambria" pitchFamily="18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561155" y="2826281"/>
              <a:ext cx="1555506" cy="3145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ru-RU" sz="1600" dirty="0">
                <a:latin typeface="Cambria" pitchFamily="18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8247821" y="2529016"/>
              <a:ext cx="392674" cy="2430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60</a:t>
              </a:r>
              <a:endParaRPr lang="ru-RU" sz="11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cxnSp>
          <p:nvCxnSpPr>
            <p:cNvPr id="122" name="Прямая соединительная линия 121"/>
            <p:cNvCxnSpPr/>
            <p:nvPr/>
          </p:nvCxnSpPr>
          <p:spPr>
            <a:xfrm>
              <a:off x="5008856" y="2826281"/>
              <a:ext cx="3810879" cy="0"/>
            </a:xfrm>
            <a:prstGeom prst="lin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/>
            <p:cNvSpPr txBox="1"/>
            <p:nvPr/>
          </p:nvSpPr>
          <p:spPr>
            <a:xfrm>
              <a:off x="5010610" y="2790877"/>
              <a:ext cx="2938544" cy="5576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Соисполнители по договорам с </a:t>
              </a:r>
            </a:p>
            <a:p>
              <a:pPr algn="ctr"/>
              <a: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СХТП, предусматривающим авансовые платежи</a:t>
              </a:r>
              <a:endParaRPr lang="ru-RU" sz="11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8281159" y="2910896"/>
              <a:ext cx="266144" cy="2430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7</a:t>
              </a:r>
              <a:endParaRPr lang="ru-RU" sz="11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</p:grpSp>
      <p:sp>
        <p:nvSpPr>
          <p:cNvPr id="125" name="Прямоугольник 124"/>
          <p:cNvSpPr/>
          <p:nvPr/>
        </p:nvSpPr>
        <p:spPr>
          <a:xfrm>
            <a:off x="4942404" y="1142623"/>
            <a:ext cx="29315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Субсидии и </a:t>
            </a:r>
            <a:r>
              <a:rPr lang="ru-RU" alt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гранты СХТП</a:t>
            </a: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5033255" y="3967567"/>
            <a:ext cx="946651" cy="238903"/>
          </a:xfrm>
          <a:prstGeom prst="rect">
            <a:avLst/>
          </a:prstGeom>
          <a:noFill/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11,7</a:t>
            </a:r>
          </a:p>
        </p:txBody>
      </p:sp>
      <p:sp>
        <p:nvSpPr>
          <p:cNvPr id="130" name="TextBox 83"/>
          <p:cNvSpPr txBox="1">
            <a:spLocks noChangeArrowheads="1"/>
          </p:cNvSpPr>
          <p:nvPr/>
        </p:nvSpPr>
        <p:spPr bwMode="auto">
          <a:xfrm>
            <a:off x="4746928" y="2699274"/>
            <a:ext cx="1144057" cy="52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3" tIns="29157" rIns="58313" bIns="29157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Остаток на 01.01.2018    млн. руб.</a:t>
            </a:r>
            <a:endParaRPr lang="ru-RU" altLang="ru-RU" sz="1000" b="1" dirty="0">
              <a:solidFill>
                <a:schemeClr val="tx2">
                  <a:lumMod val="7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6042167" y="555526"/>
            <a:ext cx="173297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anose="02020603050405020304" pitchFamily="18" charset="0"/>
              </a:rPr>
              <a:t>Краевой бюджет</a:t>
            </a:r>
            <a:endParaRPr lang="ru-RU" altLang="ru-RU" sz="15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TextBox 33"/>
          <p:cNvSpPr txBox="1">
            <a:spLocks noChangeArrowheads="1"/>
          </p:cNvSpPr>
          <p:nvPr/>
        </p:nvSpPr>
        <p:spPr bwMode="auto">
          <a:xfrm>
            <a:off x="4913307" y="843558"/>
            <a:ext cx="3004087" cy="34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altLang="ru-RU" sz="115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Направления казначейского сопровождения </a:t>
            </a:r>
          </a:p>
        </p:txBody>
      </p:sp>
      <p:grpSp>
        <p:nvGrpSpPr>
          <p:cNvPr id="133" name="Группа 132"/>
          <p:cNvGrpSpPr/>
          <p:nvPr/>
        </p:nvGrpSpPr>
        <p:grpSpPr>
          <a:xfrm>
            <a:off x="4716016" y="3489495"/>
            <a:ext cx="4151964" cy="858767"/>
            <a:chOff x="232754" y="3166864"/>
            <a:chExt cx="4151964" cy="858767"/>
          </a:xfrm>
        </p:grpSpPr>
        <p:sp>
          <p:nvSpPr>
            <p:cNvPr id="134" name="TextBox 33"/>
            <p:cNvSpPr txBox="1">
              <a:spLocks noChangeArrowheads="1"/>
            </p:cNvSpPr>
            <p:nvPr/>
          </p:nvSpPr>
          <p:spPr bwMode="auto">
            <a:xfrm>
              <a:off x="1248492" y="3647548"/>
              <a:ext cx="1161947" cy="220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1000"/>
                </a:lnSpc>
              </a:pPr>
              <a:endParaRPr lang="ru-RU" alt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276826" y="3210297"/>
              <a:ext cx="4057265" cy="75598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>
                <a:lnSpc>
                  <a:spcPts val="1500"/>
                </a:lnSpc>
                <a:defRPr/>
              </a:pPr>
              <a:endParaRPr lang="ru-RU" sz="1300" dirty="0">
                <a:solidFill>
                  <a:schemeClr val="bg1"/>
                </a:solidFill>
                <a:latin typeface="Open Sans Condensed" pitchFamily="34" charset="0"/>
                <a:ea typeface="Open Sans Condensed Light" pitchFamily="34" charset="0"/>
                <a:cs typeface="Open Sans Condensed Light" pitchFamily="34" charset="0"/>
              </a:endParaRPr>
            </a:p>
          </p:txBody>
        </p:sp>
        <p:cxnSp>
          <p:nvCxnSpPr>
            <p:cNvPr id="136" name="Прямая соединительная линия 135"/>
            <p:cNvCxnSpPr/>
            <p:nvPr/>
          </p:nvCxnSpPr>
          <p:spPr>
            <a:xfrm>
              <a:off x="268634" y="3401247"/>
              <a:ext cx="4065457" cy="13348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>
              <a:off x="736810" y="3216499"/>
              <a:ext cx="0" cy="548183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/>
            <p:cNvSpPr txBox="1"/>
            <p:nvPr/>
          </p:nvSpPr>
          <p:spPr>
            <a:xfrm>
              <a:off x="232754" y="3185223"/>
              <a:ext cx="66293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 smtClean="0">
                  <a:latin typeface="Cambria" pitchFamily="18" charset="0"/>
                </a:rPr>
                <a:t>№ п/п</a:t>
              </a:r>
              <a:endParaRPr lang="ru-RU" sz="1050" b="1" dirty="0">
                <a:latin typeface="Cambria" pitchFamily="18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226121" y="3176389"/>
              <a:ext cx="15582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dirty="0" smtClean="0">
                  <a:latin typeface="Cambria" pitchFamily="18" charset="0"/>
                </a:rPr>
                <a:t>Подразделение</a:t>
              </a:r>
              <a:endParaRPr lang="ru-RU" sz="1100" b="1" dirty="0">
                <a:latin typeface="Cambria" pitchFamily="18" charset="0"/>
              </a:endParaRPr>
            </a:p>
          </p:txBody>
        </p:sp>
        <p:cxnSp>
          <p:nvCxnSpPr>
            <p:cNvPr id="140" name="Прямая соединительная линия 139"/>
            <p:cNvCxnSpPr/>
            <p:nvPr/>
          </p:nvCxnSpPr>
          <p:spPr>
            <a:xfrm>
              <a:off x="3576426" y="3219822"/>
              <a:ext cx="0" cy="746456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736064" y="3338764"/>
              <a:ext cx="28151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latin typeface="Cambria" pitchFamily="18" charset="0"/>
                </a:rPr>
                <a:t>Отдел казначейского сопровождения</a:t>
              </a:r>
              <a:endParaRPr lang="ru-RU" sz="1200" dirty="0">
                <a:latin typeface="Cambria" pitchFamily="18" charset="0"/>
              </a:endParaRPr>
            </a:p>
          </p:txBody>
        </p:sp>
        <p:cxnSp>
          <p:nvCxnSpPr>
            <p:cNvPr id="142" name="Прямая соединительная линия 141"/>
            <p:cNvCxnSpPr/>
            <p:nvPr/>
          </p:nvCxnSpPr>
          <p:spPr>
            <a:xfrm flipV="1">
              <a:off x="273458" y="3588696"/>
              <a:ext cx="4053322" cy="1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379312" y="3344097"/>
              <a:ext cx="3479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Cambria" pitchFamily="18" charset="0"/>
                </a:rPr>
                <a:t>1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3849990" y="3357814"/>
              <a:ext cx="4745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 smtClean="0">
                  <a:latin typeface="Cambria" pitchFamily="18" charset="0"/>
                </a:rPr>
                <a:t>5</a:t>
              </a:r>
              <a:endParaRPr lang="ru-RU" sz="1400" dirty="0">
                <a:latin typeface="Cambria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3501147" y="3166864"/>
              <a:ext cx="8835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b="1" dirty="0" smtClean="0">
                  <a:latin typeface="Cambria" pitchFamily="18" charset="0"/>
                </a:rPr>
                <a:t>Кол-во л/с</a:t>
              </a:r>
              <a:endParaRPr lang="ru-RU" sz="1000" b="1" dirty="0">
                <a:latin typeface="Cambria" pitchFamily="18" charset="0"/>
              </a:endParaRPr>
            </a:p>
          </p:txBody>
        </p:sp>
        <p:cxnSp>
          <p:nvCxnSpPr>
            <p:cNvPr id="146" name="Прямая соединительная линия 145"/>
            <p:cNvCxnSpPr/>
            <p:nvPr/>
          </p:nvCxnSpPr>
          <p:spPr>
            <a:xfrm>
              <a:off x="288757" y="3761287"/>
              <a:ext cx="4045334" cy="10219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TextBox 146"/>
            <p:cNvSpPr txBox="1"/>
            <p:nvPr/>
          </p:nvSpPr>
          <p:spPr>
            <a:xfrm>
              <a:off x="379312" y="3516688"/>
              <a:ext cx="3479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Cambria" pitchFamily="18" charset="0"/>
                </a:rPr>
                <a:t>2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895683" y="3535738"/>
              <a:ext cx="249589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latin typeface="Cambria" pitchFamily="18" charset="0"/>
                </a:rPr>
                <a:t>27 ТО</a:t>
              </a:r>
              <a:endParaRPr lang="ru-RU" sz="1100" dirty="0">
                <a:latin typeface="Cambria" pitchFamily="18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3821443" y="3531546"/>
              <a:ext cx="4745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200" dirty="0" smtClean="0">
                  <a:latin typeface="Cambria" pitchFamily="18" charset="0"/>
                </a:rPr>
                <a:t>64</a:t>
              </a:r>
              <a:endParaRPr lang="ru-RU" sz="1200" dirty="0">
                <a:latin typeface="Cambria" pitchFamily="18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990934" y="3709700"/>
              <a:ext cx="1377678" cy="274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latin typeface="Cambria" pitchFamily="18" charset="0"/>
                </a:rPr>
                <a:t>ИТОГО</a:t>
              </a:r>
              <a:endParaRPr lang="ru-RU" sz="1050" dirty="0">
                <a:latin typeface="Cambria" pitchFamily="18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3814104" y="3717854"/>
              <a:ext cx="4745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 smtClean="0">
                  <a:latin typeface="Cambria" pitchFamily="18" charset="0"/>
                </a:rPr>
                <a:t>69</a:t>
              </a:r>
              <a:endParaRPr lang="ru-RU" sz="1400" dirty="0">
                <a:latin typeface="Cambria" pitchFamily="18" charset="0"/>
              </a:endParaRPr>
            </a:p>
          </p:txBody>
        </p:sp>
      </p:grpSp>
      <p:cxnSp>
        <p:nvCxnSpPr>
          <p:cNvPr id="171" name="Прямая соединительная линия 170"/>
          <p:cNvCxnSpPr/>
          <p:nvPr/>
        </p:nvCxnSpPr>
        <p:spPr>
          <a:xfrm>
            <a:off x="4937373" y="1995686"/>
            <a:ext cx="3875941" cy="0"/>
          </a:xfrm>
          <a:prstGeom prst="line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4932040" y="1947044"/>
            <a:ext cx="2985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Исполнители по ГК на капитальные вложения, предусматривающим авансовые платежи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8272983" y="2048644"/>
            <a:ext cx="3948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08670" y="3679304"/>
            <a:ext cx="6629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latin typeface="Cambria" pitchFamily="18" charset="0"/>
              </a:rPr>
              <a:t>№ п/п</a:t>
            </a:r>
            <a:endParaRPr lang="ru-RU" sz="1050" b="1" dirty="0">
              <a:latin typeface="Cambria" pitchFamily="18" charset="0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745893" y="4376142"/>
            <a:ext cx="4223972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900" dirty="0" smtClean="0">
                <a:latin typeface="Cambria" pitchFamily="18" charset="0"/>
              </a:rPr>
              <a:t>Осуществлено </a:t>
            </a:r>
            <a:r>
              <a:rPr lang="ru-RU" sz="900" dirty="0">
                <a:latin typeface="Cambria" pitchFamily="18" charset="0"/>
              </a:rPr>
              <a:t>22 проверки фактов поставки товаров, выполнения работ, оказания </a:t>
            </a:r>
            <a:r>
              <a:rPr lang="ru-RU" sz="900" dirty="0" smtClean="0">
                <a:latin typeface="Cambria" pitchFamily="18" charset="0"/>
              </a:rPr>
              <a:t>услуг</a:t>
            </a:r>
            <a:r>
              <a:rPr lang="en-US" sz="900" dirty="0" smtClean="0">
                <a:latin typeface="Cambria" pitchFamily="18" charset="0"/>
              </a:rPr>
              <a:t>. </a:t>
            </a:r>
            <a:r>
              <a:rPr lang="ru-RU" sz="900" dirty="0">
                <a:latin typeface="Cambria" pitchFamily="18" charset="0"/>
              </a:rPr>
              <a:t>По состоянию на 01.01.2019 выплаты с 41 </a:t>
            </a:r>
            <a:r>
              <a:rPr lang="ru-RU" sz="900" dirty="0" smtClean="0">
                <a:latin typeface="Cambria" pitchFamily="18" charset="0"/>
              </a:rPr>
              <a:t>л/с, </a:t>
            </a:r>
            <a:r>
              <a:rPr lang="ru-RU" sz="900" dirty="0">
                <a:latin typeface="Cambria" pitchFamily="18" charset="0"/>
              </a:rPr>
              <a:t>открытых </a:t>
            </a:r>
            <a:r>
              <a:rPr lang="ru-RU" sz="900" dirty="0" smtClean="0">
                <a:latin typeface="Cambria" pitchFamily="18" charset="0"/>
              </a:rPr>
              <a:t>СХТП </a:t>
            </a:r>
            <a:r>
              <a:rPr lang="ru-RU" sz="900" dirty="0">
                <a:latin typeface="Cambria" pitchFamily="18" charset="0"/>
              </a:rPr>
              <a:t>в рамках бюджетного </a:t>
            </a:r>
            <a:r>
              <a:rPr lang="ru-RU" sz="900" dirty="0" smtClean="0">
                <a:latin typeface="Cambria" pitchFamily="18" charset="0"/>
              </a:rPr>
              <a:t>мониторинга, </a:t>
            </a:r>
            <a:r>
              <a:rPr lang="ru-RU" sz="900" dirty="0">
                <a:latin typeface="Cambria" pitchFamily="18" charset="0"/>
              </a:rPr>
              <a:t>составили 9,0 млн. рублей, остатки остались на 3 </a:t>
            </a:r>
            <a:r>
              <a:rPr lang="ru-RU" sz="900" dirty="0" smtClean="0">
                <a:latin typeface="Cambria" pitchFamily="18" charset="0"/>
              </a:rPr>
              <a:t>л/с </a:t>
            </a:r>
            <a:r>
              <a:rPr lang="ru-RU" sz="900" dirty="0" err="1" smtClean="0">
                <a:latin typeface="Cambria" pitchFamily="18" charset="0"/>
              </a:rPr>
              <a:t>грантополучателей</a:t>
            </a:r>
            <a:r>
              <a:rPr lang="ru-RU" sz="900" dirty="0" smtClean="0">
                <a:latin typeface="Cambria" pitchFamily="18" charset="0"/>
              </a:rPr>
              <a:t> </a:t>
            </a:r>
            <a:r>
              <a:rPr lang="ru-RU" sz="900" dirty="0">
                <a:latin typeface="Cambria" pitchFamily="18" charset="0"/>
              </a:rPr>
              <a:t>в сумме 2,7 млн. рублей.</a:t>
            </a:r>
          </a:p>
        </p:txBody>
      </p:sp>
      <p:pic>
        <p:nvPicPr>
          <p:cNvPr id="176" name="Picture 2" descr="http://www.clipartbest.com/cliparts/9iz/LML/9izLMLp7T.jpg"/>
          <p:cNvPicPr>
            <a:picLocks noChangeAspect="1" noChangeArrowheads="1"/>
          </p:cNvPicPr>
          <p:nvPr/>
        </p:nvPicPr>
        <p:blipFill>
          <a:blip r:embed="rId7" cstate="print"/>
          <a:srcRect l="37799" r="41033" b="13313"/>
          <a:stretch>
            <a:fillRect/>
          </a:stretch>
        </p:blipFill>
        <p:spPr bwMode="auto">
          <a:xfrm>
            <a:off x="4522345" y="4380603"/>
            <a:ext cx="215903" cy="294942"/>
          </a:xfrm>
          <a:prstGeom prst="rect">
            <a:avLst/>
          </a:prstGeom>
          <a:noFill/>
        </p:spPr>
      </p:pic>
      <p:cxnSp>
        <p:nvCxnSpPr>
          <p:cNvPr id="152" name="Прямая соединительная линия 151"/>
          <p:cNvCxnSpPr/>
          <p:nvPr/>
        </p:nvCxnSpPr>
        <p:spPr>
          <a:xfrm>
            <a:off x="4932040" y="2494409"/>
            <a:ext cx="3875941" cy="0"/>
          </a:xfrm>
          <a:prstGeom prst="line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5645084" y="2488366"/>
            <a:ext cx="1644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ИТОГО: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214535" y="2484017"/>
            <a:ext cx="557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69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4974052" y="3186862"/>
            <a:ext cx="809787" cy="24476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11,7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5913320" y="3181553"/>
            <a:ext cx="895120" cy="24476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326,4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6946083" y="3173277"/>
            <a:ext cx="870469" cy="25304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300,1</a:t>
            </a:r>
            <a:endParaRPr lang="ru-RU" sz="1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7956376" y="3181553"/>
            <a:ext cx="798992" cy="24476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38,0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3944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3563614" y="51470"/>
            <a:ext cx="59769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defTabSz="91429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Нормативная база, регламентирующая </a:t>
            </a:r>
          </a:p>
          <a:p>
            <a:pPr algn="just" defTabSz="91429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казначейское сопровождение в 2019 году</a:t>
            </a:r>
            <a:endParaRPr lang="ru-RU" alt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25221" y="905685"/>
            <a:ext cx="8191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latin typeface="Cambria" pitchFamily="18" charset="0"/>
              </a:rPr>
              <a:t>Статья 5 Федерального закона от 29 ноября 2018 г. № 459-ФЗ «</a:t>
            </a:r>
            <a:r>
              <a:rPr lang="ru-RU" sz="1400" dirty="0">
                <a:latin typeface="Cambria" pitchFamily="18" charset="0"/>
              </a:rPr>
              <a:t>О федеральном бюджете на 2019 год и на плановый период 2020 и 2021 годов»</a:t>
            </a:r>
            <a:endParaRPr lang="ru-RU" sz="1400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8" name="Пятиугольник 47"/>
          <p:cNvSpPr/>
          <p:nvPr/>
        </p:nvSpPr>
        <p:spPr>
          <a:xfrm>
            <a:off x="323851" y="842962"/>
            <a:ext cx="8569325" cy="648667"/>
          </a:xfrm>
          <a:prstGeom prst="homePlate">
            <a:avLst>
              <a:gd name="adj" fmla="val 0"/>
            </a:avLst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9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Cambria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9000" y="1926108"/>
            <a:ext cx="4165844" cy="1148026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9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Cambria" pitchFamily="18" charset="0"/>
            </a:endParaRPr>
          </a:p>
        </p:txBody>
      </p:sp>
      <p:pic>
        <p:nvPicPr>
          <p:cNvPr id="4112" name="Рисунок 167" descr="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296" y="1852743"/>
            <a:ext cx="649288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683567" y="1917611"/>
            <a:ext cx="382444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050" b="1" dirty="0">
                <a:latin typeface="Cambria" pitchFamily="18" charset="0"/>
              </a:rPr>
              <a:t>Постановление Правительства РФ от 28.12.2018 </a:t>
            </a:r>
            <a:r>
              <a:rPr lang="ru-RU" sz="1050" b="1" dirty="0" smtClean="0">
                <a:latin typeface="Cambria" pitchFamily="18" charset="0"/>
              </a:rPr>
              <a:t>№ </a:t>
            </a:r>
            <a:r>
              <a:rPr lang="ru-RU" sz="1050" b="1" dirty="0">
                <a:latin typeface="Cambria" pitchFamily="18" charset="0"/>
              </a:rPr>
              <a:t>1702 </a:t>
            </a:r>
            <a:r>
              <a:rPr lang="ru-RU" sz="1050" dirty="0">
                <a:latin typeface="Cambria" pitchFamily="18" charset="0"/>
              </a:rPr>
              <a:t>«Об утверждении Правил казначейского сопровождения средств государственного оборонного заказа в валюте Российской Федерации в случаях, предусмотренных Федеральным законом «О федеральном бюджете на 2019 год и на плановый период 2020 и 2021 годов»</a:t>
            </a:r>
            <a:endParaRPr lang="ru-RU" sz="1050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494856" y="1926107"/>
            <a:ext cx="4393183" cy="114802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9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Cambria" pitchFamily="18" charset="0"/>
            </a:endParaRPr>
          </a:p>
        </p:txBody>
      </p:sp>
      <p:pic>
        <p:nvPicPr>
          <p:cNvPr id="4115" name="Рисунок 167" descr="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827932"/>
            <a:ext cx="649288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Прямоугольник 35"/>
          <p:cNvSpPr/>
          <p:nvPr/>
        </p:nvSpPr>
        <p:spPr>
          <a:xfrm>
            <a:off x="329000" y="3074134"/>
            <a:ext cx="4170992" cy="127865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9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Cambria" pitchFamily="18" charset="0"/>
            </a:endParaRPr>
          </a:p>
        </p:txBody>
      </p:sp>
      <p:pic>
        <p:nvPicPr>
          <p:cNvPr id="4118" name="Рисунок 167" descr="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433" y="2978437"/>
            <a:ext cx="649288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Прямоугольник 37"/>
          <p:cNvSpPr/>
          <p:nvPr/>
        </p:nvSpPr>
        <p:spPr>
          <a:xfrm>
            <a:off x="669681" y="3074134"/>
            <a:ext cx="38383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b="1" dirty="0">
                <a:latin typeface="Cambria" pitchFamily="18" charset="0"/>
              </a:rPr>
              <a:t>Приказ Минфина России от </a:t>
            </a:r>
            <a:r>
              <a:rPr lang="ru-RU" sz="1200" b="1" dirty="0" smtClean="0">
                <a:latin typeface="Cambria" pitchFamily="18" charset="0"/>
              </a:rPr>
              <a:t>27.12.2018 </a:t>
            </a:r>
            <a:r>
              <a:rPr lang="ru-RU" sz="1200" b="1" dirty="0">
                <a:latin typeface="Cambria" pitchFamily="18" charset="0"/>
              </a:rPr>
              <a:t>№ 290н</a:t>
            </a:r>
            <a:r>
              <a:rPr lang="ru-RU" sz="1200" dirty="0">
                <a:latin typeface="Cambria" pitchFamily="18" charset="0"/>
              </a:rPr>
              <a:t> </a:t>
            </a:r>
            <a:r>
              <a:rPr lang="ru-RU" sz="1200" dirty="0" smtClean="0">
                <a:latin typeface="Cambria" pitchFamily="18" charset="0"/>
              </a:rPr>
              <a:t>    «</a:t>
            </a:r>
            <a:r>
              <a:rPr lang="ru-RU" sz="1200" dirty="0">
                <a:latin typeface="Cambria" pitchFamily="18" charset="0"/>
              </a:rPr>
              <a:t>Об утверждении критериев приостановления операций по лицевым счетам, открытым в территориальных органах Федерального казначейства при казначейском сопровождении средств государственного оборонного заказа»</a:t>
            </a:r>
            <a:endParaRPr lang="ru-RU" sz="1200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494856" y="3074134"/>
            <a:ext cx="4393183" cy="127865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9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Cambria" pitchFamily="18" charset="0"/>
            </a:endParaRPr>
          </a:p>
        </p:txBody>
      </p:sp>
      <p:pic>
        <p:nvPicPr>
          <p:cNvPr id="4121" name="Рисунок 167" descr="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2232" y="2960291"/>
            <a:ext cx="714217" cy="66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Прямоугольник 40"/>
          <p:cNvSpPr/>
          <p:nvPr/>
        </p:nvSpPr>
        <p:spPr>
          <a:xfrm>
            <a:off x="4849815" y="1917601"/>
            <a:ext cx="40382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29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Cambria" pitchFamily="18" charset="0"/>
              </a:rPr>
              <a:t>Постановление Правительства РФ от </a:t>
            </a:r>
            <a:r>
              <a:rPr lang="ru-RU" sz="1200" b="1" dirty="0" smtClean="0">
                <a:latin typeface="Cambria" pitchFamily="18" charset="0"/>
              </a:rPr>
              <a:t>30.12.2018      № </a:t>
            </a:r>
            <a:r>
              <a:rPr lang="ru-RU" sz="1200" b="1" dirty="0">
                <a:latin typeface="Cambria" pitchFamily="18" charset="0"/>
              </a:rPr>
              <a:t>1765</a:t>
            </a:r>
            <a:r>
              <a:rPr lang="ru-RU" sz="1200" dirty="0">
                <a:latin typeface="Cambria" pitchFamily="18" charset="0"/>
              </a:rPr>
              <a:t> «Об утверждении Правил казначейского сопровождения средств в случаях, предусмотренных Федеральным законом «О федеральном бюджете на 2019 год и на плановый период 2020 и 2021 годов»</a:t>
            </a:r>
            <a:endParaRPr lang="ru-RU" sz="1100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4124" name="Рисунок 167" descr="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926" y="856738"/>
            <a:ext cx="649288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332434" y="1710750"/>
            <a:ext cx="1872208" cy="215359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mbr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46506" y="1710746"/>
            <a:ext cx="1728192" cy="208680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55447" y="1681008"/>
            <a:ext cx="4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ГОЗ</a:t>
            </a:r>
            <a:endParaRPr lang="ru-RU" sz="1200" b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82244" y="1681009"/>
            <a:ext cx="456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latin typeface="Cambria" pitchFamily="18" charset="0"/>
                <a:cs typeface="Times New Roman" pitchFamily="18" charset="0"/>
              </a:rPr>
              <a:t>ГКС</a:t>
            </a:r>
            <a:endParaRPr lang="ru-RU" sz="1200" b="1" dirty="0">
              <a:solidFill>
                <a:srgbClr val="00206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41347" y="3033455"/>
            <a:ext cx="40518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000" b="1" dirty="0" smtClean="0">
                <a:latin typeface="Cambria" pitchFamily="18" charset="0"/>
              </a:rPr>
              <a:t>Приказ         Минфина        </a:t>
            </a:r>
            <a:r>
              <a:rPr lang="ru-RU" sz="1000" b="1" dirty="0">
                <a:latin typeface="Cambria" pitchFamily="18" charset="0"/>
              </a:rPr>
              <a:t>России </a:t>
            </a:r>
            <a:r>
              <a:rPr lang="ru-RU" sz="1000" b="1" dirty="0" smtClean="0">
                <a:latin typeface="Cambria" pitchFamily="18" charset="0"/>
              </a:rPr>
              <a:t>      от     11.12.2018      № </a:t>
            </a:r>
            <a:r>
              <a:rPr lang="ru-RU" sz="1000" b="1" dirty="0">
                <a:latin typeface="Cambria" pitchFamily="18" charset="0"/>
              </a:rPr>
              <a:t>259н</a:t>
            </a:r>
            <a:r>
              <a:rPr lang="ru-RU" sz="1000" dirty="0">
                <a:latin typeface="Cambria" pitchFamily="18" charset="0"/>
              </a:rPr>
              <a:t> </a:t>
            </a:r>
            <a:r>
              <a:rPr lang="en-US" sz="1000" dirty="0" smtClean="0">
                <a:latin typeface="Cambria" pitchFamily="18" charset="0"/>
              </a:rPr>
              <a:t>                      </a:t>
            </a:r>
            <a:r>
              <a:rPr lang="ru-RU" sz="1000" dirty="0" smtClean="0">
                <a:latin typeface="Cambria" pitchFamily="18" charset="0"/>
              </a:rPr>
              <a:t>«</a:t>
            </a:r>
            <a:r>
              <a:rPr lang="ru-RU" sz="1000" dirty="0">
                <a:latin typeface="Cambria" pitchFamily="18" charset="0"/>
              </a:rPr>
              <a:t>Об утверждении Порядка осуществления территориальными органами Федерального казначейства санкционирования расходов, источником финансового обеспечения которых являются целевые средства, при казначейском сопровождении целевых средств в случаях, предусмотренных Федеральным законом «О федеральном бюджете на 2019 год и на плановый период 2020 и 2021 годов»</a:t>
            </a:r>
            <a:endParaRPr lang="ru-RU" sz="1000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2140" y="4352786"/>
            <a:ext cx="404075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Cambria" pitchFamily="18" charset="0"/>
                <a:cs typeface="Times New Roman" pitchFamily="18" charset="0"/>
              </a:rPr>
              <a:t>Всего в рамках казначейского сопровождения целевых средств по сост. на 01.03.2019 принято    22 НПА </a:t>
            </a:r>
            <a:endParaRPr lang="ru-RU" sz="1300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91637" y="4352786"/>
            <a:ext cx="4208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Cambria" pitchFamily="18" charset="0"/>
              </a:rPr>
              <a:t>НПА размещаются на официальном сайте УФК по Алтайскому краю</a:t>
            </a:r>
            <a:endParaRPr lang="ru-RU" sz="1400" dirty="0">
              <a:latin typeface="Cambria" pitchFamily="18" charset="0"/>
            </a:endParaRPr>
          </a:p>
        </p:txBody>
      </p:sp>
      <p:pic>
        <p:nvPicPr>
          <p:cNvPr id="37" name="Picture 2" descr="http://www.clipartbest.com/cliparts/9iz/LML/9izLMLp7T.jpg"/>
          <p:cNvPicPr>
            <a:picLocks noChangeAspect="1" noChangeArrowheads="1"/>
          </p:cNvPicPr>
          <p:nvPr/>
        </p:nvPicPr>
        <p:blipFill>
          <a:blip r:embed="rId4" cstate="print"/>
          <a:srcRect l="37799" r="41033" b="13313"/>
          <a:stretch>
            <a:fillRect/>
          </a:stretch>
        </p:blipFill>
        <p:spPr bwMode="auto">
          <a:xfrm>
            <a:off x="332467" y="4428741"/>
            <a:ext cx="126908" cy="340357"/>
          </a:xfrm>
          <a:prstGeom prst="rect">
            <a:avLst/>
          </a:prstGeom>
          <a:noFill/>
        </p:spPr>
      </p:pic>
      <p:pic>
        <p:nvPicPr>
          <p:cNvPr id="40" name="Picture 2" descr="http://www.clipartbest.com/cliparts/9iz/LML/9izLMLp7T.jpg"/>
          <p:cNvPicPr>
            <a:picLocks noChangeAspect="1" noChangeArrowheads="1"/>
          </p:cNvPicPr>
          <p:nvPr/>
        </p:nvPicPr>
        <p:blipFill>
          <a:blip r:embed="rId4" cstate="print"/>
          <a:srcRect l="37799" r="41033" b="13313"/>
          <a:stretch>
            <a:fillRect/>
          </a:stretch>
        </p:blipFill>
        <p:spPr bwMode="auto">
          <a:xfrm>
            <a:off x="4594604" y="4423325"/>
            <a:ext cx="126908" cy="340357"/>
          </a:xfrm>
          <a:prstGeom prst="rect">
            <a:avLst/>
          </a:prstGeom>
          <a:noFill/>
        </p:spPr>
      </p:pic>
      <p:sp>
        <p:nvSpPr>
          <p:cNvPr id="4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48257" y="4890194"/>
            <a:ext cx="360247" cy="27384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latin typeface="Cambria" pitchFamily="18" charset="0"/>
              </a:rPr>
              <a:pPr>
                <a:defRPr/>
              </a:pPr>
              <a:t>11</a:t>
            </a:fld>
            <a:endParaRPr lang="ru-RU" dirty="0">
              <a:latin typeface="Cambria" pitchFamily="18" charset="0"/>
            </a:endParaRP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5" cstate="print"/>
          <a:srcRect l="40074"/>
          <a:stretch>
            <a:fillRect/>
          </a:stretch>
        </p:blipFill>
        <p:spPr bwMode="auto">
          <a:xfrm>
            <a:off x="8945563" y="4803775"/>
            <a:ext cx="198437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9009" y="253777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937" y="3845"/>
            <a:ext cx="648072" cy="648072"/>
          </a:xfrm>
          <a:prstGeom prst="rect">
            <a:avLst/>
          </a:prstGeom>
          <a:noFill/>
        </p:spPr>
      </p:pic>
      <p:sp>
        <p:nvSpPr>
          <p:cNvPr id="34" name="TextBox 3"/>
          <p:cNvSpPr txBox="1">
            <a:spLocks noChangeArrowheads="1"/>
          </p:cNvSpPr>
          <p:nvPr/>
        </p:nvSpPr>
        <p:spPr bwMode="auto">
          <a:xfrm>
            <a:off x="799009" y="37753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5" name="TextBox 3"/>
          <p:cNvSpPr txBox="1">
            <a:spLocks noChangeArrowheads="1"/>
          </p:cNvSpPr>
          <p:nvPr/>
        </p:nvSpPr>
        <p:spPr bwMode="auto">
          <a:xfrm>
            <a:off x="799009" y="32579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67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0" y="71220"/>
            <a:ext cx="917614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2843808" y="15804"/>
            <a:ext cx="628815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7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Новации казначейского сопровождения средств в 2019 году</a:t>
            </a:r>
            <a:endParaRPr lang="ru-RU" alt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60377" y="2519154"/>
            <a:ext cx="8584403" cy="6120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rPr>
              <a:t>Возможность </a:t>
            </a:r>
            <a:r>
              <a:rPr lang="ru-RU" sz="1200" b="1" dirty="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rPr>
              <a:t>перечисления на счет, открытый головному исполнителю (исполнителю) в кредитной организации, </a:t>
            </a:r>
            <a:r>
              <a:rPr lang="ru-RU" sz="1200" b="1" dirty="0" smtClean="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rPr>
              <a:t>средств </a:t>
            </a:r>
            <a:r>
              <a:rPr lang="ru-RU" sz="1200" b="1" dirty="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rPr>
              <a:t>в целях оплаты обязательств по накладным расходам по государственному контракту (контракту, договору)</a:t>
            </a:r>
            <a:r>
              <a:rPr lang="ru-RU" sz="1200" b="1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endParaRPr lang="ru-RU" sz="1200" b="1" dirty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0377" y="1816606"/>
            <a:ext cx="8584404" cy="53890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rPr>
              <a:t>Обязанность </a:t>
            </a:r>
            <a:r>
              <a:rPr lang="ru-RU" sz="1200" b="1" dirty="0">
                <a:solidFill>
                  <a:schemeClr val="tx2"/>
                </a:solidFill>
                <a:latin typeface="Cambria" pitchFamily="18" charset="0"/>
                <a:cs typeface="Times New Roman" pitchFamily="18" charset="0"/>
              </a:rPr>
              <a:t>головного исполнителя (исполнителя) вести в порядке, установленном Правительством Российской Федерации, раздельный учет результатов финансово – хозяйственной деятельности по каждому государственному(муниципальному) контракту(контракту, договору)</a:t>
            </a:r>
            <a:endParaRPr lang="ru-RU" sz="1200" b="1" dirty="0">
              <a:solidFill>
                <a:schemeClr val="tx2"/>
              </a:solidFill>
              <a:latin typeface="Cambria" pitchFamily="18" charset="0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/>
          <a:srcRect l="40074"/>
          <a:stretch>
            <a:fillRect/>
          </a:stretch>
        </p:blipFill>
        <p:spPr bwMode="auto">
          <a:xfrm>
            <a:off x="8912721" y="4791689"/>
            <a:ext cx="264120" cy="97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кругленный прямоугольник 17"/>
          <p:cNvSpPr/>
          <p:nvPr/>
        </p:nvSpPr>
        <p:spPr>
          <a:xfrm>
            <a:off x="460376" y="808494"/>
            <a:ext cx="8584406" cy="8640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chemeClr val="tx2"/>
                </a:solidFill>
                <a:latin typeface="Cambria" pitchFamily="18" charset="0"/>
              </a:rPr>
              <a:t>Казначейское сопровождение субсидий, предоставляемых из бюджета </a:t>
            </a:r>
            <a:r>
              <a:rPr lang="ru-RU" sz="1200" b="1" dirty="0">
                <a:solidFill>
                  <a:schemeClr val="tx2"/>
                </a:solidFill>
                <a:latin typeface="Cambria" pitchFamily="18" charset="0"/>
              </a:rPr>
              <a:t>субъекта РФ на основании обращения финансового органа субъекта </a:t>
            </a:r>
            <a:r>
              <a:rPr lang="ru-RU" sz="1200" b="1" dirty="0" smtClean="0">
                <a:solidFill>
                  <a:schemeClr val="tx2"/>
                </a:solidFill>
                <a:latin typeface="Cambria" pitchFamily="18" charset="0"/>
              </a:rPr>
              <a:t>РФ фонду капитального ремонта субъекта РФ и фонду развития промышленности субъекта РФ, а также всех расчетов, связанных с исполнением контрактов (договоров) фондов</a:t>
            </a:r>
            <a:endParaRPr lang="en-US" sz="1200" b="1" dirty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35496" y="1024518"/>
            <a:ext cx="303585" cy="360040"/>
          </a:xfrm>
          <a:prstGeom prst="chevr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35496" y="1888614"/>
            <a:ext cx="303585" cy="360040"/>
          </a:xfrm>
          <a:prstGeom prst="chevr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6" name="Нашивка 25"/>
          <p:cNvSpPr/>
          <p:nvPr/>
        </p:nvSpPr>
        <p:spPr>
          <a:xfrm>
            <a:off x="35496" y="2627166"/>
            <a:ext cx="303585" cy="360040"/>
          </a:xfrm>
          <a:prstGeom prst="chevr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0375" y="3219822"/>
            <a:ext cx="8584405" cy="56539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200" b="1" dirty="0">
                <a:solidFill>
                  <a:schemeClr val="tx2"/>
                </a:solidFill>
                <a:latin typeface="Cambria" pitchFamily="18" charset="0"/>
              </a:rPr>
              <a:t>Новые коды направлений расходования целевых </a:t>
            </a:r>
            <a:r>
              <a:rPr lang="ru-RU" sz="1200" b="1" dirty="0" smtClean="0">
                <a:solidFill>
                  <a:schemeClr val="tx2"/>
                </a:solidFill>
                <a:latin typeface="Cambria" pitchFamily="18" charset="0"/>
              </a:rPr>
              <a:t>средств:</a:t>
            </a:r>
          </a:p>
          <a:p>
            <a:pPr lvl="0" algn="just"/>
            <a:r>
              <a:rPr lang="ru-RU" sz="1200" b="1" dirty="0" smtClean="0">
                <a:solidFill>
                  <a:schemeClr val="tx2"/>
                </a:solidFill>
                <a:latin typeface="Cambria" pitchFamily="18" charset="0"/>
              </a:rPr>
              <a:t>для </a:t>
            </a:r>
            <a:r>
              <a:rPr lang="ru-RU" sz="1200" b="1" dirty="0">
                <a:solidFill>
                  <a:schemeClr val="tx2"/>
                </a:solidFill>
                <a:latin typeface="Cambria" pitchFamily="18" charset="0"/>
              </a:rPr>
              <a:t>Сведений применяются </a:t>
            </a:r>
            <a:r>
              <a:rPr lang="ru-RU" sz="1200" b="1" i="1" dirty="0">
                <a:solidFill>
                  <a:schemeClr val="tx1"/>
                </a:solidFill>
                <a:latin typeface="Cambria" pitchFamily="18" charset="0"/>
              </a:rPr>
              <a:t>укрупненные коды гр. 3 Приложения №</a:t>
            </a:r>
            <a:r>
              <a:rPr lang="ru-RU" sz="1200" b="1" i="1" dirty="0" smtClean="0">
                <a:solidFill>
                  <a:schemeClr val="tx1"/>
                </a:solidFill>
                <a:latin typeface="Cambria" pitchFamily="18" charset="0"/>
              </a:rPr>
              <a:t>4</a:t>
            </a:r>
            <a:endParaRPr lang="ru-RU" sz="1200" b="1" dirty="0">
              <a:solidFill>
                <a:schemeClr val="tx1"/>
              </a:solidFill>
              <a:latin typeface="Cambria" pitchFamily="18" charset="0"/>
            </a:endParaRPr>
          </a:p>
          <a:p>
            <a:pPr algn="just"/>
            <a:r>
              <a:rPr lang="ru-RU" sz="1200" b="1" i="1" dirty="0" smtClean="0">
                <a:solidFill>
                  <a:schemeClr val="tx2"/>
                </a:solidFill>
                <a:latin typeface="Cambria" pitchFamily="18" charset="0"/>
              </a:rPr>
              <a:t>(в </a:t>
            </a:r>
            <a:r>
              <a:rPr lang="ru-RU" sz="1200" b="1" i="1" dirty="0">
                <a:solidFill>
                  <a:schemeClr val="tx2"/>
                </a:solidFill>
                <a:latin typeface="Cambria" pitchFamily="18" charset="0"/>
              </a:rPr>
              <a:t>платежных поручениях в назначении платежа указываются </a:t>
            </a:r>
            <a:r>
              <a:rPr lang="ru-RU" sz="1200" b="1" i="1" dirty="0">
                <a:solidFill>
                  <a:schemeClr val="tx1"/>
                </a:solidFill>
                <a:latin typeface="Cambria" pitchFamily="18" charset="0"/>
              </a:rPr>
              <a:t>детализированные коды гр. </a:t>
            </a:r>
            <a:r>
              <a:rPr lang="ru-RU" sz="1200" b="1" i="1" dirty="0" smtClean="0">
                <a:solidFill>
                  <a:schemeClr val="tx1"/>
                </a:solidFill>
                <a:latin typeface="Cambria" pitchFamily="18" charset="0"/>
              </a:rPr>
              <a:t>4</a:t>
            </a:r>
            <a:r>
              <a:rPr lang="ru-RU" sz="1200" b="1" i="1" dirty="0" smtClean="0">
                <a:solidFill>
                  <a:schemeClr val="tx2"/>
                </a:solidFill>
                <a:latin typeface="Cambria" pitchFamily="18" charset="0"/>
              </a:rPr>
              <a:t>)</a:t>
            </a:r>
            <a:endParaRPr lang="ru-RU" sz="1200" b="1" i="1" dirty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35496" y="3291830"/>
            <a:ext cx="303585" cy="360040"/>
          </a:xfrm>
          <a:prstGeom prst="chevr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48257" y="4890194"/>
            <a:ext cx="360247" cy="27384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latin typeface="Cambria" pitchFamily="18" charset="0"/>
              </a:rPr>
              <a:pPr>
                <a:defRPr/>
              </a:pPr>
              <a:t>12</a:t>
            </a:fld>
            <a:endParaRPr lang="ru-RU" dirty="0">
              <a:latin typeface="Cambria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36662" y="3867894"/>
            <a:ext cx="8584402" cy="5040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2"/>
                </a:solidFill>
                <a:latin typeface="Cambria" pitchFamily="18" charset="0"/>
                <a:cs typeface="Times New Roman" panose="02020603050405020304" pitchFamily="18" charset="0"/>
              </a:rPr>
              <a:t>Для </a:t>
            </a:r>
            <a:r>
              <a:rPr lang="ru-RU" sz="1100" b="1" dirty="0">
                <a:solidFill>
                  <a:schemeClr val="tx2"/>
                </a:solidFill>
                <a:latin typeface="Cambria" pitchFamily="18" charset="0"/>
                <a:cs typeface="Times New Roman" panose="02020603050405020304" pitchFamily="18" charset="0"/>
              </a:rPr>
              <a:t>Соглашений о перечислении субсидий и бюджетных инвестиций, заключенных в 2019 году, применяется механизм перечисления средств «казначейское обеспечение обязательств» 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60378" y="4515966"/>
            <a:ext cx="8584401" cy="36004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 smtClean="0">
              <a:solidFill>
                <a:srgbClr val="002060"/>
              </a:solidFill>
              <a:latin typeface="Cambria" pitchFamily="18" charset="0"/>
            </a:endParaRPr>
          </a:p>
          <a:p>
            <a:pPr algn="just"/>
            <a:r>
              <a:rPr lang="ru-RU" sz="1100" b="1" dirty="0" smtClean="0">
                <a:solidFill>
                  <a:schemeClr val="tx2"/>
                </a:solidFill>
                <a:latin typeface="Cambria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1100" b="1" dirty="0">
                <a:solidFill>
                  <a:schemeClr val="tx2"/>
                </a:solidFill>
                <a:latin typeface="Cambria" pitchFamily="18" charset="0"/>
                <a:cs typeface="Times New Roman" panose="02020603050405020304" pitchFamily="18" charset="0"/>
              </a:rPr>
              <a:t>механизма </a:t>
            </a:r>
            <a:r>
              <a:rPr lang="ru-RU" sz="1100" b="1" i="1" dirty="0">
                <a:solidFill>
                  <a:schemeClr val="tx2"/>
                </a:solidFill>
                <a:latin typeface="Cambria" pitchFamily="18" charset="0"/>
                <a:cs typeface="Times New Roman" panose="02020603050405020304" pitchFamily="18" charset="0"/>
              </a:rPr>
              <a:t>«прямого подкрепления» при осуществлении операций по казначейскому обеспечению обязательств»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Cambria" pitchFamily="18" charset="0"/>
              </a:rPr>
              <a:t> </a:t>
            </a:r>
            <a:endParaRPr lang="ru-RU" sz="1400" dirty="0">
              <a:latin typeface="Cambria" pitchFamily="18" charset="0"/>
            </a:endParaRPr>
          </a:p>
        </p:txBody>
      </p:sp>
      <p:sp>
        <p:nvSpPr>
          <p:cNvPr id="30" name="Нашивка 29"/>
          <p:cNvSpPr/>
          <p:nvPr/>
        </p:nvSpPr>
        <p:spPr>
          <a:xfrm>
            <a:off x="35496" y="4515966"/>
            <a:ext cx="303585" cy="360040"/>
          </a:xfrm>
          <a:prstGeom prst="chevr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1" name="Нашивка 30"/>
          <p:cNvSpPr/>
          <p:nvPr/>
        </p:nvSpPr>
        <p:spPr>
          <a:xfrm>
            <a:off x="35496" y="3920852"/>
            <a:ext cx="303585" cy="360040"/>
          </a:xfrm>
          <a:prstGeom prst="chevr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7418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528392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Прямоугольник 58"/>
          <p:cNvSpPr/>
          <p:nvPr/>
        </p:nvSpPr>
        <p:spPr>
          <a:xfrm>
            <a:off x="242791" y="1533306"/>
            <a:ext cx="2426931" cy="2593337"/>
          </a:xfrm>
          <a:prstGeom prst="rect">
            <a:avLst/>
          </a:prstGeom>
          <a:solidFill>
            <a:schemeClr val="accent1">
              <a:lumMod val="20000"/>
              <a:lumOff val="80000"/>
              <a:alpha val="5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t" anchorCtr="0"/>
          <a:lstStyle/>
          <a:p>
            <a:pPr algn="ctr">
              <a:spcBef>
                <a:spcPts val="225"/>
              </a:spcBef>
            </a:pPr>
            <a:endParaRPr lang="ru-RU" sz="1000" cap="all" dirty="0">
              <a:solidFill>
                <a:srgbClr val="8064A2"/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>
              <a:spcBef>
                <a:spcPts val="225"/>
              </a:spcBef>
            </a:pPr>
            <a:endParaRPr lang="ru-RU" sz="1000" cap="all" dirty="0">
              <a:solidFill>
                <a:srgbClr val="8064A2"/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>
              <a:spcBef>
                <a:spcPts val="225"/>
              </a:spcBef>
            </a:pPr>
            <a:endParaRPr lang="ru-RU" sz="1000" cap="all" dirty="0">
              <a:solidFill>
                <a:srgbClr val="8064A2"/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>
              <a:spcBef>
                <a:spcPts val="225"/>
              </a:spcBef>
            </a:pPr>
            <a:endParaRPr lang="ru-RU" sz="1000" cap="all" dirty="0">
              <a:solidFill>
                <a:srgbClr val="8064A2"/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НОРМАТИВНОЕ ПРАВОВОЕ РЕГУЛИРОВАНИЕ</a:t>
            </a: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ru-RU" sz="900" cap="all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УПРАВЛЕНИЕ РИСКАМИ</a:t>
            </a: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ru-RU" sz="900" cap="all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КОНТРОЛЬ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242791" y="4517042"/>
            <a:ext cx="1577846" cy="542615"/>
          </a:xfrm>
          <a:prstGeom prst="rect">
            <a:avLst/>
          </a:prstGeom>
          <a:solidFill>
            <a:schemeClr val="accent1">
              <a:lumMod val="20000"/>
              <a:lumOff val="80000"/>
              <a:alpha val="5000"/>
            </a:schemeClr>
          </a:solidFill>
          <a:ln w="12700">
            <a:solidFill>
              <a:schemeClr val="bg1">
                <a:lumMod val="7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619844" tIns="29084" rIns="22957" bIns="29084" rtlCol="0" anchor="ctr" anchorCtr="0"/>
          <a:lstStyle/>
          <a:p>
            <a:pPr algn="r">
              <a:spcBef>
                <a:spcPts val="225"/>
              </a:spcBef>
            </a:pPr>
            <a:r>
              <a:rPr lang="ru-RU" sz="700" cap="all" dirty="0">
                <a:solidFill>
                  <a:srgbClr val="8064A2"/>
                </a:solidFill>
                <a:latin typeface="Cambria" pitchFamily="18" charset="0"/>
                <a:cs typeface="Open Sans Condensed" panose="020B0604020202020204" charset="0"/>
              </a:rPr>
              <a:t>Клиент – </a:t>
            </a:r>
          </a:p>
          <a:p>
            <a:pPr algn="r">
              <a:spcBef>
                <a:spcPts val="225"/>
              </a:spcBef>
            </a:pPr>
            <a:r>
              <a:rPr lang="ru-RU" sz="700" cap="all" dirty="0">
                <a:solidFill>
                  <a:srgbClr val="8064A2"/>
                </a:solidFill>
                <a:latin typeface="Cambria" pitchFamily="18" charset="0"/>
                <a:cs typeface="Open Sans Condensed" panose="020B0604020202020204" charset="0"/>
              </a:rPr>
              <a:t>юридическое </a:t>
            </a:r>
          </a:p>
          <a:p>
            <a:pPr algn="r">
              <a:spcBef>
                <a:spcPts val="225"/>
              </a:spcBef>
            </a:pPr>
            <a:r>
              <a:rPr lang="ru-RU" sz="700" cap="all" dirty="0">
                <a:solidFill>
                  <a:srgbClr val="8064A2"/>
                </a:solidFill>
                <a:latin typeface="Cambria" pitchFamily="18" charset="0"/>
                <a:cs typeface="Open Sans Condensed" panose="020B0604020202020204" charset="0"/>
              </a:rPr>
              <a:t>лиц</a:t>
            </a:r>
            <a:r>
              <a:rPr lang="ru-RU" sz="600" cap="all" dirty="0">
                <a:solidFill>
                  <a:srgbClr val="8064A2"/>
                </a:solidFill>
                <a:latin typeface="Cambria" pitchFamily="18" charset="0"/>
                <a:cs typeface="Open Sans Condensed" panose="020B0604020202020204" charset="0"/>
              </a:rPr>
              <a:t>о</a:t>
            </a:r>
            <a:endParaRPr lang="ru-RU" sz="100" b="1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3321437" y="1402738"/>
            <a:ext cx="2426983" cy="156214"/>
          </a:xfrm>
          <a:prstGeom prst="rect">
            <a:avLst/>
          </a:prstGeom>
          <a:solidFill>
            <a:schemeClr val="accent3">
              <a:lumMod val="20000"/>
              <a:lumOff val="80000"/>
              <a:alpha val="25000"/>
            </a:schemeClr>
          </a:solidFill>
          <a:ln w="12700">
            <a:solidFill>
              <a:schemeClr val="accent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ctr" anchorCtr="0"/>
          <a:lstStyle/>
          <a:p>
            <a:pPr algn="ctr">
              <a:spcBef>
                <a:spcPts val="225"/>
              </a:spcBef>
            </a:pPr>
            <a:r>
              <a:rPr lang="ru-RU" sz="900" b="1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УФК ПО г. МОСКВЕ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42791" y="4275337"/>
            <a:ext cx="8632906" cy="170754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ctr"/>
          <a:lstStyle/>
          <a:p>
            <a:pPr algn="ctr"/>
            <a:r>
              <a:rPr lang="en-US" sz="1500" dirty="0">
                <a:solidFill>
                  <a:prstClr val="white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CALL-</a:t>
            </a:r>
            <a:r>
              <a:rPr lang="ru-RU" sz="1500" dirty="0">
                <a:solidFill>
                  <a:prstClr val="white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ЦЕНТР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242739" y="819551"/>
            <a:ext cx="2426983" cy="6720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ctr"/>
          <a:lstStyle/>
          <a:p>
            <a:pPr algn="ctr"/>
            <a:r>
              <a:rPr lang="ru-RU" sz="1300" dirty="0">
                <a:solidFill>
                  <a:prstClr val="white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«БЭК»-ОФИС</a:t>
            </a:r>
          </a:p>
          <a:p>
            <a:pPr algn="ctr"/>
            <a:endParaRPr lang="ru-RU" sz="800" dirty="0">
              <a:solidFill>
                <a:prstClr val="white"/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/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ЦЕНТРАЛЬНЫЙ АППАРАТ ФЕДЕРАЛЬНОГО КАЗНАЧЕЙСТВА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31369" y="1677322"/>
            <a:ext cx="2240381" cy="318364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2">
                <a:lumMod val="60000"/>
                <a:lumOff val="4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174" tIns="29084" rIns="58174" bIns="29084" rtlCol="0" anchor="ctr"/>
          <a:lstStyle/>
          <a:p>
            <a:pPr algn="ctr"/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cs typeface="Times New Roman" panose="02020603050405020304" pitchFamily="18" charset="0"/>
              </a:rPr>
              <a:t>ФУНКЦИИ</a:t>
            </a:r>
          </a:p>
        </p:txBody>
      </p:sp>
      <p:sp>
        <p:nvSpPr>
          <p:cNvPr id="48" name="TextBox 101"/>
          <p:cNvSpPr txBox="1">
            <a:spLocks noChangeArrowheads="1"/>
          </p:cNvSpPr>
          <p:nvPr/>
        </p:nvSpPr>
        <p:spPr bwMode="auto">
          <a:xfrm>
            <a:off x="2787656" y="-20538"/>
            <a:ext cx="6517822" cy="5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8289" tIns="29144" rIns="58289" bIns="2914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Организационно - функциональная модель казначейского сопровождения</a:t>
            </a:r>
            <a:endParaRPr lang="ru-RU" altLang="ru-RU" sz="1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321437" y="675535"/>
            <a:ext cx="2426983" cy="6720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ctr"/>
          <a:lstStyle/>
          <a:p>
            <a:pPr algn="ctr"/>
            <a:r>
              <a:rPr lang="ru-RU" sz="1300" dirty="0">
                <a:solidFill>
                  <a:prstClr val="white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«МИДЛ»-ОФИС</a:t>
            </a:r>
          </a:p>
          <a:p>
            <a:pPr algn="ctr"/>
            <a:endParaRPr lang="ru-RU" sz="800" dirty="0">
              <a:solidFill>
                <a:prstClr val="white"/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/>
            <a:endParaRPr lang="ru-RU" sz="800" dirty="0">
              <a:solidFill>
                <a:prstClr val="white"/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/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«ЦЕНТРЫ 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СПЕЦИАЛИЗАЦИИ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»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448714" y="675535"/>
            <a:ext cx="2426983" cy="67207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ctr"/>
          <a:lstStyle/>
          <a:p>
            <a:pPr algn="ctr"/>
            <a:r>
              <a:rPr lang="ru-RU" sz="1300" dirty="0">
                <a:solidFill>
                  <a:prstClr val="white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«ФРОНТ»-ОФИС</a:t>
            </a:r>
          </a:p>
          <a:p>
            <a:pPr algn="ctr"/>
            <a:endParaRPr lang="ru-RU" sz="1300" dirty="0">
              <a:solidFill>
                <a:prstClr val="white"/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/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ВСЕ ТЕРРИТОРИАЛЬНЫЕ ОРГАНЫ ФЕДЕРАЛЬНОГО КАЗНАЧЕЙСТВА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331369" y="1131590"/>
            <a:ext cx="2240381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3414738" y="987574"/>
            <a:ext cx="2240381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6542015" y="987574"/>
            <a:ext cx="2240381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3321940" y="1594216"/>
            <a:ext cx="2426983" cy="156214"/>
          </a:xfrm>
          <a:prstGeom prst="rect">
            <a:avLst/>
          </a:prstGeom>
          <a:solidFill>
            <a:schemeClr val="accent3">
              <a:lumMod val="20000"/>
              <a:lumOff val="80000"/>
              <a:alpha val="25000"/>
            </a:schemeClr>
          </a:solidFill>
          <a:ln w="12700">
            <a:solidFill>
              <a:schemeClr val="accent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ctr" anchorCtr="0"/>
          <a:lstStyle/>
          <a:p>
            <a:pPr algn="ctr">
              <a:spcBef>
                <a:spcPts val="225"/>
              </a:spcBef>
            </a:pPr>
            <a:r>
              <a:rPr lang="ru-RU" sz="9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УФК ПО г. санкт-петербургу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321437" y="1788794"/>
            <a:ext cx="2426983" cy="156575"/>
          </a:xfrm>
          <a:prstGeom prst="rect">
            <a:avLst/>
          </a:prstGeom>
          <a:solidFill>
            <a:schemeClr val="accent3">
              <a:lumMod val="20000"/>
              <a:lumOff val="80000"/>
              <a:alpha val="25000"/>
            </a:schemeClr>
          </a:solidFill>
          <a:ln w="12700">
            <a:solidFill>
              <a:schemeClr val="accent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957" tIns="29084" rIns="22957" bIns="29084" rtlCol="0" anchor="ctr" anchorCtr="0"/>
          <a:lstStyle/>
          <a:p>
            <a:pPr algn="ctr">
              <a:spcBef>
                <a:spcPts val="225"/>
              </a:spcBef>
            </a:pPr>
            <a:r>
              <a:rPr lang="ru-RU" sz="9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УФК ПО краснодарскому краю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3324671" y="2366833"/>
            <a:ext cx="2426983" cy="156214"/>
          </a:xfrm>
          <a:prstGeom prst="rect">
            <a:avLst/>
          </a:prstGeom>
          <a:solidFill>
            <a:schemeClr val="accent3">
              <a:lumMod val="20000"/>
              <a:lumOff val="80000"/>
              <a:alpha val="25000"/>
            </a:schemeClr>
          </a:solidFill>
          <a:ln w="12700">
            <a:solidFill>
              <a:schemeClr val="accent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ctr" anchorCtr="0"/>
          <a:lstStyle/>
          <a:p>
            <a:pPr algn="ctr">
              <a:spcBef>
                <a:spcPts val="225"/>
              </a:spcBef>
            </a:pPr>
            <a:r>
              <a:rPr lang="ru-RU" sz="9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УФК ПО иркутской области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3321437" y="2559552"/>
            <a:ext cx="2426983" cy="156214"/>
          </a:xfrm>
          <a:prstGeom prst="rect">
            <a:avLst/>
          </a:prstGeom>
          <a:solidFill>
            <a:schemeClr val="accent3">
              <a:lumMod val="20000"/>
              <a:lumOff val="80000"/>
              <a:alpha val="25000"/>
            </a:schemeClr>
          </a:solidFill>
          <a:ln w="12700">
            <a:solidFill>
              <a:schemeClr val="accent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ctr" anchorCtr="0"/>
          <a:lstStyle/>
          <a:p>
            <a:pPr algn="ctr">
              <a:spcBef>
                <a:spcPts val="225"/>
              </a:spcBef>
            </a:pPr>
            <a:r>
              <a:rPr lang="ru-RU" sz="9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УФК ПО приморскому краю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324671" y="1979297"/>
            <a:ext cx="2426983" cy="156214"/>
          </a:xfrm>
          <a:prstGeom prst="rect">
            <a:avLst/>
          </a:prstGeom>
          <a:solidFill>
            <a:schemeClr val="accent3">
              <a:lumMod val="20000"/>
              <a:lumOff val="80000"/>
              <a:alpha val="25000"/>
            </a:schemeClr>
          </a:solidFill>
          <a:ln w="12700">
            <a:solidFill>
              <a:schemeClr val="accent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ctr" anchorCtr="0"/>
          <a:lstStyle/>
          <a:p>
            <a:pPr algn="ctr">
              <a:spcBef>
                <a:spcPts val="225"/>
              </a:spcBef>
            </a:pPr>
            <a:r>
              <a:rPr lang="ru-RU" sz="9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УФК ПО самарской области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3324671" y="2174086"/>
            <a:ext cx="2426983" cy="156214"/>
          </a:xfrm>
          <a:prstGeom prst="rect">
            <a:avLst/>
          </a:prstGeom>
          <a:solidFill>
            <a:schemeClr val="accent3">
              <a:lumMod val="20000"/>
              <a:lumOff val="80000"/>
              <a:alpha val="25000"/>
            </a:schemeClr>
          </a:solidFill>
          <a:ln w="12700">
            <a:solidFill>
              <a:schemeClr val="accent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ctr" anchorCtr="0"/>
          <a:lstStyle/>
          <a:p>
            <a:pPr algn="ctr">
              <a:spcBef>
                <a:spcPts val="225"/>
              </a:spcBef>
            </a:pPr>
            <a:r>
              <a:rPr lang="ru-RU" sz="9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УФК ПО алтайскому краю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3324931" y="2737817"/>
            <a:ext cx="2426931" cy="1537520"/>
          </a:xfrm>
          <a:prstGeom prst="rect">
            <a:avLst/>
          </a:prstGeom>
          <a:solidFill>
            <a:schemeClr val="accent1">
              <a:lumMod val="20000"/>
              <a:lumOff val="80000"/>
              <a:alpha val="5000"/>
            </a:schemeClr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957" tIns="321401" rIns="22957" bIns="0" rtlCol="0" anchor="ctr" anchorCtr="0"/>
          <a:lstStyle/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ru-RU" sz="900" cap="all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Открытие (закрытие) и ведение лицевых счетов</a:t>
            </a: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ru-RU" sz="100" cap="all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Проведение операций</a:t>
            </a: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ru-RU" sz="100" cap="all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Консалтинг</a:t>
            </a: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ru-RU" sz="100" cap="all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Отчетность</a:t>
            </a: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ru-RU" sz="100" cap="all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Взаимодействие с банком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3414738" y="2805067"/>
            <a:ext cx="2240381" cy="3183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2">
                <a:lumMod val="60000"/>
                <a:lumOff val="4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174" tIns="29084" rIns="58174" bIns="29084" rtlCol="0" anchor="ctr"/>
          <a:lstStyle/>
          <a:p>
            <a:pPr algn="ctr"/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cs typeface="Times New Roman" panose="02020603050405020304" pitchFamily="18" charset="0"/>
              </a:rPr>
              <a:t>ФУНКЦИИ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6458048" y="1533305"/>
            <a:ext cx="2426931" cy="2694629"/>
          </a:xfrm>
          <a:prstGeom prst="rect">
            <a:avLst/>
          </a:prstGeom>
          <a:solidFill>
            <a:schemeClr val="accent1">
              <a:lumMod val="20000"/>
              <a:lumOff val="80000"/>
              <a:alpha val="5000"/>
            </a:schemeClr>
          </a:solidFill>
          <a:ln w="12700">
            <a:solidFill>
              <a:schemeClr val="accent3">
                <a:lumMod val="7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8174" tIns="29084" rIns="58174" bIns="29084" rtlCol="0" anchor="ctr" anchorCtr="0"/>
          <a:lstStyle/>
          <a:p>
            <a:pPr algn="ctr">
              <a:spcBef>
                <a:spcPts val="225"/>
              </a:spcBef>
            </a:pPr>
            <a:endParaRPr lang="ru-RU" sz="1000" cap="all" dirty="0">
              <a:solidFill>
                <a:srgbClr val="8064A2"/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>
              <a:spcBef>
                <a:spcPts val="225"/>
              </a:spcBef>
            </a:pPr>
            <a:endParaRPr lang="ru-RU" sz="1000" cap="all" dirty="0">
              <a:solidFill>
                <a:srgbClr val="8064A2"/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Прием документов для Открытия (закрытия) лицевых счетов</a:t>
            </a: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ru-RU" sz="900" cap="all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Возможность формирования платежного документа за клиента</a:t>
            </a: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ru-RU" sz="900" cap="all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Взаимодействие с «центрами специализации»</a:t>
            </a: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ru-RU" sz="900" cap="all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Контроль</a:t>
            </a: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ru-RU" sz="900" cap="all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82223" indent="-182223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ru-RU" sz="900" cap="all" dirty="0">
                <a:solidFill>
                  <a:schemeClr val="tx2"/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Подтверждение раздельного учета  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6546626" y="1605314"/>
            <a:ext cx="2240381" cy="318364"/>
          </a:xfrm>
          <a:prstGeom prst="rect">
            <a:avLst/>
          </a:prstGeom>
          <a:solidFill>
            <a:schemeClr val="bg1"/>
          </a:solidFill>
          <a:ln w="3175">
            <a:solidFill>
              <a:srgbClr val="92D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174" tIns="29084" rIns="58174" bIns="29084" rtlCol="0" anchor="ctr"/>
          <a:lstStyle/>
          <a:p>
            <a:pPr algn="ctr"/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cs typeface="Times New Roman" panose="02020603050405020304" pitchFamily="18" charset="0"/>
              </a:rPr>
              <a:t>ФУНКЦИИ</a:t>
            </a:r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3" t="59518" r="70416" b="34314"/>
          <a:stretch/>
        </p:blipFill>
        <p:spPr bwMode="auto">
          <a:xfrm>
            <a:off x="355433" y="4577961"/>
            <a:ext cx="667588" cy="4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76" t="58223" r="23427" b="30528"/>
          <a:stretch/>
        </p:blipFill>
        <p:spPr bwMode="auto">
          <a:xfrm>
            <a:off x="8123465" y="4517042"/>
            <a:ext cx="748739" cy="54261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14" name="Прямая соединительная линия 113"/>
          <p:cNvCxnSpPr/>
          <p:nvPr/>
        </p:nvCxnSpPr>
        <p:spPr>
          <a:xfrm flipH="1" flipV="1">
            <a:off x="1747157" y="5036263"/>
            <a:ext cx="6376309" cy="4242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  <a:prstDash val="solid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>
            <a:off x="1812472" y="4515966"/>
            <a:ext cx="6384471" cy="0"/>
          </a:xfrm>
          <a:prstGeom prst="line">
            <a:avLst/>
          </a:prstGeom>
          <a:ln w="19050">
            <a:solidFill>
              <a:srgbClr val="FC8470"/>
            </a:solidFill>
            <a:prstDash val="solid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Прямоугольник 114"/>
          <p:cNvSpPr/>
          <p:nvPr/>
        </p:nvSpPr>
        <p:spPr>
          <a:xfrm>
            <a:off x="2502250" y="4577650"/>
            <a:ext cx="4932948" cy="420775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957" tIns="22957" rIns="22957" bIns="22957" rtlCol="0" anchor="ctr" anchorCtr="0"/>
          <a:lstStyle/>
          <a:p>
            <a:pPr marL="182223" indent="-182223">
              <a:spcBef>
                <a:spcPts val="225"/>
              </a:spcBef>
              <a:buFont typeface="Wingdings" panose="05000000000000000000" pitchFamily="2" charset="2"/>
              <a:buChar char="ü"/>
            </a:pPr>
            <a:r>
              <a:rPr lang="ru-RU" sz="700" cap="all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Открытие (закрытие) и ведение лицевых счетов</a:t>
            </a:r>
          </a:p>
          <a:p>
            <a:pPr marL="182223" indent="-182223">
              <a:spcBef>
                <a:spcPts val="225"/>
              </a:spcBef>
              <a:buFont typeface="Wingdings" panose="05000000000000000000" pitchFamily="2" charset="2"/>
              <a:buChar char="ü"/>
            </a:pPr>
            <a:r>
              <a:rPr lang="ru-RU" sz="700" cap="all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Проведение операций</a:t>
            </a:r>
          </a:p>
          <a:p>
            <a:pPr marL="182223" indent="-182223">
              <a:spcBef>
                <a:spcPts val="225"/>
              </a:spcBef>
              <a:buFont typeface="Wingdings" panose="05000000000000000000" pitchFamily="2" charset="2"/>
              <a:buChar char="ü"/>
            </a:pPr>
            <a:r>
              <a:rPr lang="ru-RU" sz="700" cap="all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Отчетность</a:t>
            </a:r>
          </a:p>
          <a:p>
            <a:pPr marL="182223" indent="-182223">
              <a:spcBef>
                <a:spcPts val="225"/>
              </a:spcBef>
              <a:buFont typeface="Wingdings" panose="05000000000000000000" pitchFamily="2" charset="2"/>
              <a:buChar char="ü"/>
            </a:pPr>
            <a:r>
              <a:rPr lang="ru-RU" sz="700" cap="all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" panose="020B0604020202020204" charset="0"/>
                <a:cs typeface="Open Sans Condensed" panose="020B0604020202020204" charset="0"/>
              </a:rPr>
              <a:t>Взаимодействие с банком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35717" y="4535016"/>
            <a:ext cx="888796" cy="203715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11" tIns="29156" rIns="58311" bIns="29156" rtlCol="0" anchor="ctr"/>
          <a:lstStyle/>
          <a:p>
            <a:pPr algn="just"/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вопрос</a:t>
            </a:r>
            <a:endParaRPr lang="ru-RU" dirty="0">
              <a:solidFill>
                <a:schemeClr val="bg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133800" y="4803998"/>
            <a:ext cx="852613" cy="176488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11" tIns="29156" rIns="58311" bIns="29156" rtlCol="0" anchor="ctr"/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Cambria" pitchFamily="18" charset="0"/>
              </a:rPr>
              <a:t>ответ</a:t>
            </a:r>
            <a:endParaRPr lang="ru-RU" dirty="0">
              <a:solidFill>
                <a:schemeClr val="bg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38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9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987824" y="901084"/>
            <a:ext cx="0" cy="319235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6156176" y="915566"/>
            <a:ext cx="0" cy="319235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48257" y="4890194"/>
            <a:ext cx="360247" cy="27384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latin typeface="Cambria" pitchFamily="18" charset="0"/>
              </a:rPr>
              <a:pPr>
                <a:defRPr/>
              </a:pPr>
              <a:t>13</a:t>
            </a:fld>
            <a:endParaRPr lang="ru-RU" dirty="0">
              <a:latin typeface="Cambria" pitchFamily="18" charset="0"/>
            </a:endParaRPr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6" cstate="print"/>
          <a:srcRect l="40074"/>
          <a:stretch>
            <a:fillRect/>
          </a:stretch>
        </p:blipFill>
        <p:spPr bwMode="auto">
          <a:xfrm>
            <a:off x="8887147" y="4791689"/>
            <a:ext cx="264120" cy="97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007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7983</TotalTime>
  <Words>2125</Words>
  <Application>Microsoft Office PowerPoint</Application>
  <PresentationFormat>Экран (16:9)</PresentationFormat>
  <Paragraphs>419</Paragraphs>
  <Slides>13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ufk17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BelousovaAV</dc:creator>
  <cp:lastModifiedBy>Лушкова Светлана  Владимировна</cp:lastModifiedBy>
  <cp:revision>662</cp:revision>
  <cp:lastPrinted>2019-03-06T07:11:01Z</cp:lastPrinted>
  <dcterms:created xsi:type="dcterms:W3CDTF">2016-07-28T07:09:38Z</dcterms:created>
  <dcterms:modified xsi:type="dcterms:W3CDTF">2019-04-02T01:20:48Z</dcterms:modified>
</cp:coreProperties>
</file>